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2" r:id="rId4"/>
    <p:sldId id="257" r:id="rId5"/>
    <p:sldId id="259" r:id="rId6"/>
    <p:sldId id="260" r:id="rId8"/>
    <p:sldId id="281" r:id="rId9"/>
    <p:sldId id="261" r:id="rId10"/>
    <p:sldId id="272" r:id="rId11"/>
    <p:sldId id="273" r:id="rId12"/>
    <p:sldId id="275" r:id="rId13"/>
    <p:sldId id="274" r:id="rId14"/>
    <p:sldId id="263" r:id="rId15"/>
    <p:sldId id="264" r:id="rId16"/>
    <p:sldId id="265" r:id="rId17"/>
    <p:sldId id="266" r:id="rId18"/>
    <p:sldId id="279" r:id="rId19"/>
    <p:sldId id="280" r:id="rId20"/>
    <p:sldId id="267" r:id="rId21"/>
    <p:sldId id="276" r:id="rId22"/>
    <p:sldId id="277" r:id="rId23"/>
    <p:sldId id="269" r:id="rId24"/>
    <p:sldId id="270" r:id="rId25"/>
    <p:sldId id="278" r:id="rId26"/>
    <p:sldId id="268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Franklin Gothic Book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62"/>
  </p:normalViewPr>
  <p:slideViewPr>
    <p:cSldViewPr showGuide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EEFFB2-65D3-41D6-A4E1-A3027EC8B0C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jbb0523/article/category/2637103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https://en.wikipedia.org/wiki/Matching_pursuit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万多次引用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课后参考：</a:t>
            </a:r>
            <a:endParaRPr lang="en-US" altLang="zh-CN" dirty="0"/>
          </a:p>
          <a:p>
            <a:pPr lvl="0"/>
            <a:r>
              <a:rPr lang="en-US" altLang="zh-CN" dirty="0">
                <a:hlinkClick r:id="rId3"/>
              </a:rPr>
              <a:t>http://blog.csdn.net/jbb0523/article/category/2637103</a:t>
            </a:r>
            <a:r>
              <a:rPr lang="en-US" altLang="zh-CN" dirty="0"/>
              <a:t> 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8</a:t>
            </a:r>
            <a:r>
              <a:rPr lang="zh-CN" altLang="en-US" dirty="0"/>
              <a:t>千多次引用</a:t>
            </a:r>
            <a:endParaRPr lang="en-US" altLang="zh-CN" dirty="0"/>
          </a:p>
          <a:p>
            <a:pPr lvl="0" eaLnBrk="1" hangingPunct="1"/>
            <a:r>
              <a:rPr lang="en-US" altLang="zh-CN" dirty="0">
                <a:solidFill>
                  <a:srgbClr val="666666"/>
                </a:solidFill>
                <a:latin typeface="Roboto"/>
              </a:rPr>
              <a:t>California Institute of Technology</a:t>
            </a:r>
            <a:endParaRPr lang="en-US" altLang="zh-CN" dirty="0">
              <a:solidFill>
                <a:srgbClr val="666666"/>
              </a:solidFill>
              <a:latin typeface="Roboto"/>
            </a:endParaRPr>
          </a:p>
          <a:p>
            <a:pPr lvl="0" eaLnBrk="1" hangingPunct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加州理工学院</a:t>
            </a: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列选好之后，如何把</a:t>
            </a:r>
            <a:r>
              <a:rPr lang="en-US" altLang="zh-CN" dirty="0"/>
              <a:t>x</a:t>
            </a:r>
            <a:r>
              <a:rPr lang="zh-CN" altLang="en-US" dirty="0"/>
              <a:t>求出来呢？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solidFill>
                  <a:srgbClr val="4D5156"/>
                </a:solidFill>
                <a:latin typeface="Roboto"/>
              </a:rPr>
              <a:t>Deanna Needell is an American applied mathematician at the University of California, Los Angeles. She authors The Needell in the Haystack, a column published in the Girls' Angle Bulletin.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如果掌握了压缩采样匹配追踪</a:t>
            </a:r>
            <a:r>
              <a:rPr lang="en-US" altLang="zh-CN" dirty="0"/>
              <a:t>(CoSaMP)</a:t>
            </a:r>
            <a:r>
              <a:rPr lang="zh-CN" altLang="en-US" dirty="0"/>
              <a:t>后，再去学习子空间追踪</a:t>
            </a:r>
            <a:r>
              <a:rPr lang="en-US" altLang="zh-CN" dirty="0"/>
              <a:t>(Subspace Pursuit)</a:t>
            </a:r>
            <a:r>
              <a:rPr lang="zh-CN" altLang="en-US" dirty="0"/>
              <a:t>是一件非常简单的事情，因为它们几乎是完全一样的。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        </a:t>
            </a:r>
            <a:r>
              <a:rPr lang="en-US" altLang="zh-CN" dirty="0"/>
              <a:t>SP</a:t>
            </a:r>
            <a:r>
              <a:rPr lang="zh-CN" altLang="en-US" dirty="0"/>
              <a:t>的提出时间比</a:t>
            </a:r>
            <a:r>
              <a:rPr lang="en-US" altLang="zh-CN" dirty="0"/>
              <a:t>CoSaMP</a:t>
            </a:r>
            <a:r>
              <a:rPr lang="zh-CN" altLang="en-US" dirty="0"/>
              <a:t>提出时间略晚，首个论文版本是参考文献</a:t>
            </a:r>
            <a:r>
              <a:rPr lang="en-US" altLang="zh-CN" dirty="0"/>
              <a:t>[1]</a:t>
            </a:r>
            <a:r>
              <a:rPr lang="zh-CN" altLang="en-US" dirty="0"/>
              <a:t>，后来更新了两次，最后在</a:t>
            </a:r>
            <a:r>
              <a:rPr lang="en-US" altLang="zh-CN" dirty="0"/>
              <a:t>IEEE Transactions on Information Theory</a:t>
            </a:r>
            <a:r>
              <a:rPr lang="zh-CN" altLang="en-US" dirty="0"/>
              <a:t>发表</a:t>
            </a:r>
            <a:r>
              <a:rPr lang="en-US" altLang="zh-CN" dirty="0"/>
              <a:t>[2]</a:t>
            </a:r>
            <a:r>
              <a:rPr lang="zh-CN" altLang="en-US" dirty="0"/>
              <a:t>。从算法角度来讲，</a:t>
            </a:r>
            <a:r>
              <a:rPr lang="en-US" altLang="zh-CN" dirty="0"/>
              <a:t>SP</a:t>
            </a:r>
            <a:r>
              <a:rPr lang="zh-CN" altLang="en-US" dirty="0"/>
              <a:t>与</a:t>
            </a:r>
            <a:r>
              <a:rPr lang="en-US" altLang="zh-CN" dirty="0"/>
              <a:t>CoSaMP</a:t>
            </a:r>
            <a:r>
              <a:rPr lang="zh-CN" altLang="en-US" dirty="0"/>
              <a:t>差别非常小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从上面可以知道，</a:t>
            </a:r>
            <a:r>
              <a:rPr lang="en-US" altLang="zh-CN" dirty="0"/>
              <a:t>SP</a:t>
            </a:r>
            <a:r>
              <a:rPr lang="zh-CN" altLang="en-US" dirty="0"/>
              <a:t>与</a:t>
            </a:r>
            <a:r>
              <a:rPr lang="en-US" altLang="zh-CN" dirty="0"/>
              <a:t>CoSaMP</a:t>
            </a:r>
            <a:r>
              <a:rPr lang="zh-CN" altLang="en-US" dirty="0"/>
              <a:t>主要区别在于“</a:t>
            </a:r>
            <a:r>
              <a:rPr lang="en-US" altLang="zh-CN" dirty="0"/>
              <a:t>Ineach iteration, in the SP algorithm, only K new candidates are added, while theCoSAMP algorithm adds 2K vectors.”</a:t>
            </a:r>
            <a:r>
              <a:rPr lang="zh-CN" altLang="en-US" dirty="0"/>
              <a:t>，即</a:t>
            </a:r>
            <a:r>
              <a:rPr lang="en-US" altLang="zh-CN" dirty="0"/>
              <a:t>SP</a:t>
            </a:r>
            <a:r>
              <a:rPr lang="zh-CN" altLang="en-US" dirty="0"/>
              <a:t>每次选择</a:t>
            </a:r>
            <a:r>
              <a:rPr lang="en-US" altLang="zh-CN" dirty="0"/>
              <a:t>K</a:t>
            </a:r>
            <a:r>
              <a:rPr lang="zh-CN" altLang="en-US" dirty="0"/>
              <a:t>个原子，而</a:t>
            </a:r>
            <a:r>
              <a:rPr lang="en-US" altLang="zh-CN" dirty="0"/>
              <a:t>CoSaMP</a:t>
            </a:r>
            <a:r>
              <a:rPr lang="zh-CN" altLang="en-US" dirty="0"/>
              <a:t>则选择</a:t>
            </a:r>
            <a:r>
              <a:rPr lang="en-US" altLang="zh-CN" dirty="0"/>
              <a:t>2K</a:t>
            </a:r>
            <a:r>
              <a:rPr lang="zh-CN" altLang="en-US" dirty="0"/>
              <a:t>个原子；这样带来的好处是“</a:t>
            </a:r>
            <a:r>
              <a:rPr lang="en-US" altLang="zh-CN" dirty="0"/>
              <a:t>This makes the SP algorithm computationally more efficient,”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Fudan University, Korea University, Duke University</a:t>
            </a:r>
            <a:endParaRPr lang="zh-CN" altLang="en-US"/>
          </a:p>
          <a:p>
            <a:r>
              <a:rPr lang="zh-CN" altLang="en-US"/>
              <a:t>Verified email at fudan.edu.cn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/>
              <a:t>2006</a:t>
            </a:r>
            <a:r>
              <a:rPr lang="zh-CN" altLang="en-US" dirty="0"/>
              <a:t>年投稿，</a:t>
            </a:r>
            <a:r>
              <a:rPr lang="en-US" altLang="zh-CN" dirty="0"/>
              <a:t>2012</a:t>
            </a:r>
            <a:r>
              <a:rPr lang="zh-CN" altLang="en-US" dirty="0"/>
              <a:t>年发表，作者</a:t>
            </a:r>
            <a:r>
              <a:rPr lang="en-US" altLang="zh-CN" dirty="0"/>
              <a:t>Donoho</a:t>
            </a: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3EE1C-5C54-4E04-9E2A-6DB0612D0EE9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6FDCBC-80FA-45D3-9752-4E856A2BAD5E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EBA1C5-0492-4489-B066-6273410080D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38FE85-C79E-4FA9-B9A3-37E5BC65CADC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B7FC865-C655-4AFA-8B36-3006BCCED7C3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9993CE-BD17-4A93-BB52-3FF8AF2717E0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D4D4CC8-51D4-4455-9B5D-6BBD87596D0F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E29E540-EC34-4F34-A0CB-F3BDCBB12AFC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0ABF879-6E05-4736-B184-7AD14D5D3C5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C47014-6696-4329-9D41-2414936B9D47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3093A59-96D5-4CC5-94B3-7605E75818A6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ea typeface="黑体" panose="02010609060101010101" pitchFamily="49" charset="-122"/>
              </a:rPr>
            </a:fld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EEBA1C5-0492-4489-B066-6273410080D5}" type="datetimeFigureOut"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>
              <a:defRPr sz="1100">
                <a:solidFill>
                  <a:srgbClr val="636363"/>
                </a:solidFill>
                <a:ea typeface="黑体" panose="02010609060101010101" pitchFamily="49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Franklin Gothic Book" pitchFamily="34" charset="0"/>
              </a:rPr>
            </a:fld>
            <a:endParaRPr lang="zh-CN" altLang="en-US" dirty="0">
              <a:latin typeface="Franklin Gothic Book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anose="020B0603020102020204" pitchFamily="34" charset="0"/>
          <a:ea typeface="微软雅黑" panose="020B0503020204020204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://dx.doi.org/10.1109/78.25808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hyperlink" Target="http://www.acm.caltech.edu/~jtropp/papers/TG07-Signal-Recovery.pdf" TargetMode="External"/><Relationship Id="rId1" Type="http://schemas.openxmlformats.org/officeDocument/2006/relationships/hyperlink" Target="https://en.wikipedia.org/wiki/Anna_C._Gilber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538288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zh-CN" altLang="en-US" dirty="0"/>
              <a:t>压缩感知重构算法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8"/>
            <a:ext cx="6400800" cy="1752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588" y="2041525"/>
            <a:ext cx="5954712" cy="4686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3898900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765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2924175"/>
            <a:ext cx="7262812" cy="367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913"/>
            <a:ext cx="4211638" cy="23034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8575"/>
            <a:ext cx="3824288" cy="300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ROMP</a:t>
            </a:r>
            <a:r>
              <a:rPr lang="zh-CN" altLang="en-US" dirty="0"/>
              <a:t>正则化</a:t>
            </a:r>
            <a:r>
              <a:rPr lang="en-US" altLang="zh-CN" dirty="0"/>
              <a:t>OMP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2009</a:t>
            </a:r>
            <a:r>
              <a:rPr lang="zh-CN" altLang="en-US" dirty="0"/>
              <a:t>年由</a:t>
            </a:r>
            <a:r>
              <a:rPr lang="en-US" altLang="zh-CN" b="1" dirty="0"/>
              <a:t>Needell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/>
            <a:r>
              <a:rPr lang="en-US" altLang="zh-CN" b="1" dirty="0"/>
              <a:t>Needell</a:t>
            </a:r>
            <a:r>
              <a:rPr lang="en-US" altLang="zh-CN" dirty="0"/>
              <a:t> D</a:t>
            </a:r>
            <a:r>
              <a:rPr lang="zh-CN" altLang="en-US" dirty="0"/>
              <a:t>，</a:t>
            </a:r>
            <a:r>
              <a:rPr lang="en-US" altLang="zh-CN" dirty="0"/>
              <a:t>Vershynin R. Uniform uncertainty principle and signal recovery via regularized orthogonal matching pursuit. Foundations of Computational Mathematics, 2009,9(3): 317-334.</a:t>
            </a:r>
            <a:endParaRPr lang="en-US" altLang="zh-CN" dirty="0"/>
          </a:p>
          <a:p>
            <a:r>
              <a:rPr lang="zh-CN" altLang="en-US" dirty="0"/>
              <a:t>每次迭代时选择多列</a:t>
            </a:r>
            <a:endParaRPr lang="zh-CN" altLang="en-US" dirty="0"/>
          </a:p>
        </p:txBody>
      </p:sp>
      <p:pic>
        <p:nvPicPr>
          <p:cNvPr id="2867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2088" y="115888"/>
            <a:ext cx="1219200" cy="178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350"/>
            <a:ext cx="9224645" cy="946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8" y="476250"/>
            <a:ext cx="9039225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CoSaMP</a:t>
            </a:r>
            <a:endParaRPr lang="zh-CN" altLang="en-US" dirty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压缩采样匹配追踪</a:t>
            </a:r>
            <a:r>
              <a:rPr lang="en-US" altLang="zh-CN" dirty="0"/>
              <a:t>(Compressive Sampling MP)</a:t>
            </a:r>
            <a:r>
              <a:rPr lang="zh-CN" altLang="en-US" dirty="0"/>
              <a:t>是</a:t>
            </a:r>
            <a:r>
              <a:rPr lang="en-US" altLang="zh-CN" b="1" dirty="0"/>
              <a:t>D. </a:t>
            </a:r>
            <a:r>
              <a:rPr lang="en-US" altLang="zh-CN" b="1" dirty="0">
                <a:solidFill>
                  <a:srgbClr val="FF0000"/>
                </a:solidFill>
              </a:rPr>
              <a:t>Needell</a:t>
            </a:r>
            <a:r>
              <a:rPr lang="zh-CN" altLang="en-US" dirty="0"/>
              <a:t>继</a:t>
            </a:r>
            <a:r>
              <a:rPr lang="en-US" altLang="zh-CN" dirty="0"/>
              <a:t>ROMP</a:t>
            </a:r>
            <a:r>
              <a:rPr lang="zh-CN" altLang="en-US" dirty="0"/>
              <a:t>之后提出的又一个具有较大影响力的重构算法。</a:t>
            </a:r>
            <a:r>
              <a:rPr lang="en-US" altLang="zh-CN" dirty="0"/>
              <a:t>CoSaMP</a:t>
            </a:r>
            <a:r>
              <a:rPr lang="zh-CN" altLang="en-US" dirty="0"/>
              <a:t>也是对</a:t>
            </a:r>
            <a:r>
              <a:rPr lang="en-US" altLang="zh-CN" dirty="0"/>
              <a:t>OMP</a:t>
            </a:r>
            <a:r>
              <a:rPr lang="zh-CN" altLang="en-US" dirty="0"/>
              <a:t>的一种改进，每次迭代选择多个原子，除了原子的选择标准之外，它有一点不同于</a:t>
            </a:r>
            <a:r>
              <a:rPr lang="en-US" altLang="zh-CN" dirty="0"/>
              <a:t>ROMP</a:t>
            </a:r>
            <a:r>
              <a:rPr lang="zh-CN" altLang="en-US" dirty="0"/>
              <a:t>：</a:t>
            </a:r>
            <a:r>
              <a:rPr lang="en-US" altLang="zh-CN" dirty="0"/>
              <a:t>ROMP</a:t>
            </a:r>
            <a:r>
              <a:rPr lang="zh-CN" altLang="en-US" dirty="0"/>
              <a:t>每次迭代已经选择的原子会一直保留，而</a:t>
            </a:r>
            <a:r>
              <a:rPr lang="en-US" altLang="zh-CN" dirty="0"/>
              <a:t>CoSaMP</a:t>
            </a:r>
            <a:r>
              <a:rPr lang="zh-CN" altLang="en-US" dirty="0"/>
              <a:t>每次迭代选择的原子在下次迭代中可能会被抛弃。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5684520"/>
            <a:ext cx="8559800" cy="7835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379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8" y="260350"/>
            <a:ext cx="8993187" cy="649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GOMP</a:t>
            </a:r>
            <a:endParaRPr lang="zh-CN" altLang="en-US" dirty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>
                <a:solidFill>
                  <a:srgbClr val="FF0000"/>
                </a:solidFill>
              </a:rPr>
              <a:t>Jian Wang</a:t>
            </a:r>
            <a:r>
              <a:rPr lang="en-US" altLang="zh-CN" dirty="0"/>
              <a:t>, Seokbeop Kwon,Byonghyo Shim.  Generalized orthogonalmatching pursuit, IEEE Transactions on Signal Processing, vol. 60, no. 12, pp.6202-6216, Dec. 2012.</a:t>
            </a:r>
            <a:endParaRPr lang="en-US" altLang="zh-CN" dirty="0"/>
          </a:p>
          <a:p>
            <a:r>
              <a:rPr lang="zh-CN" altLang="en-US" dirty="0"/>
              <a:t>仅简单的选择</a:t>
            </a:r>
            <a:r>
              <a:rPr lang="en-US" altLang="zh-CN" dirty="0"/>
              <a:t>S</a:t>
            </a:r>
            <a:r>
              <a:rPr lang="zh-CN" altLang="en-US" dirty="0"/>
              <a:t>个最大的原子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4869180"/>
            <a:ext cx="8858250" cy="1859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970" y="116840"/>
            <a:ext cx="167640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686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260350"/>
            <a:ext cx="8616950" cy="5761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StOMP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分段正交匹配追踪</a:t>
            </a:r>
            <a:r>
              <a:rPr lang="en-US" altLang="zh-CN" dirty="0"/>
              <a:t>(StagewiseOMP)</a:t>
            </a:r>
            <a:r>
              <a:rPr lang="zh-CN" altLang="en-US" dirty="0"/>
              <a:t>或者翻译为逐步正交匹配追踪，它是</a:t>
            </a:r>
            <a:r>
              <a:rPr lang="en-US" altLang="zh-CN" dirty="0"/>
              <a:t>OMP</a:t>
            </a:r>
            <a:r>
              <a:rPr lang="zh-CN" altLang="en-US" dirty="0"/>
              <a:t>另一种改进算法，每次迭代可以选择多个原子。此算法的输入参数中没有信号稀疏度</a:t>
            </a:r>
            <a:r>
              <a:rPr lang="en-US" altLang="zh-CN" dirty="0"/>
              <a:t>K</a:t>
            </a:r>
            <a:r>
              <a:rPr lang="zh-CN" altLang="en-US" dirty="0"/>
              <a:t>，通过门限来确定候选原子集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484313"/>
            <a:ext cx="8174037" cy="338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0</a:t>
            </a:r>
            <a:r>
              <a:rPr lang="zh-CN" altLang="en-US" dirty="0"/>
              <a:t>范式重构问题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1434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420938"/>
            <a:ext cx="6684963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门限的选择</a:t>
            </a:r>
            <a:endParaRPr lang="zh-CN" altLang="en-US" dirty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4096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557338"/>
            <a:ext cx="8280400" cy="155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6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8075"/>
            <a:ext cx="8907463" cy="86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SAMP</a:t>
            </a:r>
            <a:r>
              <a:rPr lang="zh-CN" altLang="en-US" dirty="0"/>
              <a:t>稀疏度自适应匹配追踪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分段弱正交匹配追踪</a:t>
            </a:r>
            <a:r>
              <a:rPr lang="en-US" altLang="zh-CN" dirty="0"/>
              <a:t>(StagewiseWeak OMP)</a:t>
            </a:r>
            <a:r>
              <a:rPr lang="zh-CN" altLang="en-US" dirty="0"/>
              <a:t>可以说是</a:t>
            </a:r>
            <a:r>
              <a:rPr lang="en-US" altLang="zh-CN" dirty="0"/>
              <a:t>StOMP</a:t>
            </a:r>
            <a:r>
              <a:rPr lang="zh-CN" altLang="en-US" dirty="0"/>
              <a:t>的一种改进算法，它们的唯一不同是选择原子时的门限设置，这可以降低对测量矩阵的要求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4301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3175"/>
            <a:ext cx="5495925" cy="678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门限选择</a:t>
            </a:r>
            <a:endParaRPr lang="zh-CN" altLang="en-US" dirty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440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205038"/>
            <a:ext cx="5062537" cy="517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725" y="2216150"/>
            <a:ext cx="1323975" cy="506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Homework#2</a:t>
            </a:r>
            <a:endParaRPr lang="zh-CN" altLang="en-US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调研、总结和仿真各类算法（包括但不限于课程所提到的算法以及近几年的改进算法），写成研究报告。</a:t>
            </a:r>
            <a:endParaRPr lang="en-US" altLang="zh-CN" dirty="0"/>
          </a:p>
          <a:p>
            <a:pPr lvl="1"/>
            <a:r>
              <a:rPr lang="zh-CN" altLang="en-US" dirty="0"/>
              <a:t>对一维和二维信号的处理结果</a:t>
            </a:r>
            <a:endParaRPr lang="en-US" altLang="zh-CN" dirty="0"/>
          </a:p>
          <a:p>
            <a:r>
              <a:rPr lang="zh-CN" altLang="en-US" dirty="0"/>
              <a:t>截止日期：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号前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 vert="horz" wrap="square" lIns="91440" tIns="45720" rIns="91440" bIns="45720" anchor="ctr" anchorCtr="0"/>
          <a:p>
            <a:pPr algn="l"/>
            <a:r>
              <a:rPr lang="en-US" altLang="zh-CN" dirty="0"/>
              <a:t>0</a:t>
            </a:r>
            <a:r>
              <a:rPr lang="zh-CN" altLang="en-US" dirty="0"/>
              <a:t>范式重构算法 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>
                <a:solidFill>
                  <a:srgbClr val="FF0000"/>
                </a:solidFill>
              </a:rPr>
              <a:t>贪婪</a:t>
            </a:r>
            <a:r>
              <a:rPr lang="zh-CN" altLang="en-US" dirty="0"/>
              <a:t>迭代算法（</a:t>
            </a:r>
            <a:r>
              <a:rPr lang="en-US" altLang="zh-CN" dirty="0"/>
              <a:t>Greedy Iterative Algorithm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MP(Matching Pursuit)</a:t>
            </a:r>
            <a:endParaRPr lang="en-US" altLang="zh-CN" dirty="0"/>
          </a:p>
          <a:p>
            <a:pPr lvl="1"/>
            <a:r>
              <a:rPr lang="en-US" altLang="zh-CN" dirty="0"/>
              <a:t>OMP(Orthogonal Matching Pursuit)</a:t>
            </a:r>
            <a:endParaRPr lang="en-US" altLang="zh-CN" dirty="0"/>
          </a:p>
          <a:p>
            <a:pPr lvl="1"/>
            <a:r>
              <a:rPr lang="en-US" altLang="zh-CN" dirty="0"/>
              <a:t>ROMP(Regularized Orthogonal Matching Pursuit)</a:t>
            </a:r>
            <a:endParaRPr lang="en-US" altLang="zh-CN" dirty="0"/>
          </a:p>
          <a:p>
            <a:pPr lvl="1"/>
            <a:r>
              <a:rPr lang="en-US" altLang="zh-CN" dirty="0"/>
              <a:t>CoSaMP(Compressive Sampling Matching Pursuit)</a:t>
            </a:r>
            <a:endParaRPr lang="en-US" altLang="zh-CN" dirty="0"/>
          </a:p>
          <a:p>
            <a:pPr lvl="1"/>
            <a:r>
              <a:rPr lang="en-US" altLang="zh-CN" dirty="0"/>
              <a:t>GOMP(Generalized Matching Pursuit)</a:t>
            </a:r>
            <a:endParaRPr lang="en-US" altLang="zh-CN" dirty="0"/>
          </a:p>
          <a:p>
            <a:pPr lvl="1"/>
            <a:r>
              <a:rPr lang="en-US" altLang="zh-CN" dirty="0"/>
              <a:t>StOMP</a:t>
            </a:r>
            <a:r>
              <a:rPr lang="zh-CN" altLang="en-US" dirty="0"/>
              <a:t>（</a:t>
            </a:r>
            <a:r>
              <a:rPr lang="en-US" altLang="zh-CN" dirty="0"/>
              <a:t>Stagewise OMP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SAMP</a:t>
            </a:r>
            <a:r>
              <a:rPr lang="zh-CN" altLang="en-US" dirty="0"/>
              <a:t>（</a:t>
            </a:r>
            <a:r>
              <a:rPr lang="en-US" altLang="zh-CN" dirty="0"/>
              <a:t> Sparsity Adaptive MP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69850"/>
            <a:ext cx="4237038" cy="501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Matching Pursuit</a:t>
            </a:r>
            <a:r>
              <a:rPr lang="zh-CN" altLang="en-US" dirty="0"/>
              <a:t>（匹配追踪）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406525"/>
            <a:ext cx="8229600" cy="46863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1993</a:t>
            </a:r>
            <a:r>
              <a:rPr lang="zh-CN" altLang="en-US" dirty="0"/>
              <a:t>年由</a:t>
            </a:r>
            <a:r>
              <a:rPr lang="en-US" altLang="zh-CN" dirty="0"/>
              <a:t>Mallet</a:t>
            </a:r>
            <a:r>
              <a:rPr lang="zh-CN" altLang="en-US" dirty="0"/>
              <a:t>和</a:t>
            </a:r>
            <a:r>
              <a:rPr lang="en-US" altLang="zh-CN" dirty="0"/>
              <a:t>Zhang</a:t>
            </a:r>
            <a:r>
              <a:rPr lang="zh-CN" altLang="en-US" dirty="0"/>
              <a:t>提出</a:t>
            </a:r>
            <a:endParaRPr lang="en-US" altLang="zh-CN" dirty="0"/>
          </a:p>
          <a:p>
            <a:pPr lvl="1"/>
            <a:r>
              <a:rPr lang="en-US" altLang="zh-CN" dirty="0"/>
              <a:t>S. G. Mallat and Z. Zhang, </a:t>
            </a:r>
            <a:r>
              <a:rPr lang="en-US" altLang="zh-CN" dirty="0">
                <a:hlinkClick r:id="rId1"/>
              </a:rPr>
              <a:t>Matching Pursuits with Time-Frequency Dictionaries</a:t>
            </a:r>
            <a:r>
              <a:rPr lang="en-US" altLang="zh-CN" dirty="0"/>
              <a:t>, IEEE Transactions on Signal Processing, December 1993, pp. 3397–3415.</a:t>
            </a:r>
            <a:endParaRPr lang="en-US" altLang="zh-CN" dirty="0"/>
          </a:p>
          <a:p>
            <a:r>
              <a:rPr lang="en-US" altLang="zh-CN" sz="2400" dirty="0"/>
              <a:t>MP</a:t>
            </a:r>
            <a:r>
              <a:rPr lang="zh-CN" altLang="en-US" sz="2400" dirty="0"/>
              <a:t>的基本思想是在每一次的迭代过程中，从过完备字典库里</a:t>
            </a:r>
            <a:r>
              <a:rPr lang="en-US" altLang="zh-CN" sz="2400" dirty="0"/>
              <a:t>(</a:t>
            </a:r>
            <a:r>
              <a:rPr lang="zh-CN" altLang="en-US" sz="2400" dirty="0"/>
              <a:t>即感知矩阵</a:t>
            </a:r>
            <a:r>
              <a:rPr lang="en-US" altLang="zh-CN" sz="2400" dirty="0"/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选择</a:t>
            </a:r>
            <a:r>
              <a:rPr lang="zh-CN" altLang="en-US" sz="2400" dirty="0"/>
              <a:t>与信号最匹配的</a:t>
            </a:r>
            <a:r>
              <a:rPr lang="zh-CN" altLang="en-US" sz="2400" dirty="0">
                <a:solidFill>
                  <a:srgbClr val="FF0000"/>
                </a:solidFill>
              </a:rPr>
              <a:t>列</a:t>
            </a:r>
            <a:r>
              <a:rPr lang="zh-CN" altLang="en-US" sz="2400" dirty="0"/>
              <a:t>来进行稀疏逼近并求出余量，然后继续选出与信号余量最为匹配的</a:t>
            </a:r>
            <a:r>
              <a:rPr lang="zh-CN" altLang="en-US" sz="2400" dirty="0">
                <a:solidFill>
                  <a:srgbClr val="FF0000"/>
                </a:solidFill>
              </a:rPr>
              <a:t>列</a:t>
            </a:r>
            <a:r>
              <a:rPr lang="zh-CN" altLang="en-US" sz="2400" dirty="0"/>
              <a:t>。经过数次迭代，该信号便可以由一些</a:t>
            </a:r>
            <a:r>
              <a:rPr lang="zh-CN" altLang="en-US" sz="2400" dirty="0">
                <a:solidFill>
                  <a:srgbClr val="FF0000"/>
                </a:solidFill>
              </a:rPr>
              <a:t>感知矩阵的列</a:t>
            </a:r>
            <a:r>
              <a:rPr lang="zh-CN" altLang="en-US" sz="2400" dirty="0"/>
              <a:t>线性表示。</a:t>
            </a:r>
            <a:endParaRPr lang="zh-CN" altLang="en-US" sz="2400" dirty="0"/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55563"/>
            <a:ext cx="1162050" cy="1779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113" y="908050"/>
            <a:ext cx="7202487" cy="590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387"/>
            <a:ext cx="8945563" cy="998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-180975" y="44450"/>
            <a:ext cx="8229600" cy="11430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Orthogonal Matching Pursuit</a:t>
            </a:r>
            <a:endParaRPr lang="zh-CN" alt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863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2007</a:t>
            </a:r>
            <a:r>
              <a:rPr lang="zh-CN" altLang="en-US" dirty="0"/>
              <a:t>年由</a:t>
            </a:r>
            <a:r>
              <a:rPr lang="en-US" altLang="zh-CN" dirty="0"/>
              <a:t>Tropp</a:t>
            </a:r>
            <a:r>
              <a:rPr lang="zh-CN" altLang="en-US" dirty="0"/>
              <a:t>等提出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Tropp, Joel A.; </a:t>
            </a:r>
            <a:r>
              <a:rPr lang="en-US" altLang="zh-CN" i="1" dirty="0">
                <a:solidFill>
                  <a:srgbClr val="0B0080"/>
                </a:solidFill>
                <a:latin typeface="Arial" panose="020B0604020202020204" pitchFamily="34" charset="0"/>
                <a:hlinkClick r:id="rId1" tooltip="Anna C. Gilbert"/>
              </a:rPr>
              <a:t>Gilbert, Anna C.</a:t>
            </a:r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 (2007). </a:t>
            </a:r>
            <a:r>
              <a:rPr lang="en-US" altLang="zh-CN" i="1" dirty="0">
                <a:solidFill>
                  <a:srgbClr val="663366"/>
                </a:solidFill>
                <a:latin typeface="Arial" panose="020B0604020202020204" pitchFamily="34" charset="0"/>
                <a:hlinkClick r:id="rId2"/>
              </a:rPr>
              <a:t>"Signal Recovery From Random Measurements Via Orthogonal Matching Pursuit"</a:t>
            </a:r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(PDF). IEEE Transactions on Information Theory. </a:t>
            </a:r>
            <a:r>
              <a:rPr lang="en-US" altLang="zh-CN" b="1" i="1" dirty="0">
                <a:solidFill>
                  <a:srgbClr val="202122"/>
                </a:solidFill>
                <a:latin typeface="Arial" panose="020B0604020202020204" pitchFamily="34" charset="0"/>
              </a:rPr>
              <a:t>53</a:t>
            </a:r>
            <a:r>
              <a:rPr lang="en-US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 (12): 4655–4666</a:t>
            </a:r>
            <a:endParaRPr lang="en-US" altLang="zh-CN" dirty="0"/>
          </a:p>
          <a:p>
            <a:r>
              <a:rPr lang="en-US" altLang="zh-CN" sz="2400" dirty="0"/>
              <a:t>OMP</a:t>
            </a:r>
            <a:r>
              <a:rPr lang="zh-CN" altLang="en-US" sz="2400" dirty="0"/>
              <a:t>和</a:t>
            </a:r>
            <a:r>
              <a:rPr lang="en-US" altLang="zh-CN" sz="2400" dirty="0"/>
              <a:t>MP</a:t>
            </a:r>
            <a:r>
              <a:rPr lang="zh-CN" altLang="en-US" sz="2400" dirty="0"/>
              <a:t>基本一致，主要的差别是先将</a:t>
            </a:r>
            <a:r>
              <a:rPr lang="zh-CN" altLang="en-US" sz="2400" dirty="0">
                <a:solidFill>
                  <a:srgbClr val="FF0000"/>
                </a:solidFill>
              </a:rPr>
              <a:t>选出来的列</a:t>
            </a:r>
            <a:r>
              <a:rPr lang="zh-CN" altLang="en-US" sz="2400" dirty="0"/>
              <a:t>利用</a:t>
            </a:r>
            <a:r>
              <a:rPr lang="en-US" altLang="zh-CN" sz="2400" dirty="0"/>
              <a:t>Gram-Schmidt</a:t>
            </a:r>
            <a:r>
              <a:rPr lang="zh-CN" altLang="en-US" sz="2400" dirty="0">
                <a:solidFill>
                  <a:srgbClr val="FF0000"/>
                </a:solidFill>
              </a:rPr>
              <a:t>正交化</a:t>
            </a:r>
            <a:r>
              <a:rPr lang="zh-CN" altLang="en-US" sz="2400" dirty="0"/>
              <a:t>方法进行正交处理，然后再将信号在这些</a:t>
            </a:r>
            <a:r>
              <a:rPr lang="zh-CN" altLang="en-US" sz="2400" dirty="0">
                <a:solidFill>
                  <a:srgbClr val="FF0000"/>
                </a:solidFill>
              </a:rPr>
              <a:t>正交列构成的空间</a:t>
            </a:r>
            <a:r>
              <a:rPr lang="zh-CN" altLang="en-US" sz="2400" dirty="0"/>
              <a:t>上投影，得到信号在各个已选的列上的分量和余量，然后用相同的方法分解余量。</a:t>
            </a:r>
            <a:endParaRPr lang="en-US" altLang="zh-CN" sz="2400" dirty="0"/>
          </a:p>
          <a:p>
            <a:r>
              <a:rPr lang="zh-CN" altLang="en-US" sz="2400" dirty="0"/>
              <a:t>优点：每一步迭代分解中，由于对已选列进行了正交化处理，保证了迭代的最优性，余量随着迭代过程迅速变小，迭代次数减少。</a:t>
            </a:r>
            <a:endParaRPr lang="zh-CN" altLang="en-US" sz="2400" dirty="0"/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188913"/>
            <a:ext cx="1495425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150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913"/>
            <a:ext cx="9051925" cy="5761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/>
              <a:t>用于</a:t>
            </a:r>
            <a:r>
              <a:rPr lang="en-US" altLang="zh-CN" dirty="0"/>
              <a:t>CS</a:t>
            </a:r>
            <a:r>
              <a:rPr lang="zh-CN" altLang="en-US" dirty="0"/>
              <a:t>的</a:t>
            </a:r>
            <a:r>
              <a:rPr lang="en-US" altLang="zh-CN" dirty="0"/>
              <a:t>OMP</a:t>
            </a:r>
            <a:endParaRPr lang="zh-CN" altLang="en-US" dirty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6863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2007</a:t>
            </a:r>
            <a:r>
              <a:rPr lang="zh-CN" altLang="en-US" dirty="0"/>
              <a:t>年由</a:t>
            </a:r>
            <a:r>
              <a:rPr lang="en-US" altLang="zh-CN" dirty="0"/>
              <a:t>Tropp</a:t>
            </a:r>
            <a:r>
              <a:rPr lang="zh-CN" altLang="en-US" dirty="0"/>
              <a:t>等提出</a:t>
            </a:r>
            <a:endParaRPr lang="en-US" altLang="zh-CN" dirty="0"/>
          </a:p>
          <a:p>
            <a:pPr lvl="1"/>
            <a:r>
              <a:rPr lang="en-US" altLang="zh-CN" dirty="0"/>
              <a:t>Tropp, Joel A. and Gilbert, Anna C. (2007) Signal Recovery From Random Measurements Via Orthogonal Matching Pursuit. IEEE Transactions on Information Theory, 53 (12). pp. 4655-4666. ISSN 0018-9448.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6570" y="4328160"/>
            <a:ext cx="7673975" cy="2452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2458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" y="292100"/>
            <a:ext cx="8921750" cy="4881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04,&quot;width&quot;:11904}"/>
</p:tagLst>
</file>

<file path=ppt/tags/tag2.xml><?xml version="1.0" encoding="utf-8"?>
<p:tagLst xmlns:p="http://schemas.openxmlformats.org/presentationml/2006/main">
  <p:tag name="COMMONDATA" val="eyJoZGlkIjoiNWQzZjlmODM3NjNlZmQxY2FmN2M1YWEzYzZmMzUyNWQifQ=="/>
  <p:tag name="KSO_WPP_MARK_KEY" val="b3f9bc95-b259-433b-ac41-27d9640fb90f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2030</Words>
  <Application>WPS 演示</Application>
  <PresentationFormat>全屏显示(4:3)</PresentationFormat>
  <Paragraphs>68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Franklin Gothic Book</vt:lpstr>
      <vt:lpstr>黑体</vt:lpstr>
      <vt:lpstr>Franklin Gothic Medium</vt:lpstr>
      <vt:lpstr>微软雅黑</vt:lpstr>
      <vt:lpstr>Wingdings 2</vt:lpstr>
      <vt:lpstr>Wingdings</vt:lpstr>
      <vt:lpstr>Arial</vt:lpstr>
      <vt:lpstr>Wingdings 2</vt:lpstr>
      <vt:lpstr>Roboto</vt:lpstr>
      <vt:lpstr>Times New Roman</vt:lpstr>
      <vt:lpstr>Arial Unicode MS</vt:lpstr>
      <vt:lpstr>Calibri</vt:lpstr>
      <vt:lpstr>暗香扑面</vt:lpstr>
      <vt:lpstr>压缩感知重构算法 </vt:lpstr>
      <vt:lpstr>0范式重构问题</vt:lpstr>
      <vt:lpstr>0范式重构算法 </vt:lpstr>
      <vt:lpstr>Matching Pursuit（匹配追踪）</vt:lpstr>
      <vt:lpstr>PowerPoint 演示文稿</vt:lpstr>
      <vt:lpstr>Orthogonal Matching Pursuit</vt:lpstr>
      <vt:lpstr>PowerPoint 演示文稿</vt:lpstr>
      <vt:lpstr>用于CS的OMP</vt:lpstr>
      <vt:lpstr>PowerPoint 演示文稿</vt:lpstr>
      <vt:lpstr>PowerPoint 演示文稿</vt:lpstr>
      <vt:lpstr>PowerPoint 演示文稿</vt:lpstr>
      <vt:lpstr>ROMP正则化OMP</vt:lpstr>
      <vt:lpstr>PowerPoint 演示文稿</vt:lpstr>
      <vt:lpstr>CoSaMP</vt:lpstr>
      <vt:lpstr>PowerPoint 演示文稿</vt:lpstr>
      <vt:lpstr>GOMP</vt:lpstr>
      <vt:lpstr>PowerPoint 演示文稿</vt:lpstr>
      <vt:lpstr>StOMP</vt:lpstr>
      <vt:lpstr>PowerPoint 演示文稿</vt:lpstr>
      <vt:lpstr>门限的选择</vt:lpstr>
      <vt:lpstr>SAMP稀疏度自适应匹配追踪</vt:lpstr>
      <vt:lpstr>PowerPoint 演示文稿</vt:lpstr>
      <vt:lpstr>门限选择</vt:lpstr>
      <vt:lpstr>Homework#2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xjping</dc:creator>
  <cp:lastModifiedBy>熊继平</cp:lastModifiedBy>
  <cp:revision>164</cp:revision>
  <dcterms:created xsi:type="dcterms:W3CDTF">2015-09-15T14:10:00Z</dcterms:created>
  <dcterms:modified xsi:type="dcterms:W3CDTF">2022-10-20T01:01:16Z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09BADC2BE0514E1CA1884204E5211695</vt:lpwstr>
  </property>
  <property fmtid="{D5CDD505-2E9C-101B-9397-08002B2CF9AE}" pid="3" name="KSOProductBuildVer">
    <vt:lpwstr>2052-11.1.0.12598</vt:lpwstr>
  </property>
</Properties>
</file>