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9" r:id="rId6"/>
    <p:sldId id="288" r:id="rId7"/>
    <p:sldId id="270" r:id="rId8"/>
    <p:sldId id="275" r:id="rId9"/>
    <p:sldId id="281" r:id="rId10"/>
    <p:sldId id="280" r:id="rId11"/>
    <p:sldId id="286" r:id="rId12"/>
    <p:sldId id="287" r:id="rId13"/>
    <p:sldId id="271" r:id="rId14"/>
    <p:sldId id="274" r:id="rId15"/>
    <p:sldId id="278" r:id="rId16"/>
    <p:sldId id="279" r:id="rId17"/>
    <p:sldId id="276" r:id="rId18"/>
    <p:sldId id="284" r:id="rId19"/>
    <p:sldId id="282" r:id="rId20"/>
    <p:sldId id="283" r:id="rId21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180"/>
  </p:normalViewPr>
  <p:slideViewPr>
    <p:cSldViewPr showGuides="1">
      <p:cViewPr varScale="1">
        <p:scale>
          <a:sx n="94" d="100"/>
          <a:sy n="94" d="100"/>
        </p:scale>
        <p:origin x="20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74E9EF-A2B5-4B32-B41C-F012BE61D80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/>
              <a:t>Conventional methods: linear programming, interior point, L1-magic, L1-Least square</a:t>
            </a:r>
            <a:endParaRPr lang="en-US" altLang="zh-CN" dirty="0"/>
          </a:p>
          <a:p>
            <a:pPr lvl="0"/>
            <a:r>
              <a:rPr lang="en-US" altLang="zh-CN" dirty="0"/>
              <a:t>Modern algorithms:Iterative shrinkage/Proximal algorithm,Bregman Iterative algorithm,Alternative direction method of multiplier(ADMM),NESTA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）方向追踪系列：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梯度追踪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(Gradient Pursuit, GP)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共轭梯度追踪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(Conjugate GP,CGP)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近似的共轭梯度追踪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(Approximation CGP, ACGP)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贪婪算法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/>
              <a:t>http://www.personal.soton.ac.uk/tb1m08/</a:t>
            </a: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55DB9A-408D-4AC5-8FC5-777514F5BCDD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BBF28F4-E5B5-441E-A4B8-1097E5ED9821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34743C-81D9-4DEC-9CFC-1C308FDE4158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3025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8E87CA-A838-40A0-BC32-97E554A81A2A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0825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C13DB4-D0C0-4FFE-AA77-BCA1E5CAEDE4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558508-3709-4341-931C-8CEDFE50CB32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90F362-D2D0-4FDE-B93D-286A38433CAA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B8EE72-54F3-45A9-A6A8-BD3D8DF17DCA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B3C687B-A522-42F4-98AC-814651083DE8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86063" y="1054100"/>
            <a:ext cx="5903913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070828-4CE1-4EF9-947A-BFDD57D6D869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415FC3-175E-495F-A027-003E53D23289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6678613"/>
            <a:ext cx="9144000" cy="179388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34743C-81D9-4DEC-9CFC-1C308FDE4158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/>
          <a:lstStyle>
            <a:lvl1pPr algn="ctr">
              <a:defRPr sz="1100">
                <a:solidFill>
                  <a:srgbClr val="636363"/>
                </a:solidFill>
                <a:ea typeface="黑体" panose="02010609060101010101" pitchFamily="49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538288"/>
          </a:xfrm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zh-CN" altLang="en-US" dirty="0"/>
              <a:t>压缩感知重构算法</a:t>
            </a:r>
            <a:r>
              <a:rPr lang="en-US" altLang="zh-CN" dirty="0"/>
              <a:t>2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8"/>
            <a:ext cx="6400800" cy="17526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549275"/>
            <a:ext cx="8780462" cy="696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1.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endParaRPr lang="zh-CN" altLang="en-US" dirty="0"/>
          </a:p>
        </p:txBody>
      </p:sp>
      <p:pic>
        <p:nvPicPr>
          <p:cNvPr id="2970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75" y="1593850"/>
            <a:ext cx="7261225" cy="30972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1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38" y="5038725"/>
            <a:ext cx="7913687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RIHT(Random Iterative hard thresholding)</a:t>
            </a:r>
            <a:endParaRPr lang="zh-CN" altLang="en-US" dirty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Robert Crandall, Bin Dong, Ali Bilgin,2013</a:t>
            </a:r>
            <a:r>
              <a:rPr lang="zh-CN" altLang="en-US" dirty="0"/>
              <a:t>年提出</a:t>
            </a:r>
            <a:endParaRPr lang="zh-CN" altLang="en-US" dirty="0"/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" y="4389438"/>
            <a:ext cx="8743950" cy="2089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2257425"/>
            <a:ext cx="6078538" cy="2089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                             RIHT</a:t>
            </a:r>
            <a:endParaRPr lang="zh-CN" altLang="en-US" dirty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3277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0"/>
            <a:ext cx="5399087" cy="6773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CGIHT(Conjugate Gradient Iterative Hard Thresholding)</a:t>
            </a: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JEFFREY D. BLANCHARD,JARED TANNER and KE WEI,2015</a:t>
            </a:r>
            <a:r>
              <a:rPr lang="zh-CN" altLang="en-US" dirty="0"/>
              <a:t>年发表</a:t>
            </a:r>
            <a:endParaRPr lang="zh-CN" altLang="en-US" dirty="0"/>
          </a:p>
        </p:txBody>
      </p:sp>
      <p:pic>
        <p:nvPicPr>
          <p:cNvPr id="4403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512" y="3276600"/>
            <a:ext cx="9148762" cy="800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0-</a:t>
            </a:r>
            <a:endParaRPr lang="zh-CN" altLang="en-US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3584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8913"/>
            <a:ext cx="9055100" cy="6048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FIHT(Fast Iterative Hard Thresholding)</a:t>
            </a:r>
            <a:endParaRPr lang="zh-CN" altLang="en-US" dirty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Ke Wei, 2015</a:t>
            </a:r>
            <a:r>
              <a:rPr lang="zh-CN" altLang="en-US" dirty="0"/>
              <a:t>年发表于</a:t>
            </a:r>
            <a:r>
              <a:rPr lang="en-US" altLang="zh-CN" dirty="0"/>
              <a:t>IEEE SIGNAL PROCESSING LETTERS</a:t>
            </a:r>
            <a:endParaRPr lang="zh-CN" altLang="en-US" dirty="0"/>
          </a:p>
        </p:txBody>
      </p:sp>
      <p:pic>
        <p:nvPicPr>
          <p:cNvPr id="2253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3138488"/>
            <a:ext cx="8912225" cy="2235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3789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988"/>
            <a:ext cx="4910138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RandOMP</a:t>
            </a:r>
            <a:endParaRPr lang="zh-CN" altLang="en-US" dirty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Michael Elad</a:t>
            </a:r>
            <a:r>
              <a:rPr lang="zh-CN" altLang="en-US" dirty="0"/>
              <a:t>等</a:t>
            </a:r>
            <a:r>
              <a:rPr lang="en-US" altLang="zh-CN" dirty="0"/>
              <a:t>2009</a:t>
            </a:r>
            <a:r>
              <a:rPr lang="zh-CN" altLang="en-US" dirty="0"/>
              <a:t>年提出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2738438"/>
            <a:ext cx="8520113" cy="2376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4096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523875"/>
            <a:ext cx="8713787" cy="6173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0</a:t>
            </a:r>
            <a:r>
              <a:rPr lang="zh-CN" altLang="en-US" dirty="0"/>
              <a:t>范式重构算法</a:t>
            </a:r>
            <a:endParaRPr lang="zh-CN" altLang="en-US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57200" y="2990850"/>
            <a:ext cx="8229600" cy="3101975"/>
          </a:xfrm>
        </p:spPr>
        <p:txBody>
          <a:bodyPr vert="horz" wrap="square" lIns="91440" tIns="45720" rIns="91440" bIns="45720" anchor="t" anchorCtr="0"/>
          <a:p>
            <a:r>
              <a:rPr lang="zh-CN" altLang="en-US" dirty="0"/>
              <a:t>迭代算法（</a:t>
            </a:r>
            <a:r>
              <a:rPr lang="en-US" altLang="zh-CN" dirty="0"/>
              <a:t>Iterative Algorithm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IHT(Iterative hard thresholding)</a:t>
            </a:r>
            <a:endParaRPr lang="en-US" altLang="zh-CN" dirty="0"/>
          </a:p>
          <a:p>
            <a:pPr lvl="1"/>
            <a:r>
              <a:rPr lang="en-US" altLang="zh-CN" dirty="0"/>
              <a:t>NIHT</a:t>
            </a:r>
            <a:endParaRPr lang="en-US" altLang="zh-CN" dirty="0"/>
          </a:p>
          <a:p>
            <a:pPr lvl="1"/>
            <a:r>
              <a:rPr lang="en-US" altLang="zh-CN" dirty="0"/>
              <a:t>AIHT</a:t>
            </a:r>
            <a:endParaRPr lang="en-US" altLang="zh-CN" dirty="0"/>
          </a:p>
          <a:p>
            <a:pPr lvl="1"/>
            <a:r>
              <a:rPr lang="en-US" altLang="zh-CN" dirty="0"/>
              <a:t>…..</a:t>
            </a:r>
            <a:endParaRPr lang="zh-CN" altLang="en-US" dirty="0"/>
          </a:p>
        </p:txBody>
      </p:sp>
      <p:pic>
        <p:nvPicPr>
          <p:cNvPr id="1536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773238"/>
            <a:ext cx="5976938" cy="1111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IHT(Iterative hard thresholding)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6300"/>
          </a:xfrm>
        </p:spPr>
        <p:txBody>
          <a:bodyPr vert="horz" wrap="square" lIns="91440" tIns="45720" rIns="91440" bIns="45720" anchor="t" anchorCtr="0"/>
          <a:p>
            <a:pPr lvl="1"/>
            <a:r>
              <a:rPr lang="en-US" altLang="zh-CN" dirty="0"/>
              <a:t>Thomas Blumensath, Mike E. Davies 2008</a:t>
            </a:r>
            <a:r>
              <a:rPr lang="zh-CN" altLang="en-US" dirty="0"/>
              <a:t>年提出，目前</a:t>
            </a:r>
            <a:r>
              <a:rPr lang="en-US" altLang="zh-CN" dirty="0"/>
              <a:t>7</a:t>
            </a:r>
            <a:r>
              <a:rPr lang="zh-CN" altLang="en-US" dirty="0"/>
              <a:t>百多次引用</a:t>
            </a:r>
            <a:endParaRPr lang="zh-CN" altLang="en-US" dirty="0"/>
          </a:p>
        </p:txBody>
      </p:sp>
      <p:pic>
        <p:nvPicPr>
          <p:cNvPr id="1741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5825" y="2155825"/>
            <a:ext cx="1739900" cy="1814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" y="4220845"/>
            <a:ext cx="8682990" cy="21678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38" y="2508250"/>
            <a:ext cx="6408737" cy="979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IHT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x</a:t>
            </a:r>
            <a:r>
              <a:rPr lang="en-US" altLang="zh-CN" baseline="30000" dirty="0"/>
              <a:t>0</a:t>
            </a:r>
            <a:r>
              <a:rPr lang="zh-CN" altLang="en-US" dirty="0"/>
              <a:t>初始化为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32313"/>
            <a:ext cx="8893175" cy="768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3" y="2781300"/>
            <a:ext cx="6745287" cy="1074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IHT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2048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24063"/>
            <a:ext cx="9144000" cy="2690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38" y="735013"/>
            <a:ext cx="3394075" cy="461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6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038" y="1346200"/>
            <a:ext cx="4144962" cy="427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NIHT</a:t>
            </a:r>
            <a:r>
              <a:rPr lang="zh-CN" altLang="en-US" dirty="0"/>
              <a:t>（</a:t>
            </a:r>
            <a:r>
              <a:rPr lang="en-US" altLang="zh-CN" dirty="0"/>
              <a:t>Normalised Iterative Hard Thresholding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Thomas Blumensath 2010</a:t>
            </a:r>
            <a:r>
              <a:rPr lang="zh-CN" altLang="en-US" dirty="0"/>
              <a:t>年提出</a:t>
            </a:r>
            <a:endParaRPr lang="zh-CN" altLang="en-US" dirty="0"/>
          </a:p>
        </p:txBody>
      </p:sp>
      <p:pic>
        <p:nvPicPr>
          <p:cNvPr id="16390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5" y="2492375"/>
            <a:ext cx="8220075" cy="348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椭圆 1"/>
          <p:cNvSpPr/>
          <p:nvPr/>
        </p:nvSpPr>
        <p:spPr>
          <a:xfrm>
            <a:off x="1476375" y="4076700"/>
            <a:ext cx="3527425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643438" y="3716338"/>
            <a:ext cx="3529013" cy="433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916113"/>
            <a:ext cx="5959475" cy="874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29000"/>
            <a:ext cx="6119813" cy="1584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975" y="5260975"/>
            <a:ext cx="3719513" cy="581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2662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188913"/>
            <a:ext cx="6480175" cy="6653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AIHT(Accelerated Iterative Hard Thresholding)</a:t>
            </a:r>
            <a:endParaRPr lang="zh-CN" altLang="en-US" dirty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Thomas Blumensath 2011</a:t>
            </a:r>
            <a:r>
              <a:rPr lang="zh-CN" altLang="en-US" dirty="0"/>
              <a:t>年提出</a:t>
            </a:r>
            <a:endParaRPr lang="zh-CN" altLang="en-US" dirty="0"/>
          </a:p>
        </p:txBody>
      </p:sp>
      <p:pic>
        <p:nvPicPr>
          <p:cNvPr id="4813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3" y="2293938"/>
            <a:ext cx="6624637" cy="1103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438"/>
            <a:ext cx="8964613" cy="819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2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4581525"/>
            <a:ext cx="6048375" cy="1082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224f7047-a7a6-4baf-8cb3-f6c7a6a1bdd1"/>
  <p:tag name="COMMONDATA" val="eyJoZGlkIjoiNWQzZjlmODM3NjNlZmQxY2FmN2M1YWEzYzZmMzUyNWQ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661</Words>
  <Application>WPS 演示</Application>
  <PresentationFormat>全屏显示(4:3)</PresentationFormat>
  <Paragraphs>56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Franklin Gothic Book</vt:lpstr>
      <vt:lpstr>黑体</vt:lpstr>
      <vt:lpstr>Franklin Gothic Medium</vt:lpstr>
      <vt:lpstr>微软雅黑</vt:lpstr>
      <vt:lpstr>Wingdings 2</vt:lpstr>
      <vt:lpstr>Wingdings</vt:lpstr>
      <vt:lpstr>Arial</vt:lpstr>
      <vt:lpstr>Wingdings 2</vt:lpstr>
      <vt:lpstr>Arial Unicode MS</vt:lpstr>
      <vt:lpstr>Calibri</vt:lpstr>
      <vt:lpstr>暗香扑面</vt:lpstr>
      <vt:lpstr>压缩感知重构算法2 </vt:lpstr>
      <vt:lpstr>0范式重构算法</vt:lpstr>
      <vt:lpstr>IHT(Iterative hard thresholding)</vt:lpstr>
      <vt:lpstr>IHT</vt:lpstr>
      <vt:lpstr>IHT</vt:lpstr>
      <vt:lpstr>NIHT（Normalised Iterative Hard Thresholding）</vt:lpstr>
      <vt:lpstr>PowerPoint 演示文稿</vt:lpstr>
      <vt:lpstr>PowerPoint 演示文稿</vt:lpstr>
      <vt:lpstr>AIHT(Accelerated Iterative Hard Thresholding)</vt:lpstr>
      <vt:lpstr>PowerPoint 演示文稿</vt:lpstr>
      <vt:lpstr>RIHT(Random Iterative hard thresholding)</vt:lpstr>
      <vt:lpstr>                              RIHT</vt:lpstr>
      <vt:lpstr>CGIHT(Conjugate Gradient Iterative Hard Thresholding)</vt:lpstr>
      <vt:lpstr>0-</vt:lpstr>
      <vt:lpstr>FIHT(Fast Iterative Hard Thresholding)</vt:lpstr>
      <vt:lpstr>PowerPoint 演示文稿</vt:lpstr>
      <vt:lpstr>RandOMP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xjping</dc:creator>
  <cp:lastModifiedBy>熊继平</cp:lastModifiedBy>
  <cp:revision>187</cp:revision>
  <dcterms:created xsi:type="dcterms:W3CDTF">2015-09-15T14:10:00Z</dcterms:created>
  <dcterms:modified xsi:type="dcterms:W3CDTF">2022-10-19T12:47:07Z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CA8E0DC8542842DAB9AF2C7CCE5E9424</vt:lpwstr>
  </property>
  <property fmtid="{D5CDD505-2E9C-101B-9397-08002B2CF9AE}" pid="3" name="KSOProductBuildVer">
    <vt:lpwstr>2052-11.1.0.12598</vt:lpwstr>
  </property>
</Properties>
</file>