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6858000" cx="9144000"/>
  <p:notesSz cx="6797675" cy="9926625"/>
  <p:embeddedFontLst>
    <p:embeddedFont>
      <p:font typeface="Helvetica Neue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EBEFCC-5A30-4502-98AB-599CD356B36B}">
  <a:tblStyle styleId="{B3EBEFCC-5A30-4502-98AB-599CD356B36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-bold.fntdata"/><Relationship Id="rId61" Type="http://schemas.openxmlformats.org/officeDocument/2006/relationships/font" Target="fonts/HelveticaNeue-regular.fntdata"/><Relationship Id="rId20" Type="http://schemas.openxmlformats.org/officeDocument/2006/relationships/slide" Target="slides/slide14.xml"/><Relationship Id="rId64" Type="http://schemas.openxmlformats.org/officeDocument/2006/relationships/font" Target="fonts/HelveticaNeue-boldItalic.fntdata"/><Relationship Id="rId63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1" name="Google Shape;381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5" name="Google Shape;7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 2 個小物件與1 個大物件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b="0" i="0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b="0" i="0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s.google.com/maps/documentation/javascript/?hl=zh-TW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3.org/TR/REC-html40/" TargetMode="External"/><Relationship Id="rId4" Type="http://schemas.openxmlformats.org/officeDocument/2006/relationships/hyperlink" Target="https://html.spec.whatwg.org/multipag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685800" y="692150"/>
            <a:ext cx="7772400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85800" y="4262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黃語昕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silvia.huang@gmail.com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349500"/>
            <a:ext cx="8229600" cy="18716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sng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 Tags + JavaScript APIs + CSS </a:t>
            </a: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HTML5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4454525" y="3068637"/>
            <a:ext cx="261937" cy="458787"/>
          </a:xfrm>
          <a:prstGeom prst="downArrow">
            <a:avLst>
              <a:gd fmla="val 15434" name="adj1"/>
              <a:gd fmla="val 50000" name="adj2"/>
            </a:avLst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。支援的五大瀏覽器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。支援現況：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http://caniuse.com/</a:t>
            </a:r>
            <a:b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瀏覽器與支援現況</a:t>
            </a:r>
            <a:endParaRPr/>
          </a:p>
        </p:txBody>
      </p:sp>
      <p:pic>
        <p:nvPicPr>
          <p:cNvPr descr="browser-wars.jpg" id="179" name="Google Shape;1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200" y="1700212"/>
            <a:ext cx="4267200" cy="266541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HTML5 -- New Tags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grpSp>
        <p:nvGrpSpPr>
          <p:cNvPr id="188" name="Google Shape;188;p25"/>
          <p:cNvGrpSpPr/>
          <p:nvPr/>
        </p:nvGrpSpPr>
        <p:grpSpPr>
          <a:xfrm>
            <a:off x="468312" y="1557337"/>
            <a:ext cx="8135937" cy="3960812"/>
            <a:chOff x="295" y="1026"/>
            <a:chExt cx="5125" cy="2495"/>
          </a:xfrm>
        </p:grpSpPr>
        <p:sp>
          <p:nvSpPr>
            <p:cNvPr id="189" name="Google Shape;189;p25"/>
            <p:cNvSpPr txBox="1"/>
            <p:nvPr/>
          </p:nvSpPr>
          <p:spPr>
            <a:xfrm>
              <a:off x="295" y="1026"/>
              <a:ext cx="1043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文件結構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。header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。section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。article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。aside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。nav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。footer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。hgroup</a:t>
              </a:r>
              <a:endParaRPr/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1429" y="1026"/>
              <a:ext cx="1361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內嵌外部內容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。video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。audio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。source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。canvas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。figure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。figcaption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。embeded	</a:t>
              </a:r>
              <a:endParaRPr/>
            </a:p>
          </p:txBody>
        </p:sp>
        <p:sp>
          <p:nvSpPr>
            <p:cNvPr id="191" name="Google Shape;191;p25"/>
            <p:cNvSpPr txBox="1"/>
            <p:nvPr/>
          </p:nvSpPr>
          <p:spPr>
            <a:xfrm>
              <a:off x="2880" y="1026"/>
              <a:ext cx="1134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t/>
              </a:r>
              <a:endParaRPr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表單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。keygen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。output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。progress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。meter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。…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</p:txBody>
        </p:sp>
        <p:sp>
          <p:nvSpPr>
            <p:cNvPr id="192" name="Google Shape;192;p25"/>
            <p:cNvSpPr txBox="1"/>
            <p:nvPr/>
          </p:nvSpPr>
          <p:spPr>
            <a:xfrm>
              <a:off x="4105" y="1026"/>
              <a:ext cx="1315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文字及其他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。mark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。ruby/rt/rp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。time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。command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。details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。datalist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3" name="Google Shape;193;p25"/>
            <p:cNvSpPr txBox="1"/>
            <p:nvPr/>
          </p:nvSpPr>
          <p:spPr>
            <a:xfrm>
              <a:off x="295" y="3249"/>
              <a:ext cx="5125" cy="272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2014年10月底已完全底定。</a:t>
              </a:r>
              <a:endParaRPr/>
            </a:p>
          </p:txBody>
        </p:sp>
      </p:grpSp>
      <p:sp>
        <p:nvSpPr>
          <p:cNvPr id="194" name="Google Shape;194;p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繪圖 | 畫布 { Canvas }</a:t>
            </a:r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419100"/>
            <a:ext cx="8229600" cy="10652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簡介Canvas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468312" y="1628775"/>
            <a:ext cx="8229600" cy="45370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。是HTML5中最重要的應用程式工具。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。在一個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固定的長寬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裡，自由的繪製任何形狀的圖，像是把browser當成簡易版的小畫家。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。基本功能：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矩形 | 線條 | 繪製文字 | 繪製圖片 | 陰影 |上色 | 漸層 | 曲線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。進階功能：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動態圖表 | 小畫家 | 基本動畫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962025" y="563562"/>
            <a:ext cx="7065962" cy="1136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Canvas：基本的屬性與方法</a:t>
            </a:r>
            <a:endParaRPr/>
          </a:p>
        </p:txBody>
      </p:sp>
      <p:graphicFrame>
        <p:nvGraphicFramePr>
          <p:cNvPr id="216" name="Google Shape;216;p28"/>
          <p:cNvGraphicFramePr/>
          <p:nvPr/>
        </p:nvGraphicFramePr>
        <p:xfrm>
          <a:off x="1016000" y="1887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{B3EBEFCC-5A30-4502-98AB-599CD356B36B}</a:tableStyleId>
              </a:tblPr>
              <a:tblGrid>
                <a:gridCol w="3073400"/>
                <a:gridCol w="39116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.html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300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150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.js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getContext()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取得繪圖環境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toDataURL()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 canvas 內容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/>
        </p:nvSpPr>
        <p:spPr>
          <a:xfrm>
            <a:off x="755650" y="1524000"/>
            <a:ext cx="7632700" cy="693737"/>
          </a:xfrm>
          <a:prstGeom prst="rect">
            <a:avLst/>
          </a:prstGeom>
          <a:noFill/>
          <a:ln cap="flat" cmpd="thickThin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canvas物件.getContext("2d");</a:t>
            </a:r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755650" y="2349500"/>
            <a:ext cx="7632700" cy="396081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。如何開始?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。先與HTML的canvas取得聯繫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canvas = document.getElementById("canvas");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。規劃2D繪圖環境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context = canvas.getContext("2d");</a:t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Canvas：2D繪圖的屬性與方法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30"/>
          <p:cNvGraphicFramePr/>
          <p:nvPr/>
        </p:nvGraphicFramePr>
        <p:xfrm>
          <a:off x="733425" y="1500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{B3EBEFCC-5A30-4502-98AB-599CD356B36B}</a:tableStyleId>
              </a:tblPr>
              <a:tblGrid>
                <a:gridCol w="4843450"/>
                <a:gridCol w="2830500"/>
              </a:tblGrid>
              <a:tr h="4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beginPath()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開始路徑；重設路徑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關閉路徑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移到某個位置(座標)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畫線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輸出外框，輸出線條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輸出填滿的內容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矩形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輸出矩形--框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輸出矩形--填滿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30"/>
          <p:cNvSpPr txBox="1"/>
          <p:nvPr/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API：基本方法</a:t>
            </a:r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35" name="Google Shape;235;p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971550" y="260350"/>
            <a:ext cx="7488237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API：文字 | 圖片</a:t>
            </a:r>
            <a:endParaRPr/>
          </a:p>
        </p:txBody>
      </p:sp>
      <p:graphicFrame>
        <p:nvGraphicFramePr>
          <p:cNvPr id="241" name="Google Shape;241;p31"/>
          <p:cNvGraphicFramePr/>
          <p:nvPr/>
        </p:nvGraphicFramePr>
        <p:xfrm>
          <a:off x="971550" y="117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{B3EBEFCC-5A30-4502-98AB-599CD356B36B}</a:tableStyleId>
              </a:tblPr>
              <a:tblGrid>
                <a:gridCol w="3457575"/>
                <a:gridCol w="4030650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繪製文字的方法與屬性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fillText('文字', x, y);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實心文字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strokeText('文字', x, y);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空心文字(描邊)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 | strokeStyle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與CSS寫法相同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textAlign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文字對齊的位置，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left|right|center|start|end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textBaseline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設定基準線，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top|hanging|middle|bottom|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alphabetic(default)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2" name="Google Shape;242;p31"/>
          <p:cNvGraphicFramePr/>
          <p:nvPr/>
        </p:nvGraphicFramePr>
        <p:xfrm>
          <a:off x="971550" y="5189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{B3EBEFCC-5A30-4502-98AB-599CD356B36B}</a:tableStyleId>
              </a:tblPr>
              <a:tblGrid>
                <a:gridCol w="748822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圖片的方法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drawImage(img, x, y[, width, height]);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createPattern(image, 'repeat|repeat-x|repeat-y');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971550" y="260350"/>
            <a:ext cx="7488237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API：線條 | 顏色屬性</a:t>
            </a:r>
            <a:endParaRPr/>
          </a:p>
        </p:txBody>
      </p:sp>
      <p:graphicFrame>
        <p:nvGraphicFramePr>
          <p:cNvPr id="250" name="Google Shape;250;p32"/>
          <p:cNvGraphicFramePr/>
          <p:nvPr/>
        </p:nvGraphicFramePr>
        <p:xfrm>
          <a:off x="971550" y="130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{B3EBEFCC-5A30-4502-98AB-599CD356B36B}</a:tableStyleId>
              </a:tblPr>
              <a:tblGrid>
                <a:gridCol w="2016125"/>
                <a:gridCol w="54721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lineWidth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粗細 (1px by default)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lineCap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線條的開始與結尾的樣子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butt(default) | round | square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lineJoin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線條接合的樣子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miter (default) | round | bevel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1" name="Google Shape;251;p32"/>
          <p:cNvGraphicFramePr/>
          <p:nvPr/>
        </p:nvGraphicFramePr>
        <p:xfrm>
          <a:off x="971550" y="3929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{B3EBEFCC-5A30-4502-98AB-599CD356B36B}</a:tableStyleId>
              </a:tblPr>
              <a:tblGrid>
                <a:gridCol w="2016125"/>
                <a:gridCol w="5472100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684212" y="476250"/>
            <a:ext cx="7775575" cy="812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</a:t>
            </a:r>
            <a:endParaRPr/>
          </a:p>
        </p:txBody>
      </p:sp>
      <p:graphicFrame>
        <p:nvGraphicFramePr>
          <p:cNvPr id="259" name="Google Shape;259;p33"/>
          <p:cNvGraphicFramePr/>
          <p:nvPr/>
        </p:nvGraphicFramePr>
        <p:xfrm>
          <a:off x="615950" y="14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{B3EBEFCC-5A30-4502-98AB-599CD356B36B}</a:tableStyleId>
              </a:tblPr>
              <a:tblGrid>
                <a:gridCol w="7921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(x, y, r, startAngle, endAngle, </a:t>
                      </a: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clockwise | anticlockwise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(x1, y1, x2, y2, r);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684212" y="490537"/>
            <a:ext cx="7775575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API：曲線方法..</a:t>
            </a:r>
            <a:endParaRPr/>
          </a:p>
        </p:txBody>
      </p:sp>
      <p:graphicFrame>
        <p:nvGraphicFramePr>
          <p:cNvPr id="267" name="Google Shape;267;p34"/>
          <p:cNvGraphicFramePr/>
          <p:nvPr/>
        </p:nvGraphicFramePr>
        <p:xfrm>
          <a:off x="615950" y="1700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{B3EBEFCC-5A30-4502-98AB-599CD356B36B}</a:tableStyleId>
              </a:tblPr>
              <a:tblGrid>
                <a:gridCol w="7921625"/>
              </a:tblGrid>
              <a:tr h="50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quadraticCurveTo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x1, y1);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bezierCurveTo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cx1, cy1, x1, y1);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p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69" name="Google Shape;269;p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684212" y="490537"/>
            <a:ext cx="7775575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API：漸層</a:t>
            </a:r>
            <a:endParaRPr/>
          </a:p>
        </p:txBody>
      </p:sp>
      <p:graphicFrame>
        <p:nvGraphicFramePr>
          <p:cNvPr id="275" name="Google Shape;275;p35"/>
          <p:cNvGraphicFramePr/>
          <p:nvPr/>
        </p:nvGraphicFramePr>
        <p:xfrm>
          <a:off x="684212" y="1557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{B3EBEFCC-5A30-4502-98AB-599CD356B36B}</a:tableStyleId>
              </a:tblPr>
              <a:tblGrid>
                <a:gridCol w="7777150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設定[線性|放射狀]漸層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createLinearGradient(x0, y0, x1, y1);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createRadialGradient(</a:t>
                      </a:r>
                      <a:r>
                        <a:rPr b="1" i="0" lang="en-US" sz="20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x0, y0, r0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i="0" lang="en-US" sz="20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x1, y1, r1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設定顏色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addColorStop(offset,color,...);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77" name="Google Shape;277;p3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971550" y="404812"/>
            <a:ext cx="74168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API：其他屬性與方法</a:t>
            </a:r>
            <a:endParaRPr/>
          </a:p>
        </p:txBody>
      </p:sp>
      <p:graphicFrame>
        <p:nvGraphicFramePr>
          <p:cNvPr id="283" name="Google Shape;283;p36"/>
          <p:cNvGraphicFramePr/>
          <p:nvPr/>
        </p:nvGraphicFramePr>
        <p:xfrm>
          <a:off x="971550" y="147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{B3EBEFCC-5A30-4502-98AB-599CD356B36B}</a:tableStyleId>
              </a:tblPr>
              <a:tblGrid>
                <a:gridCol w="2232025"/>
                <a:gridCol w="518477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陰影屬性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shadowColor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default:透明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shadowBlur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4" name="Google Shape;284;p36"/>
          <p:cNvGraphicFramePr/>
          <p:nvPr/>
        </p:nvGraphicFramePr>
        <p:xfrm>
          <a:off x="971550" y="352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{B3EBEFCC-5A30-4502-98AB-599CD356B36B}</a:tableStyleId>
              </a:tblPr>
              <a:tblGrid>
                <a:gridCol w="2243125"/>
                <a:gridCol w="51736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setTimeout()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setInterval()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5" name="Google Shape;285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86" name="Google Shape;286;p3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92" name="Google Shape;292;p3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影音多媒體 {Video &amp; Audio} </a:t>
            </a:r>
            <a:endParaRPr/>
          </a:p>
        </p:txBody>
      </p:sp>
      <p:sp>
        <p:nvSpPr>
          <p:cNvPr id="298" name="Google Shape;298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468312" y="404812"/>
            <a:ext cx="8229600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&amp; Audio</a:t>
            </a:r>
            <a:endParaRPr/>
          </a:p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468312" y="1268412"/>
            <a:ext cx="8229600" cy="5160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。HTML5新增了&lt;video&gt;和&lt;audio&gt;來解決過去大多的網路使用者，都得仰賴外掛程式(像是Adobe Flash 和 MS Silverlight)才能支援視訊和音訊的問題。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。但在2010-01，Chrome3、Firefox3.5、Safari4即開始支援。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。HTML5允許任何影片格式，支援與否卻取決於瀏覽器，因瀏覽器的不同，可以播放的影片格式(video format )也有些不同。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video格式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Theora(.ogv)、H.264(.mp4)、WebM(.webm)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audio格式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Vorbis(.ogg)、 MP3(.mp3)、WAV(.wav)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。http://miro-video-converter.soft32.com/</a:t>
            </a:r>
            <a:endParaRPr/>
          </a:p>
        </p:txBody>
      </p:sp>
      <p:sp>
        <p:nvSpPr>
          <p:cNvPr id="306" name="Google Shape;306;p3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07" name="Google Shape;307;p3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468312" y="260350"/>
            <a:ext cx="8229600" cy="865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語法</a:t>
            </a:r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468312" y="1052512"/>
            <a:ext cx="8229600" cy="53054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寫法1：&lt;video src="屬性值" 屬性="屬性值"&gt;...&lt;/video&gt;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寫法2：&lt;video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&lt;/video&gt;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14" name="Google Shape;314;p40"/>
          <p:cNvGraphicFramePr/>
          <p:nvPr/>
        </p:nvGraphicFramePr>
        <p:xfrm>
          <a:off x="684212" y="29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{B3EBEFCC-5A30-4502-98AB-599CD356B36B}</a:tableStyleId>
              </a:tblPr>
              <a:tblGrid>
                <a:gridCol w="1655750"/>
                <a:gridCol w="1655750"/>
                <a:gridCol w="45370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影片來源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"movies/temp.mp4"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 | controls="controls"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播放器寬度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 = "640"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播放器高度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 = "360"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顯示代表圖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 = "../images/pink.gif"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4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16" name="Google Shape;316;p4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Video+CSS+JavaScript：</a:t>
            </a:r>
            <a:b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8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Programming the Video Player</a:t>
            </a:r>
            <a:endParaRPr/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。將HTML檔案加上video標籤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把video的功能鑲嵌到網頁中(架構+內容)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。接下來使用CSS強化屬性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根據網頁的主題、色調，量身定做一個video(呈現)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。最後加上JavaScript語言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讓user能更方便的操控畫面(行為)</a:t>
            </a:r>
            <a:endParaRPr/>
          </a:p>
        </p:txBody>
      </p:sp>
      <p:sp>
        <p:nvSpPr>
          <p:cNvPr id="323" name="Google Shape;323;p4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24" name="Google Shape;324;p4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title"/>
          </p:nvPr>
        </p:nvSpPr>
        <p:spPr>
          <a:xfrm>
            <a:off x="468312" y="331787"/>
            <a:ext cx="8229600" cy="936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Audio 語法</a:t>
            </a:r>
            <a:endParaRPr/>
          </a:p>
        </p:txBody>
      </p:sp>
      <p:sp>
        <p:nvSpPr>
          <p:cNvPr id="330" name="Google Shape;330;p42"/>
          <p:cNvSpPr txBox="1"/>
          <p:nvPr>
            <p:ph idx="1" type="body"/>
          </p:nvPr>
        </p:nvSpPr>
        <p:spPr>
          <a:xfrm>
            <a:off x="468312" y="1423987"/>
            <a:ext cx="8229600" cy="47418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寫法1：&lt;audio src="屬性值" 屬性="屬性值"&gt;...&lt;/audio&gt;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寫法2：&lt;audio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&lt;/audio&gt;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31" name="Google Shape;331;p42"/>
          <p:cNvGraphicFramePr/>
          <p:nvPr/>
        </p:nvGraphicFramePr>
        <p:xfrm>
          <a:off x="684212" y="3357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{B3EBEFCC-5A30-4502-98AB-599CD356B36B}</a:tableStyleId>
              </a:tblPr>
              <a:tblGrid>
                <a:gridCol w="1654175"/>
                <a:gridCol w="1993900"/>
                <a:gridCol w="41290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音樂來源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"audio/temp.mp3"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頁面載入即撥放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2" name="Google Shape;332;p4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33" name="Google Shape;333;p4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環境介紹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601662" y="142875"/>
            <a:ext cx="7931150" cy="777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API：對於Video的控制</a:t>
            </a:r>
            <a:endParaRPr/>
          </a:p>
        </p:txBody>
      </p:sp>
      <p:graphicFrame>
        <p:nvGraphicFramePr>
          <p:cNvPr id="339" name="Google Shape;339;p43"/>
          <p:cNvGraphicFramePr/>
          <p:nvPr/>
        </p:nvGraphicFramePr>
        <p:xfrm>
          <a:off x="596900" y="100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{B3EBEFCC-5A30-4502-98AB-599CD356B36B}</a:tableStyleId>
              </a:tblPr>
              <a:tblGrid>
                <a:gridCol w="2822575"/>
                <a:gridCol w="51704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屬性與方法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實際讀取的來源[URL]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currentTime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目前播放位置的時間[秒數]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startTime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可以開始播放的時間[秒數]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duration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顯示資料長度[秒數]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暫停中嗎?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預設播放速度[0 by default]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播放速度[0 by default]，正數往前播，負數往後播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結束了嗎?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靜音嗎?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音量[介於0.0~1.0]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讀取影片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0" name="Google Shape;340;p4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41" name="Google Shape;341;p43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拖放操作 {Drag &amp; Drop}</a:t>
            </a:r>
            <a:endParaRPr/>
          </a:p>
        </p:txBody>
      </p:sp>
      <p:sp>
        <p:nvSpPr>
          <p:cNvPr id="347" name="Google Shape;347;p4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48" name="Google Shape;348;p4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</a:t>
            </a:r>
            <a:endParaRPr/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457200" y="1196975"/>
            <a:ext cx="8229600" cy="5232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。最早是IE5的正式標準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。在使用拖放功能之前，必須先經由draggable屬性指定要拖曳的元素。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。放下的地點沒有特別的限制，但拖放過程要透過事件來處理。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。操作方法：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1.首先要指名開始處理拖曳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-- 寫成拖曳事件的function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2.接著設定該物件是否可以被拖曳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draggable設定為true | false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3.放置物件：default是不接受該項操作，所以要先取消預設操作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event.preventDefault()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4.拖曳時會產生的事件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dragstart|drag|dragend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放置物件會產生的事件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dragenter|dragover|dragleave|drop</a:t>
            </a:r>
            <a:endParaRPr/>
          </a:p>
        </p:txBody>
      </p:sp>
      <p:sp>
        <p:nvSpPr>
          <p:cNvPr id="355" name="Google Shape;355;p4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56" name="Google Shape;356;p45"/>
          <p:cNvSpPr txBox="1"/>
          <p:nvPr/>
        </p:nvSpPr>
        <p:spPr>
          <a:xfrm>
            <a:off x="3124200" y="64722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Google Shape;361;p46"/>
          <p:cNvGraphicFramePr/>
          <p:nvPr/>
        </p:nvGraphicFramePr>
        <p:xfrm>
          <a:off x="463550" y="1227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{B3EBEFCC-5A30-4502-98AB-599CD356B36B}</a:tableStyleId>
              </a:tblPr>
              <a:tblGrid>
                <a:gridCol w="1511300"/>
                <a:gridCol w="1368425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dragstart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拖曳開始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拖曳中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dragend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拖曳結束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dragleave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脫離該範圍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2" name="Google Shape;362;p46"/>
          <p:cNvGraphicFramePr/>
          <p:nvPr/>
        </p:nvGraphicFramePr>
        <p:xfrm>
          <a:off x="3348037" y="11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{B3EBEFCC-5A30-4502-98AB-599CD356B36B}</a:tableStyleId>
              </a:tblPr>
              <a:tblGrid>
                <a:gridCol w="2665400"/>
                <a:gridCol w="2663825"/>
              </a:tblGrid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處理拖曳事件的物件為：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e.dataTransfer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dropEffect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指定置放時的游標形狀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effectAllowed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指定拖曳時的游標形狀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copyLink|copyMove|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linkMove|all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clearData(type)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清除拖曳中的資料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setData(type,data)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開始拖曳(dragstart)時會呼叫此方法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getData(type)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setDragImage(img,x,y)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指定要做為圖示的圖片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addElement(target)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指定非圖片的物件當作圖示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3" name="Google Shape;363;p46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Drop：對於Video的控制</a:t>
            </a:r>
            <a:endParaRPr/>
          </a:p>
        </p:txBody>
      </p:sp>
      <p:sp>
        <p:nvSpPr>
          <p:cNvPr id="364" name="Google Shape;364;p4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65" name="Google Shape;365;p46"/>
          <p:cNvSpPr txBox="1"/>
          <p:nvPr/>
        </p:nvSpPr>
        <p:spPr>
          <a:xfrm>
            <a:off x="3124200" y="6615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71" name="Google Shape;371;p4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檔案處理 {File API}</a:t>
            </a:r>
            <a:endParaRPr/>
          </a:p>
        </p:txBody>
      </p:sp>
      <p:sp>
        <p:nvSpPr>
          <p:cNvPr id="377" name="Google Shape;377;p4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78" name="Google Shape;378;p4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File API</a:t>
            </a:r>
            <a:endParaRPr/>
          </a:p>
        </p:txBody>
      </p:sp>
      <p:sp>
        <p:nvSpPr>
          <p:cNvPr id="384" name="Google Shape;384;p49"/>
          <p:cNvSpPr txBox="1"/>
          <p:nvPr>
            <p:ph idx="1" type="body"/>
          </p:nvPr>
        </p:nvSpPr>
        <p:spPr>
          <a:xfrm>
            <a:off x="457200" y="1200150"/>
            <a:ext cx="8229600" cy="5327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。何謂檔案？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。讀取檔案資訊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。讀取檔案內容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搭配&lt;input type="file"&gt;選擇開啟的檔案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常用事件：</a:t>
            </a:r>
            <a:r>
              <a:rPr b="0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直接從檔案總管將檔案拖曳到瀏覽器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4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86" name="Google Shape;386;p49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" name="Google Shape;391;p50"/>
          <p:cNvGraphicFramePr/>
          <p:nvPr/>
        </p:nvGraphicFramePr>
        <p:xfrm>
          <a:off x="500062" y="12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{B3EBEFCC-5A30-4502-98AB-599CD356B36B}</a:tableStyleId>
              </a:tblPr>
              <a:tblGrid>
                <a:gridCol w="2643175"/>
                <a:gridCol w="5400675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檔案名稱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MIME類型，若無法對應則出現空白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檔案大小(單位：byte)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lastModifiedDate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最後修改日期時間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2" name="Google Shape;392;p50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讀取檔案資訊</a:t>
            </a:r>
            <a:endParaRPr/>
          </a:p>
        </p:txBody>
      </p:sp>
      <p:sp>
        <p:nvSpPr>
          <p:cNvPr id="393" name="Google Shape;393;p5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94" name="Google Shape;394;p5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51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{B3EBEFCC-5A30-4502-98AB-599CD356B36B}</a:tableStyleId>
              </a:tblPr>
              <a:tblGrid>
                <a:gridCol w="1714500"/>
                <a:gridCol w="6329350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檔案的內建物件 → window.內建物件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FileList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選取多重檔案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type="file" </a:t>
                      </a: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multiple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FileReader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讀取File和Blob的資訊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Blob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Binary Large Object 二進位檔案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0" name="Google Shape;400;p51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</a:t>
            </a:r>
            <a:endParaRPr/>
          </a:p>
        </p:txBody>
      </p:sp>
      <p:sp>
        <p:nvSpPr>
          <p:cNvPr id="401" name="Google Shape;401;p5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02" name="Google Shape;402;p5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</a:t>
            </a:r>
            <a:r>
              <a:rPr b="0" i="0" lang="en-US" sz="2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&lt;input type="file"&gt;</a:t>
            </a:r>
            <a:endParaRPr/>
          </a:p>
        </p:txBody>
      </p:sp>
      <p:graphicFrame>
        <p:nvGraphicFramePr>
          <p:cNvPr id="408" name="Google Shape;408;p52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{B3EBEFCC-5A30-4502-98AB-599CD356B36B}</a:tableStyleId>
              </a:tblPr>
              <a:tblGrid>
                <a:gridCol w="2624125"/>
                <a:gridCol w="54197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readFile = new FileReader();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readAsText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以純文字格式回傳結果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readAsDataURL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以DataURL格式回傳結果，讀取圖檔和影片都使用此方法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abort()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中斷檔案讀取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讀取到的內容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total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讀取的檔案大小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loaded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已讀到的檔案大小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loadstart | progress | load | abort | error | loadend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409" name="Google Shape;409;p5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10" name="Google Shape;410;p5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71487" y="466725"/>
            <a:ext cx="8229600" cy="55229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Internet環境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提供服務--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FTP、</a:t>
            </a:r>
            <a:r>
              <a:rPr b="0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World Wide Web(WWW)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、...</a:t>
            </a:r>
            <a:br>
              <a:rPr b="0" i="0" lang="en-US" sz="3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3124200" y="64293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伺服器"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746" y="2052608"/>
            <a:ext cx="2015678" cy="3392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7"/>
          <p:cNvGrpSpPr/>
          <p:nvPr/>
        </p:nvGrpSpPr>
        <p:grpSpPr>
          <a:xfrm>
            <a:off x="900112" y="1917700"/>
            <a:ext cx="7200900" cy="3743325"/>
            <a:chOff x="899592" y="1917080"/>
            <a:chExt cx="7200800" cy="3744168"/>
          </a:xfrm>
        </p:grpSpPr>
        <p:cxnSp>
          <p:nvCxnSpPr>
            <p:cNvPr id="120" name="Google Shape;120;p17"/>
            <p:cNvCxnSpPr/>
            <p:nvPr/>
          </p:nvCxnSpPr>
          <p:spPr>
            <a:xfrm>
              <a:off x="3706663" y="3573463"/>
              <a:ext cx="244951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1" name="Google Shape;121;p17"/>
            <p:cNvCxnSpPr/>
            <p:nvPr/>
          </p:nvCxnSpPr>
          <p:spPr>
            <a:xfrm rot="10800000">
              <a:off x="3707234" y="4940301"/>
              <a:ext cx="252095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2" name="Google Shape;122;p17"/>
            <p:cNvSpPr txBox="1"/>
            <p:nvPr/>
          </p:nvSpPr>
          <p:spPr>
            <a:xfrm>
              <a:off x="4067944" y="3068638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request</a:t>
              </a: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4139952" y="4437063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response</a:t>
              </a:r>
              <a:endParaRPr/>
            </a:p>
          </p:txBody>
        </p:sp>
        <p:pic>
          <p:nvPicPr>
            <p:cNvPr descr="膝上型電腦" id="124" name="Google Shape;12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9592" y="2635474"/>
              <a:ext cx="2608784" cy="3025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7"/>
            <p:cNvSpPr txBox="1"/>
            <p:nvPr/>
          </p:nvSpPr>
          <p:spPr>
            <a:xfrm>
              <a:off x="1445176" y="270892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Client</a:t>
              </a:r>
              <a:endParaRPr/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6587504" y="191708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Server</a:t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讀取檔案內容：直接拖曳</a:t>
            </a:r>
            <a:endParaRPr/>
          </a:p>
        </p:txBody>
      </p:sp>
      <p:graphicFrame>
        <p:nvGraphicFramePr>
          <p:cNvPr id="416" name="Google Shape;416;p53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{B3EBEFCC-5A30-4502-98AB-599CD356B36B}</a:tableStyleId>
              </a:tblPr>
              <a:tblGrid>
                <a:gridCol w="2409825"/>
                <a:gridCol w="56340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使用物件：e.dataTransfer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事件物件的方法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preventDefault()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拖曳事件的屬性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draggable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[optional]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id="fileContent" draggable="true"&gt;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置放(drop)事件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7" name="Google Shape;417;p5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18" name="Google Shape;418;p5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地理定位 {Geolocation}</a:t>
            </a:r>
            <a:endParaRPr/>
          </a:p>
        </p:txBody>
      </p:sp>
      <p:sp>
        <p:nvSpPr>
          <p:cNvPr id="424" name="Google Shape;424;p5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25" name="Google Shape;425;p5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5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Geolocation API</a:t>
            </a:r>
            <a:endParaRPr/>
          </a:p>
        </p:txBody>
      </p:sp>
      <p:sp>
        <p:nvSpPr>
          <p:cNvPr id="431" name="Google Shape;431;p55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。Geolocation 是藉由多種類型的資料收集機制，識別使用者或運算裝置的地理位置。一般而言，大部分的地理定位服務利用網路路線規劃位置或利用內部 GPS 裝置，來判斷位置。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Geolocation API 是否可使用需視裝置類型而定，部分瀏覽器/裝置支援此功能，其餘則不支援，因此，請記得並非所有的網路應用程式皆可使用地理定位。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‧。geolocation 提供的方法：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getCurrentPosition()--單次擷取目前的位置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watchPosition()--能持續監控使用者位置，並定期確認是否有移動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以上兩種方法都是以非同步方式確認使用者所在位置。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※若使用者第一次連到此網站，瀏覽器一定會強制限制固定交談窗，詢問是否願意公開位置。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 clearWatch()--清除監控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5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33" name="Google Shape;433;p5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"/>
          <p:cNvSpPr txBox="1"/>
          <p:nvPr>
            <p:ph idx="1" type="body"/>
          </p:nvPr>
        </p:nvSpPr>
        <p:spPr>
          <a:xfrm>
            <a:off x="468312" y="765175"/>
            <a:ext cx="8229600" cy="54721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watchPosition()共用功能，且接收參數也相同,第一個參數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 成功時的處理函數：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內含的兩個屬性：coords 物件和timestamp(時間戳記)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物件的屬性--第一層級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。緯度：latitude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。經度：longitude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。準確度：accuracy (單位：公尺)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物件的屬性--第二層級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。海拔高度：altitude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 altitudeAccuracy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。方向：heading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。速度：speed (單位： double) </a:t>
            </a:r>
            <a:endParaRPr/>
          </a:p>
        </p:txBody>
      </p:sp>
      <p:sp>
        <p:nvSpPr>
          <p:cNvPr id="439" name="Google Shape;439;p5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40" name="Google Shape;440;p5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7"/>
          <p:cNvSpPr txBox="1"/>
          <p:nvPr>
            <p:ph idx="1" type="body"/>
          </p:nvPr>
        </p:nvSpPr>
        <p:spPr>
          <a:xfrm>
            <a:off x="468312" y="692150"/>
            <a:ext cx="8229600" cy="56165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watchPosition()的第二個參數，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 錯誤時的處理函數：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。錯誤碼：code (單位：unsigned short)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。錯誤訊息：message (單位： DOMString 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</p:txBody>
      </p:sp>
      <p:graphicFrame>
        <p:nvGraphicFramePr>
          <p:cNvPr id="446" name="Google Shape;446;p57"/>
          <p:cNvGraphicFramePr/>
          <p:nvPr/>
        </p:nvGraphicFramePr>
        <p:xfrm>
          <a:off x="1073150" y="2960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{B3EBEFCC-5A30-4502-98AB-599CD356B36B}</a:tableStyleId>
              </a:tblPr>
              <a:tblGrid>
                <a:gridCol w="3427400"/>
                <a:gridCol w="431800"/>
                <a:gridCol w="298132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code的屬性值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UNKNOWN_ERROR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未知錯誤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PERMISSION_DENIED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使用者不同意公開位置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POSITION_UNAVAILABLE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找不到使用者位置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TIMEOUT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逾時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7" name="Google Shape;447;p5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48" name="Google Shape;448;p5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8"/>
          <p:cNvSpPr txBox="1"/>
          <p:nvPr>
            <p:ph idx="1" type="body"/>
          </p:nvPr>
        </p:nvSpPr>
        <p:spPr>
          <a:xfrm>
            <a:off x="468312" y="476250"/>
            <a:ext cx="8229600" cy="5905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watchPosition()的第三個參數，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3. 設定地裡位置：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。enableHighAccuracy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(單位：bool , false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//是否啟用高精準度功能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。timeout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Infinity/0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//指定逾時的時間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。maximumAge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 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//可接受多久以前的資料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[例如] 要取得高精準度功能，並設定10秒後逾時，且不使用舊的位置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navigator.geolocation.getCurrentPosition(success, 	error, 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enableHighAccuracy: true,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timeout: 10000,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maximumAge: 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54" name="Google Shape;454;p5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55" name="Google Shape;455;p5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Google Maps API</a:t>
            </a:r>
            <a:endParaRPr/>
          </a:p>
        </p:txBody>
      </p:sp>
      <p:sp>
        <p:nvSpPr>
          <p:cNvPr id="461" name="Google Shape;461;p59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參考網址： </a:t>
            </a:r>
            <a:r>
              <a:rPr b="0" i="0" lang="en-US" sz="2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https://developers.google.com/maps/documentation/javascript/?hl=zh-TW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寫在.html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&lt;div id= "map"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	  style="width:1000px;height:800px;"&gt;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&lt;/div&gt;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載入Google Maps API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&lt;script src="http://maps.google.com/maps/api/js"&gt;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&lt;/script&gt;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62" name="Google Shape;462;p5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63" name="Google Shape;463;p5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建立一個地圖物件</a:t>
            </a:r>
            <a:endParaRPr/>
          </a:p>
        </p:txBody>
      </p:sp>
      <p:sp>
        <p:nvSpPr>
          <p:cNvPr id="469" name="Google Shape;469;p60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map = new google.maps.</a:t>
            </a:r>
            <a:r>
              <a:rPr b="1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ap(area,options);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//area：網頁上呈現出的地圖區塊範圍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//options：地圖資訊</a:t>
            </a:r>
            <a:endParaRPr/>
          </a:p>
        </p:txBody>
      </p:sp>
      <p:graphicFrame>
        <p:nvGraphicFramePr>
          <p:cNvPr id="470" name="Google Shape;470;p60"/>
          <p:cNvGraphicFramePr/>
          <p:nvPr/>
        </p:nvGraphicFramePr>
        <p:xfrm>
          <a:off x="500062" y="2500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{B3EBEFCC-5A30-4502-98AB-599CD356B36B}</a:tableStyleId>
              </a:tblPr>
              <a:tblGrid>
                <a:gridCol w="1381125"/>
                <a:gridCol w="676275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地圖資訊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zoom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地圖的比例，數字越大顯示的區域就越大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center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地圖的中心點，使用 google.maps.LatLng 物件來表示。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latlng=new google.maps.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ng(latitude,longitude);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mapTypeId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地圖形式，衛星圖或街道圖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google.maps.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ype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d.ROADMAP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地圖樣式的常數：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ROADMAP：平常看到的那樣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SATELLITE：地圖方塊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HYBRID：以上兩者的混合圖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TERRAIN：顯示實際起伏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1" name="Google Shape;471;p6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72" name="Google Shape;472;p6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1"/>
          <p:cNvSpPr txBox="1"/>
          <p:nvPr>
            <p:ph type="title"/>
          </p:nvPr>
        </p:nvSpPr>
        <p:spPr>
          <a:xfrm>
            <a:off x="457200" y="417512"/>
            <a:ext cx="8229600" cy="7254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目前位置：Marker</a:t>
            </a:r>
            <a:endParaRPr/>
          </a:p>
        </p:txBody>
      </p:sp>
      <p:sp>
        <p:nvSpPr>
          <p:cNvPr id="478" name="Google Shape;478;p61"/>
          <p:cNvSpPr txBox="1"/>
          <p:nvPr>
            <p:ph idx="1" type="body"/>
          </p:nvPr>
        </p:nvSpPr>
        <p:spPr>
          <a:xfrm>
            <a:off x="457200" y="1214437"/>
            <a:ext cx="8229600" cy="53578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marker = 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google.maps.</a:t>
            </a:r>
            <a:r>
              <a:rPr b="1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arker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position:經緯度, 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map:地圖內容,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graphicFrame>
        <p:nvGraphicFramePr>
          <p:cNvPr id="479" name="Google Shape;479;p61"/>
          <p:cNvGraphicFramePr/>
          <p:nvPr/>
        </p:nvGraphicFramePr>
        <p:xfrm>
          <a:off x="571500" y="2852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{B3EBEFCC-5A30-4502-98AB-599CD356B36B}</a:tableStyleId>
              </a:tblPr>
              <a:tblGrid>
                <a:gridCol w="1552575"/>
                <a:gridCol w="6448425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google.maps.LatLng 物件來表示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google.maps.Map 物件來表示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變換文字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icon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變換圖檔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0" name="Google Shape;480;p6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81" name="Google Shape;481;p61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資料儲存 {Web Storage}</a:t>
            </a:r>
            <a:endParaRPr/>
          </a:p>
        </p:txBody>
      </p:sp>
      <p:sp>
        <p:nvSpPr>
          <p:cNvPr id="487" name="Google Shape;487;p6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88" name="Google Shape;488;p6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23850" y="404812"/>
            <a:ext cx="8229600" cy="60483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教室環境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軟體需求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瀏覽器(Browser) 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編寫工具(Text Editor)：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Visual Studio Code 	 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 Sublime Text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 Atom 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console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Web Server：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‧ Windows：安裝Apache或IIS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‧ Mac或Linux已有內建Apache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title"/>
          </p:nvPr>
        </p:nvSpPr>
        <p:spPr>
          <a:xfrm>
            <a:off x="457200" y="490537"/>
            <a:ext cx="82296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Web Storage </a:t>
            </a:r>
            <a:endParaRPr/>
          </a:p>
        </p:txBody>
      </p:sp>
      <p:sp>
        <p:nvSpPr>
          <p:cNvPr id="494" name="Google Shape;494;p63"/>
          <p:cNvSpPr txBox="1"/>
          <p:nvPr>
            <p:ph idx="1" type="body"/>
          </p:nvPr>
        </p:nvSpPr>
        <p:spPr>
          <a:xfrm>
            <a:off x="457200" y="1557337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。網頁儲存區：cookie | web storage | IndexedDB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。網頁儲存區是為了在client的磁碟上保存少量資料的儲存區。之前都是用cookie來處理。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。W3C將Web Storage定義為client端的 Javascript 環境中的一種實作的 Storage 介面的實體。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。此介面提供了一組基於 key / value 的操作方法，隱藏了資料存續細節。也就是一個 storage 就是一個 hash table ，你只需要按照 hash table 的方式存取資料，client端的底層會幫忙處理資料存續的工作，完全不必知道資料如何存取資料庫。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。‧Web Storage有兩種型態的儲存體：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torage和session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</a:t>
            </a:r>
            <a:endParaRPr/>
          </a:p>
        </p:txBody>
      </p:sp>
      <p:sp>
        <p:nvSpPr>
          <p:cNvPr id="495" name="Google Shape;495;p6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96" name="Google Shape;496;p6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4"/>
          <p:cNvSpPr txBox="1"/>
          <p:nvPr>
            <p:ph idx="1" type="body"/>
          </p:nvPr>
        </p:nvSpPr>
        <p:spPr>
          <a:xfrm>
            <a:off x="457200" y="285750"/>
            <a:ext cx="8229600" cy="63579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 Storage(本機儲存區)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。localStorage 的持續時間與存在範圍與 Cookie 類似。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它的持續時間由撰寫者指定，不會隨著瀏覽器關閉而自動終止。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它的存在範圍，同一個網站的所有網頁都會使用同一個 localStorage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。把值放到儲存區中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localStorage.settings = 'ABC';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 </a:t>
            </a:r>
            <a:r>
              <a:rPr b="1" i="0" lang="en-US" sz="2000" u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'ABC';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localStorage.setItem('settings','ABC');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。取出值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value =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value </a:t>
            </a:r>
            <a:r>
              <a:rPr b="1" i="0" lang="en-US" sz="2000" u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value = localStorage.getItem('settings');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localStorage['settings'];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localStorage.removeItem('settings');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。刪除所有資料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localStorage.clear();</a:t>
            </a:r>
            <a:endParaRPr/>
          </a:p>
        </p:txBody>
      </p:sp>
      <p:sp>
        <p:nvSpPr>
          <p:cNvPr id="502" name="Google Shape;502;p6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03" name="Google Shape;503;p64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5"/>
          <p:cNvSpPr txBox="1"/>
          <p:nvPr>
            <p:ph idx="1" type="body"/>
          </p:nvPr>
        </p:nvSpPr>
        <p:spPr>
          <a:xfrm>
            <a:off x="457200" y="692150"/>
            <a:ext cx="8229600" cy="55451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。Session Storage(工作階段儲存區)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。在新分頁或新視窗中開啟連結時，client端程式將會為新開啟的視窗建立一個新的session，每一個session代表一組獨立的可用資源。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。而 sessionStorage 就是屬於session管理的資料項目。代表每個視窗都會有自己的 sessionStorage ；不同視窗的 sessionStorage 就是不同的內容。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。當網頁關閉時，表示此session結束了，所以此 sessionStorage 會被刪除。等到下次再開啟此網頁時，sessionStorage 的內容將會重新開始。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。因此，sessionStorage 只適合用於儲存暫時的資料。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。結論： sessionStorage物件是個暫存性的儲存區域，其中的資料以session為基礎，每個session有專屬的儲存區域，除了使用者對其進行異動之外，其間的資料會隨著session結束而結束。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。localStorage 和sessionStorage 的傳回值皆為Storage物件，用法完全相同</a:t>
            </a:r>
            <a:endParaRPr/>
          </a:p>
        </p:txBody>
      </p:sp>
      <p:sp>
        <p:nvSpPr>
          <p:cNvPr id="509" name="Google Shape;509;p6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10" name="Google Shape;510;p6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"/>
          <p:cNvSpPr txBox="1"/>
          <p:nvPr>
            <p:ph idx="1" type="body"/>
          </p:nvPr>
        </p:nvSpPr>
        <p:spPr>
          <a:xfrm>
            <a:off x="539750" y="836612"/>
            <a:ext cx="8229600" cy="5183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。使用Javascript對WebStorage的控制(方法)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16" name="Google Shape;516;p66"/>
          <p:cNvGraphicFramePr/>
          <p:nvPr/>
        </p:nvGraphicFramePr>
        <p:xfrm>
          <a:off x="1116012" y="15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{B3EBEFCC-5A30-4502-98AB-599CD356B36B}</a:tableStyleId>
              </a:tblPr>
              <a:tblGrid>
                <a:gridCol w="2879725"/>
                <a:gridCol w="1081075"/>
                <a:gridCol w="30241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length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回傳儲存的資料數目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key(index)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回傳該index對應的key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getItem(key)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回傳index對應的資料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setItem(key, value)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儲存index的資料值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removeItem(key)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刪除key所對應的資料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刪除所有的資料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7" name="Google Shape;517;p6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18" name="Google Shape;518;p6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24" name="Google Shape;524;p6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57200" y="571500"/>
            <a:ext cx="8229600" cy="57372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URL(Uniform Resources Locator)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在Internet上尋找資源的一種通用的方式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https://www.google.com/index.html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包括了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How:  『http://』 or 『https://』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Where:『www.google.com』 	 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- What: 『index.html』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4.01 Specification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http://www.w3.org/TR/REC-html40/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Living Standard — Last Updated 3 July 2022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b="0" i="0" lang="en-US" sz="24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https://html.spec.whatwg.org/multipage/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1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685800" y="38862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b="1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+ CSS + JavaScript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457200" y="1412875"/>
            <a:ext cx="8229600" cy="4873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 4.01的超集合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。移除了對於外掛程式的需要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。標籤更具有描述性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。能做更多事的CSS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。HTML5就是一組技術：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多媒體的支援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畫布加上變形特效，可製作出很棒的介面和動畫效果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地理資訊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拖曳功能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離線存取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讓JS更有效率的Web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Web Storage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-...	</a:t>
            </a:r>
            <a:endParaRPr/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新詮釋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57200" y="1412875"/>
            <a:ext cx="8229600" cy="47307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。影音多媒體 (video &amp; audio)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。繪圖平台 (canvas)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。拖曳操作 (drag &amp; drop)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。地理定位 (geolocation)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。離線快取 (offline)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。離線儲存 (web storage)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。表單功能 (form)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sockets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。...</a:t>
            </a:r>
            <a:endParaRPr/>
          </a:p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認識JavaScript APIs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