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5" r:id="rId6"/>
    <p:sldId id="266" r:id="rId7"/>
    <p:sldId id="258" r:id="rId8"/>
    <p:sldId id="267" r:id="rId9"/>
    <p:sldId id="259" r:id="rId10"/>
    <p:sldId id="260" r:id="rId11"/>
    <p:sldId id="269" r:id="rId12"/>
    <p:sldId id="268" r:id="rId13"/>
    <p:sldId id="285" r:id="rId14"/>
    <p:sldId id="286" r:id="rId15"/>
    <p:sldId id="278" r:id="rId16"/>
    <p:sldId id="280" r:id="rId17"/>
    <p:sldId id="281" r:id="rId18"/>
    <p:sldId id="287" r:id="rId19"/>
    <p:sldId id="279" r:id="rId20"/>
    <p:sldId id="282" r:id="rId21"/>
    <p:sldId id="288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6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E632-0285-4FF3-93CA-B4FCBE0ECD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8AEB-2520-4B83-841A-228DB1905B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png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4836" y="953583"/>
            <a:ext cx="9144000" cy="1801236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计算机组成原理</a:t>
            </a:r>
            <a:r>
              <a:rPr lang="en-US" altLang="zh-CN" dirty="0"/>
              <a:t>》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——</a:t>
            </a:r>
            <a:r>
              <a:rPr lang="zh-CN" altLang="en-US" sz="3200" dirty="0"/>
              <a:t>基于鲲鹏处理器补充实验</a:t>
            </a:r>
            <a:endParaRPr lang="en-US" altLang="zh-CN" sz="3200" dirty="0"/>
          </a:p>
          <a:p>
            <a:r>
              <a:rPr lang="en-US" altLang="zh-CN" sz="3200" dirty="0"/>
              <a:t>2024.2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实现数组的选择排序（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代码调用汇编代码）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309" y="1890280"/>
            <a:ext cx="10051473" cy="4168775"/>
          </a:xfrm>
        </p:spPr>
        <p:txBody>
          <a:bodyPr>
            <a:normAutofit lnSpcReduction="10000"/>
          </a:bodyPr>
          <a:lstStyle/>
          <a:p>
            <a:pPr algn="just" fontAlgn="auto">
              <a:lnSpc>
                <a:spcPct val="100000"/>
              </a:lnSpc>
              <a:buClrTx/>
              <a:buSzTx/>
            </a:pPr>
            <a:r>
              <a:rPr lang="zh-CN" altLang="en-US" sz="3200" dirty="0"/>
              <a:t>实验原理</a:t>
            </a:r>
            <a:endParaRPr lang="zh-CN" altLang="en-US" sz="3200" dirty="0"/>
          </a:p>
          <a:p>
            <a:pPr lvl="1" algn="just" fontAlgn="auto">
              <a:lnSpc>
                <a:spcPct val="100000"/>
              </a:lnSpc>
            </a:pPr>
            <a:r>
              <a:rPr lang="en-US" altLang="zh-CN" sz="2800" dirty="0"/>
              <a:t>C</a:t>
            </a:r>
            <a:r>
              <a:rPr lang="zh-CN" altLang="en-US" sz="2800" dirty="0"/>
              <a:t>代码调用汇编：实现</a:t>
            </a:r>
            <a:r>
              <a:rPr lang="en-US" altLang="zh-CN" sz="2800" dirty="0"/>
              <a:t>C</a:t>
            </a:r>
            <a:r>
              <a:rPr lang="zh-CN" altLang="en-US" sz="2800" dirty="0"/>
              <a:t>代码调用汇编关键在于</a:t>
            </a:r>
            <a:r>
              <a:rPr lang="en-US" altLang="zh-CN" sz="2800" dirty="0"/>
              <a:t>—</a:t>
            </a:r>
            <a:r>
              <a:rPr lang="zh-CN" altLang="en-US" sz="2800" dirty="0"/>
              <a:t>调用与传参。</a:t>
            </a:r>
            <a:endParaRPr lang="en-US" altLang="zh-CN" sz="2800" dirty="0"/>
          </a:p>
          <a:p>
            <a:pPr lvl="1" algn="just" fontAlgn="auto">
              <a:lnSpc>
                <a:spcPct val="100000"/>
              </a:lnSpc>
            </a:pPr>
            <a:r>
              <a:rPr lang="zh-CN" altLang="en-US" sz="2800" dirty="0"/>
              <a:t>调用方面，我们需要在汇编代码中利用</a:t>
            </a:r>
            <a:r>
              <a:rPr lang="en-US" altLang="zh-CN" sz="2800" dirty="0">
                <a:highlight>
                  <a:srgbClr val="FFFF00"/>
                </a:highlight>
              </a:rPr>
              <a:t>.</a:t>
            </a:r>
            <a:r>
              <a:rPr lang="en-US" altLang="zh-CN" sz="2800" dirty="0">
                <a:highlight>
                  <a:srgbClr val="FFFF00"/>
                </a:highlight>
              </a:rPr>
              <a:t>global</a:t>
            </a:r>
            <a:r>
              <a:rPr lang="zh-CN" altLang="en-US" sz="2800" dirty="0"/>
              <a:t>声明全局函数，然后在</a:t>
            </a:r>
            <a:r>
              <a:rPr lang="en-US" altLang="zh-CN" sz="2800" dirty="0"/>
              <a:t>C</a:t>
            </a:r>
            <a:r>
              <a:rPr lang="zh-CN" altLang="en-US" sz="2800" dirty="0"/>
              <a:t>代码中通过</a:t>
            </a:r>
            <a:r>
              <a:rPr lang="en-US" altLang="zh-CN" sz="2800" dirty="0">
                <a:highlight>
                  <a:srgbClr val="FFFF00"/>
                </a:highlight>
              </a:rPr>
              <a:t>extern</a:t>
            </a:r>
            <a:r>
              <a:rPr lang="zh-CN" altLang="en-US" sz="2800" dirty="0"/>
              <a:t>关键字加以声明，使得能够在</a:t>
            </a:r>
            <a:r>
              <a:rPr lang="en-US" altLang="zh-CN" sz="2800" dirty="0"/>
              <a:t>C</a:t>
            </a:r>
            <a:r>
              <a:rPr lang="zh-CN" altLang="en-US" sz="2800" dirty="0"/>
              <a:t>代码中调用汇编。</a:t>
            </a:r>
            <a:endParaRPr lang="en-US" altLang="zh-CN" sz="2800" dirty="0"/>
          </a:p>
          <a:p>
            <a:pPr lvl="1" algn="just" fontAlgn="auto">
              <a:lnSpc>
                <a:spcPct val="100000"/>
              </a:lnSpc>
            </a:pPr>
            <a:r>
              <a:rPr lang="zh-CN" altLang="en-US" sz="2800" dirty="0"/>
              <a:t>传参方面，</a:t>
            </a:r>
            <a:r>
              <a:rPr lang="en-US" altLang="zh-CN" sz="2800" dirty="0"/>
              <a:t>ARM64</a:t>
            </a:r>
            <a:r>
              <a:rPr lang="zh-CN" altLang="en-US" sz="2800" dirty="0"/>
              <a:t>提供了</a:t>
            </a:r>
            <a:r>
              <a:rPr lang="en-US" altLang="zh-CN" sz="2800" dirty="0"/>
              <a:t>31</a:t>
            </a:r>
            <a:r>
              <a:rPr lang="zh-CN" altLang="en-US" sz="2800" dirty="0"/>
              <a:t>个通用寄存器用于混合编程时的参数传递。参数传递用到的是</a:t>
            </a:r>
            <a:r>
              <a:rPr lang="en-US" altLang="zh-CN" sz="2800" dirty="0"/>
              <a:t>x0~x7</a:t>
            </a:r>
            <a:r>
              <a:rPr lang="zh-CN" altLang="en-US" sz="2800" dirty="0"/>
              <a:t>这</a:t>
            </a:r>
            <a:r>
              <a:rPr lang="en-US" altLang="zh-CN" sz="2800" dirty="0"/>
              <a:t>8</a:t>
            </a:r>
            <a:r>
              <a:rPr lang="zh-CN" altLang="en-US" sz="2800" dirty="0"/>
              <a:t>个寄存器，更多的参数传递需要借助堆栈来传参。</a:t>
            </a:r>
            <a:endParaRPr lang="zh-CN" altLang="en-US" sz="2800" dirty="0"/>
          </a:p>
          <a:p>
            <a:pPr marL="457200" lvl="1" indent="0" algn="just" fontAlgn="auto">
              <a:lnSpc>
                <a:spcPct val="100000"/>
              </a:lnSpc>
              <a:buNone/>
            </a:pPr>
            <a:endParaRPr lang="zh-CN" alt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6034"/>
            <a:ext cx="10515600" cy="1325563"/>
          </a:xfrm>
        </p:spPr>
        <p:txBody>
          <a:bodyPr/>
          <a:lstStyle/>
          <a:p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实现数组的选择排序（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代码调用汇编代码）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代码负责定义初始数组，输出排序前后的数组</a:t>
            </a:r>
            <a:endParaRPr lang="en-US" altLang="zh-CN" dirty="0"/>
          </a:p>
          <a:p>
            <a:pPr lvl="1"/>
            <a:r>
              <a:rPr lang="zh-CN" altLang="en-US" dirty="0"/>
              <a:t>汇编代码负责排序（例题中采用选择</a:t>
            </a:r>
            <a:r>
              <a:rPr lang="zh-CN" altLang="en-US" dirty="0">
                <a:solidFill>
                  <a:srgbClr val="C00000"/>
                </a:solidFill>
              </a:rPr>
              <a:t>排序算法）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参数为数组首地址，存放在</a:t>
            </a:r>
            <a:r>
              <a:rPr lang="en-US" altLang="zh-CN" dirty="0">
                <a:solidFill>
                  <a:srgbClr val="C00000"/>
                </a:solidFill>
              </a:rPr>
              <a:t>X0</a:t>
            </a:r>
            <a:r>
              <a:rPr lang="zh-CN" altLang="en-US" dirty="0"/>
              <a:t>寄存器；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X1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X2</a:t>
            </a:r>
            <a:r>
              <a:rPr lang="zh-CN" altLang="en-US" dirty="0"/>
              <a:t>寄存器分别存放每次比较中两数的地址（鲲鹏处理器中，</a:t>
            </a:r>
            <a:r>
              <a:rPr lang="en-US" altLang="zh-CN" dirty="0"/>
              <a:t>X</a:t>
            </a:r>
            <a:r>
              <a:rPr lang="zh-CN" altLang="en-US" dirty="0"/>
              <a:t>开头代表</a:t>
            </a:r>
            <a:r>
              <a:rPr lang="en-US" altLang="zh-CN" dirty="0"/>
              <a:t>64bit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W3,W4</a:t>
            </a:r>
            <a:r>
              <a:rPr lang="zh-CN" altLang="en-US" dirty="0"/>
              <a:t>分别存放待比较两数的值（</a:t>
            </a:r>
            <a:r>
              <a:rPr lang="en-US" altLang="zh-CN" dirty="0"/>
              <a:t>W</a:t>
            </a:r>
            <a:r>
              <a:rPr lang="zh-CN" altLang="en-US" dirty="0"/>
              <a:t>代表整数</a:t>
            </a:r>
            <a:r>
              <a:rPr lang="en-US" altLang="zh-CN" dirty="0"/>
              <a:t>32bit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X6</a:t>
            </a:r>
            <a:r>
              <a:rPr lang="zh-CN" altLang="en-US" dirty="0"/>
              <a:t>（外循环计数器）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C00000"/>
                </a:solidFill>
              </a:rPr>
              <a:t>X7</a:t>
            </a:r>
            <a:r>
              <a:rPr lang="en-US" altLang="zh-CN" dirty="0"/>
              <a:t>(</a:t>
            </a:r>
            <a:r>
              <a:rPr lang="zh-CN" altLang="en-US" dirty="0"/>
              <a:t>内循环计数器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汇编代码解析</a:t>
            </a:r>
            <a:endParaRPr lang="en-US" altLang="zh-CN" dirty="0"/>
          </a:p>
          <a:p>
            <a:r>
              <a:rPr lang="zh-CN" altLang="en-US" dirty="0"/>
              <a:t>相关指令（参附录</a:t>
            </a:r>
            <a:r>
              <a:rPr lang="en-US" altLang="zh-CN" dirty="0"/>
              <a:t>C </a:t>
            </a:r>
            <a:r>
              <a:rPr lang="zh-CN" altLang="en-US" dirty="0"/>
              <a:t>鲲鹏处理器常用指令）：</a:t>
            </a:r>
            <a:endParaRPr lang="en-US" altLang="zh-CN" dirty="0"/>
          </a:p>
          <a:p>
            <a:pPr lvl="1"/>
            <a:r>
              <a:rPr lang="en-US" altLang="zh-CN" dirty="0" err="1"/>
              <a:t>ldr</a:t>
            </a:r>
            <a:r>
              <a:rPr lang="en-US" altLang="zh-CN" dirty="0"/>
              <a:t> </a:t>
            </a:r>
            <a:r>
              <a:rPr lang="zh-CN" altLang="en-US" dirty="0"/>
              <a:t>字数据加载指令 </a:t>
            </a:r>
            <a:endParaRPr lang="en-US" altLang="zh-CN" dirty="0"/>
          </a:p>
          <a:p>
            <a:pPr lvl="2"/>
            <a:r>
              <a:rPr lang="zh-CN" altLang="en-US" dirty="0"/>
              <a:t>格式：</a:t>
            </a:r>
            <a:r>
              <a:rPr lang="en-US" altLang="zh-CN" dirty="0" err="1"/>
              <a:t>ldr</a:t>
            </a:r>
            <a:r>
              <a:rPr lang="en-US" altLang="zh-CN" dirty="0"/>
              <a:t> {</a:t>
            </a:r>
            <a:r>
              <a:rPr lang="zh-CN" altLang="en-US" dirty="0"/>
              <a:t>条件</a:t>
            </a:r>
            <a:r>
              <a:rPr lang="en-US" altLang="zh-CN" dirty="0"/>
              <a:t>} </a:t>
            </a:r>
            <a:r>
              <a:rPr lang="zh-CN" altLang="en-US" dirty="0"/>
              <a:t>目的寄存器，</a:t>
            </a:r>
            <a:r>
              <a:rPr lang="en-US" altLang="zh-CN" dirty="0"/>
              <a:t>&lt;</a:t>
            </a:r>
            <a:r>
              <a:rPr lang="zh-CN" altLang="en-US" dirty="0"/>
              <a:t>存储器地址</a:t>
            </a:r>
            <a:r>
              <a:rPr lang="en-US" altLang="zh-CN" dirty="0"/>
              <a:t>&gt;</a:t>
            </a:r>
            <a:endParaRPr lang="en-US" altLang="zh-CN" dirty="0"/>
          </a:p>
          <a:p>
            <a:pPr lvl="2"/>
            <a:r>
              <a:rPr lang="en-US" altLang="zh-CN" dirty="0" err="1"/>
              <a:t>ldr</a:t>
            </a:r>
            <a:r>
              <a:rPr lang="en-US" altLang="zh-CN" dirty="0"/>
              <a:t> </a:t>
            </a:r>
            <a:r>
              <a:rPr lang="zh-CN" altLang="en-US" dirty="0"/>
              <a:t>指令常用于从存储器中读取</a:t>
            </a:r>
            <a:r>
              <a:rPr lang="en-US" altLang="zh-CN" dirty="0"/>
              <a:t>32bit</a:t>
            </a:r>
            <a:r>
              <a:rPr lang="zh-CN" altLang="en-US" dirty="0"/>
              <a:t>的字数据到寄存器</a:t>
            </a:r>
            <a:endParaRPr lang="en-US" altLang="zh-CN" dirty="0"/>
          </a:p>
          <a:p>
            <a:pPr lvl="2"/>
            <a:r>
              <a:rPr lang="zh-CN" altLang="en-US" dirty="0"/>
              <a:t>例：</a:t>
            </a:r>
            <a:r>
              <a:rPr lang="en-US" altLang="zh-CN" dirty="0" err="1"/>
              <a:t>ldr</a:t>
            </a:r>
            <a:r>
              <a:rPr lang="en-US" altLang="zh-CN" dirty="0"/>
              <a:t> w3, [x1] ; </a:t>
            </a:r>
            <a:r>
              <a:rPr lang="zh-CN" altLang="en-US" dirty="0"/>
              <a:t>将</a:t>
            </a:r>
            <a:r>
              <a:rPr lang="en-US" altLang="zh-CN" dirty="0"/>
              <a:t>x1</a:t>
            </a:r>
            <a:r>
              <a:rPr lang="zh-CN" altLang="en-US" dirty="0"/>
              <a:t>对应的内存地址中存放的</a:t>
            </a:r>
            <a:r>
              <a:rPr lang="en-US" altLang="zh-CN" dirty="0"/>
              <a:t>32bit</a:t>
            </a:r>
            <a:r>
              <a:rPr lang="zh-CN" altLang="en-US" dirty="0"/>
              <a:t>数据读取到寄存器</a:t>
            </a:r>
            <a:r>
              <a:rPr lang="en-US" altLang="zh-CN" dirty="0"/>
              <a:t>w3</a:t>
            </a:r>
            <a:endParaRPr lang="en-US" altLang="zh-CN" dirty="0"/>
          </a:p>
          <a:p>
            <a:pPr lvl="1"/>
            <a:r>
              <a:rPr lang="en-US" altLang="zh-CN" dirty="0"/>
              <a:t>str </a:t>
            </a:r>
            <a:r>
              <a:rPr lang="zh-CN" altLang="en-US" dirty="0"/>
              <a:t>字数据存储指令</a:t>
            </a:r>
            <a:endParaRPr lang="en-US" altLang="zh-CN" dirty="0"/>
          </a:p>
          <a:p>
            <a:pPr lvl="2"/>
            <a:r>
              <a:rPr lang="zh-CN" altLang="en-US" dirty="0"/>
              <a:t>格式：</a:t>
            </a:r>
            <a:r>
              <a:rPr lang="en-US" altLang="zh-CN" dirty="0"/>
              <a:t>str  {</a:t>
            </a:r>
            <a:r>
              <a:rPr lang="zh-CN" altLang="en-US" dirty="0"/>
              <a:t>条件</a:t>
            </a:r>
            <a:r>
              <a:rPr lang="en-US" altLang="zh-CN" dirty="0"/>
              <a:t>} </a:t>
            </a:r>
            <a:r>
              <a:rPr lang="zh-CN" altLang="en-US" dirty="0"/>
              <a:t>源寄存器，</a:t>
            </a:r>
            <a:r>
              <a:rPr lang="en-US" altLang="zh-CN" dirty="0"/>
              <a:t>&lt;</a:t>
            </a:r>
            <a:r>
              <a:rPr lang="zh-CN" altLang="en-US" dirty="0"/>
              <a:t>存储器地址</a:t>
            </a:r>
            <a:r>
              <a:rPr lang="en-US" altLang="zh-CN" dirty="0"/>
              <a:t>&gt;</a:t>
            </a:r>
            <a:endParaRPr lang="en-US" altLang="zh-CN" dirty="0"/>
          </a:p>
          <a:p>
            <a:pPr lvl="2"/>
            <a:r>
              <a:rPr lang="en-US" altLang="zh-CN" dirty="0"/>
              <a:t>str</a:t>
            </a:r>
            <a:r>
              <a:rPr lang="zh-CN" altLang="en-US" dirty="0"/>
              <a:t>指令用于将</a:t>
            </a:r>
            <a:r>
              <a:rPr lang="en-US" altLang="zh-CN" dirty="0"/>
              <a:t>32bit</a:t>
            </a:r>
            <a:r>
              <a:rPr lang="zh-CN" altLang="en-US" dirty="0"/>
              <a:t>字数据从源寄存器，存储到存储器中</a:t>
            </a:r>
            <a:endParaRPr lang="en-US" altLang="zh-CN" dirty="0"/>
          </a:p>
          <a:p>
            <a:pPr lvl="2"/>
            <a:r>
              <a:rPr lang="en-US" altLang="zh-CN" dirty="0"/>
              <a:t>str w3,[x2] ; </a:t>
            </a:r>
            <a:r>
              <a:rPr lang="zh-CN" altLang="en-US" dirty="0"/>
              <a:t>将</a:t>
            </a:r>
            <a:r>
              <a:rPr lang="en-US" altLang="zh-CN" dirty="0"/>
              <a:t>w3</a:t>
            </a:r>
            <a:r>
              <a:rPr lang="zh-CN" altLang="en-US" dirty="0"/>
              <a:t>中数据存入</a:t>
            </a:r>
            <a:r>
              <a:rPr lang="en-US" altLang="zh-CN" dirty="0"/>
              <a:t>X2</a:t>
            </a:r>
            <a:r>
              <a:rPr lang="zh-CN" altLang="en-US" dirty="0"/>
              <a:t>对应存储地址</a:t>
            </a:r>
            <a:endParaRPr lang="en-US" altLang="zh-CN" dirty="0"/>
          </a:p>
          <a:p>
            <a:pPr lvl="1"/>
            <a:r>
              <a:rPr lang="en-US" altLang="zh-CN" sz="2000" dirty="0"/>
              <a:t>BLS Branch if Lower or the Same //BLE Branch if Less than or Equal</a:t>
            </a:r>
            <a:endParaRPr lang="en-US" altLang="zh-CN" sz="20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实现数组的选择排序（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代码调用汇编代码）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实现数组的选择排序（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代码调用汇编代码）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操作步骤：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mkdir</a:t>
            </a:r>
            <a:r>
              <a:rPr lang="zh-CN" altLang="en-US" dirty="0"/>
              <a:t>创建</a:t>
            </a:r>
            <a:r>
              <a:rPr lang="en-US" altLang="zh-CN" dirty="0"/>
              <a:t>sort</a:t>
            </a:r>
            <a:r>
              <a:rPr lang="zh-CN" altLang="en-US" dirty="0"/>
              <a:t>文件夹</a:t>
            </a:r>
            <a:endParaRPr lang="zh-CN" altLang="en-US" dirty="0"/>
          </a:p>
          <a:p>
            <a:pPr lvl="1"/>
            <a:r>
              <a:rPr lang="zh-CN" altLang="en-US" dirty="0"/>
              <a:t>进入</a:t>
            </a:r>
            <a:r>
              <a:rPr lang="en-US" altLang="zh-CN" dirty="0"/>
              <a:t>sort</a:t>
            </a:r>
            <a:r>
              <a:rPr lang="zh-CN" altLang="en-US" dirty="0"/>
              <a:t>文件夹</a:t>
            </a:r>
            <a:endParaRPr lang="zh-CN" altLang="en-US" dirty="0"/>
          </a:p>
          <a:p>
            <a:pPr lvl="1"/>
            <a:r>
              <a:rPr lang="zh-CN" altLang="en-US" dirty="0"/>
              <a:t>创建并编辑</a:t>
            </a:r>
            <a:r>
              <a:rPr lang="en-US" altLang="zh-CN" dirty="0" err="1"/>
              <a:t>sort.c</a:t>
            </a:r>
            <a:r>
              <a:rPr lang="zh-CN" altLang="en-US" dirty="0"/>
              <a:t>文件 （</a:t>
            </a:r>
            <a:r>
              <a:rPr lang="en-US" altLang="zh-CN" dirty="0"/>
              <a:t>C</a:t>
            </a:r>
            <a:r>
              <a:rPr lang="zh-CN" altLang="en-US" dirty="0"/>
              <a:t>代码）</a:t>
            </a:r>
            <a:endParaRPr lang="zh-CN" altLang="en-US" dirty="0"/>
          </a:p>
          <a:p>
            <a:pPr lvl="1"/>
            <a:r>
              <a:rPr lang="zh-CN" altLang="en-US" dirty="0"/>
              <a:t>创建并编辑</a:t>
            </a:r>
            <a:r>
              <a:rPr lang="en-US" altLang="zh-CN" dirty="0" err="1"/>
              <a:t>call.s</a:t>
            </a:r>
            <a:r>
              <a:rPr lang="zh-CN" altLang="en-US" dirty="0"/>
              <a:t>文件  （汇编代码）</a:t>
            </a:r>
            <a:endParaRPr lang="zh-CN" altLang="en-US" dirty="0"/>
          </a:p>
          <a:p>
            <a:pPr lvl="1"/>
            <a:r>
              <a:rPr lang="en-US" altLang="zh-CN" dirty="0"/>
              <a:t>gcc</a:t>
            </a:r>
            <a:r>
              <a:rPr lang="zh-CN" altLang="en-US" dirty="0"/>
              <a:t>编译链接生成可执行文件</a:t>
            </a:r>
            <a:r>
              <a:rPr lang="en-US" altLang="zh-CN" dirty="0"/>
              <a:t>sort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sort</a:t>
            </a:r>
            <a:r>
              <a:rPr lang="zh-CN" altLang="en-US" dirty="0"/>
              <a:t>文件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实现数组的选择排序（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代码调用汇编代码）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 rotWithShape="1">
          <a:blip r:embed="rId2"/>
          <a:srcRect l="3025" t="4290" r="2972" b="14087"/>
          <a:stretch>
            <a:fillRect/>
          </a:stretch>
        </p:blipFill>
        <p:spPr>
          <a:xfrm>
            <a:off x="738909" y="1801089"/>
            <a:ext cx="5241522" cy="3851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l="3118" t="3614" r="3534" b="13067"/>
          <a:stretch>
            <a:fillRect/>
          </a:stretch>
        </p:blipFill>
        <p:spPr>
          <a:xfrm>
            <a:off x="5955975" y="1819560"/>
            <a:ext cx="5074788" cy="38330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4000" y="5818532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sort.c</a:t>
            </a:r>
            <a:r>
              <a:rPr lang="en-US" altLang="zh-CN" dirty="0"/>
              <a:t> C </a:t>
            </a:r>
            <a:r>
              <a:rPr lang="zh-CN" altLang="en-US" dirty="0"/>
              <a:t>语言代码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58185" y="5818532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call.s</a:t>
            </a:r>
            <a:r>
              <a:rPr lang="en-US" altLang="zh-CN" dirty="0"/>
              <a:t>  </a:t>
            </a:r>
            <a:r>
              <a:rPr lang="zh-CN" altLang="en-US" dirty="0"/>
              <a:t>汇编语言代码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实现数组的选择排序（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代码调用汇编代码）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1417" t="5706" r="1830"/>
          <a:stretch>
            <a:fillRect/>
          </a:stretch>
        </p:blipFill>
        <p:spPr>
          <a:xfrm>
            <a:off x="1579419" y="2041514"/>
            <a:ext cx="8662804" cy="21335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06110" y="4325884"/>
            <a:ext cx="352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</a:t>
            </a:r>
            <a:r>
              <a:rPr lang="zh-CN" altLang="en-US" sz="2000" dirty="0"/>
              <a:t>实验运行结果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实现累加和的计算（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代码内嵌汇编代码）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2855" y="1927225"/>
            <a:ext cx="10515600" cy="4351338"/>
          </a:xfrm>
        </p:spPr>
        <p:txBody>
          <a:bodyPr>
            <a:normAutofit/>
          </a:bodyPr>
          <a:lstStyle/>
          <a:p>
            <a:pPr lvl="1" algn="just" fontAlgn="auto">
              <a:lnSpc>
                <a:spcPct val="100000"/>
              </a:lnSpc>
            </a:pPr>
            <a:r>
              <a:rPr lang="en-US" altLang="zh-CN" dirty="0"/>
              <a:t>C</a:t>
            </a:r>
            <a:r>
              <a:rPr lang="zh-CN" altLang="en-US" dirty="0"/>
              <a:t>代码内嵌汇编：</a:t>
            </a:r>
            <a:r>
              <a:rPr lang="en-US" altLang="zh-CN" dirty="0"/>
              <a:t>C</a:t>
            </a:r>
            <a:r>
              <a:rPr lang="zh-CN" altLang="en-US" dirty="0"/>
              <a:t>代码中内嵌汇编的基本格式为</a:t>
            </a:r>
            <a:endParaRPr lang="zh-CN" altLang="en-US" dirty="0"/>
          </a:p>
          <a:p>
            <a:pPr marL="457200" lvl="1" indent="457200" algn="just" fontAlgn="auto">
              <a:lnSpc>
                <a:spcPct val="100000"/>
              </a:lnSpc>
              <a:buNone/>
            </a:pPr>
            <a:r>
              <a:rPr lang="zh-CN" altLang="en-US" dirty="0"/>
              <a:t>__asm__ __volatile__ (</a:t>
            </a:r>
            <a:endParaRPr lang="en-US" altLang="zh-CN" dirty="0"/>
          </a:p>
          <a:p>
            <a:pPr marL="457200" lvl="1" indent="457200" algn="just" fontAlgn="auto">
              <a:lnSpc>
                <a:spcPct val="100000"/>
              </a:lnSpc>
              <a:buNone/>
            </a:pPr>
            <a:r>
              <a:rPr lang="zh-CN" altLang="en-US" dirty="0"/>
              <a:t>       “asm code”</a:t>
            </a:r>
            <a:endParaRPr lang="zh-CN" altLang="en-US" dirty="0"/>
          </a:p>
          <a:p>
            <a:pPr marL="914400" lvl="2" indent="457200" algn="just" fontAlgn="auto">
              <a:lnSpc>
                <a:spcPct val="100000"/>
              </a:lnSpc>
              <a:buNone/>
            </a:pPr>
            <a:r>
              <a:rPr lang="zh-CN" altLang="en-US" sz="2400" dirty="0"/>
              <a:t>：</a:t>
            </a:r>
            <a:r>
              <a:rPr lang="en-US" altLang="zh-CN" sz="2400" dirty="0"/>
              <a:t>output; </a:t>
            </a:r>
            <a:r>
              <a:rPr lang="zh-CN" altLang="en-US" sz="2400" dirty="0"/>
              <a:t>输出操作数列表（内嵌汇编代码给</a:t>
            </a:r>
            <a:r>
              <a:rPr lang="en-US" altLang="zh-CN" sz="2400" dirty="0"/>
              <a:t>C</a:t>
            </a:r>
            <a:r>
              <a:rPr lang="zh-CN" altLang="en-US" sz="2400" dirty="0"/>
              <a:t>代码的返回值）</a:t>
            </a:r>
            <a:endParaRPr lang="zh-CN" altLang="en-US" sz="2400" dirty="0"/>
          </a:p>
          <a:p>
            <a:pPr marL="914400" lvl="2" indent="457200" algn="just" fontAlgn="auto">
              <a:lnSpc>
                <a:spcPct val="100000"/>
              </a:lnSpc>
              <a:buNone/>
            </a:pPr>
            <a:r>
              <a:rPr lang="zh-CN" altLang="en-US" sz="2400" dirty="0"/>
              <a:t>：</a:t>
            </a:r>
            <a:r>
              <a:rPr lang="en-US" altLang="zh-CN" sz="2400" dirty="0"/>
              <a:t>input; </a:t>
            </a:r>
            <a:r>
              <a:rPr lang="zh-CN" altLang="en-US" sz="2400" dirty="0"/>
              <a:t>输入操作数列表（</a:t>
            </a:r>
            <a:r>
              <a:rPr lang="en-US" altLang="zh-CN" sz="2400" dirty="0"/>
              <a:t>C</a:t>
            </a:r>
            <a:r>
              <a:rPr lang="zh-CN" altLang="en-US" sz="2400" dirty="0"/>
              <a:t>代码向内嵌汇编代码传参）</a:t>
            </a:r>
            <a:endParaRPr lang="zh-CN" altLang="en-US" sz="2400" dirty="0"/>
          </a:p>
          <a:p>
            <a:pPr marL="914400" lvl="2" indent="457200" algn="just" fontAlgn="auto">
              <a:lnSpc>
                <a:spcPct val="100000"/>
              </a:lnSpc>
              <a:buNone/>
            </a:pPr>
            <a:r>
              <a:rPr lang="zh-CN" altLang="en-US" sz="2400" dirty="0"/>
              <a:t>：clobber</a:t>
            </a:r>
            <a:r>
              <a:rPr lang="en-US" altLang="zh-CN" sz="2400" dirty="0"/>
              <a:t>; </a:t>
            </a:r>
            <a:r>
              <a:rPr lang="zh-CN" altLang="en-US" sz="2400" dirty="0"/>
              <a:t>破坏描述符列表</a:t>
            </a:r>
            <a:endParaRPr lang="zh-CN" altLang="en-US" sz="2400" dirty="0"/>
          </a:p>
          <a:p>
            <a:pPr marL="457200" lvl="1" indent="457200" algn="just" fontAlgn="auto">
              <a:lnSpc>
                <a:spcPct val="100000"/>
              </a:lnSpc>
              <a:buNone/>
            </a:pPr>
            <a:r>
              <a:rPr lang="zh-CN" altLang="en-US" dirty="0"/>
              <a:t>);</a:t>
            </a:r>
            <a:endParaRPr lang="en-US" altLang="zh-CN" dirty="0"/>
          </a:p>
          <a:p>
            <a:pPr lvl="2" algn="just">
              <a:lnSpc>
                <a:spcPct val="100000"/>
              </a:lnSpc>
            </a:pPr>
            <a:r>
              <a:t>关键字 asm 与 volatile 前后各有两个下划线</a:t>
            </a:r>
          </a:p>
          <a:p>
            <a:pPr lvl="2" algn="just">
              <a:lnSpc>
                <a:spcPct val="100000"/>
              </a:lnSpc>
            </a:pPr>
            <a:r>
              <a:rPr lang="zh-CN" altLang="en-US" dirty="0"/>
              <a:t>其中，</a:t>
            </a:r>
            <a:r>
              <a:rPr lang="en-US" altLang="zh-CN" dirty="0"/>
              <a:t>input</a:t>
            </a:r>
            <a:r>
              <a:rPr lang="zh-CN" altLang="en-US" dirty="0"/>
              <a:t>与</a:t>
            </a:r>
            <a:r>
              <a:rPr lang="en-US" altLang="zh-CN" dirty="0"/>
              <a:t>clobber</a:t>
            </a:r>
            <a:r>
              <a:rPr lang="zh-CN" altLang="en-US" dirty="0"/>
              <a:t>可选</a:t>
            </a:r>
            <a:endParaRPr lang="en-US" altLang="zh-CN" dirty="0"/>
          </a:p>
          <a:p>
            <a:pPr lvl="2" algn="just">
              <a:lnSpc>
                <a:spcPct val="100000"/>
              </a:lnSpc>
            </a:pPr>
            <a:r>
              <a:rPr lang="en-US" altLang="zh-CN" dirty="0"/>
              <a:t>Volatile</a:t>
            </a:r>
            <a:r>
              <a:rPr lang="zh-CN" altLang="en-US" dirty="0"/>
              <a:t>指示编译器不要优化内嵌的汇编语句，防止其被优化而破坏效果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实现累加和的计算（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代码内嵌汇编代码）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操作步骤：</a:t>
            </a:r>
            <a:endParaRPr lang="en-US" altLang="zh-CN" sz="32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利用</a:t>
            </a:r>
            <a:r>
              <a:rPr lang="en-US" altLang="zh-CN" sz="2800" dirty="0">
                <a:sym typeface="+mn-ea"/>
              </a:rPr>
              <a:t>mkdir</a:t>
            </a:r>
            <a:r>
              <a:rPr lang="zh-CN" altLang="en-US" sz="2800" dirty="0">
                <a:sym typeface="+mn-ea"/>
              </a:rPr>
              <a:t>创建</a:t>
            </a:r>
            <a:r>
              <a:rPr lang="en-US" altLang="zh-CN" sz="2800" dirty="0">
                <a:sym typeface="+mn-ea"/>
              </a:rPr>
              <a:t>sum</a:t>
            </a:r>
            <a:r>
              <a:rPr lang="zh-CN" altLang="en-US" sz="2800" dirty="0">
                <a:sym typeface="+mn-ea"/>
              </a:rPr>
              <a:t>文件夹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进入</a:t>
            </a:r>
            <a:r>
              <a:rPr lang="en-US" altLang="zh-CN" sz="2800" dirty="0">
                <a:sym typeface="+mn-ea"/>
              </a:rPr>
              <a:t>sum</a:t>
            </a:r>
            <a:r>
              <a:rPr lang="zh-CN" altLang="en-US" sz="2800" dirty="0">
                <a:sym typeface="+mn-ea"/>
              </a:rPr>
              <a:t>文件夹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创建并编辑</a:t>
            </a:r>
            <a:r>
              <a:rPr lang="en-US" altLang="zh-CN" sz="2800" dirty="0">
                <a:sym typeface="+mn-ea"/>
              </a:rPr>
              <a:t>builtin.c</a:t>
            </a:r>
            <a:r>
              <a:rPr lang="zh-CN" altLang="en-US" sz="2800" dirty="0">
                <a:sym typeface="+mn-ea"/>
              </a:rPr>
              <a:t>文件</a:t>
            </a:r>
            <a:endParaRPr lang="zh-CN" altLang="en-US" sz="2800" dirty="0"/>
          </a:p>
          <a:p>
            <a:pPr lvl="1"/>
            <a:r>
              <a:rPr lang="en-US" altLang="zh-CN" sz="2800" dirty="0">
                <a:sym typeface="+mn-ea"/>
              </a:rPr>
              <a:t>gcc</a:t>
            </a:r>
            <a:r>
              <a:rPr lang="zh-CN" altLang="en-US" sz="2800" dirty="0">
                <a:sym typeface="+mn-ea"/>
              </a:rPr>
              <a:t>编译链接生成可执行文件</a:t>
            </a:r>
            <a:r>
              <a:rPr lang="en-US" altLang="zh-CN" sz="2800" dirty="0">
                <a:sym typeface="+mn-ea"/>
              </a:rPr>
              <a:t>builtin</a:t>
            </a:r>
            <a:endParaRPr lang="en-US" altLang="zh-CN" sz="2800" dirty="0"/>
          </a:p>
          <a:p>
            <a:pPr lvl="1"/>
            <a:r>
              <a:rPr lang="zh-CN" altLang="en-US" sz="2800" dirty="0">
                <a:sym typeface="+mn-ea"/>
              </a:rPr>
              <a:t>执行</a:t>
            </a:r>
            <a:r>
              <a:rPr lang="en-US" altLang="zh-CN" sz="2800" dirty="0">
                <a:sym typeface="+mn-ea"/>
              </a:rPr>
              <a:t>builtin</a:t>
            </a:r>
            <a:r>
              <a:rPr lang="zh-CN" altLang="en-US" sz="2800" dirty="0">
                <a:sym typeface="+mn-ea"/>
              </a:rPr>
              <a:t>文件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实现累加和的计算（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代码内嵌汇编代码）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16055" cy="4351338"/>
          </a:xfrm>
        </p:spPr>
        <p:txBody>
          <a:bodyPr/>
          <a:lstStyle/>
          <a:p>
            <a:r>
              <a:rPr lang="zh-CN" altLang="en-US" dirty="0"/>
              <a:t>输入一个正整数，输出从</a:t>
            </a:r>
            <a:r>
              <a:rPr lang="en-US" altLang="zh-CN" dirty="0"/>
              <a:t>0</a:t>
            </a:r>
            <a:r>
              <a:rPr lang="zh-CN" altLang="en-US" dirty="0"/>
              <a:t>至该正整数的累加和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代码实现输入输出</a:t>
            </a:r>
            <a:endParaRPr lang="en-US" altLang="zh-CN" dirty="0"/>
          </a:p>
          <a:p>
            <a:r>
              <a:rPr lang="zh-CN" altLang="en-US" dirty="0"/>
              <a:t>汇编代码负责计算累加和</a:t>
            </a:r>
            <a:endParaRPr lang="en-US" altLang="zh-CN" dirty="0"/>
          </a:p>
          <a:p>
            <a:pPr lvl="1"/>
            <a:r>
              <a:rPr lang="zh-CN" altLang="en-US" dirty="0"/>
              <a:t>传入参数为该正整数</a:t>
            </a:r>
            <a:endParaRPr lang="en-US" altLang="zh-CN" dirty="0"/>
          </a:p>
          <a:p>
            <a:pPr lvl="1"/>
            <a:r>
              <a:rPr lang="zh-CN" altLang="en-US" dirty="0"/>
              <a:t>传回参数为累加和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X0</a:t>
            </a:r>
            <a:r>
              <a:rPr lang="zh-CN" altLang="en-US" dirty="0"/>
              <a:t>寄存器即可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2266" t="2349" r="1981" b="28154"/>
          <a:stretch>
            <a:fillRect/>
          </a:stretch>
        </p:blipFill>
        <p:spPr>
          <a:xfrm>
            <a:off x="5929744" y="1825625"/>
            <a:ext cx="5911273" cy="35776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实现累加和的计算（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代码内嵌汇编代码）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_</a:t>
            </a:r>
            <a:r>
              <a:rPr lang="en-US" altLang="zh-CN" sz="2000" dirty="0" err="1"/>
              <a:t>asm</a:t>
            </a:r>
            <a:r>
              <a:rPr lang="en-US" altLang="zh-CN" sz="2000" dirty="0"/>
              <a:t>__volatile_(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“mov x1,#0\n”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“add:\n”      //</a:t>
            </a:r>
            <a:r>
              <a:rPr lang="en-US" altLang="zh-CN" sz="2000" dirty="0">
                <a:solidFill>
                  <a:srgbClr val="C00000"/>
                </a:solidFill>
              </a:rPr>
              <a:t>add</a:t>
            </a:r>
            <a:r>
              <a:rPr lang="zh-CN" altLang="en-US" sz="2000" dirty="0">
                <a:solidFill>
                  <a:srgbClr val="C00000"/>
                </a:solidFill>
              </a:rPr>
              <a:t>代表跳转的标号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“add x1,x1</a:t>
            </a:r>
            <a:r>
              <a:rPr lang="en-US" altLang="zh-CN" sz="2000" dirty="0">
                <a:highlight>
                  <a:srgbClr val="FFFF00"/>
                </a:highlight>
              </a:rPr>
              <a:t>,x0</a:t>
            </a:r>
            <a:r>
              <a:rPr lang="en-US" altLang="zh-CN" sz="2000" dirty="0"/>
              <a:t>\n”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“sub </a:t>
            </a:r>
            <a:r>
              <a:rPr lang="en-US" altLang="zh-CN" sz="2000" dirty="0">
                <a:highlight>
                  <a:srgbClr val="FFFF00"/>
                </a:highlight>
              </a:rPr>
              <a:t>x0</a:t>
            </a:r>
            <a:r>
              <a:rPr lang="en-US" altLang="zh-CN" sz="2000" dirty="0"/>
              <a:t>,x0,#1\n”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“</a:t>
            </a:r>
            <a:r>
              <a:rPr lang="en-US" altLang="zh-CN" sz="2000" dirty="0" err="1"/>
              <a:t>cmp</a:t>
            </a:r>
            <a:r>
              <a:rPr lang="en-US" altLang="zh-CN" sz="2000" dirty="0"/>
              <a:t> x0,#0\n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“</a:t>
            </a:r>
            <a:r>
              <a:rPr lang="en-US" altLang="zh-CN" sz="2000" dirty="0" err="1"/>
              <a:t>bne</a:t>
            </a:r>
            <a:r>
              <a:rPr lang="en-US" altLang="zh-CN" sz="2000" dirty="0"/>
              <a:t> add\n”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“</a:t>
            </a:r>
            <a:r>
              <a:rPr lang="en-US" altLang="zh-CN" sz="2000" dirty="0">
                <a:solidFill>
                  <a:srgbClr val="C00000"/>
                </a:solidFill>
              </a:rPr>
              <a:t>mov x0,x1\n</a:t>
            </a:r>
            <a:r>
              <a:rPr lang="en-US" altLang="zh-CN" sz="2000" dirty="0"/>
              <a:t>”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：“</a:t>
            </a:r>
            <a:r>
              <a:rPr lang="en-US" altLang="zh-CN" sz="2000" dirty="0"/>
              <a:t>=r</a:t>
            </a:r>
            <a:r>
              <a:rPr lang="zh-CN" altLang="en-US" sz="2000" dirty="0"/>
              <a:t>” </a:t>
            </a:r>
            <a:r>
              <a:rPr lang="en-US" altLang="zh-CN" sz="2000" dirty="0"/>
              <a:t>(</a:t>
            </a:r>
            <a:r>
              <a:rPr lang="en-US" altLang="zh-CN" sz="2000" dirty="0"/>
              <a:t>val)    //</a:t>
            </a:r>
            <a:r>
              <a:rPr lang="en-US" altLang="zh-CN" sz="2000" dirty="0">
                <a:solidFill>
                  <a:srgbClr val="C00000"/>
                </a:solidFill>
              </a:rPr>
              <a:t>r</a:t>
            </a:r>
            <a:r>
              <a:rPr lang="zh-CN" altLang="en-US" sz="2000" dirty="0">
                <a:solidFill>
                  <a:srgbClr val="C00000"/>
                </a:solidFill>
              </a:rPr>
              <a:t>代表</a:t>
            </a:r>
            <a:r>
              <a:rPr lang="en-US" altLang="zh-CN" sz="2000" dirty="0">
                <a:solidFill>
                  <a:srgbClr val="C00000"/>
                </a:solidFill>
              </a:rPr>
              <a:t>C</a:t>
            </a:r>
            <a:r>
              <a:rPr lang="zh-CN" altLang="en-US" sz="2000" dirty="0">
                <a:solidFill>
                  <a:srgbClr val="C00000"/>
                </a:solidFill>
              </a:rPr>
              <a:t>变量存放在某个通用寄存器中 </a:t>
            </a:r>
            <a:r>
              <a:rPr lang="en-US" altLang="zh-CN" sz="2000" dirty="0">
                <a:solidFill>
                  <a:srgbClr val="C00000"/>
                </a:solidFill>
              </a:rPr>
              <a:t>=</a:t>
            </a:r>
            <a:r>
              <a:rPr lang="zh-CN" altLang="en-US" sz="2000" dirty="0">
                <a:solidFill>
                  <a:srgbClr val="C00000"/>
                </a:solidFill>
              </a:rPr>
              <a:t>代表该变量只能写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//0</a:t>
            </a:r>
            <a:r>
              <a:rPr lang="zh-CN" altLang="en-US" sz="2000" dirty="0">
                <a:solidFill>
                  <a:srgbClr val="C00000"/>
                </a:solidFill>
              </a:rPr>
              <a:t>代表与第一个输出参数共用同一个寄存器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：“</a:t>
            </a:r>
            <a:r>
              <a:rPr lang="en-US" altLang="zh-CN" sz="2000" dirty="0"/>
              <a:t>0</a:t>
            </a:r>
            <a:r>
              <a:rPr lang="zh-CN" altLang="en-US" sz="2000" dirty="0"/>
              <a:t>” （</a:t>
            </a:r>
            <a:r>
              <a:rPr lang="en-US" altLang="zh-CN" sz="2000" dirty="0" err="1"/>
              <a:t>val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);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2811" t="6984" r="31541"/>
          <a:stretch>
            <a:fillRect/>
          </a:stretch>
        </p:blipFill>
        <p:spPr>
          <a:xfrm>
            <a:off x="6304807" y="2216798"/>
            <a:ext cx="5369956" cy="19424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鲲鹏处理器与</a:t>
            </a:r>
            <a:r>
              <a:rPr lang="en-US" altLang="zh-CN" dirty="0"/>
              <a:t>openEuler</a:t>
            </a:r>
            <a:r>
              <a:rPr lang="zh-CN" altLang="en-US" dirty="0"/>
              <a:t>操作系统</a:t>
            </a:r>
            <a:endParaRPr lang="en-US" altLang="zh-CN" dirty="0"/>
          </a:p>
          <a:p>
            <a:pPr lvl="1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月，华为公司发布了鲲鹏</a:t>
            </a:r>
            <a:r>
              <a:rPr lang="en-US" altLang="zh-CN" dirty="0"/>
              <a:t>920</a:t>
            </a:r>
            <a:r>
              <a:rPr lang="zh-CN" altLang="en-US" dirty="0"/>
              <a:t>处理器</a:t>
            </a:r>
            <a:r>
              <a:rPr lang="en-US" altLang="zh-CN" dirty="0" err="1">
                <a:solidFill>
                  <a:srgbClr val="C00000"/>
                </a:solidFill>
              </a:rPr>
              <a:t>Kunpeng</a:t>
            </a:r>
            <a:r>
              <a:rPr lang="en-US" altLang="zh-CN" dirty="0">
                <a:solidFill>
                  <a:srgbClr val="C00000"/>
                </a:solidFill>
              </a:rPr>
              <a:t> 920</a:t>
            </a:r>
            <a:r>
              <a:rPr lang="zh-CN" altLang="en-US" dirty="0"/>
              <a:t>，这是一款用于数据中心的高性能处理器，兼容</a:t>
            </a:r>
            <a:r>
              <a:rPr lang="en-US" altLang="zh-CN" dirty="0">
                <a:solidFill>
                  <a:srgbClr val="C00000"/>
                </a:solidFill>
              </a:rPr>
              <a:t>ARMv8.2</a:t>
            </a:r>
            <a:r>
              <a:rPr lang="en-US" altLang="zh-CN" dirty="0"/>
              <a:t>-A</a:t>
            </a:r>
            <a:r>
              <a:rPr lang="zh-CN" altLang="en-US" dirty="0"/>
              <a:t>架构，采用</a:t>
            </a:r>
            <a:r>
              <a:rPr lang="en-US" altLang="zh-CN" dirty="0">
                <a:solidFill>
                  <a:srgbClr val="C00000"/>
                </a:solidFill>
              </a:rPr>
              <a:t>7nm</a:t>
            </a:r>
            <a:r>
              <a:rPr lang="zh-CN" altLang="en-US" dirty="0"/>
              <a:t>工艺，可以支持</a:t>
            </a:r>
            <a:r>
              <a:rPr lang="en-US" altLang="zh-CN" dirty="0"/>
              <a:t>32/48/64</a:t>
            </a:r>
            <a:r>
              <a:rPr lang="zh-CN" altLang="en-US" dirty="0"/>
              <a:t>个内核，主频可达</a:t>
            </a:r>
            <a:r>
              <a:rPr lang="en-US" altLang="zh-CN" dirty="0"/>
              <a:t>2.6GHz,</a:t>
            </a:r>
            <a:r>
              <a:rPr lang="zh-CN" altLang="en-US" dirty="0"/>
              <a:t>支持</a:t>
            </a:r>
            <a:r>
              <a:rPr lang="en-US" altLang="zh-CN" dirty="0"/>
              <a:t>8</a:t>
            </a:r>
            <a:r>
              <a:rPr lang="zh-CN" altLang="en-US" dirty="0"/>
              <a:t>通道</a:t>
            </a:r>
            <a:r>
              <a:rPr lang="en-US" altLang="zh-CN" dirty="0"/>
              <a:t>DDR4,PCIe4.0</a:t>
            </a:r>
            <a:r>
              <a:rPr lang="zh-CN" altLang="en-US" dirty="0"/>
              <a:t>和</a:t>
            </a:r>
            <a:r>
              <a:rPr lang="en-US" altLang="zh-CN" dirty="0"/>
              <a:t>100G </a:t>
            </a:r>
            <a:r>
              <a:rPr lang="en-US" altLang="zh-CN" dirty="0" err="1"/>
              <a:t>RoCE</a:t>
            </a:r>
            <a:r>
              <a:rPr lang="zh-CN" altLang="en-US" dirty="0"/>
              <a:t>网络。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0592" y="3728496"/>
            <a:ext cx="4069433" cy="25834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鲲鹏处理器与</a:t>
            </a:r>
            <a:r>
              <a:rPr lang="en-US" altLang="zh-CN" dirty="0"/>
              <a:t>openEuler</a:t>
            </a:r>
            <a:r>
              <a:rPr lang="zh-CN" altLang="en-US" dirty="0"/>
              <a:t>操作系统</a:t>
            </a:r>
            <a:endParaRPr lang="en-US" altLang="zh-CN" dirty="0"/>
          </a:p>
          <a:p>
            <a:pPr lvl="1"/>
            <a:r>
              <a:rPr lang="en-US" altLang="zh-CN" dirty="0"/>
              <a:t>openEuler</a:t>
            </a:r>
            <a:r>
              <a:rPr lang="zh-CN" altLang="en-US" dirty="0"/>
              <a:t>操作系统</a:t>
            </a:r>
            <a:endParaRPr lang="en-US" altLang="zh-CN" dirty="0"/>
          </a:p>
          <a:p>
            <a:pPr lvl="1"/>
            <a:r>
              <a:rPr lang="en-US" altLang="zh-CN" dirty="0"/>
              <a:t>openEuler</a:t>
            </a:r>
            <a:r>
              <a:rPr lang="zh-CN" altLang="en-US" dirty="0"/>
              <a:t>脱胎于</a:t>
            </a:r>
            <a:r>
              <a:rPr lang="en-US" altLang="zh-CN" dirty="0" err="1"/>
              <a:t>EulerOS</a:t>
            </a:r>
            <a:r>
              <a:rPr lang="zh-CN" altLang="en-US" dirty="0"/>
              <a:t>，后者是华为公司自</a:t>
            </a:r>
            <a:r>
              <a:rPr lang="en-US" altLang="zh-CN" dirty="0"/>
              <a:t>2010</a:t>
            </a:r>
            <a:r>
              <a:rPr lang="zh-CN" altLang="en-US" dirty="0"/>
              <a:t>年起研发使用的服务器操作系统，是</a:t>
            </a:r>
            <a:r>
              <a:rPr lang="en-US" altLang="zh-CN" dirty="0" err="1"/>
              <a:t>linux</a:t>
            </a:r>
            <a:r>
              <a:rPr lang="zh-CN" altLang="en-US" dirty="0"/>
              <a:t>发行版之一，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月，</a:t>
            </a:r>
            <a:r>
              <a:rPr lang="en-US" altLang="zh-CN" dirty="0" err="1"/>
              <a:t>EulerOS</a:t>
            </a:r>
            <a:r>
              <a:rPr lang="zh-CN" altLang="en-US" dirty="0"/>
              <a:t>正式开源，命名为</a:t>
            </a:r>
            <a:r>
              <a:rPr lang="en-US" altLang="zh-CN" dirty="0" err="1"/>
              <a:t>openEuler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5455" y="3716499"/>
            <a:ext cx="5515896" cy="27763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31691" cy="4351338"/>
          </a:xfrm>
        </p:spPr>
        <p:txBody>
          <a:bodyPr/>
          <a:lstStyle/>
          <a:p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：基于华为云服务器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0870" y="2475345"/>
            <a:ext cx="5166821" cy="3371815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5739096" y="1825625"/>
            <a:ext cx="56885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：基于</a:t>
            </a:r>
            <a:r>
              <a:rPr lang="en-US" altLang="zh-CN" dirty="0"/>
              <a:t>QEMU</a:t>
            </a:r>
            <a:r>
              <a:rPr lang="zh-CN" altLang="en-US" dirty="0"/>
              <a:t>搭建模拟环境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5" y="2558743"/>
            <a:ext cx="5688595" cy="32050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QEMU</a:t>
            </a:r>
            <a:r>
              <a:rPr lang="zh-CN" altLang="en-US" dirty="0"/>
              <a:t>的鲲鹏处理器开发环境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QEMU</a:t>
            </a:r>
            <a:r>
              <a:rPr lang="zh-CN" altLang="en-US" dirty="0"/>
              <a:t>是一套以</a:t>
            </a:r>
            <a:r>
              <a:rPr lang="en-US" altLang="zh-CN" dirty="0"/>
              <a:t>GPL</a:t>
            </a:r>
            <a:r>
              <a:rPr lang="zh-CN" altLang="en-US" dirty="0"/>
              <a:t>许可证分发源码的虚拟机软件，本实验序列基于</a:t>
            </a:r>
            <a:r>
              <a:rPr lang="en-US" altLang="zh-CN" dirty="0"/>
              <a:t>X86/windows</a:t>
            </a:r>
            <a:r>
              <a:rPr lang="zh-CN" altLang="en-US" dirty="0"/>
              <a:t> 平台，采用</a:t>
            </a:r>
            <a:r>
              <a:rPr lang="en-US" altLang="zh-CN" dirty="0"/>
              <a:t>QEMU</a:t>
            </a:r>
            <a:r>
              <a:rPr lang="zh-CN" altLang="en-US" dirty="0"/>
              <a:t>搭建能够兼容鲲鹏架构的模拟环境，为鲲鹏处理器的学习提供支撑。</a:t>
            </a:r>
            <a:endParaRPr lang="en-US" altLang="zh-CN" dirty="0"/>
          </a:p>
          <a:p>
            <a:r>
              <a:rPr lang="en-US" altLang="zh-CN" dirty="0"/>
              <a:t>QEMU</a:t>
            </a:r>
            <a:r>
              <a:rPr lang="zh-CN" altLang="en-US" dirty="0"/>
              <a:t>虚拟环境搭建，参考</a:t>
            </a:r>
            <a:r>
              <a:rPr lang="zh-CN" altLang="en-US" dirty="0">
                <a:solidFill>
                  <a:srgbClr val="002060"/>
                </a:solidFill>
              </a:rPr>
              <a:t>视频</a:t>
            </a:r>
            <a:r>
              <a:rPr lang="en-US" altLang="zh-CN" dirty="0">
                <a:solidFill>
                  <a:srgbClr val="002060"/>
                </a:solidFill>
              </a:rPr>
              <a:t>1.QEMU</a:t>
            </a:r>
            <a:r>
              <a:rPr lang="zh-CN" altLang="en-US" dirty="0">
                <a:solidFill>
                  <a:srgbClr val="002060"/>
                </a:solidFill>
              </a:rPr>
              <a:t>虚拟环境搭建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0949" y="3619880"/>
            <a:ext cx="5280501" cy="2692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华为云实验环境搭建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0563" y="1622425"/>
            <a:ext cx="10515600" cy="4351338"/>
          </a:xfrm>
        </p:spPr>
        <p:txBody>
          <a:bodyPr/>
          <a:lstStyle/>
          <a:p>
            <a:r>
              <a:rPr lang="zh-CN" altLang="en-US" dirty="0"/>
              <a:t>参考实验教材附录</a:t>
            </a:r>
            <a:r>
              <a:rPr lang="en-US" altLang="zh-CN" dirty="0"/>
              <a:t>A</a:t>
            </a:r>
            <a:endParaRPr lang="en-US" altLang="zh-CN" dirty="0"/>
          </a:p>
          <a:p>
            <a:r>
              <a:rPr lang="zh-CN" altLang="en-US" dirty="0"/>
              <a:t>参考视频</a:t>
            </a:r>
            <a:r>
              <a:rPr lang="en-US" altLang="zh-CN" dirty="0"/>
              <a:t>2</a:t>
            </a:r>
            <a:r>
              <a:rPr lang="zh-CN" altLang="en-US" dirty="0"/>
              <a:t>：华为云实验环境搭建</a:t>
            </a:r>
            <a:r>
              <a:rPr lang="en-US" altLang="zh-CN" dirty="0"/>
              <a:t>.mp4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9732" y="2764655"/>
            <a:ext cx="6779758" cy="3408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r>
              <a:rPr lang="en-US" altLang="zh-CN" sz="2800" dirty="0"/>
              <a:t>C</a:t>
            </a:r>
            <a:r>
              <a:rPr lang="zh-CN" altLang="en-US" sz="2800" dirty="0"/>
              <a:t>语言与鲲鹏处理器汇编语言混合编程（</a:t>
            </a:r>
            <a:r>
              <a:rPr lang="en-US" altLang="zh-CN" sz="2800" dirty="0"/>
              <a:t>QEMU</a:t>
            </a:r>
            <a:r>
              <a:rPr lang="zh-CN" altLang="en-US" sz="2800" dirty="0"/>
              <a:t>环境）</a:t>
            </a:r>
            <a:endParaRPr lang="en-US" altLang="zh-CN" sz="2800" dirty="0"/>
          </a:p>
          <a:p>
            <a:pPr lvl="1"/>
            <a:r>
              <a:rPr lang="zh-CN" altLang="en-US" sz="2800" dirty="0"/>
              <a:t>实验</a:t>
            </a:r>
            <a:r>
              <a:rPr lang="en-US" altLang="zh-CN" sz="2800" dirty="0"/>
              <a:t>2</a:t>
            </a:r>
            <a:r>
              <a:rPr lang="zh-CN" altLang="en-US" sz="2800" dirty="0"/>
              <a:t>：鲲鹏处理器</a:t>
            </a:r>
            <a:r>
              <a:rPr lang="en-US" altLang="zh-CN" sz="2800" dirty="0"/>
              <a:t>C</a:t>
            </a:r>
            <a:r>
              <a:rPr lang="zh-CN" altLang="en-US" sz="2800" dirty="0"/>
              <a:t>程序优化（</a:t>
            </a:r>
            <a:r>
              <a:rPr lang="en-US" altLang="zh-CN" sz="2800" dirty="0"/>
              <a:t>QEMU</a:t>
            </a:r>
            <a:r>
              <a:rPr lang="zh-CN" altLang="en-US" sz="2800" dirty="0"/>
              <a:t>环境）</a:t>
            </a:r>
            <a:endParaRPr lang="en-US" altLang="zh-CN" sz="2800" dirty="0"/>
          </a:p>
          <a:p>
            <a:pPr lvl="1"/>
            <a:r>
              <a:rPr lang="zh-CN" altLang="en-US" sz="2800" dirty="0"/>
              <a:t>实验</a:t>
            </a:r>
            <a:r>
              <a:rPr lang="en-US" altLang="zh-CN" sz="2800" dirty="0"/>
              <a:t>3</a:t>
            </a:r>
            <a:r>
              <a:rPr lang="zh-CN" altLang="en-US" sz="2800" dirty="0"/>
              <a:t>：鲲鹏处理器增强型</a:t>
            </a:r>
            <a:r>
              <a:rPr lang="en-US" altLang="zh-CN" sz="2800" dirty="0"/>
              <a:t>SIMD</a:t>
            </a:r>
            <a:r>
              <a:rPr lang="zh-CN" altLang="en-US" sz="2800" dirty="0"/>
              <a:t>运算 （云服务器）</a:t>
            </a:r>
            <a:endParaRPr lang="en-US" altLang="zh-CN" sz="2800" dirty="0"/>
          </a:p>
          <a:p>
            <a:pPr lvl="1"/>
            <a:r>
              <a:rPr lang="en-US" altLang="zh-CN" sz="2800" dirty="0">
                <a:solidFill>
                  <a:srgbClr val="C00000"/>
                </a:solidFill>
              </a:rPr>
              <a:t>*</a:t>
            </a:r>
            <a:r>
              <a:rPr lang="zh-CN" altLang="en-US" sz="2800" dirty="0"/>
              <a:t>实验</a:t>
            </a:r>
            <a:r>
              <a:rPr lang="en-US" altLang="zh-CN" sz="2800" dirty="0"/>
              <a:t>4</a:t>
            </a:r>
            <a:r>
              <a:rPr lang="zh-CN" altLang="en-US" sz="2800" dirty="0"/>
              <a:t>：鲲鹏处理器汇编程序优化 （云服务器）</a:t>
            </a:r>
            <a:endParaRPr lang="en-US" altLang="zh-CN" sz="2800" dirty="0"/>
          </a:p>
          <a:p>
            <a:pPr lvl="1"/>
            <a:r>
              <a:rPr lang="en-US" altLang="zh-CN" sz="2800" dirty="0">
                <a:solidFill>
                  <a:srgbClr val="C00000"/>
                </a:solidFill>
              </a:rPr>
              <a:t>*</a:t>
            </a:r>
            <a:r>
              <a:rPr lang="zh-CN" altLang="en-US" sz="2800" dirty="0"/>
              <a:t>实验</a:t>
            </a:r>
            <a:r>
              <a:rPr lang="en-US" altLang="zh-CN" sz="2800" dirty="0"/>
              <a:t>5</a:t>
            </a:r>
            <a:r>
              <a:rPr lang="zh-CN" altLang="en-US" sz="2800" dirty="0"/>
              <a:t>：鲲鹏处理器</a:t>
            </a:r>
            <a:r>
              <a:rPr lang="en-US" altLang="zh-CN" sz="2800" dirty="0"/>
              <a:t>cache</a:t>
            </a:r>
            <a:r>
              <a:rPr lang="zh-CN" altLang="en-US" sz="2800" dirty="0"/>
              <a:t>估测（云服务器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I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r>
              <a:rPr lang="zh-CN" altLang="en-US" dirty="0"/>
              <a:t>语言与鲲鹏处理器汇编语言的混合编程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auto">
              <a:lnSpc>
                <a:spcPct val="100000"/>
              </a:lnSpc>
            </a:pPr>
            <a:r>
              <a:rPr lang="zh-CN" altLang="en-US" dirty="0"/>
              <a:t>实验目的</a:t>
            </a:r>
            <a:endParaRPr lang="en-US" altLang="zh-CN" dirty="0"/>
          </a:p>
          <a:p>
            <a:pPr lvl="1" algn="just" fontAlgn="auto">
              <a:lnSpc>
                <a:spcPct val="100000"/>
              </a:lnSpc>
            </a:pPr>
            <a:r>
              <a:rPr lang="zh-CN" altLang="en-US" dirty="0"/>
              <a:t>通过两个</a:t>
            </a:r>
            <a:r>
              <a:rPr lang="en-US" altLang="zh-CN" dirty="0"/>
              <a:t>C</a:t>
            </a:r>
            <a:r>
              <a:rPr lang="zh-CN" altLang="en-US" dirty="0"/>
              <a:t>语言与汇编语言混合编程的实例，学习掌握</a:t>
            </a:r>
            <a:r>
              <a:rPr lang="en-US" altLang="zh-CN" dirty="0"/>
              <a:t>C</a:t>
            </a:r>
            <a:r>
              <a:rPr lang="zh-CN" altLang="en-US" dirty="0"/>
              <a:t>代码调用汇编代码和</a:t>
            </a:r>
            <a:r>
              <a:rPr lang="en-US" altLang="zh-CN" dirty="0"/>
              <a:t>C</a:t>
            </a:r>
            <a:r>
              <a:rPr lang="zh-CN" altLang="en-US" dirty="0"/>
              <a:t>代码内嵌汇编代码两种混合编程方式，同时熟悉鲲鹏处理器汇编语言的一些基本命令。</a:t>
            </a:r>
            <a:endParaRPr lang="en-US" altLang="zh-CN" dirty="0"/>
          </a:p>
          <a:p>
            <a:pPr algn="just" fontAlgn="auto">
              <a:lnSpc>
                <a:spcPct val="100000"/>
              </a:lnSpc>
            </a:pPr>
            <a:r>
              <a:rPr lang="zh-CN" altLang="en-US" dirty="0"/>
              <a:t>实验环境</a:t>
            </a:r>
            <a:endParaRPr lang="en-US" altLang="zh-CN" dirty="0"/>
          </a:p>
          <a:p>
            <a:pPr lvl="1" algn="just" fontAlgn="auto">
              <a:lnSpc>
                <a:spcPct val="100000"/>
              </a:lnSpc>
            </a:pPr>
            <a:r>
              <a:rPr lang="zh-CN" altLang="en-US" dirty="0"/>
              <a:t>硬件环境：具备网络连接的个人计算机 </a:t>
            </a:r>
            <a:endParaRPr lang="en-US" altLang="zh-CN" dirty="0"/>
          </a:p>
          <a:p>
            <a:pPr lvl="1" algn="just" fontAlgn="auto">
              <a:lnSpc>
                <a:spcPct val="100000"/>
              </a:lnSpc>
            </a:pPr>
            <a:r>
              <a:rPr lang="zh-CN" altLang="en-US" dirty="0"/>
              <a:t>软件环境：</a:t>
            </a:r>
            <a:r>
              <a:rPr lang="en-US" altLang="zh-CN" dirty="0" err="1">
                <a:solidFill>
                  <a:srgbClr val="C00000"/>
                </a:solidFill>
              </a:rPr>
              <a:t>Qemu</a:t>
            </a:r>
            <a:r>
              <a:rPr lang="zh-CN" altLang="en-US" dirty="0">
                <a:solidFill>
                  <a:srgbClr val="C00000"/>
                </a:solidFill>
              </a:rPr>
              <a:t>虚拟环境</a:t>
            </a:r>
            <a:r>
              <a:rPr lang="zh-CN" altLang="en-US" dirty="0"/>
              <a:t>，</a:t>
            </a:r>
            <a:r>
              <a:rPr lang="en-US" altLang="zh-CN" dirty="0" err="1"/>
              <a:t>openEuler</a:t>
            </a:r>
            <a:r>
              <a:rPr lang="zh-CN" altLang="en-US" dirty="0"/>
              <a:t>操作系统，</a:t>
            </a:r>
            <a:r>
              <a:rPr lang="en-US" altLang="zh-CN" dirty="0" err="1"/>
              <a:t>gcc</a:t>
            </a:r>
            <a:r>
              <a:rPr lang="zh-CN" altLang="en-US" dirty="0"/>
              <a:t>编译器</a:t>
            </a:r>
            <a:endParaRPr lang="en-US" altLang="zh-CN" dirty="0"/>
          </a:p>
          <a:p>
            <a:pPr marL="0" indent="0" algn="just" fontAlgn="auto">
              <a:lnSpc>
                <a:spcPct val="10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I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r>
              <a:rPr lang="zh-CN" altLang="en-US" dirty="0"/>
              <a:t>语言与鲲鹏处理器汇编语言的混合编程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auto">
              <a:lnSpc>
                <a:spcPct val="100000"/>
              </a:lnSpc>
            </a:pPr>
            <a:r>
              <a:rPr lang="zh-CN" altLang="en-US" sz="3200" dirty="0"/>
              <a:t>实验任务</a:t>
            </a:r>
            <a:endParaRPr lang="en-US" altLang="zh-CN" sz="3200" dirty="0"/>
          </a:p>
          <a:p>
            <a:pPr lvl="1" algn="just" fontAlgn="auto">
              <a:lnSpc>
                <a:spcPct val="10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：验证性实验</a:t>
            </a:r>
            <a:endParaRPr lang="en-US" altLang="zh-CN" sz="2800" dirty="0"/>
          </a:p>
          <a:p>
            <a:pPr lvl="2" algn="just">
              <a:lnSpc>
                <a:spcPct val="100000"/>
              </a:lnSpc>
            </a:pPr>
            <a:r>
              <a:rPr lang="zh-CN" altLang="en-US" sz="2400" dirty="0"/>
              <a:t>参照教材提供代码，利用</a:t>
            </a:r>
            <a:r>
              <a:rPr lang="en-US" altLang="zh-CN" sz="2400" dirty="0"/>
              <a:t>C</a:t>
            </a:r>
            <a:r>
              <a:rPr lang="zh-CN" altLang="en-US" sz="2400" dirty="0"/>
              <a:t>代码调用汇编代码，实现数组的</a:t>
            </a:r>
            <a:r>
              <a:rPr lang="zh-CN" altLang="en-US" sz="2400" dirty="0">
                <a:solidFill>
                  <a:srgbClr val="C00000"/>
                </a:solidFill>
              </a:rPr>
              <a:t>选择排序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2" algn="just">
              <a:lnSpc>
                <a:spcPct val="100000"/>
              </a:lnSpc>
            </a:pPr>
            <a:r>
              <a:rPr lang="zh-CN" altLang="en-US" sz="2400" dirty="0"/>
              <a:t>参照教材提供代码，利用</a:t>
            </a:r>
            <a:r>
              <a:rPr lang="en-US" altLang="zh-CN" sz="2400" dirty="0"/>
              <a:t>C</a:t>
            </a:r>
            <a:r>
              <a:rPr lang="zh-CN" altLang="en-US" sz="2400" dirty="0"/>
              <a:t>代码内嵌汇编代码，实现</a:t>
            </a:r>
            <a:r>
              <a:rPr lang="zh-CN" altLang="en-US" sz="2400" dirty="0">
                <a:solidFill>
                  <a:srgbClr val="C00000"/>
                </a:solidFill>
              </a:rPr>
              <a:t>累加和</a:t>
            </a:r>
            <a:r>
              <a:rPr lang="zh-CN" altLang="en-US" sz="2400" dirty="0"/>
              <a:t>的计算</a:t>
            </a:r>
            <a:endParaRPr lang="en-US" altLang="zh-CN" sz="2400" dirty="0"/>
          </a:p>
          <a:p>
            <a:pPr lvl="1" algn="just">
              <a:lnSpc>
                <a:spcPct val="10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：拓展性实验</a:t>
            </a:r>
            <a:endParaRPr lang="en-US" altLang="zh-CN" sz="2800" dirty="0"/>
          </a:p>
          <a:p>
            <a:pPr lvl="2" algn="just">
              <a:lnSpc>
                <a:spcPct val="100000"/>
              </a:lnSpc>
            </a:pPr>
            <a:r>
              <a:rPr lang="zh-CN" altLang="en-US" sz="2400" dirty="0"/>
              <a:t>要求：</a:t>
            </a:r>
            <a:endParaRPr lang="en-US" altLang="zh-CN" sz="2400" dirty="0"/>
          </a:p>
          <a:p>
            <a:pPr lvl="3" algn="just">
              <a:lnSpc>
                <a:spcPct val="100000"/>
              </a:lnSpc>
            </a:pPr>
            <a:r>
              <a:rPr lang="zh-CN" altLang="en-US" sz="2200" dirty="0"/>
              <a:t>将选择排序算法更换为</a:t>
            </a:r>
            <a:r>
              <a:rPr lang="zh-CN" altLang="en-US" sz="2200" dirty="0">
                <a:solidFill>
                  <a:srgbClr val="C00000"/>
                </a:solidFill>
              </a:rPr>
              <a:t>冒泡排序</a:t>
            </a:r>
            <a:r>
              <a:rPr lang="zh-CN" altLang="en-US" sz="2200" dirty="0"/>
              <a:t>算法，编写汇编代码</a:t>
            </a:r>
            <a:r>
              <a:rPr lang="en-US" altLang="zh-CN" sz="2200" dirty="0" err="1">
                <a:solidFill>
                  <a:srgbClr val="C00000"/>
                </a:solidFill>
              </a:rPr>
              <a:t>bubble.s</a:t>
            </a:r>
            <a:r>
              <a:rPr lang="zh-CN" altLang="en-US" sz="2200" dirty="0"/>
              <a:t>，实现冒泡排序子程序</a:t>
            </a:r>
            <a:r>
              <a:rPr lang="en-US" altLang="zh-CN" sz="2200" dirty="0">
                <a:solidFill>
                  <a:srgbClr val="C00000"/>
                </a:solidFill>
              </a:rPr>
              <a:t>sort</a:t>
            </a:r>
            <a:r>
              <a:rPr lang="en-US" altLang="zh-CN" sz="2200" dirty="0"/>
              <a:t> </a:t>
            </a:r>
            <a:endParaRPr lang="en-US" altLang="zh-CN" sz="2200" dirty="0"/>
          </a:p>
          <a:p>
            <a:pPr lvl="3" algn="just">
              <a:lnSpc>
                <a:spcPct val="100000"/>
              </a:lnSpc>
            </a:pPr>
            <a:r>
              <a:rPr lang="zh-CN" altLang="en-US" sz="2000" dirty="0"/>
              <a:t>数据集自定义</a:t>
            </a:r>
            <a:endParaRPr lang="en-US" altLang="zh-CN" sz="2000" dirty="0"/>
          </a:p>
          <a:p>
            <a:pPr lvl="3" algn="just">
              <a:lnSpc>
                <a:spcPct val="100000"/>
              </a:lnSpc>
            </a:pPr>
            <a:r>
              <a:rPr lang="zh-CN" altLang="en-US" dirty="0"/>
              <a:t>利用不同数据集进行排序和累加和的测试</a:t>
            </a:r>
            <a:endParaRPr lang="en-US" altLang="zh-CN" dirty="0"/>
          </a:p>
          <a:p>
            <a:pPr lvl="3" algn="just">
              <a:lnSpc>
                <a:spcPct val="100000"/>
              </a:lnSpc>
            </a:pPr>
            <a:r>
              <a:rPr lang="zh-CN" altLang="en-US" dirty="0"/>
              <a:t>分析</a:t>
            </a:r>
            <a:r>
              <a:rPr lang="en-US" altLang="zh-CN" dirty="0"/>
              <a:t>C</a:t>
            </a:r>
            <a:r>
              <a:rPr lang="zh-CN" altLang="en-US" dirty="0"/>
              <a:t>代码调用汇编与</a:t>
            </a:r>
            <a:r>
              <a:rPr lang="en-US" altLang="zh-CN" dirty="0"/>
              <a:t>C</a:t>
            </a:r>
            <a:r>
              <a:rPr lang="zh-CN" altLang="en-US" dirty="0"/>
              <a:t>内嵌汇编两种混合编程的特点</a:t>
            </a:r>
            <a:endParaRPr lang="en-US" altLang="zh-CN" dirty="0"/>
          </a:p>
          <a:p>
            <a:pPr lvl="1" algn="just" fontAlgn="auto">
              <a:lnSpc>
                <a:spcPct val="10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ODBjY2FhYzllYzEyNDNkMTlmZmVkYzY0Zjg1OWY5YzEifQ=="/>
  <p:tag name="commondata" val="eyJoZGlkIjoiMmVhZWIxZjYyOWU3YTk4OWJiODgwOTgyNjBjNzEwOT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2554</Words>
  <Application>WPS 演示</Application>
  <PresentationFormat>宽屏</PresentationFormat>
  <Paragraphs>175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《计算机组成原理》实验</vt:lpstr>
      <vt:lpstr>相关背景介绍</vt:lpstr>
      <vt:lpstr>相关背景介绍</vt:lpstr>
      <vt:lpstr>实验环境 </vt:lpstr>
      <vt:lpstr>基于QEMU的鲲鹏处理器开发环境</vt:lpstr>
      <vt:lpstr>华为云实验环境搭建</vt:lpstr>
      <vt:lpstr>实验项目</vt:lpstr>
      <vt:lpstr>实验I：C语言与鲲鹏处理器汇编语言的混合编程</vt:lpstr>
      <vt:lpstr>实验I：C语言与鲲鹏处理器汇编语言的混合编程</vt:lpstr>
      <vt:lpstr>Qemu实现数组的选择排序（C代码调用汇编代码）</vt:lpstr>
      <vt:lpstr>Qemu实现数组的选择排序（C代码调用汇编代码）</vt:lpstr>
      <vt:lpstr>Qemu实现数组的选择排序（C代码调用汇编代码）</vt:lpstr>
      <vt:lpstr>Qemu实现数组的选择排序（C代码调用汇编代码）</vt:lpstr>
      <vt:lpstr>Qemu实现数组的选择排序（C代码调用汇编代码）</vt:lpstr>
      <vt:lpstr>Qemu实现数组的选择排序（C代码调用汇编代码）</vt:lpstr>
      <vt:lpstr>Qemu实现累加和的计算（C代码内嵌汇编代码）</vt:lpstr>
      <vt:lpstr>Qemu实现累加和的计算（C代码内嵌汇编代码）</vt:lpstr>
      <vt:lpstr>Qemu实现累加和的计算（C代码内嵌汇编代码）</vt:lpstr>
      <vt:lpstr>Qemu实现累加和的计算（C代码内嵌汇编代码）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计算机组成原理实验</dc:title>
  <dc:creator>haiying2019</dc:creator>
  <cp:lastModifiedBy>果酱蘸饼干</cp:lastModifiedBy>
  <cp:revision>63</cp:revision>
  <dcterms:created xsi:type="dcterms:W3CDTF">2024-02-01T10:51:00Z</dcterms:created>
  <dcterms:modified xsi:type="dcterms:W3CDTF">2024-04-12T07:04:18Z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ADE2EB08D3CC4A9A85E9BE309155A863_12</vt:lpwstr>
  </property>
  <property fmtid="{D5CDD505-2E9C-101B-9397-08002B2CF9AE}" pid="3" name="KSOProductBuildVer">
    <vt:lpwstr>2052-12.1.0.16729</vt:lpwstr>
  </property>
</Properties>
</file>