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65" r:id="rId4"/>
    <p:sldId id="266" r:id="rId5"/>
    <p:sldId id="258" r:id="rId6"/>
    <p:sldId id="267" r:id="rId7"/>
    <p:sldId id="261" r:id="rId8"/>
    <p:sldId id="285" r:id="rId9"/>
    <p:sldId id="286" r:id="rId10"/>
    <p:sldId id="287" r:id="rId11"/>
    <p:sldId id="288" r:id="rId12"/>
    <p:sldId id="289" r:id="rId13"/>
    <p:sldId id="296" r:id="rId14"/>
    <p:sldId id="291" r:id="rId15"/>
    <p:sldId id="295" r:id="rId16"/>
    <p:sldId id="292" r:id="rId17"/>
    <p:sldId id="293" r:id="rId18"/>
    <p:sldId id="294" r:id="rId19"/>
    <p:sldId id="262" r:id="rId20"/>
    <p:sldId id="297" r:id="rId21"/>
    <p:sldId id="298" r:id="rId22"/>
    <p:sldId id="303" r:id="rId23"/>
    <p:sldId id="299" r:id="rId24"/>
    <p:sldId id="300" r:id="rId25"/>
    <p:sldId id="301" r:id="rId26"/>
    <p:sldId id="302" r:id="rId27"/>
    <p:sldId id="304" r:id="rId28"/>
    <p:sldId id="305" r:id="rId29"/>
    <p:sldId id="307" r:id="rId30"/>
    <p:sldId id="308" r:id="rId31"/>
    <p:sldId id="312" r:id="rId32"/>
    <p:sldId id="313" r:id="rId33"/>
    <p:sldId id="314" r:id="rId34"/>
    <p:sldId id="315" r:id="rId35"/>
    <p:sldId id="316" r:id="rId36"/>
    <p:sldId id="309" r:id="rId37"/>
    <p:sldId id="310" r:id="rId38"/>
    <p:sldId id="311" r:id="rId39"/>
    <p:sldId id="317" r:id="rId40"/>
    <p:sldId id="318" r:id="rId41"/>
    <p:sldId id="319" r:id="rId42"/>
    <p:sldId id="320" r:id="rId43"/>
  </p:sldIdLst>
  <p:sldSz cx="12192000" cy="6858000"/>
  <p:notesSz cx="6858000" cy="9144000"/>
  <p:custDataLst>
    <p:tags r:id="rId44"/>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aiying2019" initials="h" lastIdx="1" clrIdx="0">
    <p:extLst>
      <p:ext uri="{19B8F6BF-5375-455C-9EA6-DF929625EA0E}">
        <p15:presenceInfo xmlns:p15="http://schemas.microsoft.com/office/powerpoint/2012/main" userId="3a4da61f4497bcf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8" autoAdjust="0"/>
    <p:restoredTop sz="94660"/>
  </p:normalViewPr>
  <p:slideViewPr>
    <p:cSldViewPr snapToGrid="0">
      <p:cViewPr varScale="1">
        <p:scale>
          <a:sx n="83" d="100"/>
          <a:sy n="83" d="100"/>
        </p:scale>
        <p:origin x="610"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4-02-13T13:50:25.364" idx="1">
    <p:pos x="10" y="10"/>
    <p:text/>
    <p:extLst>
      <p:ext uri="{C676402C-5697-4E1C-873F-D02D1690AC5C}">
        <p15:threadingInfo xmlns:p15="http://schemas.microsoft.com/office/powerpoint/2012/main" timeZoneBias="-48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D85EE632-0285-4FF3-93CA-B4FCBE0ECD2E}" type="datetimeFigureOut">
              <a:rPr lang="zh-CN" altLang="en-US" smtClean="0"/>
              <a:t>2024-2-19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B6B8AEB-2520-4B83-841A-228DB1905BC0}"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85EE632-0285-4FF3-93CA-B4FCBE0ECD2E}" type="datetimeFigureOut">
              <a:rPr lang="zh-CN" altLang="en-US" smtClean="0"/>
              <a:t>2024-2-19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B6B8AEB-2520-4B83-841A-228DB1905BC0}"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85EE632-0285-4FF3-93CA-B4FCBE0ECD2E}" type="datetimeFigureOut">
              <a:rPr lang="zh-CN" altLang="en-US" smtClean="0"/>
              <a:t>2024-2-19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B6B8AEB-2520-4B83-841A-228DB1905BC0}"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85EE632-0285-4FF3-93CA-B4FCBE0ECD2E}" type="datetimeFigureOut">
              <a:rPr lang="zh-CN" altLang="en-US" smtClean="0"/>
              <a:t>2024-2-19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B6B8AEB-2520-4B83-841A-228DB1905BC0}"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D85EE632-0285-4FF3-93CA-B4FCBE0ECD2E}" type="datetimeFigureOut">
              <a:rPr lang="zh-CN" altLang="en-US" smtClean="0"/>
              <a:t>2024-2-19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B6B8AEB-2520-4B83-841A-228DB1905BC0}"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D85EE632-0285-4FF3-93CA-B4FCBE0ECD2E}" type="datetimeFigureOut">
              <a:rPr lang="zh-CN" altLang="en-US" smtClean="0"/>
              <a:t>2024-2-19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B6B8AEB-2520-4B83-841A-228DB1905BC0}"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85EE632-0285-4FF3-93CA-B4FCBE0ECD2E}" type="datetimeFigureOut">
              <a:rPr lang="zh-CN" altLang="en-US" smtClean="0"/>
              <a:t>2024-2-19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3B6B8AEB-2520-4B83-841A-228DB1905BC0}"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D85EE632-0285-4FF3-93CA-B4FCBE0ECD2E}" type="datetimeFigureOut">
              <a:rPr lang="zh-CN" altLang="en-US" smtClean="0"/>
              <a:t>2024-2-19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B6B8AEB-2520-4B83-841A-228DB1905BC0}"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85EE632-0285-4FF3-93CA-B4FCBE0ECD2E}" type="datetimeFigureOut">
              <a:rPr lang="zh-CN" altLang="en-US" smtClean="0"/>
              <a:t>2024-2-19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B6B8AEB-2520-4B83-841A-228DB1905BC0}"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D85EE632-0285-4FF3-93CA-B4FCBE0ECD2E}" type="datetimeFigureOut">
              <a:rPr lang="zh-CN" altLang="en-US" smtClean="0"/>
              <a:t>2024-2-19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B6B8AEB-2520-4B83-841A-228DB1905BC0}"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D85EE632-0285-4FF3-93CA-B4FCBE0ECD2E}" type="datetimeFigureOut">
              <a:rPr lang="zh-CN" altLang="en-US" smtClean="0"/>
              <a:t>2024-2-19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B6B8AEB-2520-4B83-841A-228DB1905BC0}"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85EE632-0285-4FF3-93CA-B4FCBE0ECD2E}" type="datetimeFigureOut">
              <a:rPr lang="zh-CN" altLang="en-US" smtClean="0"/>
              <a:t>2024-2-19</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B6B8AEB-2520-4B83-841A-228DB1905BC0}"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a:t>《</a:t>
            </a:r>
            <a:r>
              <a:rPr lang="zh-CN" altLang="en-US" dirty="0"/>
              <a:t>计算机组成原理</a:t>
            </a:r>
            <a:r>
              <a:rPr lang="en-US" altLang="zh-CN" dirty="0"/>
              <a:t>》</a:t>
            </a:r>
            <a:r>
              <a:rPr lang="zh-CN" altLang="en-US" dirty="0"/>
              <a:t>补充实验</a:t>
            </a:r>
          </a:p>
        </p:txBody>
      </p:sp>
      <p:sp>
        <p:nvSpPr>
          <p:cNvPr id="3" name="副标题 2"/>
          <p:cNvSpPr>
            <a:spLocks noGrp="1"/>
          </p:cNvSpPr>
          <p:nvPr>
            <p:ph type="subTitle" idx="1"/>
          </p:nvPr>
        </p:nvSpPr>
        <p:spPr/>
        <p:txBody>
          <a:bodyPr>
            <a:normAutofit/>
          </a:bodyPr>
          <a:lstStyle/>
          <a:p>
            <a:r>
              <a:rPr lang="en-US" altLang="zh-CN" sz="3200" dirty="0"/>
              <a:t>——</a:t>
            </a:r>
            <a:r>
              <a:rPr lang="zh-CN" altLang="en-US" sz="3200" dirty="0"/>
              <a:t>基于鲲鹏处理器</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2211E9-21BD-7B3B-A604-0A7328E61DEB}"/>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1FBBEA77-3454-7528-43A5-C062E99344CD}"/>
              </a:ext>
            </a:extLst>
          </p:cNvPr>
          <p:cNvSpPr>
            <a:spLocks noGrp="1"/>
          </p:cNvSpPr>
          <p:nvPr>
            <p:ph type="title"/>
          </p:nvPr>
        </p:nvSpPr>
        <p:spPr/>
        <p:txBody>
          <a:bodyPr/>
          <a:lstStyle/>
          <a:p>
            <a:r>
              <a:rPr lang="zh-CN" altLang="en-US" dirty="0"/>
              <a:t>实验</a:t>
            </a:r>
            <a:r>
              <a:rPr lang="en-US" altLang="zh-CN" dirty="0"/>
              <a:t>II</a:t>
            </a:r>
            <a:r>
              <a:rPr lang="zh-CN" altLang="en-US" dirty="0"/>
              <a:t>：鲲鹏处理器</a:t>
            </a:r>
            <a:r>
              <a:rPr lang="en-US" altLang="zh-CN" dirty="0"/>
              <a:t>C</a:t>
            </a:r>
            <a:r>
              <a:rPr lang="zh-CN" altLang="en-US" dirty="0"/>
              <a:t>程序优化</a:t>
            </a:r>
          </a:p>
        </p:txBody>
      </p:sp>
      <p:sp>
        <p:nvSpPr>
          <p:cNvPr id="3" name="内容占位符 2">
            <a:extLst>
              <a:ext uri="{FF2B5EF4-FFF2-40B4-BE49-F238E27FC236}">
                <a16:creationId xmlns:a16="http://schemas.microsoft.com/office/drawing/2014/main" id="{5B017318-CE58-E3BF-5891-DF64F3FB26EA}"/>
              </a:ext>
            </a:extLst>
          </p:cNvPr>
          <p:cNvSpPr>
            <a:spLocks noGrp="1"/>
          </p:cNvSpPr>
          <p:nvPr>
            <p:ph idx="1"/>
          </p:nvPr>
        </p:nvSpPr>
        <p:spPr/>
        <p:txBody>
          <a:bodyPr/>
          <a:lstStyle/>
          <a:p>
            <a:r>
              <a:rPr lang="zh-CN" altLang="en-US" dirty="0"/>
              <a:t>任务</a:t>
            </a:r>
            <a:r>
              <a:rPr lang="en-US" altLang="zh-CN" dirty="0"/>
              <a:t>1</a:t>
            </a:r>
            <a:r>
              <a:rPr lang="zh-CN" altLang="en-US" dirty="0"/>
              <a:t>：数据类型优化</a:t>
            </a:r>
            <a:endParaRPr lang="en-US" altLang="zh-CN" dirty="0"/>
          </a:p>
          <a:p>
            <a:pPr lvl="1"/>
            <a:r>
              <a:rPr lang="zh-CN" altLang="en-US" dirty="0"/>
              <a:t>将示例</a:t>
            </a:r>
            <a:r>
              <a:rPr lang="en-US" altLang="zh-CN" dirty="0"/>
              <a:t>C</a:t>
            </a:r>
            <a:r>
              <a:rPr lang="zh-CN" altLang="en-US" dirty="0"/>
              <a:t>程序转换为汇编代码，观察汇编代码中循环内的语句条数</a:t>
            </a:r>
            <a:endParaRPr lang="en-US" altLang="zh-CN" dirty="0"/>
          </a:p>
          <a:p>
            <a:pPr lvl="1"/>
            <a:r>
              <a:rPr lang="zh-CN" altLang="en-US" dirty="0"/>
              <a:t>改变数据类型，观察语句条数，分析数据类型对程序效率的影响</a:t>
            </a:r>
            <a:endParaRPr lang="en-US" altLang="zh-CN" dirty="0"/>
          </a:p>
          <a:p>
            <a:pPr lvl="1"/>
            <a:r>
              <a:rPr lang="zh-CN" altLang="en-US" dirty="0"/>
              <a:t>结合前述，给出优化方案，通过计算函数的执行时间观察优化效果</a:t>
            </a:r>
            <a:endParaRPr lang="en-US" altLang="zh-CN" dirty="0"/>
          </a:p>
          <a:p>
            <a:endParaRPr lang="zh-CN" altLang="en-US" dirty="0"/>
          </a:p>
        </p:txBody>
      </p:sp>
    </p:spTree>
    <p:extLst>
      <p:ext uri="{BB962C8B-B14F-4D97-AF65-F5344CB8AC3E}">
        <p14:creationId xmlns:p14="http://schemas.microsoft.com/office/powerpoint/2010/main" val="35600205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A9157A-F02B-1493-2188-9A674342C5A4}"/>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C6D701DF-BCF9-B9F3-D733-798A9623D1F0}"/>
              </a:ext>
            </a:extLst>
          </p:cNvPr>
          <p:cNvSpPr>
            <a:spLocks noGrp="1"/>
          </p:cNvSpPr>
          <p:nvPr>
            <p:ph type="title"/>
          </p:nvPr>
        </p:nvSpPr>
        <p:spPr/>
        <p:txBody>
          <a:bodyPr/>
          <a:lstStyle/>
          <a:p>
            <a:r>
              <a:rPr lang="zh-CN" altLang="en-US" dirty="0"/>
              <a:t>实验</a:t>
            </a:r>
            <a:r>
              <a:rPr lang="en-US" altLang="zh-CN" dirty="0"/>
              <a:t>II</a:t>
            </a:r>
            <a:r>
              <a:rPr lang="zh-CN" altLang="en-US" dirty="0"/>
              <a:t>：鲲鹏处理器</a:t>
            </a:r>
            <a:r>
              <a:rPr lang="en-US" altLang="zh-CN" dirty="0"/>
              <a:t>C</a:t>
            </a:r>
            <a:r>
              <a:rPr lang="zh-CN" altLang="en-US" dirty="0"/>
              <a:t>程序优化</a:t>
            </a:r>
          </a:p>
        </p:txBody>
      </p:sp>
      <p:sp>
        <p:nvSpPr>
          <p:cNvPr id="3" name="内容占位符 2">
            <a:extLst>
              <a:ext uri="{FF2B5EF4-FFF2-40B4-BE49-F238E27FC236}">
                <a16:creationId xmlns:a16="http://schemas.microsoft.com/office/drawing/2014/main" id="{AC1CBA68-38EA-F9EF-BDB8-3DE6E3C9A115}"/>
              </a:ext>
            </a:extLst>
          </p:cNvPr>
          <p:cNvSpPr>
            <a:spLocks noGrp="1"/>
          </p:cNvSpPr>
          <p:nvPr>
            <p:ph idx="1"/>
          </p:nvPr>
        </p:nvSpPr>
        <p:spPr/>
        <p:txBody>
          <a:bodyPr/>
          <a:lstStyle/>
          <a:p>
            <a:r>
              <a:rPr lang="zh-CN" altLang="en-US" dirty="0"/>
              <a:t>实验步骤</a:t>
            </a:r>
            <a:endParaRPr lang="en-US" altLang="zh-CN" dirty="0"/>
          </a:p>
          <a:p>
            <a:pPr lvl="1"/>
            <a:r>
              <a:rPr lang="en-US" altLang="zh-CN" dirty="0"/>
              <a:t>(1)</a:t>
            </a:r>
            <a:r>
              <a:rPr lang="zh-CN" altLang="en-US" dirty="0"/>
              <a:t>在本地运行</a:t>
            </a:r>
            <a:r>
              <a:rPr lang="en-US" altLang="zh-CN" dirty="0"/>
              <a:t>QEMU</a:t>
            </a:r>
            <a:r>
              <a:rPr lang="zh-CN" altLang="en-US" dirty="0"/>
              <a:t>，进入到</a:t>
            </a:r>
            <a:r>
              <a:rPr lang="en-US" altLang="zh-CN" dirty="0" err="1"/>
              <a:t>openEuler</a:t>
            </a:r>
            <a:r>
              <a:rPr lang="zh-CN" altLang="en-US" dirty="0"/>
              <a:t>操作系统内</a:t>
            </a:r>
            <a:endParaRPr lang="en-US" altLang="zh-CN" dirty="0"/>
          </a:p>
          <a:p>
            <a:pPr lvl="1"/>
            <a:r>
              <a:rPr lang="en-US" altLang="zh-CN" dirty="0"/>
              <a:t>(2)</a:t>
            </a:r>
            <a:r>
              <a:rPr lang="zh-CN" altLang="en-US" dirty="0"/>
              <a:t>在命令行中输出命令</a:t>
            </a:r>
            <a:r>
              <a:rPr lang="en-US" altLang="zh-CN" dirty="0"/>
              <a:t>cd \home</a:t>
            </a:r>
            <a:r>
              <a:rPr lang="zh-CN" altLang="en-US" dirty="0"/>
              <a:t>，进入到“</a:t>
            </a:r>
            <a:r>
              <a:rPr lang="en-US" altLang="zh-CN" dirty="0"/>
              <a:t>\home</a:t>
            </a:r>
            <a:r>
              <a:rPr lang="zh-CN" altLang="en-US" dirty="0"/>
              <a:t>”目录下</a:t>
            </a:r>
            <a:endParaRPr lang="en-US" altLang="zh-CN" dirty="0"/>
          </a:p>
          <a:p>
            <a:endParaRPr lang="zh-CN" altLang="en-US" dirty="0"/>
          </a:p>
        </p:txBody>
      </p:sp>
      <p:pic>
        <p:nvPicPr>
          <p:cNvPr id="5" name="图片 4">
            <a:extLst>
              <a:ext uri="{FF2B5EF4-FFF2-40B4-BE49-F238E27FC236}">
                <a16:creationId xmlns:a16="http://schemas.microsoft.com/office/drawing/2014/main" id="{33159527-50B4-55AB-24B9-BB7B2B292E98}"/>
              </a:ext>
            </a:extLst>
          </p:cNvPr>
          <p:cNvPicPr>
            <a:picLocks noChangeAspect="1"/>
          </p:cNvPicPr>
          <p:nvPr/>
        </p:nvPicPr>
        <p:blipFill>
          <a:blip r:embed="rId2"/>
          <a:stretch>
            <a:fillRect/>
          </a:stretch>
        </p:blipFill>
        <p:spPr>
          <a:xfrm>
            <a:off x="1761591" y="3382458"/>
            <a:ext cx="7031426" cy="618836"/>
          </a:xfrm>
          <a:prstGeom prst="rect">
            <a:avLst/>
          </a:prstGeom>
        </p:spPr>
      </p:pic>
    </p:spTree>
    <p:extLst>
      <p:ext uri="{BB962C8B-B14F-4D97-AF65-F5344CB8AC3E}">
        <p14:creationId xmlns:p14="http://schemas.microsoft.com/office/powerpoint/2010/main" val="20089619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237F9A-3B37-E7E3-5183-780069A62791}"/>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D9B00778-D6D8-C4B2-9373-89A7D4C78C8A}"/>
              </a:ext>
            </a:extLst>
          </p:cNvPr>
          <p:cNvSpPr>
            <a:spLocks noGrp="1"/>
          </p:cNvSpPr>
          <p:nvPr>
            <p:ph type="title"/>
          </p:nvPr>
        </p:nvSpPr>
        <p:spPr/>
        <p:txBody>
          <a:bodyPr/>
          <a:lstStyle/>
          <a:p>
            <a:r>
              <a:rPr lang="zh-CN" altLang="en-US" dirty="0"/>
              <a:t>实验</a:t>
            </a:r>
            <a:r>
              <a:rPr lang="en-US" altLang="zh-CN" dirty="0"/>
              <a:t>II</a:t>
            </a:r>
            <a:r>
              <a:rPr lang="zh-CN" altLang="en-US" dirty="0"/>
              <a:t>：鲲鹏处理器</a:t>
            </a:r>
            <a:r>
              <a:rPr lang="en-US" altLang="zh-CN" dirty="0"/>
              <a:t>C</a:t>
            </a:r>
            <a:r>
              <a:rPr lang="zh-CN" altLang="en-US" dirty="0"/>
              <a:t>程序优化</a:t>
            </a:r>
          </a:p>
        </p:txBody>
      </p:sp>
      <p:sp>
        <p:nvSpPr>
          <p:cNvPr id="3" name="内容占位符 2">
            <a:extLst>
              <a:ext uri="{FF2B5EF4-FFF2-40B4-BE49-F238E27FC236}">
                <a16:creationId xmlns:a16="http://schemas.microsoft.com/office/drawing/2014/main" id="{335A7CD1-631C-57FC-37E7-EEAEBC9C036E}"/>
              </a:ext>
            </a:extLst>
          </p:cNvPr>
          <p:cNvSpPr>
            <a:spLocks noGrp="1"/>
          </p:cNvSpPr>
          <p:nvPr>
            <p:ph idx="1"/>
          </p:nvPr>
        </p:nvSpPr>
        <p:spPr/>
        <p:txBody>
          <a:bodyPr/>
          <a:lstStyle/>
          <a:p>
            <a:r>
              <a:rPr lang="en-US" altLang="zh-CN" dirty="0"/>
              <a:t>(3)</a:t>
            </a:r>
            <a:r>
              <a:rPr lang="zh-CN" altLang="en-US" dirty="0"/>
              <a:t>在命令行中依次输入命令</a:t>
            </a:r>
            <a:r>
              <a:rPr lang="en-US" altLang="zh-CN" dirty="0" err="1"/>
              <a:t>mkdir</a:t>
            </a:r>
            <a:r>
              <a:rPr lang="en-US" altLang="zh-CN" dirty="0"/>
              <a:t> datatype</a:t>
            </a:r>
            <a:r>
              <a:rPr lang="zh-CN" altLang="en-US" dirty="0"/>
              <a:t>、</a:t>
            </a:r>
            <a:r>
              <a:rPr lang="en-US" altLang="zh-CN" dirty="0"/>
              <a:t>cd datatype</a:t>
            </a:r>
            <a:r>
              <a:rPr lang="zh-CN" altLang="en-US" dirty="0"/>
              <a:t>，创建并进入“</a:t>
            </a:r>
            <a:r>
              <a:rPr lang="en-US" altLang="zh-CN" dirty="0"/>
              <a:t>datatype</a:t>
            </a:r>
            <a:r>
              <a:rPr lang="zh-CN" altLang="en-US" dirty="0"/>
              <a:t>”文件夹</a:t>
            </a:r>
            <a:endParaRPr lang="en-US" altLang="zh-CN" dirty="0"/>
          </a:p>
          <a:p>
            <a:endParaRPr lang="zh-CN" altLang="en-US" dirty="0"/>
          </a:p>
        </p:txBody>
      </p:sp>
      <p:pic>
        <p:nvPicPr>
          <p:cNvPr id="5" name="图片 4">
            <a:extLst>
              <a:ext uri="{FF2B5EF4-FFF2-40B4-BE49-F238E27FC236}">
                <a16:creationId xmlns:a16="http://schemas.microsoft.com/office/drawing/2014/main" id="{DFE9F4F7-35E2-BA54-9519-91A2397F846B}"/>
              </a:ext>
            </a:extLst>
          </p:cNvPr>
          <p:cNvPicPr>
            <a:picLocks noChangeAspect="1"/>
          </p:cNvPicPr>
          <p:nvPr/>
        </p:nvPicPr>
        <p:blipFill>
          <a:blip r:embed="rId2"/>
          <a:stretch>
            <a:fillRect/>
          </a:stretch>
        </p:blipFill>
        <p:spPr>
          <a:xfrm>
            <a:off x="1719093" y="2892927"/>
            <a:ext cx="7923671" cy="1072146"/>
          </a:xfrm>
          <a:prstGeom prst="rect">
            <a:avLst/>
          </a:prstGeom>
        </p:spPr>
      </p:pic>
    </p:spTree>
    <p:extLst>
      <p:ext uri="{BB962C8B-B14F-4D97-AF65-F5344CB8AC3E}">
        <p14:creationId xmlns:p14="http://schemas.microsoft.com/office/powerpoint/2010/main" val="37373477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36D9B2-71AB-3A4D-CEA3-2FCF104C4C13}"/>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BA05F210-B399-572C-8FED-A2392F1C6F17}"/>
              </a:ext>
            </a:extLst>
          </p:cNvPr>
          <p:cNvSpPr>
            <a:spLocks noGrp="1"/>
          </p:cNvSpPr>
          <p:nvPr>
            <p:ph type="title"/>
          </p:nvPr>
        </p:nvSpPr>
        <p:spPr/>
        <p:txBody>
          <a:bodyPr/>
          <a:lstStyle/>
          <a:p>
            <a:r>
              <a:rPr lang="zh-CN" altLang="en-US" dirty="0"/>
              <a:t>实验</a:t>
            </a:r>
            <a:r>
              <a:rPr lang="en-US" altLang="zh-CN" dirty="0"/>
              <a:t>II</a:t>
            </a:r>
            <a:r>
              <a:rPr lang="zh-CN" altLang="en-US" dirty="0"/>
              <a:t>：鲲鹏处理器</a:t>
            </a:r>
            <a:r>
              <a:rPr lang="en-US" altLang="zh-CN" dirty="0"/>
              <a:t>C</a:t>
            </a:r>
            <a:r>
              <a:rPr lang="zh-CN" altLang="en-US" dirty="0"/>
              <a:t>程序优化</a:t>
            </a:r>
          </a:p>
        </p:txBody>
      </p:sp>
      <p:sp>
        <p:nvSpPr>
          <p:cNvPr id="3" name="内容占位符 2">
            <a:extLst>
              <a:ext uri="{FF2B5EF4-FFF2-40B4-BE49-F238E27FC236}">
                <a16:creationId xmlns:a16="http://schemas.microsoft.com/office/drawing/2014/main" id="{2CA3E99E-EF52-F573-E4C0-7651A19E102E}"/>
              </a:ext>
            </a:extLst>
          </p:cNvPr>
          <p:cNvSpPr>
            <a:spLocks noGrp="1"/>
          </p:cNvSpPr>
          <p:nvPr>
            <p:ph idx="1"/>
          </p:nvPr>
        </p:nvSpPr>
        <p:spPr/>
        <p:txBody>
          <a:bodyPr/>
          <a:lstStyle/>
          <a:p>
            <a:r>
              <a:rPr lang="en-US" altLang="zh-CN" dirty="0"/>
              <a:t>(4)</a:t>
            </a:r>
            <a:r>
              <a:rPr lang="zh-CN" altLang="en-US" dirty="0"/>
              <a:t>在命令行中输入命令</a:t>
            </a:r>
            <a:r>
              <a:rPr lang="en-US" altLang="zh-CN" dirty="0"/>
              <a:t>vim checksum_v1.c</a:t>
            </a:r>
            <a:r>
              <a:rPr lang="zh-CN" altLang="en-US" dirty="0"/>
              <a:t>，创建并编写</a:t>
            </a:r>
            <a:r>
              <a:rPr lang="en-US" altLang="zh-CN" dirty="0"/>
              <a:t>checksum_v1.c</a:t>
            </a:r>
            <a:r>
              <a:rPr lang="zh-CN" altLang="en-US" dirty="0"/>
              <a:t>文件 </a:t>
            </a:r>
            <a:r>
              <a:rPr lang="en-US" altLang="zh-CN" dirty="0">
                <a:solidFill>
                  <a:srgbClr val="C00000"/>
                </a:solidFill>
              </a:rPr>
              <a:t>(short </a:t>
            </a:r>
            <a:r>
              <a:rPr lang="zh-CN" altLang="en-US" dirty="0">
                <a:solidFill>
                  <a:srgbClr val="C00000"/>
                </a:solidFill>
              </a:rPr>
              <a:t>类型变量</a:t>
            </a:r>
            <a:r>
              <a:rPr lang="en-US" altLang="zh-CN" dirty="0"/>
              <a:t>)</a:t>
            </a:r>
          </a:p>
          <a:p>
            <a:endParaRPr lang="zh-CN" altLang="en-US" dirty="0"/>
          </a:p>
        </p:txBody>
      </p:sp>
      <p:pic>
        <p:nvPicPr>
          <p:cNvPr id="5" name="图片 4">
            <a:extLst>
              <a:ext uri="{FF2B5EF4-FFF2-40B4-BE49-F238E27FC236}">
                <a16:creationId xmlns:a16="http://schemas.microsoft.com/office/drawing/2014/main" id="{37619D05-6E73-725F-72E5-D6DB7BD79827}"/>
              </a:ext>
            </a:extLst>
          </p:cNvPr>
          <p:cNvPicPr>
            <a:picLocks noChangeAspect="1"/>
          </p:cNvPicPr>
          <p:nvPr/>
        </p:nvPicPr>
        <p:blipFill rotWithShape="1">
          <a:blip r:embed="rId2"/>
          <a:srcRect b="46601"/>
          <a:stretch/>
        </p:blipFill>
        <p:spPr>
          <a:xfrm>
            <a:off x="1180728" y="2862219"/>
            <a:ext cx="8126955" cy="362460"/>
          </a:xfrm>
          <a:prstGeom prst="rect">
            <a:avLst/>
          </a:prstGeom>
        </p:spPr>
      </p:pic>
      <p:pic>
        <p:nvPicPr>
          <p:cNvPr id="6" name="图片 5">
            <a:extLst>
              <a:ext uri="{FF2B5EF4-FFF2-40B4-BE49-F238E27FC236}">
                <a16:creationId xmlns:a16="http://schemas.microsoft.com/office/drawing/2014/main" id="{0C8F8513-425C-CBB6-9626-FEC8F0C008BC}"/>
              </a:ext>
            </a:extLst>
          </p:cNvPr>
          <p:cNvPicPr>
            <a:picLocks noChangeAspect="1"/>
          </p:cNvPicPr>
          <p:nvPr/>
        </p:nvPicPr>
        <p:blipFill rotWithShape="1">
          <a:blip r:embed="rId3"/>
          <a:srcRect b="16258"/>
          <a:stretch/>
        </p:blipFill>
        <p:spPr>
          <a:xfrm>
            <a:off x="1180728" y="3224679"/>
            <a:ext cx="8126955" cy="3269696"/>
          </a:xfrm>
          <a:prstGeom prst="rect">
            <a:avLst/>
          </a:prstGeom>
        </p:spPr>
      </p:pic>
    </p:spTree>
    <p:extLst>
      <p:ext uri="{BB962C8B-B14F-4D97-AF65-F5344CB8AC3E}">
        <p14:creationId xmlns:p14="http://schemas.microsoft.com/office/powerpoint/2010/main" val="36918231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107EB5-F516-4627-9215-3C196FCC82E2}"/>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9EA25198-8019-8569-4B1F-7CE4DB90A176}"/>
              </a:ext>
            </a:extLst>
          </p:cNvPr>
          <p:cNvSpPr>
            <a:spLocks noGrp="1"/>
          </p:cNvSpPr>
          <p:nvPr>
            <p:ph type="title"/>
          </p:nvPr>
        </p:nvSpPr>
        <p:spPr/>
        <p:txBody>
          <a:bodyPr/>
          <a:lstStyle/>
          <a:p>
            <a:r>
              <a:rPr lang="zh-CN" altLang="en-US" dirty="0"/>
              <a:t>实验</a:t>
            </a:r>
            <a:r>
              <a:rPr lang="en-US" altLang="zh-CN" dirty="0"/>
              <a:t>II</a:t>
            </a:r>
            <a:r>
              <a:rPr lang="zh-CN" altLang="en-US" dirty="0"/>
              <a:t>：鲲鹏处理器</a:t>
            </a:r>
            <a:r>
              <a:rPr lang="en-US" altLang="zh-CN" dirty="0"/>
              <a:t>C</a:t>
            </a:r>
            <a:r>
              <a:rPr lang="zh-CN" altLang="en-US" dirty="0"/>
              <a:t>程序优化</a:t>
            </a:r>
          </a:p>
        </p:txBody>
      </p:sp>
      <p:sp>
        <p:nvSpPr>
          <p:cNvPr id="3" name="内容占位符 2">
            <a:extLst>
              <a:ext uri="{FF2B5EF4-FFF2-40B4-BE49-F238E27FC236}">
                <a16:creationId xmlns:a16="http://schemas.microsoft.com/office/drawing/2014/main" id="{8F41A4EB-D4EB-CA5A-09F4-9611EAAE15B9}"/>
              </a:ext>
            </a:extLst>
          </p:cNvPr>
          <p:cNvSpPr>
            <a:spLocks noGrp="1"/>
          </p:cNvSpPr>
          <p:nvPr>
            <p:ph idx="1"/>
          </p:nvPr>
        </p:nvSpPr>
        <p:spPr>
          <a:xfrm>
            <a:off x="838200" y="1825625"/>
            <a:ext cx="4930498" cy="4351338"/>
          </a:xfrm>
        </p:spPr>
        <p:txBody>
          <a:bodyPr/>
          <a:lstStyle/>
          <a:p>
            <a:r>
              <a:rPr lang="zh-CN" altLang="en-US" dirty="0"/>
              <a:t>使用</a:t>
            </a:r>
            <a:r>
              <a:rPr lang="en-US" altLang="zh-CN" dirty="0"/>
              <a:t>vim</a:t>
            </a:r>
            <a:r>
              <a:rPr lang="zh-CN" altLang="en-US" dirty="0"/>
              <a:t>编写程序时先按“</a:t>
            </a:r>
            <a:r>
              <a:rPr lang="en-US" altLang="zh-CN" dirty="0" err="1"/>
              <a:t>i</a:t>
            </a:r>
            <a:r>
              <a:rPr lang="zh-CN" altLang="en-US" dirty="0"/>
              <a:t>”键进入编辑模式，下方出现</a:t>
            </a:r>
            <a:br>
              <a:rPr lang="en-US" altLang="zh-CN" dirty="0"/>
            </a:br>
            <a:r>
              <a:rPr lang="zh-CN" altLang="en-US" dirty="0"/>
              <a:t>“</a:t>
            </a:r>
            <a:r>
              <a:rPr lang="en-US" altLang="zh-CN" dirty="0"/>
              <a:t>--INSERT--</a:t>
            </a:r>
            <a:r>
              <a:rPr lang="zh-CN" altLang="en-US" dirty="0"/>
              <a:t>”代表进入了编辑模式，之后输入右侧代码，按</a:t>
            </a:r>
            <a:r>
              <a:rPr lang="en-US" altLang="zh-CN" dirty="0"/>
              <a:t>esc</a:t>
            </a:r>
            <a:r>
              <a:rPr lang="zh-CN" altLang="en-US" dirty="0"/>
              <a:t>退出编辑模式，再输入“</a:t>
            </a:r>
            <a:r>
              <a:rPr lang="en-US" altLang="zh-CN" dirty="0"/>
              <a:t>:</a:t>
            </a:r>
            <a:r>
              <a:rPr lang="en-US" altLang="zh-CN" dirty="0" err="1"/>
              <a:t>wq</a:t>
            </a:r>
            <a:r>
              <a:rPr lang="zh-CN" altLang="en-US" dirty="0"/>
              <a:t>”退出</a:t>
            </a:r>
            <a:r>
              <a:rPr lang="en-US" altLang="zh-CN" dirty="0"/>
              <a:t>vim</a:t>
            </a:r>
          </a:p>
          <a:p>
            <a:endParaRPr lang="zh-CN" altLang="en-US" dirty="0"/>
          </a:p>
        </p:txBody>
      </p:sp>
      <p:pic>
        <p:nvPicPr>
          <p:cNvPr id="4" name="图片 3">
            <a:extLst>
              <a:ext uri="{FF2B5EF4-FFF2-40B4-BE49-F238E27FC236}">
                <a16:creationId xmlns:a16="http://schemas.microsoft.com/office/drawing/2014/main" id="{7C13C701-405C-44ED-89AF-9C89008C9DD3}"/>
              </a:ext>
            </a:extLst>
          </p:cNvPr>
          <p:cNvPicPr>
            <a:picLocks noChangeAspect="1"/>
          </p:cNvPicPr>
          <p:nvPr/>
        </p:nvPicPr>
        <p:blipFill>
          <a:blip r:embed="rId2"/>
          <a:stretch>
            <a:fillRect/>
          </a:stretch>
        </p:blipFill>
        <p:spPr>
          <a:xfrm>
            <a:off x="6096000" y="1487488"/>
            <a:ext cx="5341354" cy="5089574"/>
          </a:xfrm>
          <a:prstGeom prst="rect">
            <a:avLst/>
          </a:prstGeom>
        </p:spPr>
      </p:pic>
      <p:sp>
        <p:nvSpPr>
          <p:cNvPr id="5" name="对话气泡: 圆角矩形 4">
            <a:extLst>
              <a:ext uri="{FF2B5EF4-FFF2-40B4-BE49-F238E27FC236}">
                <a16:creationId xmlns:a16="http://schemas.microsoft.com/office/drawing/2014/main" id="{9DE1934A-30FF-B8B8-1F58-F8DD78BC2511}"/>
              </a:ext>
            </a:extLst>
          </p:cNvPr>
          <p:cNvSpPr/>
          <p:nvPr/>
        </p:nvSpPr>
        <p:spPr>
          <a:xfrm>
            <a:off x="8866701" y="2010780"/>
            <a:ext cx="3055505" cy="1325563"/>
          </a:xfrm>
          <a:prstGeom prst="wedgeRoundRectCallout">
            <a:avLst>
              <a:gd name="adj1" fmla="val -75756"/>
              <a:gd name="adj2" fmla="val 61012"/>
              <a:gd name="adj3" fmla="val 16667"/>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altLang="zh-CN" b="1" dirty="0" err="1"/>
              <a:t>printf</a:t>
            </a:r>
            <a:r>
              <a:rPr lang="zh-CN" altLang="en-US" b="1" dirty="0"/>
              <a:t>语句中是</a:t>
            </a:r>
            <a:endParaRPr lang="en-US" altLang="zh-CN" b="1" dirty="0"/>
          </a:p>
          <a:p>
            <a:pPr algn="ctr"/>
            <a:r>
              <a:rPr lang="en-US" altLang="zh-CN" b="1" dirty="0"/>
              <a:t>%11u</a:t>
            </a:r>
            <a:r>
              <a:rPr lang="zh-CN" altLang="en-US" b="1" dirty="0"/>
              <a:t>（阿拉伯数字）不是</a:t>
            </a:r>
            <a:r>
              <a:rPr lang="en-US" altLang="zh-CN" b="1" dirty="0"/>
              <a:t>%</a:t>
            </a:r>
            <a:r>
              <a:rPr lang="en-US" altLang="zh-CN" b="1" dirty="0" err="1"/>
              <a:t>llu</a:t>
            </a:r>
            <a:endParaRPr lang="zh-CN" altLang="en-US" b="1" dirty="0"/>
          </a:p>
        </p:txBody>
      </p:sp>
    </p:spTree>
    <p:extLst>
      <p:ext uri="{BB962C8B-B14F-4D97-AF65-F5344CB8AC3E}">
        <p14:creationId xmlns:p14="http://schemas.microsoft.com/office/powerpoint/2010/main" val="37836959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47E0E4-BD5A-9A8B-5F52-810D9890C087}"/>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AECA14BF-4676-A143-3AD5-53C0FFCD2FEE}"/>
              </a:ext>
            </a:extLst>
          </p:cNvPr>
          <p:cNvSpPr>
            <a:spLocks noGrp="1"/>
          </p:cNvSpPr>
          <p:nvPr>
            <p:ph type="title"/>
          </p:nvPr>
        </p:nvSpPr>
        <p:spPr/>
        <p:txBody>
          <a:bodyPr/>
          <a:lstStyle/>
          <a:p>
            <a:r>
              <a:rPr lang="zh-CN" altLang="en-US" dirty="0"/>
              <a:t>实验</a:t>
            </a:r>
            <a:r>
              <a:rPr lang="en-US" altLang="zh-CN" dirty="0"/>
              <a:t>II</a:t>
            </a:r>
            <a:r>
              <a:rPr lang="zh-CN" altLang="en-US" dirty="0"/>
              <a:t>：鲲鹏处理器</a:t>
            </a:r>
            <a:r>
              <a:rPr lang="en-US" altLang="zh-CN" dirty="0"/>
              <a:t>C</a:t>
            </a:r>
            <a:r>
              <a:rPr lang="zh-CN" altLang="en-US" dirty="0"/>
              <a:t>程序优化</a:t>
            </a:r>
          </a:p>
        </p:txBody>
      </p:sp>
      <p:sp>
        <p:nvSpPr>
          <p:cNvPr id="3" name="内容占位符 2">
            <a:extLst>
              <a:ext uri="{FF2B5EF4-FFF2-40B4-BE49-F238E27FC236}">
                <a16:creationId xmlns:a16="http://schemas.microsoft.com/office/drawing/2014/main" id="{534C6776-41A7-A577-77DC-CE2966EF021F}"/>
              </a:ext>
            </a:extLst>
          </p:cNvPr>
          <p:cNvSpPr>
            <a:spLocks noGrp="1"/>
          </p:cNvSpPr>
          <p:nvPr>
            <p:ph idx="1"/>
          </p:nvPr>
        </p:nvSpPr>
        <p:spPr>
          <a:xfrm>
            <a:off x="838200" y="1530061"/>
            <a:ext cx="10515600" cy="4351338"/>
          </a:xfrm>
        </p:spPr>
        <p:txBody>
          <a:bodyPr/>
          <a:lstStyle/>
          <a:p>
            <a:pPr lvl="1"/>
            <a:r>
              <a:rPr lang="en-US" altLang="zh-CN" dirty="0"/>
              <a:t>(5)</a:t>
            </a:r>
            <a:r>
              <a:rPr lang="zh-CN" altLang="en-US" dirty="0"/>
              <a:t>在命令行中输入命令</a:t>
            </a:r>
            <a:r>
              <a:rPr lang="en-US" altLang="zh-CN" dirty="0" err="1"/>
              <a:t>gcc</a:t>
            </a:r>
            <a:r>
              <a:rPr lang="en-US" altLang="zh-CN" dirty="0"/>
              <a:t> checksum_v1.c</a:t>
            </a:r>
            <a:r>
              <a:rPr lang="zh-CN" altLang="en-US" dirty="0"/>
              <a:t> </a:t>
            </a:r>
            <a:r>
              <a:rPr lang="en-US" altLang="zh-CN" dirty="0"/>
              <a:t>–o checksum_v1</a:t>
            </a:r>
            <a:r>
              <a:rPr lang="zh-CN" altLang="en-US" dirty="0"/>
              <a:t>，编译程序</a:t>
            </a:r>
            <a:endParaRPr lang="en-US" altLang="zh-CN" dirty="0"/>
          </a:p>
          <a:p>
            <a:pPr lvl="1"/>
            <a:r>
              <a:rPr lang="en-US" altLang="zh-CN" dirty="0"/>
              <a:t>(6)</a:t>
            </a:r>
            <a:r>
              <a:rPr lang="zh-CN" altLang="en-US" dirty="0"/>
              <a:t>在命令行中输入命令</a:t>
            </a:r>
            <a:r>
              <a:rPr lang="en-US" altLang="zh-CN" dirty="0" err="1"/>
              <a:t>objdump</a:t>
            </a:r>
            <a:r>
              <a:rPr lang="en-US" altLang="zh-CN" dirty="0"/>
              <a:t> –d checksum_v1 </a:t>
            </a:r>
            <a:r>
              <a:rPr lang="zh-CN" altLang="en-US" dirty="0"/>
              <a:t>，反汇编可执行程序</a:t>
            </a:r>
            <a:endParaRPr lang="en-US" altLang="zh-CN" dirty="0"/>
          </a:p>
          <a:p>
            <a:endParaRPr lang="zh-CN" altLang="en-US" dirty="0"/>
          </a:p>
        </p:txBody>
      </p:sp>
      <p:pic>
        <p:nvPicPr>
          <p:cNvPr id="6" name="图片 5">
            <a:extLst>
              <a:ext uri="{FF2B5EF4-FFF2-40B4-BE49-F238E27FC236}">
                <a16:creationId xmlns:a16="http://schemas.microsoft.com/office/drawing/2014/main" id="{D2023CE7-8540-C9B9-9714-6DE08A7DA930}"/>
              </a:ext>
            </a:extLst>
          </p:cNvPr>
          <p:cNvPicPr>
            <a:picLocks noChangeAspect="1"/>
          </p:cNvPicPr>
          <p:nvPr/>
        </p:nvPicPr>
        <p:blipFill>
          <a:blip r:embed="rId2"/>
          <a:stretch>
            <a:fillRect/>
          </a:stretch>
        </p:blipFill>
        <p:spPr>
          <a:xfrm>
            <a:off x="3443105" y="2561705"/>
            <a:ext cx="5525730" cy="3554472"/>
          </a:xfrm>
          <a:prstGeom prst="rect">
            <a:avLst/>
          </a:prstGeom>
        </p:spPr>
      </p:pic>
    </p:spTree>
    <p:extLst>
      <p:ext uri="{BB962C8B-B14F-4D97-AF65-F5344CB8AC3E}">
        <p14:creationId xmlns:p14="http://schemas.microsoft.com/office/powerpoint/2010/main" val="27187589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E90044-DCFE-2396-36F7-1C8E649E88D9}"/>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1A930D00-718D-07A2-01B6-79B0857D2E3F}"/>
              </a:ext>
            </a:extLst>
          </p:cNvPr>
          <p:cNvSpPr>
            <a:spLocks noGrp="1"/>
          </p:cNvSpPr>
          <p:nvPr>
            <p:ph type="title"/>
          </p:nvPr>
        </p:nvSpPr>
        <p:spPr/>
        <p:txBody>
          <a:bodyPr/>
          <a:lstStyle/>
          <a:p>
            <a:r>
              <a:rPr lang="zh-CN" altLang="en-US" dirty="0"/>
              <a:t>实验</a:t>
            </a:r>
            <a:r>
              <a:rPr lang="en-US" altLang="zh-CN" dirty="0"/>
              <a:t>II</a:t>
            </a:r>
            <a:r>
              <a:rPr lang="zh-CN" altLang="en-US" dirty="0"/>
              <a:t>：鲲鹏处理器</a:t>
            </a:r>
            <a:r>
              <a:rPr lang="en-US" altLang="zh-CN" dirty="0"/>
              <a:t>C</a:t>
            </a:r>
            <a:r>
              <a:rPr lang="zh-CN" altLang="en-US" dirty="0"/>
              <a:t>程序优化</a:t>
            </a:r>
          </a:p>
        </p:txBody>
      </p:sp>
      <p:sp>
        <p:nvSpPr>
          <p:cNvPr id="3" name="内容占位符 2">
            <a:extLst>
              <a:ext uri="{FF2B5EF4-FFF2-40B4-BE49-F238E27FC236}">
                <a16:creationId xmlns:a16="http://schemas.microsoft.com/office/drawing/2014/main" id="{6D6883A9-B676-1238-E82B-E52C3F8C0170}"/>
              </a:ext>
            </a:extLst>
          </p:cNvPr>
          <p:cNvSpPr>
            <a:spLocks noGrp="1"/>
          </p:cNvSpPr>
          <p:nvPr>
            <p:ph idx="1"/>
          </p:nvPr>
        </p:nvSpPr>
        <p:spPr/>
        <p:txBody>
          <a:bodyPr/>
          <a:lstStyle/>
          <a:p>
            <a:r>
              <a:rPr lang="en-US" altLang="zh-CN" dirty="0"/>
              <a:t>checksum_v1</a:t>
            </a:r>
            <a:r>
              <a:rPr lang="zh-CN" altLang="en-US" dirty="0"/>
              <a:t>函数反汇编之后如下图</a:t>
            </a:r>
          </a:p>
        </p:txBody>
      </p:sp>
      <p:pic>
        <p:nvPicPr>
          <p:cNvPr id="6" name="图片 5">
            <a:extLst>
              <a:ext uri="{FF2B5EF4-FFF2-40B4-BE49-F238E27FC236}">
                <a16:creationId xmlns:a16="http://schemas.microsoft.com/office/drawing/2014/main" id="{D3D94C03-4BD4-4A5F-BFA3-145C048FB5E9}"/>
              </a:ext>
            </a:extLst>
          </p:cNvPr>
          <p:cNvPicPr>
            <a:picLocks noChangeAspect="1"/>
          </p:cNvPicPr>
          <p:nvPr/>
        </p:nvPicPr>
        <p:blipFill>
          <a:blip r:embed="rId2"/>
          <a:stretch>
            <a:fillRect/>
          </a:stretch>
        </p:blipFill>
        <p:spPr>
          <a:xfrm>
            <a:off x="2848520" y="2331105"/>
            <a:ext cx="5639698" cy="4161770"/>
          </a:xfrm>
          <a:prstGeom prst="rect">
            <a:avLst/>
          </a:prstGeom>
        </p:spPr>
      </p:pic>
      <p:sp>
        <p:nvSpPr>
          <p:cNvPr id="4" name="对话气泡: 圆角矩形 3">
            <a:extLst>
              <a:ext uri="{FF2B5EF4-FFF2-40B4-BE49-F238E27FC236}">
                <a16:creationId xmlns:a16="http://schemas.microsoft.com/office/drawing/2014/main" id="{7E0B8662-4B10-4541-AB7A-5DBE92B6DAED}"/>
              </a:ext>
            </a:extLst>
          </p:cNvPr>
          <p:cNvSpPr/>
          <p:nvPr/>
        </p:nvSpPr>
        <p:spPr>
          <a:xfrm>
            <a:off x="8674677" y="2970900"/>
            <a:ext cx="3055505" cy="1325563"/>
          </a:xfrm>
          <a:prstGeom prst="wedgeRoundRectCallout">
            <a:avLst>
              <a:gd name="adj1" fmla="val -75756"/>
              <a:gd name="adj2" fmla="val 61012"/>
              <a:gd name="adj3" fmla="val 16667"/>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zh-CN" altLang="en-US" b="1" dirty="0"/>
              <a:t>四条</a:t>
            </a:r>
            <a:r>
              <a:rPr lang="en-US" altLang="zh-CN" b="1" dirty="0"/>
              <a:t>and </a:t>
            </a:r>
            <a:r>
              <a:rPr lang="zh-CN" altLang="en-US" b="1" dirty="0"/>
              <a:t>指令是为了保证</a:t>
            </a:r>
            <a:r>
              <a:rPr lang="en-US" altLang="zh-CN" b="1" dirty="0"/>
              <a:t>short</a:t>
            </a:r>
            <a:r>
              <a:rPr lang="zh-CN" altLang="en-US" b="1" dirty="0"/>
              <a:t>类型数据高</a:t>
            </a:r>
            <a:r>
              <a:rPr lang="en-US" altLang="zh-CN" b="1" dirty="0"/>
              <a:t>16bit</a:t>
            </a:r>
            <a:r>
              <a:rPr lang="zh-CN" altLang="en-US" b="1" dirty="0"/>
              <a:t>为</a:t>
            </a:r>
            <a:r>
              <a:rPr lang="en-US" altLang="zh-CN" b="1" dirty="0"/>
              <a:t>0</a:t>
            </a:r>
            <a:endParaRPr lang="zh-CN" altLang="en-US" b="1" dirty="0"/>
          </a:p>
        </p:txBody>
      </p:sp>
    </p:spTree>
    <p:extLst>
      <p:ext uri="{BB962C8B-B14F-4D97-AF65-F5344CB8AC3E}">
        <p14:creationId xmlns:p14="http://schemas.microsoft.com/office/powerpoint/2010/main" val="32932536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3F1BC0-155C-DA63-A87C-601DB1C4A033}"/>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4CA4282F-ED19-3EEC-C880-86A573CD632E}"/>
              </a:ext>
            </a:extLst>
          </p:cNvPr>
          <p:cNvSpPr>
            <a:spLocks noGrp="1"/>
          </p:cNvSpPr>
          <p:nvPr>
            <p:ph type="title"/>
          </p:nvPr>
        </p:nvSpPr>
        <p:spPr/>
        <p:txBody>
          <a:bodyPr/>
          <a:lstStyle/>
          <a:p>
            <a:r>
              <a:rPr lang="zh-CN" altLang="en-US" dirty="0"/>
              <a:t>实验</a:t>
            </a:r>
            <a:r>
              <a:rPr lang="en-US" altLang="zh-CN" dirty="0"/>
              <a:t>II</a:t>
            </a:r>
            <a:r>
              <a:rPr lang="zh-CN" altLang="en-US" dirty="0"/>
              <a:t>：鲲鹏处理器</a:t>
            </a:r>
            <a:r>
              <a:rPr lang="en-US" altLang="zh-CN" dirty="0"/>
              <a:t>C</a:t>
            </a:r>
            <a:r>
              <a:rPr lang="zh-CN" altLang="en-US" dirty="0"/>
              <a:t>程序优化</a:t>
            </a:r>
          </a:p>
        </p:txBody>
      </p:sp>
      <p:sp>
        <p:nvSpPr>
          <p:cNvPr id="3" name="内容占位符 2">
            <a:extLst>
              <a:ext uri="{FF2B5EF4-FFF2-40B4-BE49-F238E27FC236}">
                <a16:creationId xmlns:a16="http://schemas.microsoft.com/office/drawing/2014/main" id="{AEA2560F-6D62-253A-1A37-6C60D1863DC1}"/>
              </a:ext>
            </a:extLst>
          </p:cNvPr>
          <p:cNvSpPr>
            <a:spLocks noGrp="1"/>
          </p:cNvSpPr>
          <p:nvPr>
            <p:ph idx="1"/>
          </p:nvPr>
        </p:nvSpPr>
        <p:spPr/>
        <p:txBody>
          <a:bodyPr/>
          <a:lstStyle/>
          <a:p>
            <a:r>
              <a:rPr lang="en-US" altLang="zh-CN" dirty="0"/>
              <a:t>(7)</a:t>
            </a:r>
            <a:r>
              <a:rPr lang="zh-CN" altLang="en-US" dirty="0"/>
              <a:t>在命令行中输入命令</a:t>
            </a:r>
            <a:r>
              <a:rPr lang="en-US" altLang="zh-CN" dirty="0"/>
              <a:t>./checksum_v1</a:t>
            </a:r>
            <a:r>
              <a:rPr lang="zh-CN" altLang="en-US" dirty="0"/>
              <a:t>，运行示例程序并记录函数耗时，输出结果如下图所示，程序每次执行的结果会略有偏差，但偏差值对实验结果无本质影响，后续实验同理</a:t>
            </a:r>
          </a:p>
        </p:txBody>
      </p:sp>
      <p:pic>
        <p:nvPicPr>
          <p:cNvPr id="6" name="图片 5">
            <a:extLst>
              <a:ext uri="{FF2B5EF4-FFF2-40B4-BE49-F238E27FC236}">
                <a16:creationId xmlns:a16="http://schemas.microsoft.com/office/drawing/2014/main" id="{9246F0BD-7D57-6A85-09A5-C3408C7C6AE4}"/>
              </a:ext>
            </a:extLst>
          </p:cNvPr>
          <p:cNvPicPr>
            <a:picLocks noChangeAspect="1"/>
          </p:cNvPicPr>
          <p:nvPr/>
        </p:nvPicPr>
        <p:blipFill>
          <a:blip r:embed="rId2"/>
          <a:stretch>
            <a:fillRect/>
          </a:stretch>
        </p:blipFill>
        <p:spPr>
          <a:xfrm>
            <a:off x="2319134" y="3140471"/>
            <a:ext cx="7659112" cy="577057"/>
          </a:xfrm>
          <a:prstGeom prst="rect">
            <a:avLst/>
          </a:prstGeom>
        </p:spPr>
      </p:pic>
    </p:spTree>
    <p:extLst>
      <p:ext uri="{BB962C8B-B14F-4D97-AF65-F5344CB8AC3E}">
        <p14:creationId xmlns:p14="http://schemas.microsoft.com/office/powerpoint/2010/main" val="33484363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C4CA7F-2810-FB50-9B3A-04D73A65554A}"/>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D8DBA28F-1312-3F63-AC45-D23A06E1579D}"/>
              </a:ext>
            </a:extLst>
          </p:cNvPr>
          <p:cNvSpPr>
            <a:spLocks noGrp="1"/>
          </p:cNvSpPr>
          <p:nvPr>
            <p:ph type="title"/>
          </p:nvPr>
        </p:nvSpPr>
        <p:spPr/>
        <p:txBody>
          <a:bodyPr/>
          <a:lstStyle/>
          <a:p>
            <a:r>
              <a:rPr lang="zh-CN" altLang="en-US" dirty="0"/>
              <a:t>实验</a:t>
            </a:r>
            <a:r>
              <a:rPr lang="en-US" altLang="zh-CN" dirty="0"/>
              <a:t>II</a:t>
            </a:r>
            <a:r>
              <a:rPr lang="zh-CN" altLang="en-US" dirty="0"/>
              <a:t>：鲲鹏处理器</a:t>
            </a:r>
            <a:r>
              <a:rPr lang="en-US" altLang="zh-CN" dirty="0"/>
              <a:t>C</a:t>
            </a:r>
            <a:r>
              <a:rPr lang="zh-CN" altLang="en-US" dirty="0"/>
              <a:t>程序优化</a:t>
            </a:r>
          </a:p>
        </p:txBody>
      </p:sp>
      <p:sp>
        <p:nvSpPr>
          <p:cNvPr id="3" name="内容占位符 2">
            <a:extLst>
              <a:ext uri="{FF2B5EF4-FFF2-40B4-BE49-F238E27FC236}">
                <a16:creationId xmlns:a16="http://schemas.microsoft.com/office/drawing/2014/main" id="{4D914931-F50A-D1C3-350E-F4E5EE1A2F1B}"/>
              </a:ext>
            </a:extLst>
          </p:cNvPr>
          <p:cNvSpPr>
            <a:spLocks noGrp="1"/>
          </p:cNvSpPr>
          <p:nvPr>
            <p:ph idx="1"/>
          </p:nvPr>
        </p:nvSpPr>
        <p:spPr>
          <a:xfrm>
            <a:off x="838200" y="1825625"/>
            <a:ext cx="3985413" cy="4351338"/>
          </a:xfrm>
        </p:spPr>
        <p:txBody>
          <a:bodyPr/>
          <a:lstStyle/>
          <a:p>
            <a:r>
              <a:rPr lang="en-US" altLang="zh-CN" dirty="0"/>
              <a:t>(8)</a:t>
            </a:r>
            <a:r>
              <a:rPr lang="zh-CN" altLang="en-US" dirty="0"/>
              <a:t>在命令行中输入命令</a:t>
            </a:r>
            <a:r>
              <a:rPr lang="en-US" altLang="zh-CN" dirty="0"/>
              <a:t>vim checksum_v2.c</a:t>
            </a:r>
            <a:r>
              <a:rPr lang="zh-CN" altLang="en-US" dirty="0"/>
              <a:t>，创建并编写</a:t>
            </a:r>
            <a:r>
              <a:rPr lang="en-US" altLang="zh-CN" dirty="0"/>
              <a:t>checksum_v2.c</a:t>
            </a:r>
            <a:r>
              <a:rPr lang="zh-CN" altLang="en-US" dirty="0"/>
              <a:t>文件（</a:t>
            </a:r>
            <a:r>
              <a:rPr lang="en-US" altLang="zh-CN" dirty="0">
                <a:solidFill>
                  <a:srgbClr val="C00000"/>
                </a:solidFill>
              </a:rPr>
              <a:t>int </a:t>
            </a:r>
            <a:r>
              <a:rPr lang="zh-CN" altLang="en-US" dirty="0">
                <a:solidFill>
                  <a:srgbClr val="C00000"/>
                </a:solidFill>
              </a:rPr>
              <a:t>类型变量</a:t>
            </a:r>
            <a:r>
              <a:rPr lang="zh-CN" altLang="en-US" dirty="0"/>
              <a:t>），之后保存退出</a:t>
            </a:r>
            <a:endParaRPr lang="en-US" altLang="zh-CN" dirty="0"/>
          </a:p>
          <a:p>
            <a:endParaRPr lang="zh-CN" altLang="en-US" dirty="0"/>
          </a:p>
        </p:txBody>
      </p:sp>
      <p:pic>
        <p:nvPicPr>
          <p:cNvPr id="5" name="图片 4">
            <a:extLst>
              <a:ext uri="{FF2B5EF4-FFF2-40B4-BE49-F238E27FC236}">
                <a16:creationId xmlns:a16="http://schemas.microsoft.com/office/drawing/2014/main" id="{20FECD1D-1D89-1976-F499-692C0EF5E6BF}"/>
              </a:ext>
            </a:extLst>
          </p:cNvPr>
          <p:cNvPicPr>
            <a:picLocks noChangeAspect="1"/>
          </p:cNvPicPr>
          <p:nvPr/>
        </p:nvPicPr>
        <p:blipFill>
          <a:blip r:embed="rId2"/>
          <a:stretch>
            <a:fillRect/>
          </a:stretch>
        </p:blipFill>
        <p:spPr>
          <a:xfrm>
            <a:off x="511098" y="4363359"/>
            <a:ext cx="4908186" cy="430313"/>
          </a:xfrm>
          <a:prstGeom prst="rect">
            <a:avLst/>
          </a:prstGeom>
        </p:spPr>
      </p:pic>
      <p:pic>
        <p:nvPicPr>
          <p:cNvPr id="4" name="图片 3">
            <a:extLst>
              <a:ext uri="{FF2B5EF4-FFF2-40B4-BE49-F238E27FC236}">
                <a16:creationId xmlns:a16="http://schemas.microsoft.com/office/drawing/2014/main" id="{7BDEC3A0-8C00-4BD3-B68B-FCC55BFDD52E}"/>
              </a:ext>
            </a:extLst>
          </p:cNvPr>
          <p:cNvPicPr>
            <a:picLocks noChangeAspect="1"/>
          </p:cNvPicPr>
          <p:nvPr/>
        </p:nvPicPr>
        <p:blipFill>
          <a:blip r:embed="rId3"/>
          <a:stretch>
            <a:fillRect/>
          </a:stretch>
        </p:blipFill>
        <p:spPr>
          <a:xfrm>
            <a:off x="5716448" y="1642670"/>
            <a:ext cx="5450316" cy="5155705"/>
          </a:xfrm>
          <a:prstGeom prst="rect">
            <a:avLst/>
          </a:prstGeom>
        </p:spPr>
      </p:pic>
    </p:spTree>
    <p:extLst>
      <p:ext uri="{BB962C8B-B14F-4D97-AF65-F5344CB8AC3E}">
        <p14:creationId xmlns:p14="http://schemas.microsoft.com/office/powerpoint/2010/main" val="37408446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实验</a:t>
            </a:r>
            <a:r>
              <a:rPr lang="en-US" altLang="zh-CN" dirty="0"/>
              <a:t>II</a:t>
            </a:r>
            <a:r>
              <a:rPr lang="zh-CN" altLang="en-US" dirty="0"/>
              <a:t>：鲲鹏处理器</a:t>
            </a:r>
            <a:r>
              <a:rPr lang="en-US" altLang="zh-CN" dirty="0"/>
              <a:t>C</a:t>
            </a:r>
            <a:r>
              <a:rPr lang="zh-CN" altLang="en-US" dirty="0"/>
              <a:t>程序优化</a:t>
            </a:r>
          </a:p>
        </p:txBody>
      </p:sp>
      <p:sp>
        <p:nvSpPr>
          <p:cNvPr id="3" name="内容占位符 2"/>
          <p:cNvSpPr>
            <a:spLocks noGrp="1"/>
          </p:cNvSpPr>
          <p:nvPr>
            <p:ph idx="1"/>
          </p:nvPr>
        </p:nvSpPr>
        <p:spPr>
          <a:xfrm>
            <a:off x="838200" y="1456170"/>
            <a:ext cx="10515600" cy="4351338"/>
          </a:xfrm>
        </p:spPr>
        <p:txBody>
          <a:bodyPr>
            <a:normAutofit/>
          </a:bodyPr>
          <a:lstStyle/>
          <a:p>
            <a:r>
              <a:rPr lang="en-US" altLang="zh-CN" sz="2400" dirty="0"/>
              <a:t>(9)</a:t>
            </a:r>
            <a:r>
              <a:rPr lang="zh-CN" altLang="en-US" sz="2400" dirty="0"/>
              <a:t>在命令行中输入命令</a:t>
            </a:r>
            <a:r>
              <a:rPr lang="en-US" altLang="zh-CN" sz="2400" dirty="0" err="1"/>
              <a:t>gcc</a:t>
            </a:r>
            <a:r>
              <a:rPr lang="en-US" altLang="zh-CN" sz="2400" dirty="0"/>
              <a:t> checksum_v2.c</a:t>
            </a:r>
            <a:r>
              <a:rPr lang="zh-CN" altLang="en-US" sz="2400" dirty="0"/>
              <a:t> </a:t>
            </a:r>
            <a:r>
              <a:rPr lang="en-US" altLang="zh-CN" sz="2400" dirty="0"/>
              <a:t>–o checksum_v2</a:t>
            </a:r>
            <a:r>
              <a:rPr lang="zh-CN" altLang="en-US" sz="2400" dirty="0"/>
              <a:t>，编译程序</a:t>
            </a:r>
            <a:endParaRPr lang="en-US" altLang="zh-CN" sz="2400" dirty="0"/>
          </a:p>
          <a:p>
            <a:r>
              <a:rPr lang="en-US" altLang="zh-CN" sz="2400" dirty="0"/>
              <a:t>(10)</a:t>
            </a:r>
            <a:r>
              <a:rPr lang="zh-CN" altLang="en-US" sz="2400" dirty="0"/>
              <a:t>在命令行中输入命令</a:t>
            </a:r>
            <a:r>
              <a:rPr lang="en-US" altLang="zh-CN" sz="2400" dirty="0" err="1"/>
              <a:t>objdump</a:t>
            </a:r>
            <a:r>
              <a:rPr lang="en-US" altLang="zh-CN" sz="2400" dirty="0"/>
              <a:t> –d checksum_v2 </a:t>
            </a:r>
            <a:r>
              <a:rPr lang="zh-CN" altLang="en-US" sz="2400" dirty="0"/>
              <a:t>，反汇编可执行程序</a:t>
            </a:r>
            <a:endParaRPr lang="en-US" altLang="zh-CN" sz="2400" dirty="0"/>
          </a:p>
        </p:txBody>
      </p:sp>
      <p:pic>
        <p:nvPicPr>
          <p:cNvPr id="5" name="图片 4">
            <a:extLst>
              <a:ext uri="{FF2B5EF4-FFF2-40B4-BE49-F238E27FC236}">
                <a16:creationId xmlns:a16="http://schemas.microsoft.com/office/drawing/2014/main" id="{AA485465-BEE9-0AB3-2073-01A781F9376C}"/>
              </a:ext>
            </a:extLst>
          </p:cNvPr>
          <p:cNvPicPr>
            <a:picLocks noChangeAspect="1"/>
          </p:cNvPicPr>
          <p:nvPr/>
        </p:nvPicPr>
        <p:blipFill>
          <a:blip r:embed="rId2"/>
          <a:stretch>
            <a:fillRect/>
          </a:stretch>
        </p:blipFill>
        <p:spPr>
          <a:xfrm>
            <a:off x="2918261" y="2471130"/>
            <a:ext cx="6355478" cy="3647961"/>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相关知识介绍</a:t>
            </a:r>
          </a:p>
        </p:txBody>
      </p:sp>
      <p:sp>
        <p:nvSpPr>
          <p:cNvPr id="3" name="内容占位符 2"/>
          <p:cNvSpPr>
            <a:spLocks noGrp="1"/>
          </p:cNvSpPr>
          <p:nvPr>
            <p:ph idx="1"/>
          </p:nvPr>
        </p:nvSpPr>
        <p:spPr/>
        <p:txBody>
          <a:bodyPr/>
          <a:lstStyle/>
          <a:p>
            <a:r>
              <a:rPr lang="zh-CN" altLang="en-US" dirty="0"/>
              <a:t>鲲鹏处理器与</a:t>
            </a:r>
            <a:r>
              <a:rPr lang="en-US" altLang="zh-CN" dirty="0"/>
              <a:t>openEuler</a:t>
            </a:r>
            <a:r>
              <a:rPr lang="zh-CN" altLang="en-US" dirty="0"/>
              <a:t>操作系统</a:t>
            </a:r>
            <a:endParaRPr lang="en-US" altLang="zh-CN" dirty="0"/>
          </a:p>
          <a:p>
            <a:pPr lvl="1"/>
            <a:r>
              <a:rPr lang="en-US" altLang="zh-CN" dirty="0"/>
              <a:t>2019</a:t>
            </a:r>
            <a:r>
              <a:rPr lang="zh-CN" altLang="en-US" dirty="0"/>
              <a:t>年</a:t>
            </a:r>
            <a:r>
              <a:rPr lang="en-US" altLang="zh-CN" dirty="0"/>
              <a:t>1</a:t>
            </a:r>
            <a:r>
              <a:rPr lang="zh-CN" altLang="en-US" dirty="0"/>
              <a:t>月，华为公司发布了鲲鹏</a:t>
            </a:r>
            <a:r>
              <a:rPr lang="en-US" altLang="zh-CN" dirty="0"/>
              <a:t>920</a:t>
            </a:r>
            <a:r>
              <a:rPr lang="zh-CN" altLang="en-US" dirty="0"/>
              <a:t>处理器</a:t>
            </a:r>
            <a:r>
              <a:rPr lang="en-US" altLang="zh-CN" dirty="0" err="1">
                <a:solidFill>
                  <a:srgbClr val="C00000"/>
                </a:solidFill>
              </a:rPr>
              <a:t>Kunpeng</a:t>
            </a:r>
            <a:r>
              <a:rPr lang="en-US" altLang="zh-CN" dirty="0">
                <a:solidFill>
                  <a:srgbClr val="C00000"/>
                </a:solidFill>
              </a:rPr>
              <a:t> 920</a:t>
            </a:r>
            <a:r>
              <a:rPr lang="zh-CN" altLang="en-US" dirty="0"/>
              <a:t>，这是一款用于数据中心的高性能处理器，兼容</a:t>
            </a:r>
            <a:r>
              <a:rPr lang="en-US" altLang="zh-CN" dirty="0">
                <a:solidFill>
                  <a:srgbClr val="C00000"/>
                </a:solidFill>
              </a:rPr>
              <a:t>ARMv8.2</a:t>
            </a:r>
            <a:r>
              <a:rPr lang="en-US" altLang="zh-CN" dirty="0"/>
              <a:t>-A</a:t>
            </a:r>
            <a:r>
              <a:rPr lang="zh-CN" altLang="en-US" dirty="0"/>
              <a:t>架构，采用</a:t>
            </a:r>
            <a:r>
              <a:rPr lang="en-US" altLang="zh-CN" dirty="0">
                <a:solidFill>
                  <a:srgbClr val="C00000"/>
                </a:solidFill>
              </a:rPr>
              <a:t>7nm</a:t>
            </a:r>
            <a:r>
              <a:rPr lang="zh-CN" altLang="en-US" dirty="0"/>
              <a:t>工艺，可以支持</a:t>
            </a:r>
            <a:r>
              <a:rPr lang="en-US" altLang="zh-CN" dirty="0"/>
              <a:t>32/48/64</a:t>
            </a:r>
            <a:r>
              <a:rPr lang="zh-CN" altLang="en-US" dirty="0"/>
              <a:t>个内核，主频可达</a:t>
            </a:r>
            <a:r>
              <a:rPr lang="en-US" altLang="zh-CN" dirty="0"/>
              <a:t>2.6GHz,</a:t>
            </a:r>
            <a:r>
              <a:rPr lang="zh-CN" altLang="en-US" dirty="0"/>
              <a:t>支持</a:t>
            </a:r>
            <a:r>
              <a:rPr lang="en-US" altLang="zh-CN" dirty="0"/>
              <a:t>8</a:t>
            </a:r>
            <a:r>
              <a:rPr lang="zh-CN" altLang="en-US" dirty="0"/>
              <a:t>通道</a:t>
            </a:r>
            <a:r>
              <a:rPr lang="en-US" altLang="zh-CN" dirty="0"/>
              <a:t>DDR4,PCIe4.0</a:t>
            </a:r>
            <a:r>
              <a:rPr lang="zh-CN" altLang="en-US" dirty="0"/>
              <a:t>和</a:t>
            </a:r>
            <a:r>
              <a:rPr lang="en-US" altLang="zh-CN" dirty="0"/>
              <a:t>100G </a:t>
            </a:r>
            <a:r>
              <a:rPr lang="en-US" altLang="zh-CN" dirty="0" err="1"/>
              <a:t>RoCE</a:t>
            </a:r>
            <a:r>
              <a:rPr lang="zh-CN" altLang="en-US" dirty="0"/>
              <a:t>网络。</a:t>
            </a:r>
          </a:p>
        </p:txBody>
      </p:sp>
      <p:pic>
        <p:nvPicPr>
          <p:cNvPr id="4" name="图片 3"/>
          <p:cNvPicPr>
            <a:picLocks noChangeAspect="1"/>
          </p:cNvPicPr>
          <p:nvPr/>
        </p:nvPicPr>
        <p:blipFill>
          <a:blip r:embed="rId2"/>
          <a:stretch>
            <a:fillRect/>
          </a:stretch>
        </p:blipFill>
        <p:spPr>
          <a:xfrm>
            <a:off x="4190592" y="3728496"/>
            <a:ext cx="4069433" cy="2583404"/>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345A1A-A65D-CA39-5FAC-218AD22E1664}"/>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5F8B5388-427A-A53F-3CBE-09E7C54CC0B5}"/>
              </a:ext>
            </a:extLst>
          </p:cNvPr>
          <p:cNvSpPr>
            <a:spLocks noGrp="1"/>
          </p:cNvSpPr>
          <p:nvPr>
            <p:ph type="title"/>
          </p:nvPr>
        </p:nvSpPr>
        <p:spPr/>
        <p:txBody>
          <a:bodyPr/>
          <a:lstStyle/>
          <a:p>
            <a:r>
              <a:rPr lang="zh-CN" altLang="en-US" dirty="0"/>
              <a:t>实验</a:t>
            </a:r>
            <a:r>
              <a:rPr lang="en-US" altLang="zh-CN" dirty="0"/>
              <a:t>II</a:t>
            </a:r>
            <a:r>
              <a:rPr lang="zh-CN" altLang="en-US" dirty="0"/>
              <a:t>：鲲鹏处理器</a:t>
            </a:r>
            <a:r>
              <a:rPr lang="en-US" altLang="zh-CN" dirty="0"/>
              <a:t>C</a:t>
            </a:r>
            <a:r>
              <a:rPr lang="zh-CN" altLang="en-US" dirty="0"/>
              <a:t>程序优化</a:t>
            </a:r>
          </a:p>
        </p:txBody>
      </p:sp>
      <p:sp>
        <p:nvSpPr>
          <p:cNvPr id="3" name="内容占位符 2">
            <a:extLst>
              <a:ext uri="{FF2B5EF4-FFF2-40B4-BE49-F238E27FC236}">
                <a16:creationId xmlns:a16="http://schemas.microsoft.com/office/drawing/2014/main" id="{D271FF3B-2DF8-42DF-184D-4FC8B693F9A4}"/>
              </a:ext>
            </a:extLst>
          </p:cNvPr>
          <p:cNvSpPr>
            <a:spLocks noGrp="1"/>
          </p:cNvSpPr>
          <p:nvPr>
            <p:ph idx="1"/>
          </p:nvPr>
        </p:nvSpPr>
        <p:spPr>
          <a:xfrm>
            <a:off x="838200" y="1548535"/>
            <a:ext cx="10515600" cy="4351338"/>
          </a:xfrm>
        </p:spPr>
        <p:txBody>
          <a:bodyPr/>
          <a:lstStyle/>
          <a:p>
            <a:r>
              <a:rPr lang="en-US" altLang="zh-CN" dirty="0"/>
              <a:t>checksum_v2</a:t>
            </a:r>
            <a:r>
              <a:rPr lang="zh-CN" altLang="en-US" dirty="0"/>
              <a:t>函数反汇编之后如下图</a:t>
            </a:r>
            <a:r>
              <a:rPr lang="en-US" altLang="zh-CN" dirty="0"/>
              <a:t>,</a:t>
            </a:r>
            <a:r>
              <a:rPr lang="zh-CN" altLang="en-US" dirty="0"/>
              <a:t>可以发现循环体中的语句数由之前的</a:t>
            </a:r>
            <a:r>
              <a:rPr lang="en-US" altLang="zh-CN" dirty="0"/>
              <a:t>18</a:t>
            </a:r>
            <a:r>
              <a:rPr lang="zh-CN" altLang="en-US" dirty="0"/>
              <a:t>条减少为</a:t>
            </a:r>
            <a:r>
              <a:rPr lang="en-US" altLang="zh-CN" dirty="0"/>
              <a:t>14</a:t>
            </a:r>
            <a:r>
              <a:rPr lang="zh-CN" altLang="en-US" dirty="0"/>
              <a:t>条，</a:t>
            </a:r>
            <a:r>
              <a:rPr lang="zh-CN" altLang="en-US" dirty="0">
                <a:highlight>
                  <a:srgbClr val="FFFF00"/>
                </a:highlight>
              </a:rPr>
              <a:t>减少的</a:t>
            </a:r>
            <a:r>
              <a:rPr lang="en-US" altLang="zh-CN" dirty="0">
                <a:highlight>
                  <a:srgbClr val="FFFF00"/>
                </a:highlight>
              </a:rPr>
              <a:t>4</a:t>
            </a:r>
            <a:r>
              <a:rPr lang="zh-CN" altLang="en-US" dirty="0">
                <a:highlight>
                  <a:srgbClr val="FFFF00"/>
                </a:highlight>
              </a:rPr>
              <a:t>条语句</a:t>
            </a:r>
            <a:r>
              <a:rPr lang="zh-CN" altLang="en-US" dirty="0"/>
              <a:t>均为</a:t>
            </a:r>
            <a:r>
              <a:rPr lang="en-US" altLang="zh-CN" dirty="0">
                <a:solidFill>
                  <a:srgbClr val="C00000"/>
                </a:solidFill>
              </a:rPr>
              <a:t>and w0,w0,#0xffff</a:t>
            </a:r>
            <a:endParaRPr lang="zh-CN" altLang="en-US" dirty="0">
              <a:solidFill>
                <a:srgbClr val="C00000"/>
              </a:solidFill>
            </a:endParaRPr>
          </a:p>
        </p:txBody>
      </p:sp>
      <p:pic>
        <p:nvPicPr>
          <p:cNvPr id="6" name="图片 5">
            <a:extLst>
              <a:ext uri="{FF2B5EF4-FFF2-40B4-BE49-F238E27FC236}">
                <a16:creationId xmlns:a16="http://schemas.microsoft.com/office/drawing/2014/main" id="{208A39D3-7143-39D0-8DBA-A8D43B0A6509}"/>
              </a:ext>
            </a:extLst>
          </p:cNvPr>
          <p:cNvPicPr>
            <a:picLocks noChangeAspect="1"/>
          </p:cNvPicPr>
          <p:nvPr/>
        </p:nvPicPr>
        <p:blipFill>
          <a:blip r:embed="rId2"/>
          <a:stretch>
            <a:fillRect/>
          </a:stretch>
        </p:blipFill>
        <p:spPr>
          <a:xfrm>
            <a:off x="2958451" y="2568373"/>
            <a:ext cx="5753396" cy="3924502"/>
          </a:xfrm>
          <a:prstGeom prst="rect">
            <a:avLst/>
          </a:prstGeom>
        </p:spPr>
      </p:pic>
    </p:spTree>
    <p:extLst>
      <p:ext uri="{BB962C8B-B14F-4D97-AF65-F5344CB8AC3E}">
        <p14:creationId xmlns:p14="http://schemas.microsoft.com/office/powerpoint/2010/main" val="40325286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E7A5AC-99D8-9A85-2595-786A00F97243}"/>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D91E5E9C-2619-67BC-F994-571C27E879A5}"/>
              </a:ext>
            </a:extLst>
          </p:cNvPr>
          <p:cNvSpPr>
            <a:spLocks noGrp="1"/>
          </p:cNvSpPr>
          <p:nvPr>
            <p:ph type="title"/>
          </p:nvPr>
        </p:nvSpPr>
        <p:spPr/>
        <p:txBody>
          <a:bodyPr/>
          <a:lstStyle/>
          <a:p>
            <a:r>
              <a:rPr lang="zh-CN" altLang="en-US" dirty="0"/>
              <a:t>实验</a:t>
            </a:r>
            <a:r>
              <a:rPr lang="en-US" altLang="zh-CN" dirty="0"/>
              <a:t>II</a:t>
            </a:r>
            <a:r>
              <a:rPr lang="zh-CN" altLang="en-US" dirty="0"/>
              <a:t>：鲲鹏处理器</a:t>
            </a:r>
            <a:r>
              <a:rPr lang="en-US" altLang="zh-CN" dirty="0"/>
              <a:t>C</a:t>
            </a:r>
            <a:r>
              <a:rPr lang="zh-CN" altLang="en-US" dirty="0"/>
              <a:t>程序优化</a:t>
            </a:r>
          </a:p>
        </p:txBody>
      </p:sp>
      <p:sp>
        <p:nvSpPr>
          <p:cNvPr id="3" name="内容占位符 2">
            <a:extLst>
              <a:ext uri="{FF2B5EF4-FFF2-40B4-BE49-F238E27FC236}">
                <a16:creationId xmlns:a16="http://schemas.microsoft.com/office/drawing/2014/main" id="{FF51A9B0-5DE5-BBC3-619A-B7CC69A7CDAC}"/>
              </a:ext>
            </a:extLst>
          </p:cNvPr>
          <p:cNvSpPr>
            <a:spLocks noGrp="1"/>
          </p:cNvSpPr>
          <p:nvPr>
            <p:ph idx="1"/>
          </p:nvPr>
        </p:nvSpPr>
        <p:spPr>
          <a:xfrm>
            <a:off x="838200" y="1585479"/>
            <a:ext cx="10515600" cy="4351338"/>
          </a:xfrm>
        </p:spPr>
        <p:txBody>
          <a:bodyPr>
            <a:normAutofit/>
          </a:bodyPr>
          <a:lstStyle/>
          <a:p>
            <a:r>
              <a:rPr lang="en-US" altLang="zh-CN" sz="2400" dirty="0"/>
              <a:t>(11)</a:t>
            </a:r>
            <a:r>
              <a:rPr lang="zh-CN" altLang="en-US" sz="2400" dirty="0"/>
              <a:t>在命令行中输入命令</a:t>
            </a:r>
            <a:r>
              <a:rPr lang="en-US" altLang="zh-CN" sz="2400" dirty="0"/>
              <a:t>./checksum_v2</a:t>
            </a:r>
            <a:r>
              <a:rPr lang="zh-CN" altLang="en-US" sz="2400" dirty="0"/>
              <a:t>，运行示例程序并记录函数耗时，输出结果如下图所示，对比之前的程序可以发现时间耗时有了明显减少，</a:t>
            </a:r>
            <a:r>
              <a:rPr lang="zh-CN" altLang="en-US" sz="2400" dirty="0">
                <a:solidFill>
                  <a:srgbClr val="C00000"/>
                </a:solidFill>
              </a:rPr>
              <a:t>原因就在于</a:t>
            </a:r>
            <a:r>
              <a:rPr lang="en-US" altLang="zh-CN" sz="2400" dirty="0">
                <a:solidFill>
                  <a:srgbClr val="C00000"/>
                </a:solidFill>
              </a:rPr>
              <a:t>int</a:t>
            </a:r>
            <a:r>
              <a:rPr lang="zh-CN" altLang="en-US" sz="2400" dirty="0">
                <a:solidFill>
                  <a:srgbClr val="C00000"/>
                </a:solidFill>
              </a:rPr>
              <a:t>类型无须进行按位与操作</a:t>
            </a:r>
            <a:r>
              <a:rPr lang="zh-CN" altLang="en-US" sz="2400" dirty="0"/>
              <a:t>，减少了汇编语句条数，缩短了代码的执行时间。</a:t>
            </a:r>
          </a:p>
        </p:txBody>
      </p:sp>
      <p:pic>
        <p:nvPicPr>
          <p:cNvPr id="7" name="图片 6">
            <a:extLst>
              <a:ext uri="{FF2B5EF4-FFF2-40B4-BE49-F238E27FC236}">
                <a16:creationId xmlns:a16="http://schemas.microsoft.com/office/drawing/2014/main" id="{9450F2B5-7759-99ED-052C-AB7B2955E020}"/>
              </a:ext>
            </a:extLst>
          </p:cNvPr>
          <p:cNvPicPr>
            <a:picLocks noChangeAspect="1"/>
          </p:cNvPicPr>
          <p:nvPr/>
        </p:nvPicPr>
        <p:blipFill>
          <a:blip r:embed="rId2"/>
          <a:stretch>
            <a:fillRect/>
          </a:stretch>
        </p:blipFill>
        <p:spPr>
          <a:xfrm>
            <a:off x="1922382" y="4330608"/>
            <a:ext cx="8350448" cy="629144"/>
          </a:xfrm>
          <a:prstGeom prst="rect">
            <a:avLst/>
          </a:prstGeom>
        </p:spPr>
      </p:pic>
      <p:pic>
        <p:nvPicPr>
          <p:cNvPr id="9" name="图片 8">
            <a:extLst>
              <a:ext uri="{FF2B5EF4-FFF2-40B4-BE49-F238E27FC236}">
                <a16:creationId xmlns:a16="http://schemas.microsoft.com/office/drawing/2014/main" id="{B3EBB427-CE14-A987-1BFF-58F769EB7D5C}"/>
              </a:ext>
            </a:extLst>
          </p:cNvPr>
          <p:cNvPicPr>
            <a:picLocks noChangeAspect="1"/>
          </p:cNvPicPr>
          <p:nvPr/>
        </p:nvPicPr>
        <p:blipFill>
          <a:blip r:embed="rId3"/>
          <a:stretch>
            <a:fillRect/>
          </a:stretch>
        </p:blipFill>
        <p:spPr>
          <a:xfrm>
            <a:off x="1922382" y="3353542"/>
            <a:ext cx="8350448" cy="606009"/>
          </a:xfrm>
          <a:prstGeom prst="rect">
            <a:avLst/>
          </a:prstGeom>
        </p:spPr>
      </p:pic>
    </p:spTree>
    <p:extLst>
      <p:ext uri="{BB962C8B-B14F-4D97-AF65-F5344CB8AC3E}">
        <p14:creationId xmlns:p14="http://schemas.microsoft.com/office/powerpoint/2010/main" val="13409860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64166C-FDF8-3EDB-E119-D342732219C3}"/>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7BE7873A-27A7-7904-703F-3F4F2A163FBB}"/>
              </a:ext>
            </a:extLst>
          </p:cNvPr>
          <p:cNvSpPr>
            <a:spLocks noGrp="1"/>
          </p:cNvSpPr>
          <p:nvPr>
            <p:ph type="title"/>
          </p:nvPr>
        </p:nvSpPr>
        <p:spPr/>
        <p:txBody>
          <a:bodyPr/>
          <a:lstStyle/>
          <a:p>
            <a:r>
              <a:rPr lang="zh-CN" altLang="en-US" dirty="0"/>
              <a:t>实验</a:t>
            </a:r>
            <a:r>
              <a:rPr lang="en-US" altLang="zh-CN" dirty="0"/>
              <a:t>II</a:t>
            </a:r>
            <a:r>
              <a:rPr lang="zh-CN" altLang="en-US" dirty="0"/>
              <a:t>：鲲鹏处理器</a:t>
            </a:r>
            <a:r>
              <a:rPr lang="en-US" altLang="zh-CN" dirty="0"/>
              <a:t>C</a:t>
            </a:r>
            <a:r>
              <a:rPr lang="zh-CN" altLang="en-US" dirty="0"/>
              <a:t>程序优化</a:t>
            </a:r>
          </a:p>
        </p:txBody>
      </p:sp>
      <p:sp>
        <p:nvSpPr>
          <p:cNvPr id="3" name="内容占位符 2">
            <a:extLst>
              <a:ext uri="{FF2B5EF4-FFF2-40B4-BE49-F238E27FC236}">
                <a16:creationId xmlns:a16="http://schemas.microsoft.com/office/drawing/2014/main" id="{766D73BC-4458-B499-EC1F-C715BE8E5B38}"/>
              </a:ext>
            </a:extLst>
          </p:cNvPr>
          <p:cNvSpPr>
            <a:spLocks noGrp="1"/>
          </p:cNvSpPr>
          <p:nvPr>
            <p:ph idx="1"/>
          </p:nvPr>
        </p:nvSpPr>
        <p:spPr/>
        <p:txBody>
          <a:bodyPr/>
          <a:lstStyle/>
          <a:p>
            <a:r>
              <a:rPr lang="zh-CN" altLang="en-US" dirty="0"/>
              <a:t>假定计算校验和的数据类型只能为</a:t>
            </a:r>
            <a:r>
              <a:rPr lang="en-US" altLang="zh-CN" dirty="0"/>
              <a:t>short</a:t>
            </a:r>
            <a:r>
              <a:rPr lang="zh-CN" altLang="en-US" dirty="0"/>
              <a:t>型，在这个前提下，可以先用</a:t>
            </a:r>
            <a:r>
              <a:rPr lang="en-US" altLang="zh-CN" dirty="0"/>
              <a:t>int</a:t>
            </a:r>
            <a:r>
              <a:rPr lang="zh-CN" altLang="en-US" dirty="0"/>
              <a:t>类型的数据计算，计算完成之后，将其强制转类型转换为</a:t>
            </a:r>
            <a:r>
              <a:rPr lang="en-US" altLang="zh-CN" dirty="0"/>
              <a:t>short</a:t>
            </a:r>
            <a:r>
              <a:rPr lang="zh-CN" altLang="en-US" dirty="0"/>
              <a:t>类型，然后返回。保持数据在计算过程中始终为</a:t>
            </a:r>
            <a:r>
              <a:rPr lang="en-US" altLang="zh-CN" dirty="0"/>
              <a:t>int</a:t>
            </a:r>
            <a:r>
              <a:rPr lang="zh-CN" altLang="en-US" dirty="0"/>
              <a:t>类型，将可以避免需要经常将其缩减为</a:t>
            </a:r>
            <a:r>
              <a:rPr lang="en-US" altLang="zh-CN" dirty="0"/>
              <a:t>16</a:t>
            </a:r>
            <a:r>
              <a:rPr lang="zh-CN" altLang="en-US" dirty="0"/>
              <a:t>位的操作</a:t>
            </a:r>
          </a:p>
        </p:txBody>
      </p:sp>
    </p:spTree>
    <p:extLst>
      <p:ext uri="{BB962C8B-B14F-4D97-AF65-F5344CB8AC3E}">
        <p14:creationId xmlns:p14="http://schemas.microsoft.com/office/powerpoint/2010/main" val="3862513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E4031C-7CAA-2D6B-8648-22573D0E935C}"/>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064F7C69-A275-A2FB-3786-BA2D21322D22}"/>
              </a:ext>
            </a:extLst>
          </p:cNvPr>
          <p:cNvSpPr>
            <a:spLocks noGrp="1"/>
          </p:cNvSpPr>
          <p:nvPr>
            <p:ph type="title"/>
          </p:nvPr>
        </p:nvSpPr>
        <p:spPr/>
        <p:txBody>
          <a:bodyPr/>
          <a:lstStyle/>
          <a:p>
            <a:r>
              <a:rPr lang="zh-CN" altLang="en-US" dirty="0"/>
              <a:t>实验</a:t>
            </a:r>
            <a:r>
              <a:rPr lang="en-US" altLang="zh-CN" dirty="0"/>
              <a:t>II</a:t>
            </a:r>
            <a:r>
              <a:rPr lang="zh-CN" altLang="en-US" dirty="0"/>
              <a:t>：鲲鹏处理器</a:t>
            </a:r>
            <a:r>
              <a:rPr lang="en-US" altLang="zh-CN" dirty="0"/>
              <a:t>C</a:t>
            </a:r>
            <a:r>
              <a:rPr lang="zh-CN" altLang="en-US" dirty="0"/>
              <a:t>程序优化</a:t>
            </a:r>
          </a:p>
        </p:txBody>
      </p:sp>
      <p:sp>
        <p:nvSpPr>
          <p:cNvPr id="3" name="内容占位符 2">
            <a:extLst>
              <a:ext uri="{FF2B5EF4-FFF2-40B4-BE49-F238E27FC236}">
                <a16:creationId xmlns:a16="http://schemas.microsoft.com/office/drawing/2014/main" id="{E487E4AB-93AB-30AC-868A-8CDC749AB4B2}"/>
              </a:ext>
            </a:extLst>
          </p:cNvPr>
          <p:cNvSpPr>
            <a:spLocks noGrp="1"/>
          </p:cNvSpPr>
          <p:nvPr>
            <p:ph idx="1"/>
          </p:nvPr>
        </p:nvSpPr>
        <p:spPr>
          <a:xfrm>
            <a:off x="838200" y="1825625"/>
            <a:ext cx="3985413" cy="4351338"/>
          </a:xfrm>
        </p:spPr>
        <p:txBody>
          <a:bodyPr/>
          <a:lstStyle/>
          <a:p>
            <a:r>
              <a:rPr lang="en-US" altLang="zh-CN" dirty="0"/>
              <a:t>(12)</a:t>
            </a:r>
            <a:r>
              <a:rPr lang="zh-CN" altLang="en-US" dirty="0"/>
              <a:t>在命令行中输入命令</a:t>
            </a:r>
            <a:r>
              <a:rPr lang="en-US" altLang="zh-CN" dirty="0"/>
              <a:t>vim checksum_v3.c</a:t>
            </a:r>
            <a:r>
              <a:rPr lang="zh-CN" altLang="en-US" dirty="0"/>
              <a:t>，创建并编写</a:t>
            </a:r>
            <a:r>
              <a:rPr lang="en-US" altLang="zh-CN" dirty="0"/>
              <a:t>checksum_v3.c</a:t>
            </a:r>
            <a:r>
              <a:rPr lang="zh-CN" altLang="en-US" dirty="0"/>
              <a:t>文件（</a:t>
            </a:r>
            <a:r>
              <a:rPr lang="zh-CN" altLang="en-US" dirty="0">
                <a:solidFill>
                  <a:srgbClr val="C00000"/>
                </a:solidFill>
              </a:rPr>
              <a:t>强制类型转换</a:t>
            </a:r>
            <a:r>
              <a:rPr lang="en-US" altLang="zh-CN" dirty="0">
                <a:solidFill>
                  <a:srgbClr val="C00000"/>
                </a:solidFill>
              </a:rPr>
              <a:t>int-&gt;short</a:t>
            </a:r>
            <a:r>
              <a:rPr lang="zh-CN" altLang="en-US" dirty="0"/>
              <a:t>），</a:t>
            </a:r>
            <a:endParaRPr lang="en-US" altLang="zh-CN" dirty="0"/>
          </a:p>
          <a:p>
            <a:r>
              <a:rPr lang="zh-CN" altLang="en-US" dirty="0"/>
              <a:t>之后保存退出</a:t>
            </a:r>
            <a:endParaRPr lang="en-US" altLang="zh-CN" dirty="0"/>
          </a:p>
          <a:p>
            <a:endParaRPr lang="zh-CN" altLang="en-US" dirty="0"/>
          </a:p>
        </p:txBody>
      </p:sp>
      <p:pic>
        <p:nvPicPr>
          <p:cNvPr id="9" name="图片 8">
            <a:extLst>
              <a:ext uri="{FF2B5EF4-FFF2-40B4-BE49-F238E27FC236}">
                <a16:creationId xmlns:a16="http://schemas.microsoft.com/office/drawing/2014/main" id="{7C9354BB-832A-2BFF-C932-04D5C60E65F5}"/>
              </a:ext>
            </a:extLst>
          </p:cNvPr>
          <p:cNvPicPr>
            <a:picLocks noChangeAspect="1"/>
          </p:cNvPicPr>
          <p:nvPr/>
        </p:nvPicPr>
        <p:blipFill>
          <a:blip r:embed="rId2"/>
          <a:stretch>
            <a:fillRect/>
          </a:stretch>
        </p:blipFill>
        <p:spPr>
          <a:xfrm>
            <a:off x="1180667" y="4905719"/>
            <a:ext cx="3086259" cy="336567"/>
          </a:xfrm>
          <a:prstGeom prst="rect">
            <a:avLst/>
          </a:prstGeom>
        </p:spPr>
      </p:pic>
      <p:pic>
        <p:nvPicPr>
          <p:cNvPr id="4" name="图片 3">
            <a:extLst>
              <a:ext uri="{FF2B5EF4-FFF2-40B4-BE49-F238E27FC236}">
                <a16:creationId xmlns:a16="http://schemas.microsoft.com/office/drawing/2014/main" id="{1E85E79F-58CC-4387-83F5-FB25A662323B}"/>
              </a:ext>
            </a:extLst>
          </p:cNvPr>
          <p:cNvPicPr>
            <a:picLocks noChangeAspect="1"/>
          </p:cNvPicPr>
          <p:nvPr/>
        </p:nvPicPr>
        <p:blipFill>
          <a:blip r:embed="rId3"/>
          <a:stretch>
            <a:fillRect/>
          </a:stretch>
        </p:blipFill>
        <p:spPr>
          <a:xfrm>
            <a:off x="5166080" y="1601297"/>
            <a:ext cx="6055240" cy="4799994"/>
          </a:xfrm>
          <a:prstGeom prst="rect">
            <a:avLst/>
          </a:prstGeom>
        </p:spPr>
      </p:pic>
    </p:spTree>
    <p:extLst>
      <p:ext uri="{BB962C8B-B14F-4D97-AF65-F5344CB8AC3E}">
        <p14:creationId xmlns:p14="http://schemas.microsoft.com/office/powerpoint/2010/main" val="22806158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8C52E5-AE58-7D93-2AC4-18B4F2BFCDB2}"/>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536085A4-3F6A-4D6F-9F38-E37A8E43D5DD}"/>
              </a:ext>
            </a:extLst>
          </p:cNvPr>
          <p:cNvSpPr>
            <a:spLocks noGrp="1"/>
          </p:cNvSpPr>
          <p:nvPr>
            <p:ph type="title"/>
          </p:nvPr>
        </p:nvSpPr>
        <p:spPr/>
        <p:txBody>
          <a:bodyPr/>
          <a:lstStyle/>
          <a:p>
            <a:r>
              <a:rPr lang="zh-CN" altLang="en-US" dirty="0"/>
              <a:t>实验</a:t>
            </a:r>
            <a:r>
              <a:rPr lang="en-US" altLang="zh-CN" dirty="0"/>
              <a:t>II</a:t>
            </a:r>
            <a:r>
              <a:rPr lang="zh-CN" altLang="en-US" dirty="0"/>
              <a:t>：鲲鹏处理器</a:t>
            </a:r>
            <a:r>
              <a:rPr lang="en-US" altLang="zh-CN" dirty="0"/>
              <a:t>C</a:t>
            </a:r>
            <a:r>
              <a:rPr lang="zh-CN" altLang="en-US" dirty="0"/>
              <a:t>程序优化</a:t>
            </a:r>
          </a:p>
        </p:txBody>
      </p:sp>
      <p:sp>
        <p:nvSpPr>
          <p:cNvPr id="3" name="内容占位符 2">
            <a:extLst>
              <a:ext uri="{FF2B5EF4-FFF2-40B4-BE49-F238E27FC236}">
                <a16:creationId xmlns:a16="http://schemas.microsoft.com/office/drawing/2014/main" id="{6315CD72-1568-0393-3A69-FD18BD4DDB7E}"/>
              </a:ext>
            </a:extLst>
          </p:cNvPr>
          <p:cNvSpPr>
            <a:spLocks noGrp="1"/>
          </p:cNvSpPr>
          <p:nvPr>
            <p:ph idx="1"/>
          </p:nvPr>
        </p:nvSpPr>
        <p:spPr>
          <a:xfrm>
            <a:off x="838200" y="1483880"/>
            <a:ext cx="10515600" cy="4351338"/>
          </a:xfrm>
        </p:spPr>
        <p:txBody>
          <a:bodyPr>
            <a:normAutofit/>
          </a:bodyPr>
          <a:lstStyle/>
          <a:p>
            <a:r>
              <a:rPr lang="en-US" altLang="zh-CN" sz="2400" dirty="0"/>
              <a:t>(13)</a:t>
            </a:r>
            <a:r>
              <a:rPr lang="zh-CN" altLang="en-US" sz="2400" dirty="0"/>
              <a:t>在命令行中输入命令</a:t>
            </a:r>
            <a:r>
              <a:rPr lang="en-US" altLang="zh-CN" sz="2400" dirty="0" err="1"/>
              <a:t>gcc</a:t>
            </a:r>
            <a:r>
              <a:rPr lang="en-US" altLang="zh-CN" sz="2400" dirty="0"/>
              <a:t> checksum_v3.c</a:t>
            </a:r>
            <a:r>
              <a:rPr lang="zh-CN" altLang="en-US" sz="2400" dirty="0"/>
              <a:t> </a:t>
            </a:r>
            <a:r>
              <a:rPr lang="en-US" altLang="zh-CN" sz="2400" dirty="0"/>
              <a:t>–o checksum_v3</a:t>
            </a:r>
            <a:r>
              <a:rPr lang="zh-CN" altLang="en-US" sz="2400" dirty="0"/>
              <a:t>，编译程序</a:t>
            </a:r>
            <a:endParaRPr lang="en-US" altLang="zh-CN" sz="2400" dirty="0"/>
          </a:p>
          <a:p>
            <a:r>
              <a:rPr lang="en-US" altLang="zh-CN" sz="2400" dirty="0"/>
              <a:t>(14)</a:t>
            </a:r>
            <a:r>
              <a:rPr lang="zh-CN" altLang="en-US" sz="2400" dirty="0"/>
              <a:t>在命令行中输入命令</a:t>
            </a:r>
            <a:r>
              <a:rPr lang="en-US" altLang="zh-CN" sz="2400" dirty="0" err="1"/>
              <a:t>objdump</a:t>
            </a:r>
            <a:r>
              <a:rPr lang="en-US" altLang="zh-CN" sz="2400" dirty="0"/>
              <a:t> –d checksum_v3 </a:t>
            </a:r>
            <a:r>
              <a:rPr lang="zh-CN" altLang="en-US" sz="2400" dirty="0"/>
              <a:t>，反汇编可执行程序</a:t>
            </a:r>
            <a:endParaRPr lang="en-US" altLang="zh-CN" sz="2400" dirty="0"/>
          </a:p>
        </p:txBody>
      </p:sp>
      <p:pic>
        <p:nvPicPr>
          <p:cNvPr id="6" name="图片 5">
            <a:extLst>
              <a:ext uri="{FF2B5EF4-FFF2-40B4-BE49-F238E27FC236}">
                <a16:creationId xmlns:a16="http://schemas.microsoft.com/office/drawing/2014/main" id="{7D9BB19D-03A6-0B3B-DDBC-D81EE8ABFA52}"/>
              </a:ext>
            </a:extLst>
          </p:cNvPr>
          <p:cNvPicPr>
            <a:picLocks noChangeAspect="1"/>
          </p:cNvPicPr>
          <p:nvPr/>
        </p:nvPicPr>
        <p:blipFill>
          <a:blip r:embed="rId2"/>
          <a:stretch>
            <a:fillRect/>
          </a:stretch>
        </p:blipFill>
        <p:spPr>
          <a:xfrm>
            <a:off x="3052216" y="2616200"/>
            <a:ext cx="6883754" cy="2971953"/>
          </a:xfrm>
          <a:prstGeom prst="rect">
            <a:avLst/>
          </a:prstGeom>
        </p:spPr>
      </p:pic>
    </p:spTree>
    <p:extLst>
      <p:ext uri="{BB962C8B-B14F-4D97-AF65-F5344CB8AC3E}">
        <p14:creationId xmlns:p14="http://schemas.microsoft.com/office/powerpoint/2010/main" val="15009420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AEED87-205E-BB68-6D13-6CDE85A10032}"/>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3E0555EA-CA6B-A32D-0661-218D6DEBD41B}"/>
              </a:ext>
            </a:extLst>
          </p:cNvPr>
          <p:cNvSpPr>
            <a:spLocks noGrp="1"/>
          </p:cNvSpPr>
          <p:nvPr>
            <p:ph type="title"/>
          </p:nvPr>
        </p:nvSpPr>
        <p:spPr/>
        <p:txBody>
          <a:bodyPr/>
          <a:lstStyle/>
          <a:p>
            <a:r>
              <a:rPr lang="zh-CN" altLang="en-US" dirty="0"/>
              <a:t>实验</a:t>
            </a:r>
            <a:r>
              <a:rPr lang="en-US" altLang="zh-CN" dirty="0"/>
              <a:t>II</a:t>
            </a:r>
            <a:r>
              <a:rPr lang="zh-CN" altLang="en-US" dirty="0"/>
              <a:t>：鲲鹏处理器</a:t>
            </a:r>
            <a:r>
              <a:rPr lang="en-US" altLang="zh-CN" dirty="0"/>
              <a:t>C</a:t>
            </a:r>
            <a:r>
              <a:rPr lang="zh-CN" altLang="en-US" dirty="0"/>
              <a:t>程序优化</a:t>
            </a:r>
          </a:p>
        </p:txBody>
      </p:sp>
      <p:sp>
        <p:nvSpPr>
          <p:cNvPr id="3" name="内容占位符 2">
            <a:extLst>
              <a:ext uri="{FF2B5EF4-FFF2-40B4-BE49-F238E27FC236}">
                <a16:creationId xmlns:a16="http://schemas.microsoft.com/office/drawing/2014/main" id="{A38FA246-9FAF-447A-2DFC-1BB7D0B94D91}"/>
              </a:ext>
            </a:extLst>
          </p:cNvPr>
          <p:cNvSpPr>
            <a:spLocks noGrp="1"/>
          </p:cNvSpPr>
          <p:nvPr>
            <p:ph idx="1"/>
          </p:nvPr>
        </p:nvSpPr>
        <p:spPr>
          <a:xfrm>
            <a:off x="838200" y="1585480"/>
            <a:ext cx="10515600" cy="4351338"/>
          </a:xfrm>
        </p:spPr>
        <p:txBody>
          <a:bodyPr>
            <a:normAutofit/>
          </a:bodyPr>
          <a:lstStyle/>
          <a:p>
            <a:r>
              <a:rPr lang="en-US" altLang="zh-CN" sz="2400" dirty="0"/>
              <a:t>checksum_v3</a:t>
            </a:r>
            <a:r>
              <a:rPr lang="zh-CN" altLang="en-US" sz="2400" dirty="0"/>
              <a:t>函数反汇编之后如下图</a:t>
            </a:r>
            <a:r>
              <a:rPr lang="en-US" altLang="zh-CN" sz="2400" dirty="0"/>
              <a:t>,</a:t>
            </a:r>
            <a:r>
              <a:rPr lang="zh-CN" altLang="en-US" sz="2400" dirty="0"/>
              <a:t>该汇编代码的循环体中的语句数为</a:t>
            </a:r>
            <a:r>
              <a:rPr lang="en-US" altLang="zh-CN" sz="2400" dirty="0"/>
              <a:t>15</a:t>
            </a:r>
            <a:r>
              <a:rPr lang="zh-CN" altLang="en-US" sz="2400" dirty="0"/>
              <a:t>条，循环体外多出的一条</a:t>
            </a:r>
            <a:r>
              <a:rPr lang="en-US" altLang="zh-CN" sz="2400" dirty="0" err="1"/>
              <a:t>sxth</a:t>
            </a:r>
            <a:r>
              <a:rPr lang="zh-CN" altLang="en-US" sz="2400" dirty="0"/>
              <a:t>语句用于将</a:t>
            </a:r>
            <a:r>
              <a:rPr lang="en-US" altLang="zh-CN" sz="2400" dirty="0"/>
              <a:t>32</a:t>
            </a:r>
            <a:r>
              <a:rPr lang="zh-CN" altLang="en-US" sz="2400" dirty="0"/>
              <a:t>位</a:t>
            </a:r>
            <a:r>
              <a:rPr lang="en-US" altLang="zh-CN" sz="2400" dirty="0"/>
              <a:t>int</a:t>
            </a:r>
            <a:r>
              <a:rPr lang="zh-CN" altLang="en-US" sz="2400" dirty="0"/>
              <a:t>转换为</a:t>
            </a:r>
            <a:r>
              <a:rPr lang="en-US" altLang="zh-CN" sz="2400" dirty="0"/>
              <a:t>16</a:t>
            </a:r>
            <a:r>
              <a:rPr lang="zh-CN" altLang="en-US" sz="2400" dirty="0"/>
              <a:t>位</a:t>
            </a:r>
            <a:r>
              <a:rPr lang="en-US" altLang="zh-CN" sz="2400" dirty="0"/>
              <a:t>short</a:t>
            </a:r>
            <a:r>
              <a:rPr lang="zh-CN" altLang="en-US" sz="2400" dirty="0"/>
              <a:t>类型</a:t>
            </a:r>
          </a:p>
        </p:txBody>
      </p:sp>
      <p:pic>
        <p:nvPicPr>
          <p:cNvPr id="4" name="图片 3">
            <a:extLst>
              <a:ext uri="{FF2B5EF4-FFF2-40B4-BE49-F238E27FC236}">
                <a16:creationId xmlns:a16="http://schemas.microsoft.com/office/drawing/2014/main" id="{3AE0F58A-8924-41AF-9F16-4F87B335C1C9}"/>
              </a:ext>
            </a:extLst>
          </p:cNvPr>
          <p:cNvPicPr>
            <a:picLocks noChangeAspect="1"/>
          </p:cNvPicPr>
          <p:nvPr/>
        </p:nvPicPr>
        <p:blipFill>
          <a:blip r:embed="rId2"/>
          <a:stretch>
            <a:fillRect/>
          </a:stretch>
        </p:blipFill>
        <p:spPr>
          <a:xfrm>
            <a:off x="3939353" y="2457650"/>
            <a:ext cx="4313294" cy="3383573"/>
          </a:xfrm>
          <a:prstGeom prst="rect">
            <a:avLst/>
          </a:prstGeom>
        </p:spPr>
      </p:pic>
    </p:spTree>
    <p:extLst>
      <p:ext uri="{BB962C8B-B14F-4D97-AF65-F5344CB8AC3E}">
        <p14:creationId xmlns:p14="http://schemas.microsoft.com/office/powerpoint/2010/main" val="195591509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9D45F0-B582-B97E-D1A7-5FE6DC3BEC4D}"/>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8225F4EF-8ABF-3432-0D1C-93B9D7E60850}"/>
              </a:ext>
            </a:extLst>
          </p:cNvPr>
          <p:cNvSpPr>
            <a:spLocks noGrp="1"/>
          </p:cNvSpPr>
          <p:nvPr>
            <p:ph type="title"/>
          </p:nvPr>
        </p:nvSpPr>
        <p:spPr/>
        <p:txBody>
          <a:bodyPr/>
          <a:lstStyle/>
          <a:p>
            <a:r>
              <a:rPr lang="zh-CN" altLang="en-US" dirty="0"/>
              <a:t>实验</a:t>
            </a:r>
            <a:r>
              <a:rPr lang="en-US" altLang="zh-CN" dirty="0"/>
              <a:t>II</a:t>
            </a:r>
            <a:r>
              <a:rPr lang="zh-CN" altLang="en-US" dirty="0"/>
              <a:t>：鲲鹏处理器</a:t>
            </a:r>
            <a:r>
              <a:rPr lang="en-US" altLang="zh-CN" dirty="0"/>
              <a:t>C</a:t>
            </a:r>
            <a:r>
              <a:rPr lang="zh-CN" altLang="en-US" dirty="0"/>
              <a:t>程序优化</a:t>
            </a:r>
          </a:p>
        </p:txBody>
      </p:sp>
      <p:sp>
        <p:nvSpPr>
          <p:cNvPr id="3" name="内容占位符 2">
            <a:extLst>
              <a:ext uri="{FF2B5EF4-FFF2-40B4-BE49-F238E27FC236}">
                <a16:creationId xmlns:a16="http://schemas.microsoft.com/office/drawing/2014/main" id="{964934EC-916C-ED00-DAB5-7D90BE68A15A}"/>
              </a:ext>
            </a:extLst>
          </p:cNvPr>
          <p:cNvSpPr>
            <a:spLocks noGrp="1"/>
          </p:cNvSpPr>
          <p:nvPr>
            <p:ph idx="1"/>
          </p:nvPr>
        </p:nvSpPr>
        <p:spPr/>
        <p:txBody>
          <a:bodyPr/>
          <a:lstStyle/>
          <a:p>
            <a:r>
              <a:rPr lang="en-US" altLang="zh-CN" dirty="0"/>
              <a:t>(15)</a:t>
            </a:r>
            <a:r>
              <a:rPr lang="zh-CN" altLang="en-US" dirty="0"/>
              <a:t>在命令行中输入命令</a:t>
            </a:r>
            <a:r>
              <a:rPr lang="en-US" altLang="zh-CN" dirty="0"/>
              <a:t>./checksum_v3</a:t>
            </a:r>
            <a:r>
              <a:rPr lang="zh-CN" altLang="en-US" dirty="0"/>
              <a:t>，运行示例程序并记录函数耗时，输出结果如下图所示，可以发现对比</a:t>
            </a:r>
            <a:r>
              <a:rPr lang="en-US" altLang="zh-CN" dirty="0"/>
              <a:t>v1</a:t>
            </a:r>
            <a:r>
              <a:rPr lang="zh-CN" altLang="en-US" dirty="0"/>
              <a:t>也是有明显优化，优化效果与</a:t>
            </a:r>
            <a:r>
              <a:rPr lang="en-US" altLang="zh-CN" dirty="0"/>
              <a:t>v2</a:t>
            </a:r>
            <a:r>
              <a:rPr lang="zh-CN" altLang="en-US" dirty="0"/>
              <a:t>接近。使用</a:t>
            </a:r>
            <a:r>
              <a:rPr lang="en-US" altLang="zh-CN" dirty="0"/>
              <a:t>int</a:t>
            </a:r>
            <a:r>
              <a:rPr lang="zh-CN" altLang="en-US" dirty="0"/>
              <a:t>类型的数据进行中间计算，减少了按位与操作，提高了程序效率。</a:t>
            </a:r>
          </a:p>
        </p:txBody>
      </p:sp>
      <p:pic>
        <p:nvPicPr>
          <p:cNvPr id="10" name="图片 9">
            <a:extLst>
              <a:ext uri="{FF2B5EF4-FFF2-40B4-BE49-F238E27FC236}">
                <a16:creationId xmlns:a16="http://schemas.microsoft.com/office/drawing/2014/main" id="{90249568-3243-CAE6-B71A-F6AAB1A24BA1}"/>
              </a:ext>
            </a:extLst>
          </p:cNvPr>
          <p:cNvPicPr>
            <a:picLocks noChangeAspect="1"/>
          </p:cNvPicPr>
          <p:nvPr/>
        </p:nvPicPr>
        <p:blipFill>
          <a:blip r:embed="rId2"/>
          <a:stretch>
            <a:fillRect/>
          </a:stretch>
        </p:blipFill>
        <p:spPr>
          <a:xfrm>
            <a:off x="1077952" y="4166525"/>
            <a:ext cx="6623884" cy="480709"/>
          </a:xfrm>
          <a:prstGeom prst="rect">
            <a:avLst/>
          </a:prstGeom>
        </p:spPr>
      </p:pic>
      <p:pic>
        <p:nvPicPr>
          <p:cNvPr id="12" name="图片 11">
            <a:extLst>
              <a:ext uri="{FF2B5EF4-FFF2-40B4-BE49-F238E27FC236}">
                <a16:creationId xmlns:a16="http://schemas.microsoft.com/office/drawing/2014/main" id="{0AF7BCA2-D04E-F68E-C273-E2DDE5F2D3F4}"/>
              </a:ext>
            </a:extLst>
          </p:cNvPr>
          <p:cNvPicPr>
            <a:picLocks noChangeAspect="1"/>
          </p:cNvPicPr>
          <p:nvPr/>
        </p:nvPicPr>
        <p:blipFill>
          <a:blip r:embed="rId3"/>
          <a:stretch>
            <a:fillRect/>
          </a:stretch>
        </p:blipFill>
        <p:spPr>
          <a:xfrm>
            <a:off x="1077952" y="4920326"/>
            <a:ext cx="6623884" cy="499060"/>
          </a:xfrm>
          <a:prstGeom prst="rect">
            <a:avLst/>
          </a:prstGeom>
        </p:spPr>
      </p:pic>
      <p:pic>
        <p:nvPicPr>
          <p:cNvPr id="14" name="图片 13">
            <a:extLst>
              <a:ext uri="{FF2B5EF4-FFF2-40B4-BE49-F238E27FC236}">
                <a16:creationId xmlns:a16="http://schemas.microsoft.com/office/drawing/2014/main" id="{0FF7303A-31FF-8319-A189-154591407475}"/>
              </a:ext>
            </a:extLst>
          </p:cNvPr>
          <p:cNvPicPr>
            <a:picLocks noChangeAspect="1"/>
          </p:cNvPicPr>
          <p:nvPr/>
        </p:nvPicPr>
        <p:blipFill>
          <a:blip r:embed="rId4"/>
          <a:stretch>
            <a:fillRect/>
          </a:stretch>
        </p:blipFill>
        <p:spPr>
          <a:xfrm>
            <a:off x="1077953" y="3489886"/>
            <a:ext cx="6623884" cy="469249"/>
          </a:xfrm>
          <a:prstGeom prst="rect">
            <a:avLst/>
          </a:prstGeom>
        </p:spPr>
      </p:pic>
    </p:spTree>
    <p:extLst>
      <p:ext uri="{BB962C8B-B14F-4D97-AF65-F5344CB8AC3E}">
        <p14:creationId xmlns:p14="http://schemas.microsoft.com/office/powerpoint/2010/main" val="309447463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1F3EA8-D163-EE19-2B67-BA97CF8B91F8}"/>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96FAC69B-5D49-FE05-6FA2-4EE1DACBA842}"/>
              </a:ext>
            </a:extLst>
          </p:cNvPr>
          <p:cNvSpPr>
            <a:spLocks noGrp="1"/>
          </p:cNvSpPr>
          <p:nvPr>
            <p:ph type="title"/>
          </p:nvPr>
        </p:nvSpPr>
        <p:spPr/>
        <p:txBody>
          <a:bodyPr/>
          <a:lstStyle/>
          <a:p>
            <a:r>
              <a:rPr lang="zh-CN" altLang="en-US" dirty="0"/>
              <a:t>实验</a:t>
            </a:r>
            <a:r>
              <a:rPr lang="en-US" altLang="zh-CN" dirty="0"/>
              <a:t>II</a:t>
            </a:r>
            <a:r>
              <a:rPr lang="zh-CN" altLang="en-US" dirty="0"/>
              <a:t>：鲲鹏处理器</a:t>
            </a:r>
            <a:r>
              <a:rPr lang="en-US" altLang="zh-CN" dirty="0"/>
              <a:t>C</a:t>
            </a:r>
            <a:r>
              <a:rPr lang="zh-CN" altLang="en-US" dirty="0"/>
              <a:t>程序优化</a:t>
            </a:r>
          </a:p>
        </p:txBody>
      </p:sp>
      <p:sp>
        <p:nvSpPr>
          <p:cNvPr id="3" name="内容占位符 2">
            <a:extLst>
              <a:ext uri="{FF2B5EF4-FFF2-40B4-BE49-F238E27FC236}">
                <a16:creationId xmlns:a16="http://schemas.microsoft.com/office/drawing/2014/main" id="{D15C596C-D761-711D-15C3-53789920806C}"/>
              </a:ext>
            </a:extLst>
          </p:cNvPr>
          <p:cNvSpPr>
            <a:spLocks noGrp="1"/>
          </p:cNvSpPr>
          <p:nvPr>
            <p:ph idx="1"/>
          </p:nvPr>
        </p:nvSpPr>
        <p:spPr>
          <a:xfrm>
            <a:off x="838200" y="1825625"/>
            <a:ext cx="10125364" cy="4351338"/>
          </a:xfrm>
        </p:spPr>
        <p:txBody>
          <a:bodyPr/>
          <a:lstStyle/>
          <a:p>
            <a:r>
              <a:rPr lang="zh-CN" altLang="en-US" dirty="0"/>
              <a:t>通过上面三个例子，可以得出以下</a:t>
            </a:r>
            <a:r>
              <a:rPr lang="zh-CN" altLang="en-US" dirty="0">
                <a:highlight>
                  <a:srgbClr val="FFFF00"/>
                </a:highlight>
              </a:rPr>
              <a:t>结论</a:t>
            </a:r>
            <a:r>
              <a:rPr lang="zh-CN" altLang="en-US" dirty="0"/>
              <a:t>：</a:t>
            </a:r>
            <a:endParaRPr lang="en-US" altLang="zh-CN" dirty="0"/>
          </a:p>
          <a:p>
            <a:pPr lvl="1"/>
            <a:r>
              <a:rPr lang="zh-CN" altLang="en-US" sz="2800" dirty="0"/>
              <a:t>在局部变量的类型选择中应尽量选择</a:t>
            </a:r>
            <a:r>
              <a:rPr lang="en-US" altLang="zh-CN" sz="2800" dirty="0"/>
              <a:t>int</a:t>
            </a:r>
            <a:r>
              <a:rPr lang="zh-CN" altLang="en-US" sz="2800" dirty="0"/>
              <a:t>类型</a:t>
            </a:r>
            <a:endParaRPr lang="en-US" altLang="zh-CN" sz="2800" dirty="0"/>
          </a:p>
          <a:p>
            <a:pPr lvl="1"/>
            <a:r>
              <a:rPr lang="zh-CN" altLang="en-US" sz="2800" dirty="0"/>
              <a:t>在不影响计算正确的前提下，可先在计算过程中使用</a:t>
            </a:r>
            <a:r>
              <a:rPr lang="en-US" altLang="zh-CN" sz="2800" dirty="0"/>
              <a:t>int</a:t>
            </a:r>
            <a:r>
              <a:rPr lang="zh-CN" altLang="en-US" sz="2800" dirty="0"/>
              <a:t>类型进行计算，计算完成后再进行强制类型转换，最后返回数据</a:t>
            </a:r>
          </a:p>
        </p:txBody>
      </p:sp>
    </p:spTree>
    <p:extLst>
      <p:ext uri="{BB962C8B-B14F-4D97-AF65-F5344CB8AC3E}">
        <p14:creationId xmlns:p14="http://schemas.microsoft.com/office/powerpoint/2010/main" val="35549204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B4D12B-B0CE-A147-FFE8-695911B06C0F}"/>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C1BCF198-F3D1-E83A-F05A-B87000BB96D3}"/>
              </a:ext>
            </a:extLst>
          </p:cNvPr>
          <p:cNvSpPr>
            <a:spLocks noGrp="1"/>
          </p:cNvSpPr>
          <p:nvPr>
            <p:ph type="title"/>
          </p:nvPr>
        </p:nvSpPr>
        <p:spPr/>
        <p:txBody>
          <a:bodyPr/>
          <a:lstStyle/>
          <a:p>
            <a:r>
              <a:rPr lang="zh-CN" altLang="en-US" dirty="0"/>
              <a:t>实验</a:t>
            </a:r>
            <a:r>
              <a:rPr lang="en-US" altLang="zh-CN" dirty="0"/>
              <a:t>II</a:t>
            </a:r>
            <a:r>
              <a:rPr lang="zh-CN" altLang="en-US" dirty="0"/>
              <a:t>：鲲鹏处理器</a:t>
            </a:r>
            <a:r>
              <a:rPr lang="en-US" altLang="zh-CN" dirty="0"/>
              <a:t>C</a:t>
            </a:r>
            <a:r>
              <a:rPr lang="zh-CN" altLang="en-US" dirty="0"/>
              <a:t>程序优化</a:t>
            </a:r>
          </a:p>
        </p:txBody>
      </p:sp>
      <p:sp>
        <p:nvSpPr>
          <p:cNvPr id="3" name="内容占位符 2">
            <a:extLst>
              <a:ext uri="{FF2B5EF4-FFF2-40B4-BE49-F238E27FC236}">
                <a16:creationId xmlns:a16="http://schemas.microsoft.com/office/drawing/2014/main" id="{0BC920EB-75AB-80C3-4728-2503DE56B551}"/>
              </a:ext>
            </a:extLst>
          </p:cNvPr>
          <p:cNvSpPr>
            <a:spLocks noGrp="1"/>
          </p:cNvSpPr>
          <p:nvPr>
            <p:ph idx="1"/>
          </p:nvPr>
        </p:nvSpPr>
        <p:spPr>
          <a:xfrm>
            <a:off x="838200" y="1825625"/>
            <a:ext cx="4390450" cy="4351338"/>
          </a:xfrm>
        </p:spPr>
        <p:txBody>
          <a:bodyPr/>
          <a:lstStyle/>
          <a:p>
            <a:r>
              <a:rPr lang="zh-CN" altLang="en-US" dirty="0"/>
              <a:t>接下来通过求平均值函数，观察在除法运算中，数据类型对程序效率的影响，并寻找优化方案</a:t>
            </a:r>
            <a:endParaRPr lang="en-US" altLang="zh-CN" dirty="0"/>
          </a:p>
          <a:p>
            <a:r>
              <a:rPr lang="en-US" altLang="zh-CN" dirty="0"/>
              <a:t>(16)</a:t>
            </a:r>
            <a:r>
              <a:rPr lang="zh-CN" altLang="en-US" dirty="0"/>
              <a:t>在命令行中输入命令</a:t>
            </a:r>
            <a:r>
              <a:rPr lang="en-US" altLang="zh-CN" dirty="0"/>
              <a:t>vim average_v1.c</a:t>
            </a:r>
            <a:r>
              <a:rPr lang="zh-CN" altLang="en-US" dirty="0"/>
              <a:t>，创建并编写</a:t>
            </a:r>
            <a:r>
              <a:rPr lang="en-US" altLang="zh-CN" dirty="0"/>
              <a:t>average_v1.c</a:t>
            </a:r>
            <a:r>
              <a:rPr lang="zh-CN" altLang="en-US" dirty="0"/>
              <a:t>文件，之后保存退出</a:t>
            </a:r>
            <a:endParaRPr lang="en-US" altLang="zh-CN" dirty="0"/>
          </a:p>
          <a:p>
            <a:endParaRPr lang="zh-CN" altLang="en-US" dirty="0"/>
          </a:p>
        </p:txBody>
      </p:sp>
      <p:pic>
        <p:nvPicPr>
          <p:cNvPr id="8" name="图片 7">
            <a:extLst>
              <a:ext uri="{FF2B5EF4-FFF2-40B4-BE49-F238E27FC236}">
                <a16:creationId xmlns:a16="http://schemas.microsoft.com/office/drawing/2014/main" id="{86FD7827-76E9-0A83-10A4-3FBD35307DCF}"/>
              </a:ext>
            </a:extLst>
          </p:cNvPr>
          <p:cNvPicPr>
            <a:picLocks noChangeAspect="1"/>
          </p:cNvPicPr>
          <p:nvPr/>
        </p:nvPicPr>
        <p:blipFill>
          <a:blip r:embed="rId2"/>
          <a:stretch>
            <a:fillRect/>
          </a:stretch>
        </p:blipFill>
        <p:spPr>
          <a:xfrm>
            <a:off x="5461518" y="1690688"/>
            <a:ext cx="6350326" cy="4902452"/>
          </a:xfrm>
          <a:prstGeom prst="rect">
            <a:avLst/>
          </a:prstGeom>
        </p:spPr>
      </p:pic>
    </p:spTree>
    <p:extLst>
      <p:ext uri="{BB962C8B-B14F-4D97-AF65-F5344CB8AC3E}">
        <p14:creationId xmlns:p14="http://schemas.microsoft.com/office/powerpoint/2010/main" val="193527558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E08AB8-1F36-9AB1-653B-4FDF17EF8DAE}"/>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D2DD0838-ECC5-4BBD-DC3E-0CB99FA0E1DF}"/>
              </a:ext>
            </a:extLst>
          </p:cNvPr>
          <p:cNvSpPr>
            <a:spLocks noGrp="1"/>
          </p:cNvSpPr>
          <p:nvPr>
            <p:ph type="title"/>
          </p:nvPr>
        </p:nvSpPr>
        <p:spPr/>
        <p:txBody>
          <a:bodyPr/>
          <a:lstStyle/>
          <a:p>
            <a:r>
              <a:rPr lang="zh-CN" altLang="en-US" dirty="0"/>
              <a:t>实验</a:t>
            </a:r>
            <a:r>
              <a:rPr lang="en-US" altLang="zh-CN" dirty="0"/>
              <a:t>II</a:t>
            </a:r>
            <a:r>
              <a:rPr lang="zh-CN" altLang="en-US" dirty="0"/>
              <a:t>：鲲鹏处理器</a:t>
            </a:r>
            <a:r>
              <a:rPr lang="en-US" altLang="zh-CN" dirty="0"/>
              <a:t>C</a:t>
            </a:r>
            <a:r>
              <a:rPr lang="zh-CN" altLang="en-US" dirty="0"/>
              <a:t>程序优化</a:t>
            </a:r>
          </a:p>
        </p:txBody>
      </p:sp>
      <p:sp>
        <p:nvSpPr>
          <p:cNvPr id="3" name="内容占位符 2">
            <a:extLst>
              <a:ext uri="{FF2B5EF4-FFF2-40B4-BE49-F238E27FC236}">
                <a16:creationId xmlns:a16="http://schemas.microsoft.com/office/drawing/2014/main" id="{B6DB89F6-C560-F4BA-9CC2-0A34E1529D49}"/>
              </a:ext>
            </a:extLst>
          </p:cNvPr>
          <p:cNvSpPr>
            <a:spLocks noGrp="1"/>
          </p:cNvSpPr>
          <p:nvPr>
            <p:ph idx="1"/>
          </p:nvPr>
        </p:nvSpPr>
        <p:spPr>
          <a:xfrm>
            <a:off x="838200" y="1825625"/>
            <a:ext cx="9324528" cy="4351338"/>
          </a:xfrm>
        </p:spPr>
        <p:txBody>
          <a:bodyPr/>
          <a:lstStyle/>
          <a:p>
            <a:pPr marL="228600" indent="-228600" algn="l" rtl="0" eaLnBrk="1" latinLnBrk="0" hangingPunct="1">
              <a:lnSpc>
                <a:spcPct val="90000"/>
              </a:lnSpc>
              <a:spcBef>
                <a:spcPts val="1000"/>
              </a:spcBef>
              <a:spcAft>
                <a:spcPts val="0"/>
              </a:spcAft>
              <a:buClrTx/>
              <a:buSzPts val="2800"/>
              <a:buFont typeface="Arial" panose="020B0604020202020204" pitchFamily="34" charset="0"/>
              <a:buChar char="•"/>
            </a:pPr>
            <a:r>
              <a:rPr lang="en-US" altLang="zh-CN" kern="1200" dirty="0">
                <a:solidFill>
                  <a:srgbClr val="000000"/>
                </a:solidFill>
                <a:effectLst/>
                <a:ea typeface="等线" panose="02010600030101010101" pitchFamily="2" charset="-122"/>
                <a:cs typeface="+mn-cs"/>
              </a:rPr>
              <a:t>(17)</a:t>
            </a:r>
            <a:r>
              <a:rPr lang="zh-CN" altLang="zh-CN" kern="1200" dirty="0">
                <a:solidFill>
                  <a:srgbClr val="000000"/>
                </a:solidFill>
                <a:effectLst/>
                <a:ea typeface="等线" panose="02010600030101010101" pitchFamily="2" charset="-122"/>
                <a:cs typeface="+mn-cs"/>
              </a:rPr>
              <a:t>在命令行中输入命令</a:t>
            </a:r>
            <a:r>
              <a:rPr lang="en-US" altLang="zh-CN" kern="1200" dirty="0" err="1">
                <a:solidFill>
                  <a:srgbClr val="000000"/>
                </a:solidFill>
                <a:effectLst/>
                <a:ea typeface="等线" panose="02010600030101010101" pitchFamily="2" charset="-122"/>
                <a:cs typeface="+mn-cs"/>
              </a:rPr>
              <a:t>gcc</a:t>
            </a:r>
            <a:r>
              <a:rPr lang="en-US" altLang="zh-CN" kern="1200" dirty="0">
                <a:solidFill>
                  <a:srgbClr val="000000"/>
                </a:solidFill>
                <a:effectLst/>
                <a:ea typeface="等线" panose="02010600030101010101" pitchFamily="2" charset="-122"/>
                <a:cs typeface="+mn-cs"/>
              </a:rPr>
              <a:t> </a:t>
            </a:r>
            <a:r>
              <a:rPr lang="en-US" altLang="zh-CN" dirty="0"/>
              <a:t>average_v1.c </a:t>
            </a:r>
            <a:r>
              <a:rPr lang="en-US" altLang="zh-CN" kern="1200" dirty="0">
                <a:solidFill>
                  <a:srgbClr val="000000"/>
                </a:solidFill>
                <a:effectLst/>
                <a:ea typeface="等线" panose="02010600030101010101" pitchFamily="2" charset="-122"/>
                <a:cs typeface="+mn-cs"/>
              </a:rPr>
              <a:t>–o  </a:t>
            </a:r>
            <a:r>
              <a:rPr lang="en-US" altLang="zh-CN" dirty="0"/>
              <a:t>average_v1</a:t>
            </a:r>
            <a:r>
              <a:rPr lang="zh-CN" altLang="zh-CN" kern="1200" dirty="0">
                <a:solidFill>
                  <a:srgbClr val="000000"/>
                </a:solidFill>
                <a:effectLst/>
                <a:ea typeface="等线" panose="02010600030101010101" pitchFamily="2" charset="-122"/>
                <a:cs typeface="+mn-cs"/>
              </a:rPr>
              <a:t>，编译程序</a:t>
            </a:r>
            <a:endParaRPr lang="zh-CN" altLang="zh-CN" dirty="0">
              <a:effectLst/>
            </a:endParaRPr>
          </a:p>
          <a:p>
            <a:pPr marL="228600" indent="-228600" algn="l" rtl="0" eaLnBrk="1" latinLnBrk="0" hangingPunct="1">
              <a:lnSpc>
                <a:spcPct val="90000"/>
              </a:lnSpc>
              <a:spcBef>
                <a:spcPts val="1000"/>
              </a:spcBef>
              <a:spcAft>
                <a:spcPts val="0"/>
              </a:spcAft>
            </a:pPr>
            <a:r>
              <a:rPr lang="en-US" altLang="zh-CN" kern="1200" dirty="0">
                <a:solidFill>
                  <a:srgbClr val="000000"/>
                </a:solidFill>
                <a:effectLst/>
                <a:ea typeface="等线" panose="02010600030101010101" pitchFamily="2" charset="-122"/>
                <a:cs typeface="+mn-cs"/>
              </a:rPr>
              <a:t>(18)</a:t>
            </a:r>
            <a:r>
              <a:rPr lang="zh-CN" altLang="zh-CN" kern="1200" dirty="0">
                <a:solidFill>
                  <a:srgbClr val="000000"/>
                </a:solidFill>
                <a:effectLst/>
                <a:ea typeface="等线" panose="02010600030101010101" pitchFamily="2" charset="-122"/>
                <a:cs typeface="+mn-cs"/>
              </a:rPr>
              <a:t>在命令行中输入命令</a:t>
            </a:r>
            <a:r>
              <a:rPr lang="en-US" altLang="zh-CN" kern="1200" dirty="0" err="1">
                <a:solidFill>
                  <a:srgbClr val="000000"/>
                </a:solidFill>
                <a:effectLst/>
                <a:ea typeface="等线" panose="02010600030101010101" pitchFamily="2" charset="-122"/>
                <a:cs typeface="+mn-cs"/>
              </a:rPr>
              <a:t>objdump</a:t>
            </a:r>
            <a:r>
              <a:rPr lang="en-US" altLang="zh-CN" kern="1200" dirty="0">
                <a:solidFill>
                  <a:srgbClr val="000000"/>
                </a:solidFill>
                <a:effectLst/>
                <a:ea typeface="等线" panose="02010600030101010101" pitchFamily="2" charset="-122"/>
                <a:cs typeface="+mn-cs"/>
              </a:rPr>
              <a:t> –d </a:t>
            </a:r>
            <a:r>
              <a:rPr lang="en-US" altLang="zh-CN" dirty="0"/>
              <a:t>average_v1 </a:t>
            </a:r>
            <a:r>
              <a:rPr lang="zh-CN" altLang="zh-CN" kern="1200" dirty="0">
                <a:solidFill>
                  <a:srgbClr val="000000"/>
                </a:solidFill>
                <a:effectLst/>
                <a:ea typeface="等线" panose="02010600030101010101" pitchFamily="2" charset="-122"/>
                <a:cs typeface="+mn-cs"/>
              </a:rPr>
              <a:t>，反汇编可执行程序</a:t>
            </a:r>
            <a:endParaRPr lang="zh-CN" altLang="zh-CN" dirty="0">
              <a:effectLst/>
            </a:endParaRPr>
          </a:p>
          <a:p>
            <a:endParaRPr lang="zh-CN" altLang="en-US" dirty="0"/>
          </a:p>
        </p:txBody>
      </p:sp>
      <p:pic>
        <p:nvPicPr>
          <p:cNvPr id="5" name="图片 4">
            <a:extLst>
              <a:ext uri="{FF2B5EF4-FFF2-40B4-BE49-F238E27FC236}">
                <a16:creationId xmlns:a16="http://schemas.microsoft.com/office/drawing/2014/main" id="{4CE4F163-B2E1-9358-561F-D9EA03BF991D}"/>
              </a:ext>
            </a:extLst>
          </p:cNvPr>
          <p:cNvPicPr>
            <a:picLocks noChangeAspect="1"/>
          </p:cNvPicPr>
          <p:nvPr/>
        </p:nvPicPr>
        <p:blipFill>
          <a:blip r:embed="rId2"/>
          <a:stretch>
            <a:fillRect/>
          </a:stretch>
        </p:blipFill>
        <p:spPr>
          <a:xfrm>
            <a:off x="1281187" y="3725737"/>
            <a:ext cx="6597989" cy="2451226"/>
          </a:xfrm>
          <a:prstGeom prst="rect">
            <a:avLst/>
          </a:prstGeom>
        </p:spPr>
      </p:pic>
    </p:spTree>
    <p:extLst>
      <p:ext uri="{BB962C8B-B14F-4D97-AF65-F5344CB8AC3E}">
        <p14:creationId xmlns:p14="http://schemas.microsoft.com/office/powerpoint/2010/main" val="37125909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相关知识介绍</a:t>
            </a:r>
          </a:p>
        </p:txBody>
      </p:sp>
      <p:sp>
        <p:nvSpPr>
          <p:cNvPr id="3" name="内容占位符 2"/>
          <p:cNvSpPr>
            <a:spLocks noGrp="1"/>
          </p:cNvSpPr>
          <p:nvPr>
            <p:ph idx="1"/>
          </p:nvPr>
        </p:nvSpPr>
        <p:spPr/>
        <p:txBody>
          <a:bodyPr/>
          <a:lstStyle/>
          <a:p>
            <a:r>
              <a:rPr lang="zh-CN" altLang="en-US" dirty="0"/>
              <a:t>鲲鹏处理器与</a:t>
            </a:r>
            <a:r>
              <a:rPr lang="en-US" altLang="zh-CN" dirty="0"/>
              <a:t>openEuler</a:t>
            </a:r>
            <a:r>
              <a:rPr lang="zh-CN" altLang="en-US" dirty="0"/>
              <a:t>操作系统</a:t>
            </a:r>
            <a:endParaRPr lang="en-US" altLang="zh-CN" dirty="0"/>
          </a:p>
          <a:p>
            <a:pPr lvl="1"/>
            <a:r>
              <a:rPr lang="en-US" altLang="zh-CN" dirty="0"/>
              <a:t>openEuler</a:t>
            </a:r>
            <a:r>
              <a:rPr lang="zh-CN" altLang="en-US" dirty="0"/>
              <a:t>操作系统</a:t>
            </a:r>
            <a:endParaRPr lang="en-US" altLang="zh-CN" dirty="0"/>
          </a:p>
          <a:p>
            <a:pPr lvl="1"/>
            <a:r>
              <a:rPr lang="en-US" altLang="zh-CN" dirty="0"/>
              <a:t>openEuler</a:t>
            </a:r>
            <a:r>
              <a:rPr lang="zh-CN" altLang="en-US" dirty="0"/>
              <a:t>脱胎于</a:t>
            </a:r>
            <a:r>
              <a:rPr lang="en-US" altLang="zh-CN" dirty="0" err="1"/>
              <a:t>EulerOS</a:t>
            </a:r>
            <a:r>
              <a:rPr lang="zh-CN" altLang="en-US" dirty="0"/>
              <a:t>，后者是华为公司自</a:t>
            </a:r>
            <a:r>
              <a:rPr lang="en-US" altLang="zh-CN" dirty="0"/>
              <a:t>2010</a:t>
            </a:r>
            <a:r>
              <a:rPr lang="zh-CN" altLang="en-US" dirty="0"/>
              <a:t>年起研发使用的服务器操作系统，是</a:t>
            </a:r>
            <a:r>
              <a:rPr lang="en-US" altLang="zh-CN" dirty="0" err="1"/>
              <a:t>linux</a:t>
            </a:r>
            <a:r>
              <a:rPr lang="zh-CN" altLang="en-US" dirty="0"/>
              <a:t>发行版之一，</a:t>
            </a:r>
            <a:r>
              <a:rPr lang="en-US" altLang="zh-CN" dirty="0"/>
              <a:t>2019</a:t>
            </a:r>
            <a:r>
              <a:rPr lang="zh-CN" altLang="en-US" dirty="0"/>
              <a:t>年</a:t>
            </a:r>
            <a:r>
              <a:rPr lang="en-US" altLang="zh-CN" dirty="0"/>
              <a:t>9</a:t>
            </a:r>
            <a:r>
              <a:rPr lang="zh-CN" altLang="en-US" dirty="0"/>
              <a:t>月，</a:t>
            </a:r>
            <a:r>
              <a:rPr lang="en-US" altLang="zh-CN" dirty="0" err="1"/>
              <a:t>EulerOS</a:t>
            </a:r>
            <a:r>
              <a:rPr lang="zh-CN" altLang="en-US" dirty="0"/>
              <a:t>正式开源，命名为</a:t>
            </a:r>
            <a:r>
              <a:rPr lang="en-US" altLang="zh-CN"/>
              <a:t>openEuler.</a:t>
            </a:r>
            <a:endParaRPr lang="zh-CN" altLang="en-US" dirty="0"/>
          </a:p>
        </p:txBody>
      </p:sp>
      <p:pic>
        <p:nvPicPr>
          <p:cNvPr id="4" name="图片 3"/>
          <p:cNvPicPr>
            <a:picLocks noChangeAspect="1"/>
          </p:cNvPicPr>
          <p:nvPr/>
        </p:nvPicPr>
        <p:blipFill>
          <a:blip r:embed="rId2"/>
          <a:stretch>
            <a:fillRect/>
          </a:stretch>
        </p:blipFill>
        <p:spPr>
          <a:xfrm>
            <a:off x="3925455" y="3716499"/>
            <a:ext cx="5515896" cy="2776376"/>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E18B820-6829-F776-B978-26B82406B1C0}"/>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16778E4A-95F9-1BAB-32CD-B1E29649C9F9}"/>
              </a:ext>
            </a:extLst>
          </p:cNvPr>
          <p:cNvSpPr>
            <a:spLocks noGrp="1"/>
          </p:cNvSpPr>
          <p:nvPr>
            <p:ph type="title"/>
          </p:nvPr>
        </p:nvSpPr>
        <p:spPr/>
        <p:txBody>
          <a:bodyPr/>
          <a:lstStyle/>
          <a:p>
            <a:r>
              <a:rPr lang="zh-CN" altLang="en-US" dirty="0"/>
              <a:t>实验</a:t>
            </a:r>
            <a:r>
              <a:rPr lang="en-US" altLang="zh-CN" dirty="0"/>
              <a:t>II</a:t>
            </a:r>
            <a:r>
              <a:rPr lang="zh-CN" altLang="en-US" dirty="0"/>
              <a:t>：鲲鹏处理器</a:t>
            </a:r>
            <a:r>
              <a:rPr lang="en-US" altLang="zh-CN" dirty="0"/>
              <a:t>C</a:t>
            </a:r>
            <a:r>
              <a:rPr lang="zh-CN" altLang="en-US" dirty="0"/>
              <a:t>程序优化</a:t>
            </a:r>
          </a:p>
        </p:txBody>
      </p:sp>
      <p:sp>
        <p:nvSpPr>
          <p:cNvPr id="3" name="内容占位符 2">
            <a:extLst>
              <a:ext uri="{FF2B5EF4-FFF2-40B4-BE49-F238E27FC236}">
                <a16:creationId xmlns:a16="http://schemas.microsoft.com/office/drawing/2014/main" id="{01B02FBD-AAE3-0104-954E-6EA82AC13164}"/>
              </a:ext>
            </a:extLst>
          </p:cNvPr>
          <p:cNvSpPr>
            <a:spLocks noGrp="1"/>
          </p:cNvSpPr>
          <p:nvPr>
            <p:ph idx="1"/>
          </p:nvPr>
        </p:nvSpPr>
        <p:spPr>
          <a:xfrm>
            <a:off x="838199" y="1825625"/>
            <a:ext cx="8686289" cy="4351338"/>
          </a:xfrm>
        </p:spPr>
        <p:txBody>
          <a:bodyPr/>
          <a:lstStyle/>
          <a:p>
            <a:r>
              <a:rPr lang="en-US" altLang="zh-CN" dirty="0"/>
              <a:t>average_v1</a:t>
            </a:r>
            <a:r>
              <a:rPr lang="zh-CN" altLang="en-US" dirty="0"/>
              <a:t>函数反汇编之后如下所示，可以看到共有</a:t>
            </a:r>
            <a:r>
              <a:rPr lang="en-US" altLang="zh-CN" dirty="0"/>
              <a:t>11</a:t>
            </a:r>
            <a:r>
              <a:rPr lang="zh-CN" altLang="en-US" dirty="0"/>
              <a:t>条语句</a:t>
            </a:r>
          </a:p>
        </p:txBody>
      </p:sp>
      <p:pic>
        <p:nvPicPr>
          <p:cNvPr id="5" name="图片 4">
            <a:extLst>
              <a:ext uri="{FF2B5EF4-FFF2-40B4-BE49-F238E27FC236}">
                <a16:creationId xmlns:a16="http://schemas.microsoft.com/office/drawing/2014/main" id="{95F934B2-6CCD-B665-7CD7-95E193202CFB}"/>
              </a:ext>
            </a:extLst>
          </p:cNvPr>
          <p:cNvPicPr>
            <a:picLocks noChangeAspect="1"/>
          </p:cNvPicPr>
          <p:nvPr/>
        </p:nvPicPr>
        <p:blipFill>
          <a:blip r:embed="rId2"/>
          <a:stretch>
            <a:fillRect/>
          </a:stretch>
        </p:blipFill>
        <p:spPr>
          <a:xfrm>
            <a:off x="1827002" y="2685936"/>
            <a:ext cx="6239392" cy="2551081"/>
          </a:xfrm>
          <a:prstGeom prst="rect">
            <a:avLst/>
          </a:prstGeom>
        </p:spPr>
      </p:pic>
    </p:spTree>
    <p:extLst>
      <p:ext uri="{BB962C8B-B14F-4D97-AF65-F5344CB8AC3E}">
        <p14:creationId xmlns:p14="http://schemas.microsoft.com/office/powerpoint/2010/main" val="393173308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88291CF-9E30-680B-3EC2-9DAD130FA6EA}"/>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1F2D846D-A56F-CBFC-64B2-4306367F0C17}"/>
              </a:ext>
            </a:extLst>
          </p:cNvPr>
          <p:cNvSpPr>
            <a:spLocks noGrp="1"/>
          </p:cNvSpPr>
          <p:nvPr>
            <p:ph type="title"/>
          </p:nvPr>
        </p:nvSpPr>
        <p:spPr/>
        <p:txBody>
          <a:bodyPr/>
          <a:lstStyle/>
          <a:p>
            <a:r>
              <a:rPr lang="zh-CN" altLang="en-US" dirty="0"/>
              <a:t>实验</a:t>
            </a:r>
            <a:r>
              <a:rPr lang="en-US" altLang="zh-CN" dirty="0"/>
              <a:t>II</a:t>
            </a:r>
            <a:r>
              <a:rPr lang="zh-CN" altLang="en-US" dirty="0"/>
              <a:t>：鲲鹏处理器</a:t>
            </a:r>
            <a:r>
              <a:rPr lang="en-US" altLang="zh-CN" dirty="0"/>
              <a:t>C</a:t>
            </a:r>
            <a:r>
              <a:rPr lang="zh-CN" altLang="en-US" dirty="0"/>
              <a:t>程序优化</a:t>
            </a:r>
          </a:p>
        </p:txBody>
      </p:sp>
      <p:sp>
        <p:nvSpPr>
          <p:cNvPr id="3" name="内容占位符 2">
            <a:extLst>
              <a:ext uri="{FF2B5EF4-FFF2-40B4-BE49-F238E27FC236}">
                <a16:creationId xmlns:a16="http://schemas.microsoft.com/office/drawing/2014/main" id="{B3AE299B-D089-9F6E-56A7-939EC94FBF11}"/>
              </a:ext>
            </a:extLst>
          </p:cNvPr>
          <p:cNvSpPr>
            <a:spLocks noGrp="1"/>
          </p:cNvSpPr>
          <p:nvPr>
            <p:ph idx="1"/>
          </p:nvPr>
        </p:nvSpPr>
        <p:spPr/>
        <p:txBody>
          <a:bodyPr/>
          <a:lstStyle/>
          <a:p>
            <a:r>
              <a:rPr lang="en-US" altLang="zh-CN" dirty="0"/>
              <a:t>(19)</a:t>
            </a:r>
            <a:r>
              <a:rPr lang="zh-CN" altLang="en-US" dirty="0"/>
              <a:t>在命令行中输入命令</a:t>
            </a:r>
            <a:r>
              <a:rPr lang="en-US" altLang="zh-CN" dirty="0"/>
              <a:t>./average_v1</a:t>
            </a:r>
            <a:r>
              <a:rPr lang="zh-CN" altLang="en-US" dirty="0"/>
              <a:t>，运行示例程序并记录函数耗时，输出结果如下图所示</a:t>
            </a:r>
          </a:p>
        </p:txBody>
      </p:sp>
      <p:pic>
        <p:nvPicPr>
          <p:cNvPr id="5" name="图片 4">
            <a:extLst>
              <a:ext uri="{FF2B5EF4-FFF2-40B4-BE49-F238E27FC236}">
                <a16:creationId xmlns:a16="http://schemas.microsoft.com/office/drawing/2014/main" id="{8A1AA829-66CB-5C3F-CB6A-D4EF5A77AEBD}"/>
              </a:ext>
            </a:extLst>
          </p:cNvPr>
          <p:cNvPicPr>
            <a:picLocks noChangeAspect="1"/>
          </p:cNvPicPr>
          <p:nvPr/>
        </p:nvPicPr>
        <p:blipFill>
          <a:blip r:embed="rId2"/>
          <a:stretch>
            <a:fillRect/>
          </a:stretch>
        </p:blipFill>
        <p:spPr>
          <a:xfrm>
            <a:off x="1187203" y="2770620"/>
            <a:ext cx="5848860" cy="576084"/>
          </a:xfrm>
          <a:prstGeom prst="rect">
            <a:avLst/>
          </a:prstGeom>
        </p:spPr>
      </p:pic>
    </p:spTree>
    <p:extLst>
      <p:ext uri="{BB962C8B-B14F-4D97-AF65-F5344CB8AC3E}">
        <p14:creationId xmlns:p14="http://schemas.microsoft.com/office/powerpoint/2010/main" val="330696606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5E9A67-2F17-3167-805B-94394798DC73}"/>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15A57CB9-6E10-E47E-F87C-EF8586008008}"/>
              </a:ext>
            </a:extLst>
          </p:cNvPr>
          <p:cNvSpPr>
            <a:spLocks noGrp="1"/>
          </p:cNvSpPr>
          <p:nvPr>
            <p:ph type="title"/>
          </p:nvPr>
        </p:nvSpPr>
        <p:spPr/>
        <p:txBody>
          <a:bodyPr/>
          <a:lstStyle/>
          <a:p>
            <a:r>
              <a:rPr lang="zh-CN" altLang="en-US" dirty="0"/>
              <a:t>实验</a:t>
            </a:r>
            <a:r>
              <a:rPr lang="en-US" altLang="zh-CN" dirty="0"/>
              <a:t>II</a:t>
            </a:r>
            <a:r>
              <a:rPr lang="zh-CN" altLang="en-US" dirty="0"/>
              <a:t>：鲲鹏处理器</a:t>
            </a:r>
            <a:r>
              <a:rPr lang="en-US" altLang="zh-CN" dirty="0"/>
              <a:t>C</a:t>
            </a:r>
            <a:r>
              <a:rPr lang="zh-CN" altLang="en-US" dirty="0"/>
              <a:t>程序优化</a:t>
            </a:r>
          </a:p>
        </p:txBody>
      </p:sp>
      <p:sp>
        <p:nvSpPr>
          <p:cNvPr id="3" name="内容占位符 2">
            <a:extLst>
              <a:ext uri="{FF2B5EF4-FFF2-40B4-BE49-F238E27FC236}">
                <a16:creationId xmlns:a16="http://schemas.microsoft.com/office/drawing/2014/main" id="{7BEC1A77-2690-5F46-0823-E43ACCF48077}"/>
              </a:ext>
            </a:extLst>
          </p:cNvPr>
          <p:cNvSpPr>
            <a:spLocks noGrp="1"/>
          </p:cNvSpPr>
          <p:nvPr>
            <p:ph idx="1"/>
          </p:nvPr>
        </p:nvSpPr>
        <p:spPr>
          <a:xfrm>
            <a:off x="838200" y="1825625"/>
            <a:ext cx="4390450" cy="4351338"/>
          </a:xfrm>
        </p:spPr>
        <p:txBody>
          <a:bodyPr/>
          <a:lstStyle/>
          <a:p>
            <a:r>
              <a:rPr lang="zh-CN" altLang="en-US" dirty="0"/>
              <a:t>该程序中除法运算对象是</a:t>
            </a:r>
            <a:r>
              <a:rPr lang="en-US" altLang="zh-CN" dirty="0"/>
              <a:t>32</a:t>
            </a:r>
            <a:r>
              <a:rPr lang="zh-CN" altLang="en-US" dirty="0"/>
              <a:t>位有符号整数，接下来</a:t>
            </a:r>
            <a:r>
              <a:rPr lang="zh-CN" altLang="en-US" dirty="0">
                <a:highlight>
                  <a:srgbClr val="FFFF00"/>
                </a:highlight>
              </a:rPr>
              <a:t>将</a:t>
            </a:r>
            <a:r>
              <a:rPr lang="en-US" altLang="zh-CN" dirty="0">
                <a:highlight>
                  <a:srgbClr val="FFFF00"/>
                </a:highlight>
              </a:rPr>
              <a:t>32</a:t>
            </a:r>
            <a:r>
              <a:rPr lang="zh-CN" altLang="en-US" dirty="0">
                <a:highlight>
                  <a:srgbClr val="FFFF00"/>
                </a:highlight>
              </a:rPr>
              <a:t>位有符号整数修改为</a:t>
            </a:r>
            <a:r>
              <a:rPr lang="en-US" altLang="zh-CN" dirty="0">
                <a:highlight>
                  <a:srgbClr val="FFFF00"/>
                </a:highlight>
              </a:rPr>
              <a:t>32</a:t>
            </a:r>
            <a:r>
              <a:rPr lang="zh-CN" altLang="en-US" dirty="0">
                <a:highlight>
                  <a:srgbClr val="FFFF00"/>
                </a:highlight>
              </a:rPr>
              <a:t>位无符号整数</a:t>
            </a:r>
            <a:r>
              <a:rPr lang="zh-CN" altLang="en-US" dirty="0"/>
              <a:t>重新进行编译与反汇编</a:t>
            </a:r>
            <a:endParaRPr lang="en-US" altLang="zh-CN" dirty="0"/>
          </a:p>
          <a:p>
            <a:r>
              <a:rPr lang="en-US" altLang="zh-CN" dirty="0"/>
              <a:t>(20)</a:t>
            </a:r>
            <a:r>
              <a:rPr lang="zh-CN" altLang="en-US" dirty="0"/>
              <a:t>在命令行中输入命令</a:t>
            </a:r>
            <a:r>
              <a:rPr lang="en-US" altLang="zh-CN" dirty="0"/>
              <a:t>vim average_v2.c</a:t>
            </a:r>
            <a:r>
              <a:rPr lang="zh-CN" altLang="en-US" dirty="0"/>
              <a:t>，创建并编写</a:t>
            </a:r>
            <a:r>
              <a:rPr lang="en-US" altLang="zh-CN" dirty="0"/>
              <a:t>average_v2.c</a:t>
            </a:r>
            <a:r>
              <a:rPr lang="zh-CN" altLang="en-US" dirty="0"/>
              <a:t>文件，之后保存退出</a:t>
            </a:r>
            <a:endParaRPr lang="en-US" altLang="zh-CN" dirty="0"/>
          </a:p>
          <a:p>
            <a:endParaRPr lang="zh-CN" altLang="en-US" dirty="0"/>
          </a:p>
        </p:txBody>
      </p:sp>
      <p:pic>
        <p:nvPicPr>
          <p:cNvPr id="4" name="图片 3">
            <a:extLst>
              <a:ext uri="{FF2B5EF4-FFF2-40B4-BE49-F238E27FC236}">
                <a16:creationId xmlns:a16="http://schemas.microsoft.com/office/drawing/2014/main" id="{9CF62584-99CC-4C2E-ACDC-4DA613117414}"/>
              </a:ext>
            </a:extLst>
          </p:cNvPr>
          <p:cNvPicPr>
            <a:picLocks noChangeAspect="1"/>
          </p:cNvPicPr>
          <p:nvPr/>
        </p:nvPicPr>
        <p:blipFill>
          <a:blip r:embed="rId2"/>
          <a:stretch>
            <a:fillRect/>
          </a:stretch>
        </p:blipFill>
        <p:spPr>
          <a:xfrm>
            <a:off x="5336333" y="1825625"/>
            <a:ext cx="5756540" cy="4634659"/>
          </a:xfrm>
          <a:prstGeom prst="rect">
            <a:avLst/>
          </a:prstGeom>
        </p:spPr>
      </p:pic>
    </p:spTree>
    <p:extLst>
      <p:ext uri="{BB962C8B-B14F-4D97-AF65-F5344CB8AC3E}">
        <p14:creationId xmlns:p14="http://schemas.microsoft.com/office/powerpoint/2010/main" val="136830790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BACEE6-F928-86D7-B37D-FD143C4BEDB3}"/>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48F8192B-B996-A6AB-0753-1CED23370563}"/>
              </a:ext>
            </a:extLst>
          </p:cNvPr>
          <p:cNvSpPr>
            <a:spLocks noGrp="1"/>
          </p:cNvSpPr>
          <p:nvPr>
            <p:ph type="title"/>
          </p:nvPr>
        </p:nvSpPr>
        <p:spPr/>
        <p:txBody>
          <a:bodyPr/>
          <a:lstStyle/>
          <a:p>
            <a:r>
              <a:rPr lang="zh-CN" altLang="en-US" dirty="0"/>
              <a:t>实验</a:t>
            </a:r>
            <a:r>
              <a:rPr lang="en-US" altLang="zh-CN" dirty="0"/>
              <a:t>II</a:t>
            </a:r>
            <a:r>
              <a:rPr lang="zh-CN" altLang="en-US" dirty="0"/>
              <a:t>：鲲鹏处理器</a:t>
            </a:r>
            <a:r>
              <a:rPr lang="en-US" altLang="zh-CN" dirty="0"/>
              <a:t>C</a:t>
            </a:r>
            <a:r>
              <a:rPr lang="zh-CN" altLang="en-US" dirty="0"/>
              <a:t>程序优化</a:t>
            </a:r>
          </a:p>
        </p:txBody>
      </p:sp>
      <p:sp>
        <p:nvSpPr>
          <p:cNvPr id="3" name="内容占位符 2">
            <a:extLst>
              <a:ext uri="{FF2B5EF4-FFF2-40B4-BE49-F238E27FC236}">
                <a16:creationId xmlns:a16="http://schemas.microsoft.com/office/drawing/2014/main" id="{3F1E8D8E-2055-18CF-12CF-1181BA2CFEBC}"/>
              </a:ext>
            </a:extLst>
          </p:cNvPr>
          <p:cNvSpPr>
            <a:spLocks noGrp="1"/>
          </p:cNvSpPr>
          <p:nvPr>
            <p:ph idx="1"/>
          </p:nvPr>
        </p:nvSpPr>
        <p:spPr>
          <a:xfrm>
            <a:off x="838200" y="1825625"/>
            <a:ext cx="9324528" cy="4351338"/>
          </a:xfrm>
        </p:spPr>
        <p:txBody>
          <a:bodyPr/>
          <a:lstStyle/>
          <a:p>
            <a:pPr marL="228600" indent="-228600" algn="l" rtl="0" eaLnBrk="1" latinLnBrk="0" hangingPunct="1">
              <a:lnSpc>
                <a:spcPct val="90000"/>
              </a:lnSpc>
              <a:spcBef>
                <a:spcPts val="1000"/>
              </a:spcBef>
              <a:spcAft>
                <a:spcPts val="0"/>
              </a:spcAft>
              <a:buClrTx/>
              <a:buSzPts val="2800"/>
              <a:buFont typeface="Arial" panose="020B0604020202020204" pitchFamily="34" charset="0"/>
              <a:buChar char="•"/>
            </a:pPr>
            <a:r>
              <a:rPr lang="en-US" altLang="zh-CN" kern="1200" dirty="0">
                <a:solidFill>
                  <a:srgbClr val="000000"/>
                </a:solidFill>
                <a:effectLst/>
                <a:ea typeface="等线" panose="02010600030101010101" pitchFamily="2" charset="-122"/>
                <a:cs typeface="+mn-cs"/>
              </a:rPr>
              <a:t>(21)</a:t>
            </a:r>
            <a:r>
              <a:rPr lang="zh-CN" altLang="zh-CN" kern="1200" dirty="0">
                <a:solidFill>
                  <a:srgbClr val="000000"/>
                </a:solidFill>
                <a:effectLst/>
                <a:ea typeface="等线" panose="02010600030101010101" pitchFamily="2" charset="-122"/>
                <a:cs typeface="+mn-cs"/>
              </a:rPr>
              <a:t>在命令行中输入命令</a:t>
            </a:r>
            <a:r>
              <a:rPr lang="en-US" altLang="zh-CN" kern="1200" dirty="0" err="1">
                <a:solidFill>
                  <a:srgbClr val="000000"/>
                </a:solidFill>
                <a:effectLst/>
                <a:ea typeface="等线" panose="02010600030101010101" pitchFamily="2" charset="-122"/>
                <a:cs typeface="+mn-cs"/>
              </a:rPr>
              <a:t>gcc</a:t>
            </a:r>
            <a:r>
              <a:rPr lang="en-US" altLang="zh-CN" kern="1200" dirty="0">
                <a:solidFill>
                  <a:srgbClr val="000000"/>
                </a:solidFill>
                <a:effectLst/>
                <a:ea typeface="等线" panose="02010600030101010101" pitchFamily="2" charset="-122"/>
                <a:cs typeface="+mn-cs"/>
              </a:rPr>
              <a:t> </a:t>
            </a:r>
            <a:r>
              <a:rPr lang="en-US" altLang="zh-CN" dirty="0"/>
              <a:t>average_v2.c </a:t>
            </a:r>
            <a:r>
              <a:rPr lang="en-US" altLang="zh-CN" kern="1200" dirty="0">
                <a:solidFill>
                  <a:srgbClr val="000000"/>
                </a:solidFill>
                <a:effectLst/>
                <a:ea typeface="等线" panose="02010600030101010101" pitchFamily="2" charset="-122"/>
                <a:cs typeface="+mn-cs"/>
              </a:rPr>
              <a:t>–o  </a:t>
            </a:r>
            <a:r>
              <a:rPr lang="en-US" altLang="zh-CN" dirty="0"/>
              <a:t>average_v2</a:t>
            </a:r>
            <a:r>
              <a:rPr lang="zh-CN" altLang="zh-CN" kern="1200" dirty="0">
                <a:solidFill>
                  <a:srgbClr val="000000"/>
                </a:solidFill>
                <a:effectLst/>
                <a:ea typeface="等线" panose="02010600030101010101" pitchFamily="2" charset="-122"/>
                <a:cs typeface="+mn-cs"/>
              </a:rPr>
              <a:t>，编译程序</a:t>
            </a:r>
            <a:endParaRPr lang="zh-CN" altLang="zh-CN" dirty="0">
              <a:effectLst/>
            </a:endParaRPr>
          </a:p>
          <a:p>
            <a:pPr marL="228600" indent="-228600" algn="l" rtl="0" eaLnBrk="1" latinLnBrk="0" hangingPunct="1">
              <a:lnSpc>
                <a:spcPct val="90000"/>
              </a:lnSpc>
              <a:spcBef>
                <a:spcPts val="1000"/>
              </a:spcBef>
              <a:spcAft>
                <a:spcPts val="0"/>
              </a:spcAft>
            </a:pPr>
            <a:r>
              <a:rPr lang="en-US" altLang="zh-CN" kern="1200" dirty="0">
                <a:solidFill>
                  <a:srgbClr val="000000"/>
                </a:solidFill>
                <a:effectLst/>
                <a:ea typeface="等线" panose="02010600030101010101" pitchFamily="2" charset="-122"/>
                <a:cs typeface="+mn-cs"/>
              </a:rPr>
              <a:t>(22)</a:t>
            </a:r>
            <a:r>
              <a:rPr lang="zh-CN" altLang="zh-CN" kern="1200" dirty="0">
                <a:solidFill>
                  <a:srgbClr val="000000"/>
                </a:solidFill>
                <a:effectLst/>
                <a:ea typeface="等线" panose="02010600030101010101" pitchFamily="2" charset="-122"/>
                <a:cs typeface="+mn-cs"/>
              </a:rPr>
              <a:t>在命令行中输入命令</a:t>
            </a:r>
            <a:r>
              <a:rPr lang="en-US" altLang="zh-CN" kern="1200" dirty="0" err="1">
                <a:solidFill>
                  <a:srgbClr val="000000"/>
                </a:solidFill>
                <a:effectLst/>
                <a:ea typeface="等线" panose="02010600030101010101" pitchFamily="2" charset="-122"/>
                <a:cs typeface="+mn-cs"/>
              </a:rPr>
              <a:t>objdump</a:t>
            </a:r>
            <a:r>
              <a:rPr lang="en-US" altLang="zh-CN" kern="1200" dirty="0">
                <a:solidFill>
                  <a:srgbClr val="000000"/>
                </a:solidFill>
                <a:effectLst/>
                <a:ea typeface="等线" panose="02010600030101010101" pitchFamily="2" charset="-122"/>
                <a:cs typeface="+mn-cs"/>
              </a:rPr>
              <a:t> –d </a:t>
            </a:r>
            <a:r>
              <a:rPr lang="en-US" altLang="zh-CN" dirty="0"/>
              <a:t>average_v2 </a:t>
            </a:r>
            <a:r>
              <a:rPr lang="zh-CN" altLang="zh-CN" kern="1200" dirty="0">
                <a:solidFill>
                  <a:srgbClr val="000000"/>
                </a:solidFill>
                <a:effectLst/>
                <a:ea typeface="等线" panose="02010600030101010101" pitchFamily="2" charset="-122"/>
                <a:cs typeface="+mn-cs"/>
              </a:rPr>
              <a:t>，反汇编可执行程序</a:t>
            </a:r>
            <a:endParaRPr lang="zh-CN" altLang="zh-CN" dirty="0">
              <a:effectLst/>
            </a:endParaRPr>
          </a:p>
          <a:p>
            <a:endParaRPr lang="zh-CN" altLang="en-US" dirty="0"/>
          </a:p>
        </p:txBody>
      </p:sp>
      <p:pic>
        <p:nvPicPr>
          <p:cNvPr id="6" name="图片 5">
            <a:extLst>
              <a:ext uri="{FF2B5EF4-FFF2-40B4-BE49-F238E27FC236}">
                <a16:creationId xmlns:a16="http://schemas.microsoft.com/office/drawing/2014/main" id="{96566F86-C0F8-1FD9-D319-3A7671ECDEFA}"/>
              </a:ext>
            </a:extLst>
          </p:cNvPr>
          <p:cNvPicPr>
            <a:picLocks noChangeAspect="1"/>
          </p:cNvPicPr>
          <p:nvPr/>
        </p:nvPicPr>
        <p:blipFill>
          <a:blip r:embed="rId2"/>
          <a:stretch>
            <a:fillRect/>
          </a:stretch>
        </p:blipFill>
        <p:spPr>
          <a:xfrm>
            <a:off x="1169735" y="3625712"/>
            <a:ext cx="6109014" cy="2686188"/>
          </a:xfrm>
          <a:prstGeom prst="rect">
            <a:avLst/>
          </a:prstGeom>
        </p:spPr>
      </p:pic>
    </p:spTree>
    <p:extLst>
      <p:ext uri="{BB962C8B-B14F-4D97-AF65-F5344CB8AC3E}">
        <p14:creationId xmlns:p14="http://schemas.microsoft.com/office/powerpoint/2010/main" val="115151117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EB51EF-D6B2-4C3A-6D6A-ACD122560F42}"/>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5F05BA3A-7224-FEAF-1BFD-9D3B336291BD}"/>
              </a:ext>
            </a:extLst>
          </p:cNvPr>
          <p:cNvSpPr>
            <a:spLocks noGrp="1"/>
          </p:cNvSpPr>
          <p:nvPr>
            <p:ph type="title"/>
          </p:nvPr>
        </p:nvSpPr>
        <p:spPr/>
        <p:txBody>
          <a:bodyPr/>
          <a:lstStyle/>
          <a:p>
            <a:r>
              <a:rPr lang="zh-CN" altLang="en-US" dirty="0"/>
              <a:t>实验</a:t>
            </a:r>
            <a:r>
              <a:rPr lang="en-US" altLang="zh-CN" dirty="0"/>
              <a:t>II</a:t>
            </a:r>
            <a:r>
              <a:rPr lang="zh-CN" altLang="en-US" dirty="0"/>
              <a:t>：鲲鹏处理器</a:t>
            </a:r>
            <a:r>
              <a:rPr lang="en-US" altLang="zh-CN" dirty="0"/>
              <a:t>C</a:t>
            </a:r>
            <a:r>
              <a:rPr lang="zh-CN" altLang="en-US" dirty="0"/>
              <a:t>程序优化</a:t>
            </a:r>
          </a:p>
        </p:txBody>
      </p:sp>
      <p:sp>
        <p:nvSpPr>
          <p:cNvPr id="3" name="内容占位符 2">
            <a:extLst>
              <a:ext uri="{FF2B5EF4-FFF2-40B4-BE49-F238E27FC236}">
                <a16:creationId xmlns:a16="http://schemas.microsoft.com/office/drawing/2014/main" id="{6DD84B76-7D94-42DB-7C5D-8073E57C2E33}"/>
              </a:ext>
            </a:extLst>
          </p:cNvPr>
          <p:cNvSpPr>
            <a:spLocks noGrp="1"/>
          </p:cNvSpPr>
          <p:nvPr>
            <p:ph idx="1"/>
          </p:nvPr>
        </p:nvSpPr>
        <p:spPr>
          <a:xfrm>
            <a:off x="838199" y="1825625"/>
            <a:ext cx="8686289" cy="4351338"/>
          </a:xfrm>
        </p:spPr>
        <p:txBody>
          <a:bodyPr/>
          <a:lstStyle/>
          <a:p>
            <a:r>
              <a:rPr lang="en-US" altLang="zh-CN" dirty="0"/>
              <a:t>average_v2</a:t>
            </a:r>
            <a:r>
              <a:rPr lang="zh-CN" altLang="en-US" dirty="0"/>
              <a:t>函数反汇编之后如下所示，可以看到共有</a:t>
            </a:r>
            <a:r>
              <a:rPr lang="en-US" altLang="zh-CN" dirty="0"/>
              <a:t>9</a:t>
            </a:r>
            <a:r>
              <a:rPr lang="zh-CN" altLang="en-US" dirty="0"/>
              <a:t>条语句，减少了两条语句</a:t>
            </a:r>
          </a:p>
        </p:txBody>
      </p:sp>
      <p:pic>
        <p:nvPicPr>
          <p:cNvPr id="6" name="图片 5">
            <a:extLst>
              <a:ext uri="{FF2B5EF4-FFF2-40B4-BE49-F238E27FC236}">
                <a16:creationId xmlns:a16="http://schemas.microsoft.com/office/drawing/2014/main" id="{400D48E5-32C1-AB58-5756-AF0F5126B5E5}"/>
              </a:ext>
            </a:extLst>
          </p:cNvPr>
          <p:cNvPicPr>
            <a:picLocks noChangeAspect="1"/>
          </p:cNvPicPr>
          <p:nvPr/>
        </p:nvPicPr>
        <p:blipFill>
          <a:blip r:embed="rId2"/>
          <a:stretch>
            <a:fillRect/>
          </a:stretch>
        </p:blipFill>
        <p:spPr>
          <a:xfrm>
            <a:off x="1185689" y="2959799"/>
            <a:ext cx="5524784" cy="1809843"/>
          </a:xfrm>
          <a:prstGeom prst="rect">
            <a:avLst/>
          </a:prstGeom>
        </p:spPr>
      </p:pic>
    </p:spTree>
    <p:extLst>
      <p:ext uri="{BB962C8B-B14F-4D97-AF65-F5344CB8AC3E}">
        <p14:creationId xmlns:p14="http://schemas.microsoft.com/office/powerpoint/2010/main" val="179746316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B87985-A3C5-35C5-FEA6-190C31625694}"/>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66C14C22-B112-BC93-9B5C-528D88756CEB}"/>
              </a:ext>
            </a:extLst>
          </p:cNvPr>
          <p:cNvSpPr>
            <a:spLocks noGrp="1"/>
          </p:cNvSpPr>
          <p:nvPr>
            <p:ph type="title"/>
          </p:nvPr>
        </p:nvSpPr>
        <p:spPr/>
        <p:txBody>
          <a:bodyPr/>
          <a:lstStyle/>
          <a:p>
            <a:r>
              <a:rPr lang="zh-CN" altLang="en-US" dirty="0"/>
              <a:t>实验</a:t>
            </a:r>
            <a:r>
              <a:rPr lang="en-US" altLang="zh-CN" dirty="0"/>
              <a:t>II</a:t>
            </a:r>
            <a:r>
              <a:rPr lang="zh-CN" altLang="en-US" dirty="0"/>
              <a:t>：鲲鹏处理器</a:t>
            </a:r>
            <a:r>
              <a:rPr lang="en-US" altLang="zh-CN" dirty="0"/>
              <a:t>C</a:t>
            </a:r>
            <a:r>
              <a:rPr lang="zh-CN" altLang="en-US" dirty="0"/>
              <a:t>程序优化</a:t>
            </a:r>
          </a:p>
        </p:txBody>
      </p:sp>
      <p:sp>
        <p:nvSpPr>
          <p:cNvPr id="3" name="内容占位符 2">
            <a:extLst>
              <a:ext uri="{FF2B5EF4-FFF2-40B4-BE49-F238E27FC236}">
                <a16:creationId xmlns:a16="http://schemas.microsoft.com/office/drawing/2014/main" id="{B29FCA3E-F8B7-32DD-78A7-4AD0548217AE}"/>
              </a:ext>
            </a:extLst>
          </p:cNvPr>
          <p:cNvSpPr>
            <a:spLocks noGrp="1"/>
          </p:cNvSpPr>
          <p:nvPr>
            <p:ph idx="1"/>
          </p:nvPr>
        </p:nvSpPr>
        <p:spPr/>
        <p:txBody>
          <a:bodyPr/>
          <a:lstStyle/>
          <a:p>
            <a:r>
              <a:rPr lang="en-US" altLang="zh-CN" dirty="0"/>
              <a:t>(23)</a:t>
            </a:r>
            <a:r>
              <a:rPr lang="zh-CN" altLang="en-US" dirty="0"/>
              <a:t>在命令行中输入命令</a:t>
            </a:r>
            <a:r>
              <a:rPr lang="en-US" altLang="zh-CN" dirty="0"/>
              <a:t>./average_v2</a:t>
            </a:r>
            <a:r>
              <a:rPr lang="zh-CN" altLang="en-US" dirty="0"/>
              <a:t>，运行示例程序并记录函数耗时，输出结果如下图所示</a:t>
            </a:r>
          </a:p>
        </p:txBody>
      </p:sp>
      <p:pic>
        <p:nvPicPr>
          <p:cNvPr id="11" name="图片 10">
            <a:extLst>
              <a:ext uri="{FF2B5EF4-FFF2-40B4-BE49-F238E27FC236}">
                <a16:creationId xmlns:a16="http://schemas.microsoft.com/office/drawing/2014/main" id="{832C2B40-91FC-D87E-A6B9-99052196EF6F}"/>
              </a:ext>
            </a:extLst>
          </p:cNvPr>
          <p:cNvPicPr>
            <a:picLocks noChangeAspect="1"/>
          </p:cNvPicPr>
          <p:nvPr/>
        </p:nvPicPr>
        <p:blipFill>
          <a:blip r:embed="rId2"/>
          <a:stretch>
            <a:fillRect/>
          </a:stretch>
        </p:blipFill>
        <p:spPr>
          <a:xfrm>
            <a:off x="838200" y="3738337"/>
            <a:ext cx="7338057" cy="722763"/>
          </a:xfrm>
          <a:prstGeom prst="rect">
            <a:avLst/>
          </a:prstGeom>
        </p:spPr>
      </p:pic>
      <p:pic>
        <p:nvPicPr>
          <p:cNvPr id="13" name="图片 12">
            <a:extLst>
              <a:ext uri="{FF2B5EF4-FFF2-40B4-BE49-F238E27FC236}">
                <a16:creationId xmlns:a16="http://schemas.microsoft.com/office/drawing/2014/main" id="{4E777581-E240-4BBE-41C5-91815A6994A5}"/>
              </a:ext>
            </a:extLst>
          </p:cNvPr>
          <p:cNvPicPr>
            <a:picLocks noChangeAspect="1"/>
          </p:cNvPicPr>
          <p:nvPr/>
        </p:nvPicPr>
        <p:blipFill>
          <a:blip r:embed="rId3"/>
          <a:stretch>
            <a:fillRect/>
          </a:stretch>
        </p:blipFill>
        <p:spPr>
          <a:xfrm>
            <a:off x="838199" y="2706237"/>
            <a:ext cx="7338057" cy="779076"/>
          </a:xfrm>
          <a:prstGeom prst="rect">
            <a:avLst/>
          </a:prstGeom>
        </p:spPr>
      </p:pic>
    </p:spTree>
    <p:extLst>
      <p:ext uri="{BB962C8B-B14F-4D97-AF65-F5344CB8AC3E}">
        <p14:creationId xmlns:p14="http://schemas.microsoft.com/office/powerpoint/2010/main" val="138158291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9AB0EF-6324-4E07-DECD-EA24A3FAF7FF}"/>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71FC50EE-1C40-FD86-50B0-DFC3A3A7E9F1}"/>
              </a:ext>
            </a:extLst>
          </p:cNvPr>
          <p:cNvSpPr>
            <a:spLocks noGrp="1"/>
          </p:cNvSpPr>
          <p:nvPr>
            <p:ph type="title"/>
          </p:nvPr>
        </p:nvSpPr>
        <p:spPr/>
        <p:txBody>
          <a:bodyPr/>
          <a:lstStyle/>
          <a:p>
            <a:r>
              <a:rPr lang="zh-CN" altLang="en-US" dirty="0"/>
              <a:t>实验</a:t>
            </a:r>
            <a:r>
              <a:rPr lang="en-US" altLang="zh-CN" dirty="0"/>
              <a:t>II</a:t>
            </a:r>
            <a:r>
              <a:rPr lang="zh-CN" altLang="en-US" dirty="0"/>
              <a:t>：鲲鹏处理器</a:t>
            </a:r>
            <a:r>
              <a:rPr lang="en-US" altLang="zh-CN" dirty="0"/>
              <a:t>C</a:t>
            </a:r>
            <a:r>
              <a:rPr lang="zh-CN" altLang="en-US" dirty="0"/>
              <a:t>程序优化</a:t>
            </a:r>
          </a:p>
        </p:txBody>
      </p:sp>
      <p:sp>
        <p:nvSpPr>
          <p:cNvPr id="3" name="内容占位符 2">
            <a:extLst>
              <a:ext uri="{FF2B5EF4-FFF2-40B4-BE49-F238E27FC236}">
                <a16:creationId xmlns:a16="http://schemas.microsoft.com/office/drawing/2014/main" id="{FC4A4442-9E9E-365D-29ED-F0C1C304EAF1}"/>
              </a:ext>
            </a:extLst>
          </p:cNvPr>
          <p:cNvSpPr>
            <a:spLocks noGrp="1"/>
          </p:cNvSpPr>
          <p:nvPr>
            <p:ph idx="1"/>
          </p:nvPr>
        </p:nvSpPr>
        <p:spPr>
          <a:xfrm>
            <a:off x="838199" y="1825625"/>
            <a:ext cx="10987632" cy="4351338"/>
          </a:xfrm>
        </p:spPr>
        <p:txBody>
          <a:bodyPr/>
          <a:lstStyle/>
          <a:p>
            <a:r>
              <a:rPr lang="zh-CN" altLang="en-US" dirty="0"/>
              <a:t>通过对比可以发现，鲲鹏处理器中，无符号数的除法操作使用</a:t>
            </a:r>
            <a:r>
              <a:rPr lang="en-US" altLang="zh-CN" dirty="0" err="1"/>
              <a:t>lsr</a:t>
            </a:r>
            <a:r>
              <a:rPr lang="zh-CN" altLang="en-US" dirty="0"/>
              <a:t>指令进行逻辑右移，而有符号数的除法操作使用</a:t>
            </a:r>
            <a:r>
              <a:rPr lang="en-US" altLang="zh-CN" dirty="0" err="1"/>
              <a:t>asr</a:t>
            </a:r>
            <a:r>
              <a:rPr lang="zh-CN" altLang="en-US" dirty="0"/>
              <a:t>指令进行算术右移。无符号数做除法时，除以</a:t>
            </a:r>
            <a:r>
              <a:rPr lang="en-US" altLang="zh-CN" dirty="0"/>
              <a:t>2</a:t>
            </a:r>
            <a:r>
              <a:rPr lang="zh-CN" altLang="en-US" dirty="0"/>
              <a:t>相当于把这个数右移</a:t>
            </a:r>
            <a:r>
              <a:rPr lang="en-US" altLang="zh-CN" dirty="0"/>
              <a:t>1</a:t>
            </a:r>
            <a:r>
              <a:rPr lang="zh-CN" altLang="en-US" dirty="0"/>
              <a:t>位，左侧补</a:t>
            </a:r>
            <a:r>
              <a:rPr lang="en-US" altLang="zh-CN" dirty="0"/>
              <a:t>0</a:t>
            </a:r>
            <a:r>
              <a:rPr lang="zh-CN" altLang="en-US" dirty="0"/>
              <a:t>。有符号数做除法要先给这个数的补码加上符号位，然后右移</a:t>
            </a:r>
            <a:r>
              <a:rPr lang="en-US" altLang="zh-CN" dirty="0"/>
              <a:t>1</a:t>
            </a:r>
            <a:r>
              <a:rPr lang="zh-CN" altLang="en-US" dirty="0"/>
              <a:t>位，左侧补源符号位。可见有符号数除法过程比较繁琐，因此应尽量采用无符号数做除法，以便简化流程</a:t>
            </a:r>
            <a:endParaRPr lang="en-US" altLang="zh-CN" dirty="0"/>
          </a:p>
          <a:p>
            <a:r>
              <a:rPr lang="zh-CN" altLang="en-US" dirty="0"/>
              <a:t>通过本小节的实验可以得到以下优化思路：函数参数和返回值尽量采用整型数据；对于放在寄存器中的变量，尽量采用整型；尽可能使用无符号数进行运算</a:t>
            </a:r>
          </a:p>
        </p:txBody>
      </p:sp>
    </p:spTree>
    <p:extLst>
      <p:ext uri="{BB962C8B-B14F-4D97-AF65-F5344CB8AC3E}">
        <p14:creationId xmlns:p14="http://schemas.microsoft.com/office/powerpoint/2010/main" val="30652462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80A827-FFC3-467B-4B4A-B1344E3526F8}"/>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0827A23D-3900-1BA7-7E5A-4DADEE9F68A7}"/>
              </a:ext>
            </a:extLst>
          </p:cNvPr>
          <p:cNvSpPr>
            <a:spLocks noGrp="1"/>
          </p:cNvSpPr>
          <p:nvPr>
            <p:ph type="title"/>
          </p:nvPr>
        </p:nvSpPr>
        <p:spPr/>
        <p:txBody>
          <a:bodyPr/>
          <a:lstStyle/>
          <a:p>
            <a:r>
              <a:rPr lang="zh-CN" altLang="en-US" dirty="0"/>
              <a:t>实验</a:t>
            </a:r>
            <a:r>
              <a:rPr lang="en-US" altLang="zh-CN" dirty="0"/>
              <a:t>II</a:t>
            </a:r>
            <a:r>
              <a:rPr lang="zh-CN" altLang="en-US" dirty="0"/>
              <a:t>：鲲鹏处理器</a:t>
            </a:r>
            <a:r>
              <a:rPr lang="en-US" altLang="zh-CN" dirty="0"/>
              <a:t>C</a:t>
            </a:r>
            <a:r>
              <a:rPr lang="zh-CN" altLang="en-US" dirty="0"/>
              <a:t>程序优化</a:t>
            </a:r>
          </a:p>
        </p:txBody>
      </p:sp>
      <p:sp>
        <p:nvSpPr>
          <p:cNvPr id="3" name="内容占位符 2">
            <a:extLst>
              <a:ext uri="{FF2B5EF4-FFF2-40B4-BE49-F238E27FC236}">
                <a16:creationId xmlns:a16="http://schemas.microsoft.com/office/drawing/2014/main" id="{FA0595F4-C439-DAD1-0E19-70E3934296F0}"/>
              </a:ext>
            </a:extLst>
          </p:cNvPr>
          <p:cNvSpPr>
            <a:spLocks noGrp="1"/>
          </p:cNvSpPr>
          <p:nvPr>
            <p:ph idx="1"/>
          </p:nvPr>
        </p:nvSpPr>
        <p:spPr>
          <a:xfrm>
            <a:off x="838199" y="1825625"/>
            <a:ext cx="9870713" cy="4351338"/>
          </a:xfrm>
        </p:spPr>
        <p:txBody>
          <a:bodyPr/>
          <a:lstStyle/>
          <a:p>
            <a:r>
              <a:rPr lang="zh-CN" altLang="en-US" sz="3200" dirty="0"/>
              <a:t>任务</a:t>
            </a:r>
            <a:r>
              <a:rPr lang="en-US" altLang="zh-CN" sz="3200" dirty="0"/>
              <a:t>2</a:t>
            </a:r>
            <a:r>
              <a:rPr lang="zh-CN" altLang="en-US" sz="3200" dirty="0"/>
              <a:t>：结构体优化</a:t>
            </a:r>
            <a:endParaRPr lang="en-US" altLang="zh-CN" sz="3200" dirty="0"/>
          </a:p>
          <a:p>
            <a:pPr lvl="1"/>
            <a:r>
              <a:rPr lang="zh-CN" altLang="en-US" sz="2800" dirty="0"/>
              <a:t>通过对结构体示例程序进行反汇编，观察汇编代码中结构体内存分配来分析边界对齐对于程序优化的作用</a:t>
            </a:r>
            <a:endParaRPr lang="en-US" altLang="zh-CN" sz="2800" dirty="0"/>
          </a:p>
          <a:p>
            <a:pPr lvl="1"/>
            <a:r>
              <a:rPr lang="zh-CN" altLang="en-US" sz="2800" dirty="0"/>
              <a:t>实验步骤</a:t>
            </a:r>
            <a:endParaRPr lang="en-US" altLang="zh-CN" sz="2800" dirty="0"/>
          </a:p>
          <a:p>
            <a:pPr lvl="2"/>
            <a:r>
              <a:rPr lang="en-US" altLang="zh-CN" sz="2400" dirty="0"/>
              <a:t>(1)</a:t>
            </a:r>
            <a:r>
              <a:rPr lang="zh-CN" altLang="en-US" sz="2400" dirty="0"/>
              <a:t>在本地运行</a:t>
            </a:r>
            <a:r>
              <a:rPr lang="en-US" altLang="zh-CN" sz="2400" dirty="0"/>
              <a:t>QEMU</a:t>
            </a:r>
            <a:r>
              <a:rPr lang="zh-CN" altLang="en-US" sz="2400" dirty="0"/>
              <a:t>，进入到</a:t>
            </a:r>
            <a:r>
              <a:rPr lang="en-US" altLang="zh-CN" sz="2400" dirty="0" err="1"/>
              <a:t>openEuler</a:t>
            </a:r>
            <a:r>
              <a:rPr lang="zh-CN" altLang="en-US" sz="2400" dirty="0"/>
              <a:t>操作系统内</a:t>
            </a:r>
          </a:p>
          <a:p>
            <a:pPr lvl="2"/>
            <a:r>
              <a:rPr lang="en-US" altLang="zh-CN" sz="2400" dirty="0"/>
              <a:t>(2)</a:t>
            </a:r>
            <a:r>
              <a:rPr lang="zh-CN" altLang="en-US" sz="2400" dirty="0"/>
              <a:t>在命令行中输出命令</a:t>
            </a:r>
            <a:r>
              <a:rPr lang="en-US" altLang="zh-CN" sz="2400" dirty="0"/>
              <a:t>cd \home</a:t>
            </a:r>
            <a:r>
              <a:rPr lang="zh-CN" altLang="en-US" sz="2400" dirty="0"/>
              <a:t>，进入到“</a:t>
            </a:r>
            <a:r>
              <a:rPr lang="en-US" altLang="zh-CN" sz="2400" dirty="0"/>
              <a:t>\home</a:t>
            </a:r>
            <a:r>
              <a:rPr lang="zh-CN" altLang="en-US" sz="2400" dirty="0"/>
              <a:t>”目录下</a:t>
            </a:r>
            <a:endParaRPr lang="en-US" altLang="zh-CN" sz="2400" dirty="0"/>
          </a:p>
          <a:p>
            <a:pPr lvl="2"/>
            <a:r>
              <a:rPr lang="en-US" altLang="zh-CN" sz="2400" dirty="0"/>
              <a:t>(3)</a:t>
            </a:r>
            <a:r>
              <a:rPr lang="zh-CN" altLang="en-US" sz="2400" dirty="0"/>
              <a:t>在命令行中依次输入命令</a:t>
            </a:r>
            <a:r>
              <a:rPr lang="en-US" altLang="zh-CN" sz="2400" dirty="0" err="1"/>
              <a:t>mkdir</a:t>
            </a:r>
            <a:r>
              <a:rPr lang="en-US" altLang="zh-CN" sz="2400" dirty="0"/>
              <a:t> struct</a:t>
            </a:r>
            <a:r>
              <a:rPr lang="zh-CN" altLang="en-US" sz="2400" dirty="0"/>
              <a:t>、</a:t>
            </a:r>
            <a:r>
              <a:rPr lang="en-US" altLang="zh-CN" sz="2400" dirty="0"/>
              <a:t>cd struct</a:t>
            </a:r>
            <a:r>
              <a:rPr lang="zh-CN" altLang="en-US" sz="2400" dirty="0"/>
              <a:t>，创建并进入“</a:t>
            </a:r>
            <a:r>
              <a:rPr lang="en-US" altLang="zh-CN" sz="2400" dirty="0"/>
              <a:t>struct</a:t>
            </a:r>
            <a:r>
              <a:rPr lang="zh-CN" altLang="en-US" sz="2400" dirty="0"/>
              <a:t>”文件夹</a:t>
            </a:r>
            <a:endParaRPr lang="en-US" altLang="zh-CN" sz="2400" dirty="0"/>
          </a:p>
          <a:p>
            <a:endParaRPr lang="en-US" altLang="zh-CN" dirty="0"/>
          </a:p>
          <a:p>
            <a:endParaRPr lang="zh-CN" altLang="en-US" dirty="0"/>
          </a:p>
        </p:txBody>
      </p:sp>
    </p:spTree>
    <p:extLst>
      <p:ext uri="{BB962C8B-B14F-4D97-AF65-F5344CB8AC3E}">
        <p14:creationId xmlns:p14="http://schemas.microsoft.com/office/powerpoint/2010/main" val="364616483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EBC790-93CC-D661-52F9-788F3EF1FF6F}"/>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34B60830-E89C-1D2B-1266-8B70ABF4150B}"/>
              </a:ext>
            </a:extLst>
          </p:cNvPr>
          <p:cNvSpPr>
            <a:spLocks noGrp="1"/>
          </p:cNvSpPr>
          <p:nvPr>
            <p:ph type="title"/>
          </p:nvPr>
        </p:nvSpPr>
        <p:spPr/>
        <p:txBody>
          <a:bodyPr/>
          <a:lstStyle/>
          <a:p>
            <a:r>
              <a:rPr lang="zh-CN" altLang="en-US" dirty="0"/>
              <a:t>实验</a:t>
            </a:r>
            <a:r>
              <a:rPr lang="en-US" altLang="zh-CN" dirty="0"/>
              <a:t>II</a:t>
            </a:r>
            <a:r>
              <a:rPr lang="zh-CN" altLang="en-US" dirty="0"/>
              <a:t>：鲲鹏处理器</a:t>
            </a:r>
            <a:r>
              <a:rPr lang="en-US" altLang="zh-CN" dirty="0"/>
              <a:t>C</a:t>
            </a:r>
            <a:r>
              <a:rPr lang="zh-CN" altLang="en-US" dirty="0"/>
              <a:t>程序优化</a:t>
            </a:r>
          </a:p>
        </p:txBody>
      </p:sp>
      <p:sp>
        <p:nvSpPr>
          <p:cNvPr id="3" name="内容占位符 2">
            <a:extLst>
              <a:ext uri="{FF2B5EF4-FFF2-40B4-BE49-F238E27FC236}">
                <a16:creationId xmlns:a16="http://schemas.microsoft.com/office/drawing/2014/main" id="{BECFED80-8A1D-402A-B465-E7BE7537DB72}"/>
              </a:ext>
            </a:extLst>
          </p:cNvPr>
          <p:cNvSpPr>
            <a:spLocks noGrp="1"/>
          </p:cNvSpPr>
          <p:nvPr>
            <p:ph idx="1"/>
          </p:nvPr>
        </p:nvSpPr>
        <p:spPr>
          <a:xfrm>
            <a:off x="838200" y="1825625"/>
            <a:ext cx="4390450" cy="4351338"/>
          </a:xfrm>
        </p:spPr>
        <p:txBody>
          <a:bodyPr/>
          <a:lstStyle/>
          <a:p>
            <a:r>
              <a:rPr lang="en-US" altLang="zh-CN" dirty="0"/>
              <a:t>(4)</a:t>
            </a:r>
            <a:r>
              <a:rPr lang="zh-CN" altLang="en-US" dirty="0"/>
              <a:t>在命令行中输入命令</a:t>
            </a:r>
            <a:r>
              <a:rPr lang="en-US" altLang="zh-CN" dirty="0"/>
              <a:t>vim </a:t>
            </a:r>
            <a:r>
              <a:rPr lang="en-US" altLang="zh-CN" dirty="0" err="1"/>
              <a:t>struct.c</a:t>
            </a:r>
            <a:r>
              <a:rPr lang="zh-CN" altLang="en-US" dirty="0"/>
              <a:t>，创建并编写</a:t>
            </a:r>
            <a:r>
              <a:rPr lang="en-US" altLang="zh-CN" dirty="0" err="1"/>
              <a:t>struct.c</a:t>
            </a:r>
            <a:r>
              <a:rPr lang="zh-CN" altLang="en-US" dirty="0"/>
              <a:t>文件，之后保存退出</a:t>
            </a:r>
            <a:endParaRPr lang="en-US" altLang="zh-CN" dirty="0"/>
          </a:p>
          <a:p>
            <a:endParaRPr lang="zh-CN" altLang="en-US" dirty="0"/>
          </a:p>
        </p:txBody>
      </p:sp>
      <p:pic>
        <p:nvPicPr>
          <p:cNvPr id="5" name="图片 4">
            <a:extLst>
              <a:ext uri="{FF2B5EF4-FFF2-40B4-BE49-F238E27FC236}">
                <a16:creationId xmlns:a16="http://schemas.microsoft.com/office/drawing/2014/main" id="{7465035E-2D4C-181A-B423-A6C4574702C9}"/>
              </a:ext>
            </a:extLst>
          </p:cNvPr>
          <p:cNvPicPr>
            <a:picLocks noChangeAspect="1"/>
          </p:cNvPicPr>
          <p:nvPr/>
        </p:nvPicPr>
        <p:blipFill>
          <a:blip r:embed="rId2"/>
          <a:stretch>
            <a:fillRect/>
          </a:stretch>
        </p:blipFill>
        <p:spPr>
          <a:xfrm>
            <a:off x="5437305" y="1396968"/>
            <a:ext cx="6374978" cy="5320516"/>
          </a:xfrm>
          <a:prstGeom prst="rect">
            <a:avLst/>
          </a:prstGeom>
        </p:spPr>
      </p:pic>
    </p:spTree>
    <p:extLst>
      <p:ext uri="{BB962C8B-B14F-4D97-AF65-F5344CB8AC3E}">
        <p14:creationId xmlns:p14="http://schemas.microsoft.com/office/powerpoint/2010/main" val="232391832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29C072-07EC-993C-B250-098E1985ECF8}"/>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78764233-3D61-8947-B534-C4692BB59C5A}"/>
              </a:ext>
            </a:extLst>
          </p:cNvPr>
          <p:cNvSpPr>
            <a:spLocks noGrp="1"/>
          </p:cNvSpPr>
          <p:nvPr>
            <p:ph type="title"/>
          </p:nvPr>
        </p:nvSpPr>
        <p:spPr/>
        <p:txBody>
          <a:bodyPr/>
          <a:lstStyle/>
          <a:p>
            <a:r>
              <a:rPr lang="zh-CN" altLang="en-US" dirty="0"/>
              <a:t>实验</a:t>
            </a:r>
            <a:r>
              <a:rPr lang="en-US" altLang="zh-CN" dirty="0"/>
              <a:t>II</a:t>
            </a:r>
            <a:r>
              <a:rPr lang="zh-CN" altLang="en-US" dirty="0"/>
              <a:t>：鲲鹏处理器</a:t>
            </a:r>
            <a:r>
              <a:rPr lang="en-US" altLang="zh-CN" dirty="0"/>
              <a:t>C</a:t>
            </a:r>
            <a:r>
              <a:rPr lang="zh-CN" altLang="en-US" dirty="0"/>
              <a:t>程序优化</a:t>
            </a:r>
          </a:p>
        </p:txBody>
      </p:sp>
      <p:sp>
        <p:nvSpPr>
          <p:cNvPr id="3" name="内容占位符 2">
            <a:extLst>
              <a:ext uri="{FF2B5EF4-FFF2-40B4-BE49-F238E27FC236}">
                <a16:creationId xmlns:a16="http://schemas.microsoft.com/office/drawing/2014/main" id="{26D30991-8847-ABC1-50DF-ACF1E942E639}"/>
              </a:ext>
            </a:extLst>
          </p:cNvPr>
          <p:cNvSpPr>
            <a:spLocks noGrp="1"/>
          </p:cNvSpPr>
          <p:nvPr>
            <p:ph idx="1"/>
          </p:nvPr>
        </p:nvSpPr>
        <p:spPr>
          <a:xfrm>
            <a:off x="838199" y="1825625"/>
            <a:ext cx="9011545" cy="4351338"/>
          </a:xfrm>
        </p:spPr>
        <p:txBody>
          <a:bodyPr/>
          <a:lstStyle/>
          <a:p>
            <a:r>
              <a:rPr lang="en-US" altLang="zh-CN" dirty="0"/>
              <a:t>(5)</a:t>
            </a:r>
            <a:r>
              <a:rPr lang="zh-CN" altLang="en-US" dirty="0"/>
              <a:t>在命令行中输入命令</a:t>
            </a:r>
            <a:r>
              <a:rPr lang="en-US" altLang="zh-CN" dirty="0" err="1"/>
              <a:t>gcc</a:t>
            </a:r>
            <a:r>
              <a:rPr lang="en-US" altLang="zh-CN" dirty="0"/>
              <a:t> </a:t>
            </a:r>
            <a:r>
              <a:rPr lang="en-US" altLang="zh-CN" dirty="0" err="1"/>
              <a:t>struct.c</a:t>
            </a:r>
            <a:r>
              <a:rPr lang="en-US" altLang="zh-CN" dirty="0"/>
              <a:t> –o struct</a:t>
            </a:r>
            <a:r>
              <a:rPr lang="zh-CN" altLang="en-US" dirty="0"/>
              <a:t>，编译程序</a:t>
            </a:r>
          </a:p>
          <a:p>
            <a:r>
              <a:rPr lang="en-US" altLang="zh-CN" dirty="0"/>
              <a:t>(6)</a:t>
            </a:r>
            <a:r>
              <a:rPr lang="zh-CN" altLang="en-US" dirty="0"/>
              <a:t>在命令行中输入命令</a:t>
            </a:r>
            <a:r>
              <a:rPr lang="en-US" altLang="zh-CN" dirty="0" err="1"/>
              <a:t>objdump</a:t>
            </a:r>
            <a:r>
              <a:rPr lang="en-US" altLang="zh-CN" dirty="0"/>
              <a:t> –d struct </a:t>
            </a:r>
            <a:r>
              <a:rPr lang="zh-CN" altLang="en-US" dirty="0"/>
              <a:t>，反汇编可执行程序</a:t>
            </a:r>
          </a:p>
          <a:p>
            <a:endParaRPr lang="zh-CN" altLang="en-US" dirty="0"/>
          </a:p>
        </p:txBody>
      </p:sp>
      <p:pic>
        <p:nvPicPr>
          <p:cNvPr id="6" name="图片 5">
            <a:extLst>
              <a:ext uri="{FF2B5EF4-FFF2-40B4-BE49-F238E27FC236}">
                <a16:creationId xmlns:a16="http://schemas.microsoft.com/office/drawing/2014/main" id="{89C987E0-4F9A-5393-9C8E-BE319FA04044}"/>
              </a:ext>
            </a:extLst>
          </p:cNvPr>
          <p:cNvPicPr>
            <a:picLocks noChangeAspect="1"/>
          </p:cNvPicPr>
          <p:nvPr/>
        </p:nvPicPr>
        <p:blipFill>
          <a:blip r:embed="rId2"/>
          <a:stretch>
            <a:fillRect/>
          </a:stretch>
        </p:blipFill>
        <p:spPr>
          <a:xfrm>
            <a:off x="1150408" y="3352796"/>
            <a:ext cx="5906530" cy="249572"/>
          </a:xfrm>
          <a:prstGeom prst="rect">
            <a:avLst/>
          </a:prstGeom>
        </p:spPr>
      </p:pic>
      <p:pic>
        <p:nvPicPr>
          <p:cNvPr id="8" name="图片 7">
            <a:extLst>
              <a:ext uri="{FF2B5EF4-FFF2-40B4-BE49-F238E27FC236}">
                <a16:creationId xmlns:a16="http://schemas.microsoft.com/office/drawing/2014/main" id="{DBEB0D91-3E20-624C-B4EE-97D5A69D4959}"/>
              </a:ext>
            </a:extLst>
          </p:cNvPr>
          <p:cNvPicPr>
            <a:picLocks noChangeAspect="1"/>
          </p:cNvPicPr>
          <p:nvPr/>
        </p:nvPicPr>
        <p:blipFill>
          <a:blip r:embed="rId3"/>
          <a:stretch>
            <a:fillRect/>
          </a:stretch>
        </p:blipFill>
        <p:spPr>
          <a:xfrm>
            <a:off x="1071937" y="3747730"/>
            <a:ext cx="6063472" cy="2283870"/>
          </a:xfrm>
          <a:prstGeom prst="rect">
            <a:avLst/>
          </a:prstGeom>
        </p:spPr>
      </p:pic>
    </p:spTree>
    <p:extLst>
      <p:ext uri="{BB962C8B-B14F-4D97-AF65-F5344CB8AC3E}">
        <p14:creationId xmlns:p14="http://schemas.microsoft.com/office/powerpoint/2010/main" val="8640550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实验环境 </a:t>
            </a:r>
          </a:p>
        </p:txBody>
      </p:sp>
      <p:sp>
        <p:nvSpPr>
          <p:cNvPr id="3" name="内容占位符 2"/>
          <p:cNvSpPr>
            <a:spLocks noGrp="1"/>
          </p:cNvSpPr>
          <p:nvPr>
            <p:ph idx="1"/>
          </p:nvPr>
        </p:nvSpPr>
        <p:spPr>
          <a:xfrm>
            <a:off x="838200" y="1825625"/>
            <a:ext cx="5331691" cy="4351338"/>
          </a:xfrm>
        </p:spPr>
        <p:txBody>
          <a:bodyPr/>
          <a:lstStyle/>
          <a:p>
            <a:r>
              <a:rPr lang="zh-CN" altLang="en-US" dirty="0"/>
              <a:t>方式</a:t>
            </a:r>
            <a:r>
              <a:rPr lang="en-US" altLang="zh-CN" dirty="0"/>
              <a:t>1</a:t>
            </a:r>
            <a:r>
              <a:rPr lang="zh-CN" altLang="en-US" dirty="0"/>
              <a:t>：基于华为云服务器</a:t>
            </a:r>
            <a:endParaRPr lang="en-US" altLang="zh-CN" dirty="0"/>
          </a:p>
          <a:p>
            <a:pPr marL="0" indent="0">
              <a:buNone/>
            </a:pPr>
            <a:endParaRPr lang="en-US" altLang="zh-CN" dirty="0"/>
          </a:p>
          <a:p>
            <a:endParaRPr lang="zh-CN" altLang="en-US" dirty="0"/>
          </a:p>
        </p:txBody>
      </p:sp>
      <p:pic>
        <p:nvPicPr>
          <p:cNvPr id="4" name="图片 3"/>
          <p:cNvPicPr>
            <a:picLocks noChangeAspect="1"/>
          </p:cNvPicPr>
          <p:nvPr/>
        </p:nvPicPr>
        <p:blipFill>
          <a:blip r:embed="rId2"/>
          <a:stretch>
            <a:fillRect/>
          </a:stretch>
        </p:blipFill>
        <p:spPr>
          <a:xfrm>
            <a:off x="6260870" y="2475345"/>
            <a:ext cx="5166821" cy="3371815"/>
          </a:xfrm>
          <a:prstGeom prst="rect">
            <a:avLst/>
          </a:prstGeom>
        </p:spPr>
      </p:pic>
      <p:sp>
        <p:nvSpPr>
          <p:cNvPr id="5" name="内容占位符 2"/>
          <p:cNvSpPr txBox="1"/>
          <p:nvPr/>
        </p:nvSpPr>
        <p:spPr>
          <a:xfrm>
            <a:off x="5739096" y="1825625"/>
            <a:ext cx="5688595"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t>方式</a:t>
            </a:r>
            <a:r>
              <a:rPr lang="en-US" altLang="zh-CN" dirty="0"/>
              <a:t>2</a:t>
            </a:r>
            <a:r>
              <a:rPr lang="zh-CN" altLang="en-US" dirty="0"/>
              <a:t>：基于</a:t>
            </a:r>
            <a:r>
              <a:rPr lang="en-US" altLang="zh-CN" dirty="0"/>
              <a:t>QEMU</a:t>
            </a:r>
            <a:r>
              <a:rPr lang="zh-CN" altLang="en-US" dirty="0"/>
              <a:t>搭建模拟环境</a:t>
            </a:r>
            <a:endParaRPr lang="en-US" altLang="zh-CN" dirty="0"/>
          </a:p>
          <a:p>
            <a:endParaRPr lang="zh-CN" altLang="en-US" dirty="0"/>
          </a:p>
        </p:txBody>
      </p:sp>
      <p:pic>
        <p:nvPicPr>
          <p:cNvPr id="6" name="图片 5"/>
          <p:cNvPicPr>
            <a:picLocks noChangeAspect="1"/>
          </p:cNvPicPr>
          <p:nvPr/>
        </p:nvPicPr>
        <p:blipFill>
          <a:blip r:embed="rId3"/>
          <a:stretch>
            <a:fillRect/>
          </a:stretch>
        </p:blipFill>
        <p:spPr>
          <a:xfrm>
            <a:off x="407405" y="2558743"/>
            <a:ext cx="5688595" cy="3205017"/>
          </a:xfrm>
          <a:prstGeom prst="rect">
            <a:avLst/>
          </a:prstGeom>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9B3BDE-B367-4229-5272-FEF9BE50F6B8}"/>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67DF7F54-1160-E864-8175-AF08B82A0CF6}"/>
              </a:ext>
            </a:extLst>
          </p:cNvPr>
          <p:cNvSpPr>
            <a:spLocks noGrp="1"/>
          </p:cNvSpPr>
          <p:nvPr>
            <p:ph type="title"/>
          </p:nvPr>
        </p:nvSpPr>
        <p:spPr/>
        <p:txBody>
          <a:bodyPr/>
          <a:lstStyle/>
          <a:p>
            <a:r>
              <a:rPr lang="zh-CN" altLang="en-US" dirty="0"/>
              <a:t>实验</a:t>
            </a:r>
            <a:r>
              <a:rPr lang="en-US" altLang="zh-CN" dirty="0"/>
              <a:t>II</a:t>
            </a:r>
            <a:r>
              <a:rPr lang="zh-CN" altLang="en-US" dirty="0"/>
              <a:t>：鲲鹏处理器</a:t>
            </a:r>
            <a:r>
              <a:rPr lang="en-US" altLang="zh-CN" dirty="0"/>
              <a:t>C</a:t>
            </a:r>
            <a:r>
              <a:rPr lang="zh-CN" altLang="en-US" dirty="0"/>
              <a:t>程序优化</a:t>
            </a:r>
          </a:p>
        </p:txBody>
      </p:sp>
      <p:sp>
        <p:nvSpPr>
          <p:cNvPr id="3" name="内容占位符 2">
            <a:extLst>
              <a:ext uri="{FF2B5EF4-FFF2-40B4-BE49-F238E27FC236}">
                <a16:creationId xmlns:a16="http://schemas.microsoft.com/office/drawing/2014/main" id="{A37DEC73-32CA-26BB-AB8C-9AB6646D84CD}"/>
              </a:ext>
            </a:extLst>
          </p:cNvPr>
          <p:cNvSpPr>
            <a:spLocks noGrp="1"/>
          </p:cNvSpPr>
          <p:nvPr>
            <p:ph idx="1"/>
          </p:nvPr>
        </p:nvSpPr>
        <p:spPr>
          <a:xfrm>
            <a:off x="838200" y="1825625"/>
            <a:ext cx="4390450" cy="4351338"/>
          </a:xfrm>
        </p:spPr>
        <p:txBody>
          <a:bodyPr/>
          <a:lstStyle/>
          <a:p>
            <a:r>
              <a:rPr lang="en-US" altLang="zh-CN" dirty="0"/>
              <a:t>test</a:t>
            </a:r>
            <a:r>
              <a:rPr lang="zh-CN" altLang="en-US" dirty="0"/>
              <a:t>函数如下所示</a:t>
            </a:r>
          </a:p>
        </p:txBody>
      </p:sp>
      <p:pic>
        <p:nvPicPr>
          <p:cNvPr id="6" name="图片 5">
            <a:extLst>
              <a:ext uri="{FF2B5EF4-FFF2-40B4-BE49-F238E27FC236}">
                <a16:creationId xmlns:a16="http://schemas.microsoft.com/office/drawing/2014/main" id="{05F9046B-336F-62B6-075C-B06D0A8FEC55}"/>
              </a:ext>
            </a:extLst>
          </p:cNvPr>
          <p:cNvPicPr>
            <a:picLocks noChangeAspect="1"/>
          </p:cNvPicPr>
          <p:nvPr/>
        </p:nvPicPr>
        <p:blipFill>
          <a:blip r:embed="rId2"/>
          <a:stretch>
            <a:fillRect/>
          </a:stretch>
        </p:blipFill>
        <p:spPr>
          <a:xfrm>
            <a:off x="1064522" y="2596471"/>
            <a:ext cx="4883401" cy="3162463"/>
          </a:xfrm>
          <a:prstGeom prst="rect">
            <a:avLst/>
          </a:prstGeom>
        </p:spPr>
      </p:pic>
    </p:spTree>
    <p:extLst>
      <p:ext uri="{BB962C8B-B14F-4D97-AF65-F5344CB8AC3E}">
        <p14:creationId xmlns:p14="http://schemas.microsoft.com/office/powerpoint/2010/main" val="127711224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88FF2B-53E2-C86C-CF2A-1C75ECF81A49}"/>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A7AFBBFB-C3EA-2A3B-4FD6-74A642285F24}"/>
              </a:ext>
            </a:extLst>
          </p:cNvPr>
          <p:cNvSpPr>
            <a:spLocks noGrp="1"/>
          </p:cNvSpPr>
          <p:nvPr>
            <p:ph type="title"/>
          </p:nvPr>
        </p:nvSpPr>
        <p:spPr/>
        <p:txBody>
          <a:bodyPr/>
          <a:lstStyle/>
          <a:p>
            <a:r>
              <a:rPr lang="zh-CN" altLang="en-US" dirty="0"/>
              <a:t>实验</a:t>
            </a:r>
            <a:r>
              <a:rPr lang="en-US" altLang="zh-CN" dirty="0"/>
              <a:t>II</a:t>
            </a:r>
            <a:r>
              <a:rPr lang="zh-CN" altLang="en-US" dirty="0"/>
              <a:t>：鲲鹏处理器</a:t>
            </a:r>
            <a:r>
              <a:rPr lang="en-US" altLang="zh-CN" dirty="0"/>
              <a:t>C</a:t>
            </a:r>
            <a:r>
              <a:rPr lang="zh-CN" altLang="en-US" dirty="0"/>
              <a:t>程序优化</a:t>
            </a:r>
          </a:p>
        </p:txBody>
      </p:sp>
      <p:sp>
        <p:nvSpPr>
          <p:cNvPr id="3" name="内容占位符 2">
            <a:extLst>
              <a:ext uri="{FF2B5EF4-FFF2-40B4-BE49-F238E27FC236}">
                <a16:creationId xmlns:a16="http://schemas.microsoft.com/office/drawing/2014/main" id="{5BDD04F6-0164-80F5-4C13-3A4BDA2B275C}"/>
              </a:ext>
            </a:extLst>
          </p:cNvPr>
          <p:cNvSpPr>
            <a:spLocks noGrp="1"/>
          </p:cNvSpPr>
          <p:nvPr>
            <p:ph idx="1"/>
          </p:nvPr>
        </p:nvSpPr>
        <p:spPr>
          <a:xfrm>
            <a:off x="838200" y="1825625"/>
            <a:ext cx="11353800" cy="4351338"/>
          </a:xfrm>
        </p:spPr>
        <p:txBody>
          <a:bodyPr/>
          <a:lstStyle/>
          <a:p>
            <a:r>
              <a:rPr lang="en-US" altLang="zh-CN" dirty="0"/>
              <a:t>test</a:t>
            </a:r>
            <a:r>
              <a:rPr lang="zh-CN" altLang="en-US" dirty="0"/>
              <a:t>函数如下所示，根据汇编代码，可以推断出两个结构体在栈内的存储如图所示</a:t>
            </a:r>
          </a:p>
        </p:txBody>
      </p:sp>
      <p:pic>
        <p:nvPicPr>
          <p:cNvPr id="6" name="图片 5">
            <a:extLst>
              <a:ext uri="{FF2B5EF4-FFF2-40B4-BE49-F238E27FC236}">
                <a16:creationId xmlns:a16="http://schemas.microsoft.com/office/drawing/2014/main" id="{7548DFB8-2F90-16C0-98D7-25477A151C00}"/>
              </a:ext>
            </a:extLst>
          </p:cNvPr>
          <p:cNvPicPr>
            <a:picLocks noChangeAspect="1"/>
          </p:cNvPicPr>
          <p:nvPr/>
        </p:nvPicPr>
        <p:blipFill>
          <a:blip r:embed="rId2"/>
          <a:stretch>
            <a:fillRect/>
          </a:stretch>
        </p:blipFill>
        <p:spPr>
          <a:xfrm>
            <a:off x="1064522" y="2596471"/>
            <a:ext cx="4883401" cy="3162463"/>
          </a:xfrm>
          <a:prstGeom prst="rect">
            <a:avLst/>
          </a:prstGeom>
        </p:spPr>
      </p:pic>
      <p:sp>
        <p:nvSpPr>
          <p:cNvPr id="8" name="文本框 7">
            <a:extLst>
              <a:ext uri="{FF2B5EF4-FFF2-40B4-BE49-F238E27FC236}">
                <a16:creationId xmlns:a16="http://schemas.microsoft.com/office/drawing/2014/main" id="{4BAA0135-07A7-3A9C-B184-3D35ACFE7C3E}"/>
              </a:ext>
            </a:extLst>
          </p:cNvPr>
          <p:cNvSpPr txBox="1"/>
          <p:nvPr/>
        </p:nvSpPr>
        <p:spPr>
          <a:xfrm>
            <a:off x="6970451" y="5713428"/>
            <a:ext cx="6120114" cy="369332"/>
          </a:xfrm>
          <a:prstGeom prst="rect">
            <a:avLst/>
          </a:prstGeom>
          <a:noFill/>
        </p:spPr>
        <p:txBody>
          <a:bodyPr wrap="square">
            <a:spAutoFit/>
          </a:bodyPr>
          <a:lstStyle/>
          <a:p>
            <a:r>
              <a:rPr lang="en-US" altLang="zh-CN" dirty="0"/>
              <a:t>struct_v2</a:t>
            </a:r>
            <a:endParaRPr lang="zh-CN" altLang="en-US" dirty="0"/>
          </a:p>
        </p:txBody>
      </p:sp>
      <p:pic>
        <p:nvPicPr>
          <p:cNvPr id="10" name="图片 9">
            <a:extLst>
              <a:ext uri="{FF2B5EF4-FFF2-40B4-BE49-F238E27FC236}">
                <a16:creationId xmlns:a16="http://schemas.microsoft.com/office/drawing/2014/main" id="{62F4BD5A-8FFE-39E3-3624-29883F4E07D0}"/>
              </a:ext>
            </a:extLst>
          </p:cNvPr>
          <p:cNvPicPr>
            <a:picLocks noChangeAspect="1"/>
          </p:cNvPicPr>
          <p:nvPr/>
        </p:nvPicPr>
        <p:blipFill>
          <a:blip r:embed="rId3"/>
          <a:stretch>
            <a:fillRect/>
          </a:stretch>
        </p:blipFill>
        <p:spPr>
          <a:xfrm>
            <a:off x="8580344" y="2737510"/>
            <a:ext cx="1270065" cy="2908449"/>
          </a:xfrm>
          <a:prstGeom prst="rect">
            <a:avLst/>
          </a:prstGeom>
        </p:spPr>
      </p:pic>
      <p:sp>
        <p:nvSpPr>
          <p:cNvPr id="13" name="文本框 12">
            <a:extLst>
              <a:ext uri="{FF2B5EF4-FFF2-40B4-BE49-F238E27FC236}">
                <a16:creationId xmlns:a16="http://schemas.microsoft.com/office/drawing/2014/main" id="{0A129FFE-B156-4BA7-BC10-C0A4B57C1CAC}"/>
              </a:ext>
            </a:extLst>
          </p:cNvPr>
          <p:cNvSpPr txBox="1"/>
          <p:nvPr/>
        </p:nvSpPr>
        <p:spPr>
          <a:xfrm>
            <a:off x="9131943" y="5682487"/>
            <a:ext cx="1995535" cy="646331"/>
          </a:xfrm>
          <a:prstGeom prst="rect">
            <a:avLst/>
          </a:prstGeom>
          <a:noFill/>
        </p:spPr>
        <p:txBody>
          <a:bodyPr wrap="square">
            <a:spAutoFit/>
          </a:bodyPr>
          <a:lstStyle/>
          <a:p>
            <a:r>
              <a:rPr lang="en-US" altLang="zh-CN" dirty="0"/>
              <a:t>struct_v1</a:t>
            </a:r>
          </a:p>
          <a:p>
            <a:r>
              <a:rPr lang="zh-CN" altLang="en-US" dirty="0"/>
              <a:t>（</a:t>
            </a:r>
            <a:r>
              <a:rPr lang="en-US" altLang="zh-CN" dirty="0"/>
              <a:t>pad</a:t>
            </a:r>
            <a:r>
              <a:rPr lang="zh-CN" altLang="en-US" dirty="0"/>
              <a:t>表示空缺）</a:t>
            </a:r>
          </a:p>
        </p:txBody>
      </p:sp>
      <p:pic>
        <p:nvPicPr>
          <p:cNvPr id="11" name="图片 10">
            <a:extLst>
              <a:ext uri="{FF2B5EF4-FFF2-40B4-BE49-F238E27FC236}">
                <a16:creationId xmlns:a16="http://schemas.microsoft.com/office/drawing/2014/main" id="{C6AA8074-4813-038B-9A7F-E2604F13A8CB}"/>
              </a:ext>
            </a:extLst>
          </p:cNvPr>
          <p:cNvPicPr>
            <a:picLocks noChangeAspect="1"/>
          </p:cNvPicPr>
          <p:nvPr/>
        </p:nvPicPr>
        <p:blipFill>
          <a:blip r:embed="rId4"/>
          <a:stretch>
            <a:fillRect/>
          </a:stretch>
        </p:blipFill>
        <p:spPr>
          <a:xfrm>
            <a:off x="6403815" y="2565776"/>
            <a:ext cx="1705600" cy="3147652"/>
          </a:xfrm>
          <a:prstGeom prst="rect">
            <a:avLst/>
          </a:prstGeom>
        </p:spPr>
      </p:pic>
    </p:spTree>
    <p:extLst>
      <p:ext uri="{BB962C8B-B14F-4D97-AF65-F5344CB8AC3E}">
        <p14:creationId xmlns:p14="http://schemas.microsoft.com/office/powerpoint/2010/main" val="145031462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9B3BDE-B367-4229-5272-FEF9BE50F6B8}"/>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67DF7F54-1160-E864-8175-AF08B82A0CF6}"/>
              </a:ext>
            </a:extLst>
          </p:cNvPr>
          <p:cNvSpPr>
            <a:spLocks noGrp="1"/>
          </p:cNvSpPr>
          <p:nvPr>
            <p:ph type="title"/>
          </p:nvPr>
        </p:nvSpPr>
        <p:spPr/>
        <p:txBody>
          <a:bodyPr/>
          <a:lstStyle/>
          <a:p>
            <a:r>
              <a:rPr lang="zh-CN" altLang="en-US" dirty="0"/>
              <a:t>实验</a:t>
            </a:r>
            <a:r>
              <a:rPr lang="en-US" altLang="zh-CN" dirty="0"/>
              <a:t>II</a:t>
            </a:r>
            <a:r>
              <a:rPr lang="zh-CN" altLang="en-US" dirty="0"/>
              <a:t>：鲲鹏处理器</a:t>
            </a:r>
            <a:r>
              <a:rPr lang="en-US" altLang="zh-CN" dirty="0"/>
              <a:t>C</a:t>
            </a:r>
            <a:r>
              <a:rPr lang="zh-CN" altLang="en-US" dirty="0"/>
              <a:t>程序优化</a:t>
            </a:r>
          </a:p>
        </p:txBody>
      </p:sp>
      <p:sp>
        <p:nvSpPr>
          <p:cNvPr id="3" name="内容占位符 2">
            <a:extLst>
              <a:ext uri="{FF2B5EF4-FFF2-40B4-BE49-F238E27FC236}">
                <a16:creationId xmlns:a16="http://schemas.microsoft.com/office/drawing/2014/main" id="{A37DEC73-32CA-26BB-AB8C-9AB6646D84CD}"/>
              </a:ext>
            </a:extLst>
          </p:cNvPr>
          <p:cNvSpPr>
            <a:spLocks noGrp="1"/>
          </p:cNvSpPr>
          <p:nvPr>
            <p:ph idx="1"/>
          </p:nvPr>
        </p:nvSpPr>
        <p:spPr>
          <a:xfrm>
            <a:off x="838200" y="1825625"/>
            <a:ext cx="9907534" cy="4351338"/>
          </a:xfrm>
        </p:spPr>
        <p:txBody>
          <a:bodyPr>
            <a:normAutofit fontScale="92500" lnSpcReduction="10000"/>
          </a:bodyPr>
          <a:lstStyle/>
          <a:p>
            <a:r>
              <a:rPr lang="zh-CN" altLang="en-US" dirty="0"/>
              <a:t>思考题：</a:t>
            </a:r>
            <a:endParaRPr lang="en-US" altLang="zh-CN" dirty="0"/>
          </a:p>
          <a:p>
            <a:r>
              <a:rPr lang="zh-CN" altLang="en-US" dirty="0"/>
              <a:t>工厂内某一产品的一组数据以结构体的形式进行存储，该结构体拥有</a:t>
            </a:r>
            <a:r>
              <a:rPr lang="en-US" altLang="zh-CN" dirty="0"/>
              <a:t>A</a:t>
            </a:r>
            <a:r>
              <a:rPr lang="zh-CN" altLang="en-US" dirty="0"/>
              <a:t>、</a:t>
            </a:r>
            <a:r>
              <a:rPr lang="en-US" altLang="zh-CN" dirty="0"/>
              <a:t>B</a:t>
            </a:r>
            <a:r>
              <a:rPr lang="zh-CN" altLang="en-US" dirty="0"/>
              <a:t>、</a:t>
            </a:r>
            <a:r>
              <a:rPr lang="en-US" altLang="zh-CN" dirty="0"/>
              <a:t>C</a:t>
            </a:r>
            <a:r>
              <a:rPr lang="zh-CN" altLang="en-US" dirty="0"/>
              <a:t>、</a:t>
            </a:r>
            <a:r>
              <a:rPr lang="en-US" altLang="zh-CN" dirty="0"/>
              <a:t>D</a:t>
            </a:r>
            <a:r>
              <a:rPr lang="zh-CN" altLang="en-US" dirty="0"/>
              <a:t>共</a:t>
            </a:r>
            <a:r>
              <a:rPr lang="en-US" altLang="zh-CN" dirty="0"/>
              <a:t>4</a:t>
            </a:r>
            <a:r>
              <a:rPr lang="zh-CN" altLang="en-US" dirty="0"/>
              <a:t>个成员。各成员的数据均为整数，范围如下：</a:t>
            </a:r>
            <a:endParaRPr lang="en-US" altLang="zh-CN" dirty="0"/>
          </a:p>
          <a:p>
            <a:r>
              <a:rPr lang="en-US" altLang="zh-CN" dirty="0"/>
              <a:t>A</a:t>
            </a:r>
            <a:r>
              <a:rPr lang="zh-CN" altLang="en-US" dirty="0"/>
              <a:t>：</a:t>
            </a:r>
            <a:r>
              <a:rPr lang="en-US" altLang="zh-CN" dirty="0"/>
              <a:t>1~100</a:t>
            </a:r>
          </a:p>
          <a:p>
            <a:r>
              <a:rPr lang="en-US" altLang="zh-CN" dirty="0"/>
              <a:t>B</a:t>
            </a:r>
            <a:r>
              <a:rPr lang="zh-CN" altLang="en-US" dirty="0"/>
              <a:t>：</a:t>
            </a:r>
            <a:r>
              <a:rPr lang="en-US" altLang="zh-CN" dirty="0"/>
              <a:t>40000~80000</a:t>
            </a:r>
          </a:p>
          <a:p>
            <a:r>
              <a:rPr lang="en-US" altLang="zh-CN" dirty="0"/>
              <a:t>C</a:t>
            </a:r>
            <a:r>
              <a:rPr lang="zh-CN" altLang="en-US" dirty="0"/>
              <a:t>：</a:t>
            </a:r>
            <a:r>
              <a:rPr lang="en-US" altLang="zh-CN" dirty="0"/>
              <a:t>18~25</a:t>
            </a:r>
          </a:p>
          <a:p>
            <a:r>
              <a:rPr lang="en-US" altLang="zh-CN" dirty="0"/>
              <a:t>D</a:t>
            </a:r>
            <a:r>
              <a:rPr lang="zh-CN" altLang="en-US" dirty="0"/>
              <a:t>：</a:t>
            </a:r>
            <a:r>
              <a:rPr lang="en-US" altLang="zh-CN" dirty="0"/>
              <a:t>1000000000~ 2000000000</a:t>
            </a:r>
          </a:p>
          <a:p>
            <a:r>
              <a:rPr lang="zh-CN" altLang="en-US" dirty="0"/>
              <a:t>根据本章的内容，考虑数据类型和边界对齐对程序执行效率的影响，合理地设计下列程序中的</a:t>
            </a:r>
            <a:r>
              <a:rPr lang="en-US" altLang="zh-CN" dirty="0"/>
              <a:t>product</a:t>
            </a:r>
            <a:r>
              <a:rPr lang="zh-CN" altLang="en-US" dirty="0"/>
              <a:t>结构体，使得</a:t>
            </a:r>
            <a:r>
              <a:rPr lang="en-US" altLang="zh-CN" dirty="0"/>
              <a:t>product</a:t>
            </a:r>
            <a:r>
              <a:rPr lang="zh-CN" altLang="en-US" dirty="0"/>
              <a:t>结构体的结构达到最优</a:t>
            </a:r>
          </a:p>
        </p:txBody>
      </p:sp>
    </p:spTree>
    <p:extLst>
      <p:ext uri="{BB962C8B-B14F-4D97-AF65-F5344CB8AC3E}">
        <p14:creationId xmlns:p14="http://schemas.microsoft.com/office/powerpoint/2010/main" val="32742730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基于</a:t>
            </a:r>
            <a:r>
              <a:rPr lang="en-US" altLang="zh-CN" dirty="0"/>
              <a:t>QEMU</a:t>
            </a:r>
            <a:r>
              <a:rPr lang="zh-CN" altLang="en-US" dirty="0"/>
              <a:t>的鲲鹏处理器开发环境</a:t>
            </a:r>
          </a:p>
        </p:txBody>
      </p:sp>
      <p:sp>
        <p:nvSpPr>
          <p:cNvPr id="3" name="内容占位符 2"/>
          <p:cNvSpPr>
            <a:spLocks noGrp="1"/>
          </p:cNvSpPr>
          <p:nvPr>
            <p:ph idx="1"/>
          </p:nvPr>
        </p:nvSpPr>
        <p:spPr/>
        <p:txBody>
          <a:bodyPr/>
          <a:lstStyle/>
          <a:p>
            <a:r>
              <a:rPr lang="en-US" altLang="zh-CN" dirty="0"/>
              <a:t>QEMU</a:t>
            </a:r>
            <a:r>
              <a:rPr lang="zh-CN" altLang="en-US" dirty="0"/>
              <a:t>是一套以</a:t>
            </a:r>
            <a:r>
              <a:rPr lang="en-US" altLang="zh-CN" dirty="0"/>
              <a:t>GPL</a:t>
            </a:r>
            <a:r>
              <a:rPr lang="zh-CN" altLang="en-US" dirty="0"/>
              <a:t>许可证分发源码的虚拟机软件，本实验序列基于</a:t>
            </a:r>
            <a:r>
              <a:rPr lang="en-US" altLang="zh-CN" dirty="0"/>
              <a:t>X86/windows</a:t>
            </a:r>
            <a:r>
              <a:rPr lang="zh-CN" altLang="en-US" dirty="0"/>
              <a:t> 平台，采用</a:t>
            </a:r>
            <a:r>
              <a:rPr lang="en-US" altLang="zh-CN" dirty="0"/>
              <a:t>QEMU</a:t>
            </a:r>
            <a:r>
              <a:rPr lang="zh-CN" altLang="en-US" dirty="0"/>
              <a:t>搭建能够兼容鲲鹏架构的模拟环境，为鲲鹏处理器的学习提供支撑。</a:t>
            </a:r>
            <a:endParaRPr lang="en-US" altLang="zh-CN" dirty="0"/>
          </a:p>
          <a:p>
            <a:r>
              <a:rPr lang="en-US" altLang="zh-CN" dirty="0"/>
              <a:t>QEMU</a:t>
            </a:r>
            <a:r>
              <a:rPr lang="zh-CN" altLang="en-US" dirty="0"/>
              <a:t>虚拟环境搭建，参考视频</a:t>
            </a:r>
            <a:r>
              <a:rPr lang="en-US" altLang="zh-CN" dirty="0"/>
              <a:t>1.QEMU</a:t>
            </a:r>
            <a:r>
              <a:rPr lang="zh-CN" altLang="en-US" dirty="0"/>
              <a:t>虚拟环境搭建</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华为云实验环境搭建</a:t>
            </a:r>
          </a:p>
        </p:txBody>
      </p:sp>
      <p:sp>
        <p:nvSpPr>
          <p:cNvPr id="3" name="内容占位符 2"/>
          <p:cNvSpPr>
            <a:spLocks noGrp="1"/>
          </p:cNvSpPr>
          <p:nvPr>
            <p:ph idx="1"/>
          </p:nvPr>
        </p:nvSpPr>
        <p:spPr/>
        <p:txBody>
          <a:bodyPr/>
          <a:lstStyle/>
          <a:p>
            <a:r>
              <a:rPr lang="zh-CN" altLang="en-US" dirty="0"/>
              <a:t>参考实验教材附录</a:t>
            </a:r>
            <a:r>
              <a:rPr lang="en-US" altLang="zh-CN" dirty="0"/>
              <a:t>A</a:t>
            </a:r>
          </a:p>
          <a:p>
            <a:r>
              <a:rPr lang="zh-CN" altLang="en-US" dirty="0"/>
              <a:t>参考视频</a:t>
            </a:r>
            <a:r>
              <a:rPr lang="en-US" altLang="zh-CN" dirty="0"/>
              <a:t>2</a:t>
            </a:r>
            <a:r>
              <a:rPr lang="zh-CN" altLang="en-US" dirty="0"/>
              <a:t>：华为云实验环境搭建</a:t>
            </a:r>
            <a:r>
              <a:rPr lang="en-US" altLang="zh-CN" dirty="0"/>
              <a:t>.mp4</a:t>
            </a:r>
            <a:endParaRPr lang="zh-CN" altLang="en-US" dirty="0"/>
          </a:p>
        </p:txBody>
      </p:sp>
      <p:pic>
        <p:nvPicPr>
          <p:cNvPr id="4" name="图片 3"/>
          <p:cNvPicPr>
            <a:picLocks noChangeAspect="1"/>
          </p:cNvPicPr>
          <p:nvPr/>
        </p:nvPicPr>
        <p:blipFill>
          <a:blip r:embed="rId2"/>
          <a:stretch>
            <a:fillRect/>
          </a:stretch>
        </p:blipFill>
        <p:spPr>
          <a:xfrm>
            <a:off x="2493550" y="2903201"/>
            <a:ext cx="6779758" cy="34087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实验</a:t>
            </a:r>
            <a:r>
              <a:rPr lang="en-US" altLang="zh-CN" dirty="0"/>
              <a:t>II</a:t>
            </a:r>
            <a:r>
              <a:rPr lang="zh-CN" altLang="en-US" dirty="0"/>
              <a:t>：鲲鹏处理器</a:t>
            </a:r>
            <a:r>
              <a:rPr lang="en-US" altLang="zh-CN" dirty="0"/>
              <a:t>C</a:t>
            </a:r>
            <a:r>
              <a:rPr lang="zh-CN" altLang="en-US" dirty="0"/>
              <a:t>程序优化</a:t>
            </a:r>
          </a:p>
        </p:txBody>
      </p:sp>
      <p:sp>
        <p:nvSpPr>
          <p:cNvPr id="3" name="内容占位符 2"/>
          <p:cNvSpPr>
            <a:spLocks noGrp="1"/>
          </p:cNvSpPr>
          <p:nvPr>
            <p:ph idx="1"/>
          </p:nvPr>
        </p:nvSpPr>
        <p:spPr/>
        <p:txBody>
          <a:bodyPr/>
          <a:lstStyle/>
          <a:p>
            <a:r>
              <a:rPr lang="zh-CN" altLang="en-US" dirty="0"/>
              <a:t>实验目的</a:t>
            </a:r>
            <a:endParaRPr lang="en-US" altLang="zh-CN" dirty="0"/>
          </a:p>
          <a:p>
            <a:pPr lvl="1"/>
            <a:r>
              <a:rPr lang="en-US" altLang="zh-CN" dirty="0"/>
              <a:t>C</a:t>
            </a:r>
            <a:r>
              <a:rPr lang="zh-CN" altLang="en-US" dirty="0"/>
              <a:t>语言的运行效率与编译器、硬件体系结构密切相关。将用</a:t>
            </a:r>
            <a:r>
              <a:rPr lang="en-US" altLang="zh-CN" dirty="0"/>
              <a:t>C</a:t>
            </a:r>
            <a:r>
              <a:rPr lang="zh-CN" altLang="en-US" dirty="0"/>
              <a:t>语言编写的功能相同、实现方式不同的</a:t>
            </a:r>
            <a:r>
              <a:rPr lang="zh-CN" altLang="en-US" dirty="0">
                <a:solidFill>
                  <a:srgbClr val="C00000"/>
                </a:solidFill>
              </a:rPr>
              <a:t>可执行程序转换为对应的汇编代码</a:t>
            </a:r>
            <a:r>
              <a:rPr lang="zh-CN" altLang="en-US" dirty="0"/>
              <a:t>，分析不同汇编代码的规模和运行效率，</a:t>
            </a:r>
            <a:r>
              <a:rPr lang="zh-CN" altLang="en-US" u="sng" dirty="0"/>
              <a:t>以此识别不同</a:t>
            </a:r>
            <a:r>
              <a:rPr lang="en-US" altLang="zh-CN" u="sng" dirty="0"/>
              <a:t>C</a:t>
            </a:r>
            <a:r>
              <a:rPr lang="zh-CN" altLang="en-US" u="sng" dirty="0"/>
              <a:t>语言编程方式的优劣</a:t>
            </a:r>
            <a:r>
              <a:rPr lang="zh-CN" altLang="en-US" dirty="0"/>
              <a:t>，</a:t>
            </a:r>
            <a:r>
              <a:rPr lang="zh-CN" altLang="en-US" u="sng" dirty="0"/>
              <a:t>探索针对特定硬件的高效</a:t>
            </a:r>
            <a:r>
              <a:rPr lang="en-US" altLang="zh-CN" u="sng" dirty="0"/>
              <a:t>C</a:t>
            </a:r>
            <a:r>
              <a:rPr lang="zh-CN" altLang="en-US" u="sng" dirty="0"/>
              <a:t>语言编程方法，并以此了解鲲鹏处理器的硬件特性。</a:t>
            </a:r>
            <a:endParaRPr lang="en-US" altLang="zh-CN" u="sng" dirty="0"/>
          </a:p>
          <a:p>
            <a:pPr algn="just" fontAlgn="auto">
              <a:lnSpc>
                <a:spcPct val="100000"/>
              </a:lnSpc>
            </a:pPr>
            <a:r>
              <a:rPr lang="zh-CN" altLang="en-US" dirty="0"/>
              <a:t>实验环境</a:t>
            </a:r>
            <a:endParaRPr lang="en-US" altLang="zh-CN" dirty="0"/>
          </a:p>
          <a:p>
            <a:pPr lvl="1" algn="just" fontAlgn="auto">
              <a:lnSpc>
                <a:spcPct val="100000"/>
              </a:lnSpc>
            </a:pPr>
            <a:r>
              <a:rPr lang="zh-CN" altLang="en-US" dirty="0"/>
              <a:t>硬件环境：具备网络连接的个人计算机</a:t>
            </a:r>
            <a:endParaRPr lang="en-US" altLang="zh-CN" dirty="0"/>
          </a:p>
          <a:p>
            <a:pPr lvl="1" algn="just" fontAlgn="auto">
              <a:lnSpc>
                <a:spcPct val="100000"/>
              </a:lnSpc>
            </a:pPr>
            <a:r>
              <a:rPr lang="zh-CN" altLang="en-US" dirty="0"/>
              <a:t>软件环境：</a:t>
            </a:r>
            <a:r>
              <a:rPr lang="en-US" altLang="zh-CN" dirty="0" err="1"/>
              <a:t>Qemu</a:t>
            </a:r>
            <a:r>
              <a:rPr lang="zh-CN" altLang="en-US" dirty="0"/>
              <a:t>虚拟环境，</a:t>
            </a:r>
            <a:r>
              <a:rPr lang="en-US" altLang="zh-CN" dirty="0" err="1"/>
              <a:t>openEuler</a:t>
            </a:r>
            <a:r>
              <a:rPr lang="zh-CN" altLang="en-US" dirty="0"/>
              <a:t>操作系统，</a:t>
            </a:r>
            <a:r>
              <a:rPr lang="en-US" altLang="zh-CN" dirty="0" err="1"/>
              <a:t>gcc</a:t>
            </a:r>
            <a:r>
              <a:rPr lang="zh-CN" altLang="en-US" dirty="0"/>
              <a:t>编译器</a:t>
            </a:r>
            <a:endParaRPr lang="en-US" altLang="zh-CN" dirty="0"/>
          </a:p>
          <a:p>
            <a:endParaRPr lang="zh-CN"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4F0989-7A87-F7AD-1E56-D15443BD8AAF}"/>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9ED5735E-4A03-39DE-37E9-A6A062D0FCF8}"/>
              </a:ext>
            </a:extLst>
          </p:cNvPr>
          <p:cNvSpPr>
            <a:spLocks noGrp="1"/>
          </p:cNvSpPr>
          <p:nvPr>
            <p:ph type="title"/>
          </p:nvPr>
        </p:nvSpPr>
        <p:spPr/>
        <p:txBody>
          <a:bodyPr/>
          <a:lstStyle/>
          <a:p>
            <a:r>
              <a:rPr lang="zh-CN" altLang="en-US" dirty="0"/>
              <a:t>实验</a:t>
            </a:r>
            <a:r>
              <a:rPr lang="en-US" altLang="zh-CN" dirty="0"/>
              <a:t>II</a:t>
            </a:r>
            <a:r>
              <a:rPr lang="zh-CN" altLang="en-US" dirty="0"/>
              <a:t>：鲲鹏处理器</a:t>
            </a:r>
            <a:r>
              <a:rPr lang="en-US" altLang="zh-CN" dirty="0"/>
              <a:t>C</a:t>
            </a:r>
            <a:r>
              <a:rPr lang="zh-CN" altLang="en-US" dirty="0"/>
              <a:t>程序优化</a:t>
            </a:r>
          </a:p>
        </p:txBody>
      </p:sp>
      <p:sp>
        <p:nvSpPr>
          <p:cNvPr id="3" name="内容占位符 2">
            <a:extLst>
              <a:ext uri="{FF2B5EF4-FFF2-40B4-BE49-F238E27FC236}">
                <a16:creationId xmlns:a16="http://schemas.microsoft.com/office/drawing/2014/main" id="{DDD775C3-322A-B502-96B1-62F4FE80ECD2}"/>
              </a:ext>
            </a:extLst>
          </p:cNvPr>
          <p:cNvSpPr>
            <a:spLocks noGrp="1"/>
          </p:cNvSpPr>
          <p:nvPr>
            <p:ph idx="1"/>
          </p:nvPr>
        </p:nvSpPr>
        <p:spPr/>
        <p:txBody>
          <a:bodyPr/>
          <a:lstStyle/>
          <a:p>
            <a:r>
              <a:rPr lang="zh-CN" altLang="en-US" dirty="0"/>
              <a:t>实验原理</a:t>
            </a:r>
            <a:endParaRPr lang="en-US" altLang="zh-CN" dirty="0"/>
          </a:p>
          <a:p>
            <a:pPr lvl="1"/>
            <a:r>
              <a:rPr lang="zh-CN" altLang="en-US" dirty="0"/>
              <a:t>使用</a:t>
            </a:r>
            <a:r>
              <a:rPr lang="en-US" altLang="zh-CN" dirty="0"/>
              <a:t>C</a:t>
            </a:r>
            <a:r>
              <a:rPr lang="zh-CN" altLang="en-US" dirty="0"/>
              <a:t>语言编程时，由于</a:t>
            </a:r>
            <a:r>
              <a:rPr lang="en-US" altLang="zh-CN" dirty="0"/>
              <a:t>C</a:t>
            </a:r>
            <a:r>
              <a:rPr lang="zh-CN" altLang="en-US" dirty="0"/>
              <a:t>源代码到可执行程序的转换过程需要编译器的参与，由编译器得到的可执行文件与直接用汇编语言设计的程序相比，增加很多冗余代码，如果能够在一定程度上减少这类冗余代码，显然可以提高程序的执行效率。</a:t>
            </a:r>
            <a:endParaRPr lang="en-US" altLang="zh-CN" dirty="0"/>
          </a:p>
          <a:p>
            <a:pPr lvl="1"/>
            <a:r>
              <a:rPr lang="zh-CN" altLang="en-US" dirty="0"/>
              <a:t>同时，不同体系结构对同样一份</a:t>
            </a:r>
            <a:r>
              <a:rPr lang="en-US" altLang="zh-CN" dirty="0"/>
              <a:t>C</a:t>
            </a:r>
            <a:r>
              <a:rPr lang="zh-CN" altLang="en-US" dirty="0"/>
              <a:t>程序的支撑程度是不同的，若能针对鲲鹏处理器体系结构进行程序设计优化，也有助于提高软件的运行效率。</a:t>
            </a:r>
            <a:endParaRPr lang="en-US" altLang="zh-CN" dirty="0"/>
          </a:p>
        </p:txBody>
      </p:sp>
    </p:spTree>
    <p:extLst>
      <p:ext uri="{BB962C8B-B14F-4D97-AF65-F5344CB8AC3E}">
        <p14:creationId xmlns:p14="http://schemas.microsoft.com/office/powerpoint/2010/main" val="20987243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34E339-278C-1B24-BF4E-9D64B07B20B6}"/>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D47D646A-2F52-04AC-03A7-59A649BCAC3D}"/>
              </a:ext>
            </a:extLst>
          </p:cNvPr>
          <p:cNvSpPr>
            <a:spLocks noGrp="1"/>
          </p:cNvSpPr>
          <p:nvPr>
            <p:ph type="title"/>
          </p:nvPr>
        </p:nvSpPr>
        <p:spPr/>
        <p:txBody>
          <a:bodyPr/>
          <a:lstStyle/>
          <a:p>
            <a:r>
              <a:rPr lang="zh-CN" altLang="en-US" dirty="0"/>
              <a:t>实验</a:t>
            </a:r>
            <a:r>
              <a:rPr lang="en-US" altLang="zh-CN" dirty="0"/>
              <a:t>II</a:t>
            </a:r>
            <a:r>
              <a:rPr lang="zh-CN" altLang="en-US" dirty="0"/>
              <a:t>：鲲鹏处理器</a:t>
            </a:r>
            <a:r>
              <a:rPr lang="en-US" altLang="zh-CN" dirty="0"/>
              <a:t>C</a:t>
            </a:r>
            <a:r>
              <a:rPr lang="zh-CN" altLang="en-US" dirty="0"/>
              <a:t>程序优化</a:t>
            </a:r>
          </a:p>
        </p:txBody>
      </p:sp>
      <p:sp>
        <p:nvSpPr>
          <p:cNvPr id="3" name="内容占位符 2">
            <a:extLst>
              <a:ext uri="{FF2B5EF4-FFF2-40B4-BE49-F238E27FC236}">
                <a16:creationId xmlns:a16="http://schemas.microsoft.com/office/drawing/2014/main" id="{8A2C27EC-68F3-FFCC-76A3-466E87C49D9B}"/>
              </a:ext>
            </a:extLst>
          </p:cNvPr>
          <p:cNvSpPr>
            <a:spLocks noGrp="1"/>
          </p:cNvSpPr>
          <p:nvPr>
            <p:ph idx="1"/>
          </p:nvPr>
        </p:nvSpPr>
        <p:spPr/>
        <p:txBody>
          <a:bodyPr>
            <a:normAutofit/>
          </a:bodyPr>
          <a:lstStyle/>
          <a:p>
            <a:r>
              <a:rPr lang="zh-CN" altLang="en-US" sz="3200" dirty="0"/>
              <a:t>实验任务</a:t>
            </a:r>
            <a:endParaRPr lang="en-US" altLang="zh-CN" sz="3200" dirty="0"/>
          </a:p>
          <a:p>
            <a:pPr lvl="1"/>
            <a:r>
              <a:rPr lang="zh-CN" altLang="en-US" sz="2800" dirty="0"/>
              <a:t>任务</a:t>
            </a:r>
            <a:r>
              <a:rPr lang="en-US" altLang="zh-CN" sz="2800" dirty="0"/>
              <a:t>1</a:t>
            </a:r>
            <a:r>
              <a:rPr lang="zh-CN" altLang="en-US" sz="2800" dirty="0"/>
              <a:t>：编写循环程序，通过将其转换为汇编代码分析数据类型对程序效率的影响，并通过计算不同函数的执行时间观察优化效果</a:t>
            </a:r>
            <a:endParaRPr lang="en-US" altLang="zh-CN" sz="2800" dirty="0"/>
          </a:p>
          <a:p>
            <a:pPr lvl="1"/>
            <a:r>
              <a:rPr lang="zh-CN" altLang="en-US" sz="2800" dirty="0"/>
              <a:t>任务</a:t>
            </a:r>
            <a:r>
              <a:rPr lang="en-US" altLang="zh-CN" sz="2800" dirty="0"/>
              <a:t>2</a:t>
            </a:r>
            <a:r>
              <a:rPr lang="zh-CN" altLang="en-US" sz="2800" dirty="0"/>
              <a:t>：编写结构体实例程序，通过汇编代码分析结构体边界对齐对程序效率的影响</a:t>
            </a:r>
          </a:p>
        </p:txBody>
      </p:sp>
    </p:spTree>
    <p:extLst>
      <p:ext uri="{BB962C8B-B14F-4D97-AF65-F5344CB8AC3E}">
        <p14:creationId xmlns:p14="http://schemas.microsoft.com/office/powerpoint/2010/main" val="273704766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COMMONDATA" val="eyJoZGlkIjoiODBjY2FhYzllYzEyNDNkMTlmZmVkYzY0Zjg1OWY5YzEifQ=="/>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236</TotalTime>
  <Words>2241</Words>
  <Application>Microsoft Office PowerPoint</Application>
  <PresentationFormat>宽屏</PresentationFormat>
  <Paragraphs>132</Paragraphs>
  <Slides>42</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42</vt:i4>
      </vt:variant>
    </vt:vector>
  </HeadingPairs>
  <TitlesOfParts>
    <vt:vector size="46" baseType="lpstr">
      <vt:lpstr>等线</vt:lpstr>
      <vt:lpstr>等线 Light</vt:lpstr>
      <vt:lpstr>Arial</vt:lpstr>
      <vt:lpstr>Office 主题​​</vt:lpstr>
      <vt:lpstr>《计算机组成原理》补充实验</vt:lpstr>
      <vt:lpstr>相关知识介绍</vt:lpstr>
      <vt:lpstr>相关知识介绍</vt:lpstr>
      <vt:lpstr>实验环境 </vt:lpstr>
      <vt:lpstr>基于QEMU的鲲鹏处理器开发环境</vt:lpstr>
      <vt:lpstr>华为云实验环境搭建</vt:lpstr>
      <vt:lpstr>实验II：鲲鹏处理器C程序优化</vt:lpstr>
      <vt:lpstr>实验II：鲲鹏处理器C程序优化</vt:lpstr>
      <vt:lpstr>实验II：鲲鹏处理器C程序优化</vt:lpstr>
      <vt:lpstr>实验II：鲲鹏处理器C程序优化</vt:lpstr>
      <vt:lpstr>实验II：鲲鹏处理器C程序优化</vt:lpstr>
      <vt:lpstr>实验II：鲲鹏处理器C程序优化</vt:lpstr>
      <vt:lpstr>实验II：鲲鹏处理器C程序优化</vt:lpstr>
      <vt:lpstr>实验II：鲲鹏处理器C程序优化</vt:lpstr>
      <vt:lpstr>实验II：鲲鹏处理器C程序优化</vt:lpstr>
      <vt:lpstr>实验II：鲲鹏处理器C程序优化</vt:lpstr>
      <vt:lpstr>实验II：鲲鹏处理器C程序优化</vt:lpstr>
      <vt:lpstr>实验II：鲲鹏处理器C程序优化</vt:lpstr>
      <vt:lpstr>实验II：鲲鹏处理器C程序优化</vt:lpstr>
      <vt:lpstr>实验II：鲲鹏处理器C程序优化</vt:lpstr>
      <vt:lpstr>实验II：鲲鹏处理器C程序优化</vt:lpstr>
      <vt:lpstr>实验II：鲲鹏处理器C程序优化</vt:lpstr>
      <vt:lpstr>实验II：鲲鹏处理器C程序优化</vt:lpstr>
      <vt:lpstr>实验II：鲲鹏处理器C程序优化</vt:lpstr>
      <vt:lpstr>实验II：鲲鹏处理器C程序优化</vt:lpstr>
      <vt:lpstr>实验II：鲲鹏处理器C程序优化</vt:lpstr>
      <vt:lpstr>实验II：鲲鹏处理器C程序优化</vt:lpstr>
      <vt:lpstr>实验II：鲲鹏处理器C程序优化</vt:lpstr>
      <vt:lpstr>实验II：鲲鹏处理器C程序优化</vt:lpstr>
      <vt:lpstr>实验II：鲲鹏处理器C程序优化</vt:lpstr>
      <vt:lpstr>实验II：鲲鹏处理器C程序优化</vt:lpstr>
      <vt:lpstr>实验II：鲲鹏处理器C程序优化</vt:lpstr>
      <vt:lpstr>实验II：鲲鹏处理器C程序优化</vt:lpstr>
      <vt:lpstr>实验II：鲲鹏处理器C程序优化</vt:lpstr>
      <vt:lpstr>实验II：鲲鹏处理器C程序优化</vt:lpstr>
      <vt:lpstr>实验II：鲲鹏处理器C程序优化</vt:lpstr>
      <vt:lpstr>实验II：鲲鹏处理器C程序优化</vt:lpstr>
      <vt:lpstr>实验II：鲲鹏处理器C程序优化</vt:lpstr>
      <vt:lpstr>实验II：鲲鹏处理器C程序优化</vt:lpstr>
      <vt:lpstr>实验II：鲲鹏处理器C程序优化</vt:lpstr>
      <vt:lpstr>实验II：鲲鹏处理器C程序优化</vt:lpstr>
      <vt:lpstr>实验II：鲲鹏处理器C程序优化</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计算机组成原理实验</dc:title>
  <dc:creator>haiying2019</dc:creator>
  <cp:lastModifiedBy>haiying2019</cp:lastModifiedBy>
  <cp:revision>46</cp:revision>
  <dcterms:created xsi:type="dcterms:W3CDTF">2024-02-01T10:51:00Z</dcterms:created>
  <dcterms:modified xsi:type="dcterms:W3CDTF">2024-02-19T02:51:10Z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ADE2EB08D3CC4A9A85E9BE309155A863_12</vt:lpwstr>
  </property>
  <property fmtid="{D5CDD505-2E9C-101B-9397-08002B2CF9AE}" pid="3" name="KSOProductBuildVer">
    <vt:lpwstr>2052-12.1.0.16120</vt:lpwstr>
  </property>
</Properties>
</file>