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C0847-590F-47A2-B1EE-66D06FAFEDEC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A67C6-CAAF-45A2-9FD7-B42A8D28F3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857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e2d352f57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e2d352f57_1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c4561b18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c4561b18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3ee1afd2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3ee1afd2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e2d352f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e2d352f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e2d352f5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e2d352f5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e2d352f57_1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e2d352f57_1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e2d352f5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e2d352f5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e2d352f5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e2d352f5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c4561b18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c4561b18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c4561b18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c4561b18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c4561b18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c4561b18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A284-4C37-31B7-790A-5E22D3050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F1419-3063-844C-0998-60ED0DED8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0B2C9-F965-1316-E69F-EA34648D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ED44-3475-4736-9F3B-CBBAE165E6CA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0D8E4-E040-4086-5CEF-FCEBEF04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06B23-5AD6-F802-BD80-B7597038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7EC6-D9E0-4779-B5BE-A30D3BD22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07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EC0FC-2AB7-1F2F-3E9A-A2FA7F251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31011F-6828-A54B-86D7-0A81F897D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A9AF-0737-E4E8-ECC4-E764DEA9B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ED44-3475-4736-9F3B-CBBAE165E6CA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E0D36-28F0-C53B-13F4-0431EF54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27C06-3D88-B93C-F894-4808BA7A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7EC6-D9E0-4779-B5BE-A30D3BD22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19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1EF7FB-9E6E-6AE2-DF8A-E239DBEE8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336BB-5CDC-B128-1EA3-BF78EC61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98628-2192-8BEF-4DF7-79F64AA8D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ED44-3475-4736-9F3B-CBBAE165E6CA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0A5DD-A542-58E9-75BE-8ACE3D16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E85A5-EC9A-3F02-4729-2275FD2B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7EC6-D9E0-4779-B5BE-A30D3BD22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642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879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5E345-3893-9DA1-BA8B-02F09C5DC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BC8B0-481A-4219-AEED-48741AAF0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85DB8-3738-874D-C967-FEEC55263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ED44-3475-4736-9F3B-CBBAE165E6CA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60FC5-74C0-ACC7-8BC6-06D8FC405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7F261-E8D6-8320-E3CF-B04BA4966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7EC6-D9E0-4779-B5BE-A30D3BD22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77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36C5-0B8D-FAE3-9211-9CF1B097A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AF452-E398-1DCE-EA43-C18FA3BC6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189F4-CFE6-3194-0574-33EA3F2E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ED44-3475-4736-9F3B-CBBAE165E6CA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4556F-515A-D58B-7D8E-FDC54D5B4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57389-1E5C-7FF7-E405-EBC60119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7EC6-D9E0-4779-B5BE-A30D3BD22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68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2BE3-6A2E-CA09-E0C4-202BF48B6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0CCC4-7861-A417-C58C-A97FBFD01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9917A-AD3E-301C-3087-EA2738DFD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E842A-CCB8-7ED9-B08C-445CDDA8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ED44-3475-4736-9F3B-CBBAE165E6CA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F696C-5614-0C67-5A30-8CC184B7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B1CAA-2EA8-12FD-2766-DF91EAFE8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7EC6-D9E0-4779-B5BE-A30D3BD22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87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E577A-0BCD-C697-4789-491FDFC25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2F7E8-04A5-01C3-0327-70576266D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812E3-D138-BAE6-B84E-CC43E8947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ABF0DD-E29C-7C3F-79D1-52913C733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EB19FB-1E56-BE6F-A863-0ECE2A714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90B031-CAD8-F7DE-CAEF-7B278014A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ED44-3475-4736-9F3B-CBBAE165E6CA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4A44E-F5E1-3885-98E6-9FDB09AF5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B29FC-0A92-B10F-2A20-856E5FBC3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7EC6-D9E0-4779-B5BE-A30D3BD22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72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15E6-526B-5A5F-C78F-0D15B902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ADDAF3-D71B-E761-4E42-D8DE5055D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ED44-3475-4736-9F3B-CBBAE165E6CA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AA6E7F-404F-73C7-67F2-02A448C8C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CB4B6-A55D-BD3E-A4C9-ECA3F080A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7EC6-D9E0-4779-B5BE-A30D3BD22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53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A02449-F96C-7C5A-210E-AC88C6B7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ED44-3475-4736-9F3B-CBBAE165E6CA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FC1F5B-43D9-53EA-C22F-8AF0B723E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1A324-40CE-7B47-9437-CBCF75458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7EC6-D9E0-4779-B5BE-A30D3BD22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61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ED4F-A69C-FB48-E2B2-EDD18D73E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CDB2C-B9AC-2DA1-EB39-9B0D1A170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4B940-894A-EEE0-8D23-9C9FADF27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007A0-6036-7F9E-A21C-BE5DD7F9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ED44-3475-4736-9F3B-CBBAE165E6CA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54B96-378E-CAD6-FD55-BB3A2067C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00FAF-7466-3F7E-65B9-39F4F142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7EC6-D9E0-4779-B5BE-A30D3BD22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69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3D80-FC83-6FF2-A58A-6627D041C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382F3A-8C01-6FBA-6C2F-CD9E31B2C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4613A-4E37-338E-2456-92D4D0280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BDB42-2185-5209-9FB1-C77A8128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ED44-3475-4736-9F3B-CBBAE165E6CA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2E971-413F-7DBC-8588-2813B5D3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CAC9A-0226-2365-E816-555AFE21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E7EC6-D9E0-4779-B5BE-A30D3BD22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9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AF0E24-F92F-C8B0-CAB7-49D78B1BA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A80EB-3F4D-9C90-F519-4097B4BA0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14E86-3455-E5F2-F11F-82EA81F4B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A0ED44-3475-4736-9F3B-CBBAE165E6CA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EDDEE-D6D5-C45D-69AD-287E29BA5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C9FCD-4333-6C27-0FBB-7E0B1EF0E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9E7EC6-D9E0-4779-B5BE-A30D3BD22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3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Capstone Project</a:t>
            </a:r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Auto Ticket Assignment to Right Functional Groups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Model</a:t>
            </a:r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06390">
              <a:lnSpc>
                <a:spcPct val="200000"/>
              </a:lnSpc>
              <a:spcBef>
                <a:spcPts val="2533"/>
              </a:spcBef>
              <a:buClr>
                <a:srgbClr val="595959"/>
              </a:buClr>
              <a:buSzPts val="1200"/>
            </a:pPr>
            <a:r>
              <a:rPr lang="en-US" sz="1600" dirty="0">
                <a:solidFill>
                  <a:srgbClr val="595959"/>
                </a:solidFill>
              </a:rPr>
              <a:t>Classification Model(SVM, Random Forest)</a:t>
            </a:r>
          </a:p>
          <a:p>
            <a:pPr indent="-406390">
              <a:lnSpc>
                <a:spcPct val="200000"/>
              </a:lnSpc>
              <a:spcBef>
                <a:spcPts val="2533"/>
              </a:spcBef>
              <a:buClr>
                <a:srgbClr val="595959"/>
              </a:buClr>
              <a:buSzPts val="1200"/>
            </a:pPr>
            <a:r>
              <a:rPr lang="en-US" sz="1600" dirty="0" err="1">
                <a:solidFill>
                  <a:srgbClr val="595959"/>
                </a:solidFill>
              </a:rPr>
              <a:t>Countvectorizer</a:t>
            </a:r>
            <a:r>
              <a:rPr lang="en-US" sz="1600" dirty="0">
                <a:solidFill>
                  <a:srgbClr val="595959"/>
                </a:solidFill>
              </a:rPr>
              <a:t>/</a:t>
            </a:r>
            <a:r>
              <a:rPr lang="en-US" sz="1600" dirty="0" err="1">
                <a:solidFill>
                  <a:srgbClr val="595959"/>
                </a:solidFill>
              </a:rPr>
              <a:t>TFIDF_Vectorizer</a:t>
            </a:r>
            <a:endParaRPr lang="en-US" sz="1600" dirty="0">
              <a:solidFill>
                <a:srgbClr val="595959"/>
              </a:solidFill>
            </a:endParaRPr>
          </a:p>
          <a:p>
            <a:pPr indent="-406390">
              <a:lnSpc>
                <a:spcPct val="200000"/>
              </a:lnSpc>
              <a:spcBef>
                <a:spcPts val="2533"/>
              </a:spcBef>
              <a:buClr>
                <a:srgbClr val="595959"/>
              </a:buClr>
              <a:buSzPts val="1200"/>
            </a:pPr>
            <a:r>
              <a:rPr lang="en-US" sz="1600" dirty="0">
                <a:solidFill>
                  <a:srgbClr val="595959"/>
                </a:solidFill>
              </a:rPr>
              <a:t>LLM</a:t>
            </a:r>
            <a:endParaRPr sz="1600" dirty="0">
              <a:solidFill>
                <a:srgbClr val="595959"/>
              </a:solidFill>
            </a:endParaRPr>
          </a:p>
          <a:p>
            <a:pPr marL="0" indent="0">
              <a:spcAft>
                <a:spcPts val="2133"/>
              </a:spcAft>
              <a:buNone/>
            </a:pPr>
            <a:endParaRPr sz="16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4800" b="1">
                <a:solidFill>
                  <a:srgbClr val="0B5394"/>
                </a:solidFill>
              </a:rPr>
              <a:t>Thank </a:t>
            </a:r>
            <a:r>
              <a:rPr lang="en" sz="4800" b="1">
                <a:solidFill>
                  <a:srgbClr val="039BE5"/>
                </a:solidFill>
              </a:rPr>
              <a:t>you!</a:t>
            </a:r>
            <a:endParaRPr sz="4800">
              <a:solidFill>
                <a:srgbClr val="039BE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Problem Statement</a:t>
            </a:r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" sz="1333" b="1">
                <a:solidFill>
                  <a:srgbClr val="595959"/>
                </a:solidFill>
              </a:rPr>
              <a:t>Here’s the backstory and why solving this problem matters.</a:t>
            </a:r>
            <a:endParaRPr sz="1333">
              <a:solidFill>
                <a:srgbClr val="595959"/>
              </a:solidFill>
            </a:endParaRPr>
          </a:p>
          <a:p>
            <a:pPr marR="440256" indent="-389457">
              <a:lnSpc>
                <a:spcPct val="200000"/>
              </a:lnSpc>
              <a:spcBef>
                <a:spcPts val="800"/>
              </a:spcBef>
              <a:buClr>
                <a:srgbClr val="595959"/>
              </a:buClr>
              <a:buSzPts val="1000"/>
            </a:pPr>
            <a:r>
              <a:rPr lang="en" sz="1333">
                <a:solidFill>
                  <a:srgbClr val="595959"/>
                </a:solidFill>
              </a:rPr>
              <a:t>Incidents are created by various stakeholders within IT Service Management Tool and are assigned to L1 / L2 teams.</a:t>
            </a:r>
            <a:endParaRPr sz="1333">
              <a:solidFill>
                <a:srgbClr val="595959"/>
              </a:solidFill>
            </a:endParaRPr>
          </a:p>
          <a:p>
            <a:pPr marR="440256" indent="-389457">
              <a:lnSpc>
                <a:spcPct val="200000"/>
              </a:lnSpc>
              <a:spcBef>
                <a:spcPts val="800"/>
              </a:spcBef>
              <a:buClr>
                <a:srgbClr val="595959"/>
              </a:buClr>
              <a:buSzPts val="1000"/>
            </a:pPr>
            <a:r>
              <a:rPr lang="en" sz="1333">
                <a:solidFill>
                  <a:srgbClr val="595959"/>
                </a:solidFill>
              </a:rPr>
              <a:t>L1 / L2 teams review incidents for right categorization, prioritization and carry out initial diagnosis for resolution 54% of incidents are resolved by L1 / L2 and remaining 56% are resolved by L3 teams</a:t>
            </a:r>
            <a:endParaRPr sz="1333">
              <a:solidFill>
                <a:srgbClr val="595959"/>
              </a:solidFill>
            </a:endParaRPr>
          </a:p>
          <a:p>
            <a:pPr marR="440256" indent="-389457">
              <a:lnSpc>
                <a:spcPct val="200000"/>
              </a:lnSpc>
              <a:spcBef>
                <a:spcPts val="800"/>
              </a:spcBef>
              <a:buClr>
                <a:srgbClr val="595959"/>
              </a:buClr>
              <a:buSzPts val="1000"/>
            </a:pPr>
            <a:r>
              <a:rPr lang="en" sz="1333">
                <a:solidFill>
                  <a:srgbClr val="595959"/>
                </a:solidFill>
              </a:rPr>
              <a:t>L1 / L2 teams spend ~15 min to review one request through </a:t>
            </a:r>
            <a:r>
              <a:rPr lang="en" sz="1333" b="1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Standard Operating procedure</a:t>
            </a:r>
            <a:r>
              <a:rPr lang="en" sz="1333">
                <a:solidFill>
                  <a:srgbClr val="595959"/>
                </a:solidFill>
              </a:rPr>
              <a:t>.</a:t>
            </a:r>
            <a:endParaRPr sz="1333">
              <a:solidFill>
                <a:srgbClr val="595959"/>
              </a:solidFill>
            </a:endParaRPr>
          </a:p>
          <a:p>
            <a:pPr marR="440256" indent="-389457">
              <a:lnSpc>
                <a:spcPct val="200000"/>
              </a:lnSpc>
              <a:spcBef>
                <a:spcPts val="800"/>
              </a:spcBef>
              <a:buClr>
                <a:srgbClr val="595959"/>
              </a:buClr>
              <a:buSzPts val="1000"/>
            </a:pPr>
            <a:r>
              <a:rPr lang="en" sz="1333" b="1">
                <a:solidFill>
                  <a:srgbClr val="595959"/>
                </a:solidFill>
              </a:rPr>
              <a:t>1 Full-Time Equivalent</a:t>
            </a:r>
            <a:r>
              <a:rPr lang="en" sz="1333">
                <a:solidFill>
                  <a:srgbClr val="595959"/>
                </a:solidFill>
              </a:rPr>
              <a:t> of effort spent by L1 / L2 teams for incident assignments to the functional (L3) teams</a:t>
            </a:r>
            <a:endParaRPr sz="1333">
              <a:solidFill>
                <a:srgbClr val="595959"/>
              </a:solidFill>
            </a:endParaRPr>
          </a:p>
          <a:p>
            <a:pPr marR="440256" indent="-389457">
              <a:lnSpc>
                <a:spcPct val="200000"/>
              </a:lnSpc>
              <a:spcBef>
                <a:spcPts val="800"/>
              </a:spcBef>
              <a:buClr>
                <a:srgbClr val="595959"/>
              </a:buClr>
              <a:buSzPts val="1000"/>
            </a:pPr>
            <a:r>
              <a:rPr lang="en" sz="1333">
                <a:solidFill>
                  <a:srgbClr val="595959"/>
                </a:solidFill>
              </a:rPr>
              <a:t>~25% of Incidents are wrongly assigned by L1 / L2 teams.</a:t>
            </a:r>
            <a:endParaRPr sz="1333">
              <a:solidFill>
                <a:srgbClr val="595959"/>
              </a:solidFill>
            </a:endParaRPr>
          </a:p>
          <a:p>
            <a:pPr marR="440256" indent="-389457">
              <a:lnSpc>
                <a:spcPct val="200000"/>
              </a:lnSpc>
              <a:spcBef>
                <a:spcPts val="800"/>
              </a:spcBef>
              <a:buClr>
                <a:srgbClr val="595959"/>
              </a:buClr>
              <a:buSzPts val="1000"/>
            </a:pPr>
            <a:r>
              <a:rPr lang="en" sz="1333">
                <a:solidFill>
                  <a:srgbClr val="595959"/>
                </a:solidFill>
              </a:rPr>
              <a:t>Some Incidents are in queue during this process resulting in poor customer service.</a:t>
            </a:r>
            <a:endParaRPr sz="1333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Objectives and Benefits</a:t>
            </a:r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96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sz="1333" b="1">
              <a:solidFill>
                <a:srgbClr val="595959"/>
              </a:solidFill>
            </a:endParaRPr>
          </a:p>
          <a:p>
            <a:pPr indent="-389457">
              <a:lnSpc>
                <a:spcPct val="200000"/>
              </a:lnSpc>
              <a:buClr>
                <a:srgbClr val="595959"/>
              </a:buClr>
              <a:buSzPts val="1000"/>
            </a:pPr>
            <a:r>
              <a:rPr lang="en" sz="1333">
                <a:solidFill>
                  <a:srgbClr val="595959"/>
                </a:solidFill>
              </a:rPr>
              <a:t>Create a Machine Learning model that can predict / classify incidents to the right functional groups </a:t>
            </a:r>
            <a:endParaRPr sz="1333">
              <a:solidFill>
                <a:srgbClr val="595959"/>
              </a:solidFill>
            </a:endParaRPr>
          </a:p>
          <a:p>
            <a:pPr indent="-389457">
              <a:lnSpc>
                <a:spcPct val="200000"/>
              </a:lnSpc>
              <a:buClr>
                <a:srgbClr val="595959"/>
              </a:buClr>
              <a:buSzPts val="1000"/>
            </a:pPr>
            <a:r>
              <a:rPr lang="en" sz="1333">
                <a:solidFill>
                  <a:srgbClr val="595959"/>
                </a:solidFill>
              </a:rPr>
              <a:t>Improved user satisfaction / customer service</a:t>
            </a:r>
            <a:endParaRPr sz="1333">
              <a:solidFill>
                <a:srgbClr val="595959"/>
              </a:solidFill>
            </a:endParaRPr>
          </a:p>
          <a:p>
            <a:pPr indent="-389457">
              <a:lnSpc>
                <a:spcPct val="200000"/>
              </a:lnSpc>
              <a:buClr>
                <a:srgbClr val="595959"/>
              </a:buClr>
              <a:buSzPts val="1000"/>
            </a:pPr>
            <a:r>
              <a:rPr lang="en" sz="1333">
                <a:solidFill>
                  <a:srgbClr val="595959"/>
                </a:solidFill>
              </a:rPr>
              <a:t>Improved Visibility → IT team can demonstrate the success of Machine Learning through this project and be able to take up multiple new projects / initiatives</a:t>
            </a:r>
            <a:endParaRPr sz="1333">
              <a:solidFill>
                <a:srgbClr val="595959"/>
              </a:solidFill>
            </a:endParaRPr>
          </a:p>
          <a:p>
            <a:pPr marL="0" indent="0">
              <a:spcAft>
                <a:spcPts val="2133"/>
              </a:spcAft>
              <a:buNone/>
            </a:pPr>
            <a:endParaRPr sz="1333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415600" y="30472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/>
            <a:r>
              <a:rPr lang="en" sz="4800" b="1">
                <a:solidFill>
                  <a:srgbClr val="0B5394"/>
                </a:solidFill>
              </a:rPr>
              <a:t>Model </a:t>
            </a:r>
            <a:r>
              <a:rPr lang="en" sz="4800">
                <a:solidFill>
                  <a:srgbClr val="039BE5"/>
                </a:solidFill>
              </a:rPr>
              <a:t>Pipeline</a:t>
            </a:r>
            <a:endParaRPr sz="4800">
              <a:solidFill>
                <a:srgbClr val="039BE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Model Pipeline</a:t>
            </a:r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237061" marR="423323" indent="-203195">
              <a:lnSpc>
                <a:spcPct val="107722"/>
              </a:lnSpc>
              <a:spcBef>
                <a:spcPts val="1733"/>
              </a:spcBef>
              <a:buClr>
                <a:srgbClr val="595959"/>
              </a:buClr>
              <a:buSzPts val="1200"/>
              <a:buFont typeface="Helvetica Neue"/>
              <a:buChar char="●"/>
            </a:pPr>
            <a:r>
              <a:rPr lang="en" sz="1600">
                <a:solidFill>
                  <a:srgbClr val="595959"/>
                </a:solidFill>
              </a:rPr>
              <a:t>Data Collection / Manipulation</a:t>
            </a:r>
            <a:endParaRPr sz="1600">
              <a:solidFill>
                <a:srgbClr val="595959"/>
              </a:solidFill>
            </a:endParaRPr>
          </a:p>
          <a:p>
            <a:pPr marL="237061" marR="423323" indent="-203195">
              <a:lnSpc>
                <a:spcPct val="107722"/>
              </a:lnSpc>
              <a:spcBef>
                <a:spcPts val="1733"/>
              </a:spcBef>
              <a:buClr>
                <a:srgbClr val="595959"/>
              </a:buClr>
              <a:buSzPts val="1200"/>
              <a:buFont typeface="Arial"/>
              <a:buChar char="●"/>
            </a:pPr>
            <a:r>
              <a:rPr lang="en" sz="1600">
                <a:solidFill>
                  <a:srgbClr val="595959"/>
                </a:solidFill>
              </a:rPr>
              <a:t>Data Pre-processing</a:t>
            </a:r>
            <a:endParaRPr sz="1600">
              <a:solidFill>
                <a:srgbClr val="595959"/>
              </a:solidFill>
            </a:endParaRPr>
          </a:p>
          <a:p>
            <a:pPr marL="237061" marR="423323" indent="-203195">
              <a:lnSpc>
                <a:spcPct val="107722"/>
              </a:lnSpc>
              <a:spcBef>
                <a:spcPts val="1733"/>
              </a:spcBef>
              <a:buClr>
                <a:srgbClr val="595959"/>
              </a:buClr>
              <a:buSzPts val="1200"/>
              <a:buFont typeface="Arial"/>
              <a:buChar char="●"/>
            </a:pPr>
            <a:r>
              <a:rPr lang="en" sz="1600">
                <a:solidFill>
                  <a:srgbClr val="595959"/>
                </a:solidFill>
              </a:rPr>
              <a:t>Feature Engineering</a:t>
            </a:r>
            <a:endParaRPr sz="1600">
              <a:solidFill>
                <a:srgbClr val="595959"/>
              </a:solidFill>
            </a:endParaRPr>
          </a:p>
          <a:p>
            <a:pPr marL="237061" marR="423323" indent="-203195">
              <a:lnSpc>
                <a:spcPct val="107722"/>
              </a:lnSpc>
              <a:spcBef>
                <a:spcPts val="1733"/>
              </a:spcBef>
              <a:buClr>
                <a:srgbClr val="595959"/>
              </a:buClr>
              <a:buSzPts val="1200"/>
              <a:buFont typeface="Arial"/>
              <a:buChar char="●"/>
            </a:pPr>
            <a:r>
              <a:rPr lang="en" sz="1600">
                <a:solidFill>
                  <a:srgbClr val="595959"/>
                </a:solidFill>
              </a:rPr>
              <a:t>Label Encoding</a:t>
            </a:r>
            <a:endParaRPr sz="1600">
              <a:solidFill>
                <a:srgbClr val="595959"/>
              </a:solidFill>
            </a:endParaRPr>
          </a:p>
          <a:p>
            <a:pPr marL="237061" marR="423323" indent="-203195">
              <a:lnSpc>
                <a:spcPct val="107722"/>
              </a:lnSpc>
              <a:spcBef>
                <a:spcPts val="1733"/>
              </a:spcBef>
              <a:buClr>
                <a:srgbClr val="595959"/>
              </a:buClr>
              <a:buSzPts val="1200"/>
              <a:buFont typeface="Arial"/>
              <a:buChar char="●"/>
            </a:pPr>
            <a:r>
              <a:rPr lang="en" sz="1600">
                <a:solidFill>
                  <a:srgbClr val="595959"/>
                </a:solidFill>
              </a:rPr>
              <a:t>Model Building</a:t>
            </a:r>
            <a:endParaRPr sz="16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Dataset</a:t>
            </a:r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70000"/>
              </a:lnSpc>
              <a:spcBef>
                <a:spcPts val="2533"/>
              </a:spcBef>
              <a:buClr>
                <a:schemeClr val="dk1"/>
              </a:buClr>
              <a:buNone/>
            </a:pPr>
            <a:r>
              <a:rPr lang="en" sz="1600">
                <a:solidFill>
                  <a:srgbClr val="595959"/>
                </a:solidFill>
              </a:rPr>
              <a:t>Different Columns in the dataset are given below.</a:t>
            </a:r>
            <a:endParaRPr sz="1600">
              <a:solidFill>
                <a:srgbClr val="595959"/>
              </a:solidFill>
            </a:endParaRPr>
          </a:p>
          <a:p>
            <a:pPr indent="-406390">
              <a:lnSpc>
                <a:spcPct val="200000"/>
              </a:lnSpc>
              <a:spcBef>
                <a:spcPts val="2533"/>
              </a:spcBef>
              <a:buClr>
                <a:srgbClr val="595959"/>
              </a:buClr>
              <a:buSzPts val="1200"/>
            </a:pPr>
            <a:r>
              <a:rPr lang="en" sz="1600">
                <a:solidFill>
                  <a:srgbClr val="595959"/>
                </a:solidFill>
              </a:rPr>
              <a:t>Short Description</a:t>
            </a:r>
            <a:endParaRPr sz="1600">
              <a:solidFill>
                <a:srgbClr val="595959"/>
              </a:solidFill>
            </a:endParaRPr>
          </a:p>
          <a:p>
            <a:pPr indent="-406390">
              <a:lnSpc>
                <a:spcPct val="200000"/>
              </a:lnSpc>
              <a:buClr>
                <a:srgbClr val="595959"/>
              </a:buClr>
              <a:buSzPts val="1200"/>
            </a:pPr>
            <a:r>
              <a:rPr lang="en" sz="1600">
                <a:solidFill>
                  <a:srgbClr val="595959"/>
                </a:solidFill>
              </a:rPr>
              <a:t>Description</a:t>
            </a:r>
            <a:endParaRPr sz="1600">
              <a:solidFill>
                <a:srgbClr val="595959"/>
              </a:solidFill>
            </a:endParaRPr>
          </a:p>
          <a:p>
            <a:pPr indent="-406390">
              <a:lnSpc>
                <a:spcPct val="200000"/>
              </a:lnSpc>
              <a:buClr>
                <a:srgbClr val="595959"/>
              </a:buClr>
              <a:buSzPts val="1200"/>
            </a:pPr>
            <a:r>
              <a:rPr lang="en" sz="1600">
                <a:solidFill>
                  <a:srgbClr val="595959"/>
                </a:solidFill>
              </a:rPr>
              <a:t>Caller</a:t>
            </a:r>
            <a:endParaRPr sz="1600">
              <a:solidFill>
                <a:srgbClr val="595959"/>
              </a:solidFill>
            </a:endParaRPr>
          </a:p>
          <a:p>
            <a:pPr indent="-406390">
              <a:lnSpc>
                <a:spcPct val="200000"/>
              </a:lnSpc>
              <a:buClr>
                <a:srgbClr val="595959"/>
              </a:buClr>
              <a:buSzPts val="1200"/>
            </a:pPr>
            <a:r>
              <a:rPr lang="en" sz="1600">
                <a:solidFill>
                  <a:srgbClr val="595959"/>
                </a:solidFill>
              </a:rPr>
              <a:t>Assignment Group</a:t>
            </a:r>
            <a:endParaRPr sz="1600">
              <a:solidFill>
                <a:srgbClr val="595959"/>
              </a:solidFill>
            </a:endParaRPr>
          </a:p>
          <a:p>
            <a:pPr marL="0" indent="0">
              <a:spcAft>
                <a:spcPts val="2133"/>
              </a:spcAft>
              <a:buNone/>
            </a:pPr>
            <a:endParaRPr sz="16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Data Pre-processing</a:t>
            </a:r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06390">
              <a:lnSpc>
                <a:spcPct val="200000"/>
              </a:lnSpc>
              <a:spcBef>
                <a:spcPts val="2533"/>
              </a:spcBef>
              <a:buClr>
                <a:srgbClr val="595959"/>
              </a:buClr>
              <a:buSzPts val="1200"/>
            </a:pPr>
            <a:r>
              <a:rPr lang="en" sz="1600">
                <a:solidFill>
                  <a:srgbClr val="595959"/>
                </a:solidFill>
              </a:rPr>
              <a:t>Our text cleaning / pre-processing steps includes null value handling, change text to lower case, remove stop words, remove punctuation, remove special / bad characters and </a:t>
            </a:r>
            <a:r>
              <a:rPr lang="en" sz="1600"/>
              <a:t>remove frequent words </a:t>
            </a:r>
            <a:endParaRPr sz="1600">
              <a:solidFill>
                <a:srgbClr val="595959"/>
              </a:solidFill>
            </a:endParaRPr>
          </a:p>
          <a:p>
            <a:pPr indent="-406390">
              <a:lnSpc>
                <a:spcPct val="200000"/>
              </a:lnSpc>
              <a:buClr>
                <a:srgbClr val="595959"/>
              </a:buClr>
              <a:buSzPts val="1200"/>
            </a:pPr>
            <a:r>
              <a:rPr lang="en" sz="1600">
                <a:solidFill>
                  <a:srgbClr val="595959"/>
                </a:solidFill>
              </a:rPr>
              <a:t>We can also do remove phone numbers, remove URLs, remove file paths, remove email IDs, disclaimer text not relevant for the project context, etc.</a:t>
            </a:r>
            <a:endParaRPr sz="1600">
              <a:solidFill>
                <a:srgbClr val="595959"/>
              </a:solidFill>
            </a:endParaRPr>
          </a:p>
          <a:p>
            <a:pPr marL="0" indent="0">
              <a:spcAft>
                <a:spcPts val="2133"/>
              </a:spcAft>
              <a:buNone/>
            </a:pPr>
            <a:endParaRPr sz="16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Feature Engineering</a:t>
            </a:r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1600">
                <a:solidFill>
                  <a:srgbClr val="595959"/>
                </a:solidFill>
              </a:rPr>
              <a:t>After Text clean up and EDA, we have created new features from our base features.</a:t>
            </a:r>
            <a:endParaRPr sz="1600">
              <a:solidFill>
                <a:srgbClr val="595959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 sz="1600" b="1">
                <a:solidFill>
                  <a:srgbClr val="595959"/>
                </a:solidFill>
              </a:rPr>
              <a:t>Base Feature</a:t>
            </a:r>
            <a:r>
              <a:rPr lang="en" sz="1600">
                <a:solidFill>
                  <a:srgbClr val="595959"/>
                </a:solidFill>
              </a:rPr>
              <a:t> 	Short Description</a:t>
            </a:r>
            <a:endParaRPr sz="1600">
              <a:solidFill>
                <a:srgbClr val="595959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 sz="1600" b="1">
                <a:solidFill>
                  <a:srgbClr val="595959"/>
                </a:solidFill>
              </a:rPr>
              <a:t>Base Feature 	</a:t>
            </a:r>
            <a:r>
              <a:rPr lang="en" sz="1600">
                <a:solidFill>
                  <a:srgbClr val="595959"/>
                </a:solidFill>
              </a:rPr>
              <a:t>Description</a:t>
            </a:r>
            <a:endParaRPr sz="1600">
              <a:solidFill>
                <a:srgbClr val="595959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 sz="1600" b="1">
                <a:solidFill>
                  <a:srgbClr val="595959"/>
                </a:solidFill>
              </a:rPr>
              <a:t>Base Feature</a:t>
            </a:r>
            <a:r>
              <a:rPr lang="en" sz="1600">
                <a:solidFill>
                  <a:srgbClr val="595959"/>
                </a:solidFill>
              </a:rPr>
              <a:t> 	Caller</a:t>
            </a:r>
            <a:endParaRPr sz="1600">
              <a:solidFill>
                <a:srgbClr val="595959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 sz="1600" b="1">
                <a:solidFill>
                  <a:srgbClr val="595959"/>
                </a:solidFill>
              </a:rPr>
              <a:t>New Feature</a:t>
            </a:r>
            <a:r>
              <a:rPr lang="en" sz="1600">
                <a:solidFill>
                  <a:srgbClr val="595959"/>
                </a:solidFill>
              </a:rPr>
              <a:t> 	Combined Short Description and Description (SD – DD)</a:t>
            </a:r>
            <a:endParaRPr sz="1600">
              <a:solidFill>
                <a:srgbClr val="595959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 sz="1600" b="1">
                <a:solidFill>
                  <a:srgbClr val="595959"/>
                </a:solidFill>
              </a:rPr>
              <a:t>New Feature</a:t>
            </a:r>
            <a:r>
              <a:rPr lang="en" sz="1600">
                <a:solidFill>
                  <a:srgbClr val="595959"/>
                </a:solidFill>
              </a:rPr>
              <a:t> 	Combined Short Description, Description, Caller (SD – DD – Caller)</a:t>
            </a:r>
            <a:endParaRPr sz="1600">
              <a:solidFill>
                <a:srgbClr val="595959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 sz="1600">
                <a:solidFill>
                  <a:srgbClr val="595959"/>
                </a:solidFill>
              </a:rPr>
              <a:t>As classifiers and learning algorithms cannot directly process text documents in their original form, we have converted the text features into numerical feature vectors. The word embedding techniques were used.</a:t>
            </a:r>
            <a:endParaRPr sz="1600">
              <a:solidFill>
                <a:srgbClr val="595959"/>
              </a:solidFill>
            </a:endParaRPr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 sz="1600">
              <a:solidFill>
                <a:srgbClr val="595959"/>
              </a:solidFill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16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/>
              <a:t>Label Encoding</a:t>
            </a:r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406390">
              <a:lnSpc>
                <a:spcPct val="200000"/>
              </a:lnSpc>
              <a:spcBef>
                <a:spcPts val="2533"/>
              </a:spcBef>
              <a:buClr>
                <a:srgbClr val="595959"/>
              </a:buClr>
              <a:buSzPts val="1200"/>
            </a:pPr>
            <a:r>
              <a:rPr lang="en" sz="1600">
                <a:solidFill>
                  <a:srgbClr val="595959"/>
                </a:solidFill>
              </a:rPr>
              <a:t>We have unique classes within Assignment group and of string variable. </a:t>
            </a:r>
            <a:endParaRPr sz="1600">
              <a:solidFill>
                <a:srgbClr val="595959"/>
              </a:solidFill>
            </a:endParaRPr>
          </a:p>
          <a:p>
            <a:pPr indent="-406390">
              <a:lnSpc>
                <a:spcPct val="200000"/>
              </a:lnSpc>
              <a:buClr>
                <a:srgbClr val="595959"/>
              </a:buClr>
              <a:buSzPts val="1200"/>
            </a:pPr>
            <a:r>
              <a:rPr lang="en" sz="1600">
                <a:solidFill>
                  <a:srgbClr val="595959"/>
                </a:solidFill>
              </a:rPr>
              <a:t>We have carried out label encoding of the Target variable – “Assignment group” to “Assignment group ID”.</a:t>
            </a:r>
            <a:endParaRPr sz="16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</Words>
  <Application>Microsoft Office PowerPoint</Application>
  <PresentationFormat>Widescreen</PresentationFormat>
  <Paragraphs>47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Helvetica Neue</vt:lpstr>
      <vt:lpstr>Office Theme</vt:lpstr>
      <vt:lpstr>Capstone Project</vt:lpstr>
      <vt:lpstr>Problem Statement</vt:lpstr>
      <vt:lpstr>Objectives and Benefits</vt:lpstr>
      <vt:lpstr>Model Pipeline</vt:lpstr>
      <vt:lpstr>Model Pipeline</vt:lpstr>
      <vt:lpstr>Dataset</vt:lpstr>
      <vt:lpstr>Data Pre-processing</vt:lpstr>
      <vt:lpstr>Feature Engineering</vt:lpstr>
      <vt:lpstr>Label Encoding</vt:lpstr>
      <vt:lpstr>Model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Parul Priya</dc:creator>
  <cp:lastModifiedBy>Parul Priya</cp:lastModifiedBy>
  <cp:revision>1</cp:revision>
  <dcterms:created xsi:type="dcterms:W3CDTF">2024-05-03T03:55:33Z</dcterms:created>
  <dcterms:modified xsi:type="dcterms:W3CDTF">2024-05-03T03:56:26Z</dcterms:modified>
</cp:coreProperties>
</file>