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792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32" y="1214422"/>
            <a:ext cx="6286544" cy="19288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ТЕМА: НАПРАВЛЕННОСТЬ ЛИЧНОСТИ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8926" y="3929066"/>
            <a:ext cx="5357850" cy="1571636"/>
          </a:xfrm>
        </p:spPr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</a:rPr>
              <a:t>Лектор:    С.В. Андриевская</a:t>
            </a:r>
            <a:endParaRPr lang="ru-RU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Содержательный компонент мотивации</a:t>
            </a:r>
            <a:r>
              <a:rPr lang="ru-RU" dirty="0" smtClean="0"/>
              <a:t> определяет предполагаемую направленность поведения, причем не прямо, а опосредованно, через поставленную цель или принятое решение. </a:t>
            </a:r>
          </a:p>
          <a:p>
            <a:r>
              <a:rPr lang="ru-RU" b="1" dirty="0" smtClean="0"/>
              <a:t>Динамический компонент</a:t>
            </a:r>
            <a:r>
              <a:rPr lang="ru-RU" dirty="0" smtClean="0"/>
              <a:t> выполняет собственно побудительную функцию.</a:t>
            </a:r>
          </a:p>
          <a:p>
            <a:r>
              <a:rPr lang="ru-RU" dirty="0" smtClean="0"/>
              <a:t>Когда потребность удовлетворяется, меняется направленность поведения – поведение направляется на удовлетворение другой актуальной потребности. </a:t>
            </a:r>
          </a:p>
          <a:p>
            <a:r>
              <a:rPr lang="ru-RU" dirty="0" smtClean="0"/>
              <a:t>Когда потребность не удовлетворяется, направленность мотивации сохраняется, но начинает расти ее напряженность, что, естественно, отражается на эмоциональном состоянии человека.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Мотивация</a:t>
            </a:r>
            <a:r>
              <a:rPr lang="ru-RU" dirty="0" smtClean="0"/>
              <a:t> – это процесс, увязывающий воедино личностные и ситуационные параметры на пути регуляции деятельности, направленной на преобразование предметной ситуации для реализации соответствующего мотива и определенного предметного отношения личности к окружающей ситуации.</a:t>
            </a:r>
          </a:p>
          <a:p>
            <a:r>
              <a:rPr lang="ru-RU" b="1" dirty="0" err="1" smtClean="0"/>
              <a:t>Смыслообразующие</a:t>
            </a:r>
            <a:r>
              <a:rPr lang="ru-RU" b="1" dirty="0" smtClean="0"/>
              <a:t> мотивы</a:t>
            </a:r>
            <a:r>
              <a:rPr lang="ru-RU" dirty="0" smtClean="0"/>
              <a:t>: побуждая деятельность, вместе с тем придают ей личностный смысл.</a:t>
            </a:r>
          </a:p>
          <a:p>
            <a:r>
              <a:rPr lang="ru-RU" b="1" dirty="0" smtClean="0"/>
              <a:t>Мотивы-стимулы: </a:t>
            </a:r>
            <a:r>
              <a:rPr lang="ru-RU" dirty="0" smtClean="0"/>
              <a:t>выполняют роль побудительных факторов -  порой остро эмоциональных, аффективных, – лишены </a:t>
            </a:r>
            <a:r>
              <a:rPr lang="ru-RU" dirty="0" err="1" smtClean="0"/>
              <a:t>смыслообразующей</a:t>
            </a:r>
            <a:r>
              <a:rPr lang="ru-RU" dirty="0" smtClean="0"/>
              <a:t> функции.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Принципы мотивации</a:t>
            </a:r>
            <a:r>
              <a:rPr lang="ru-RU" dirty="0" smtClean="0"/>
              <a:t> человека (А. </a:t>
            </a:r>
            <a:r>
              <a:rPr lang="ru-RU" dirty="0" err="1" smtClean="0"/>
              <a:t>Маслоу</a:t>
            </a:r>
            <a:r>
              <a:rPr lang="ru-RU" dirty="0" smtClean="0"/>
              <a:t>):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мотивы имеют иерархическую структуру.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чем выше уровень мотива, тем менее жизненно необходимы существующие потребности, тем дольше можно задержать их реализацию.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пока не удовлетворены низшие потребности, высшие остаются относительно неактуальными. 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с ростом потребностей повышается готовность к активности.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обеспечивает направление поведения, которое заканчивается при достижении цели. Внутренняя мотивация </a:t>
            </a:r>
            <a:r>
              <a:rPr lang="ru-RU" dirty="0" smtClean="0"/>
              <a:t>(ВМ) -  есть состояние уверенности в достижении цели и удовлетворении потребности.</a:t>
            </a:r>
          </a:p>
          <a:p>
            <a:r>
              <a:rPr lang="ru-RU" dirty="0" smtClean="0"/>
              <a:t>Условия, влияющие на ВМ: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dirty="0" smtClean="0"/>
              <a:t>1) снижается при переходе причин (условий, событий), вызвавших эту мотивацию, от внутренних к внешним;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dirty="0" smtClean="0"/>
              <a:t>2) увеличивается с усилением уверенности человека в своих силах;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dirty="0" smtClean="0"/>
              <a:t>3) положительная обратная связь (одобрение или похвала) усиливает ВМ у мужчин и снижает у женщин, ибо контролирующий аспект положительной обратной связи играет для женщин большую роль, чем для мужчин.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Мотивационная притягательность может обеспечиваться: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удовольствием от самого процесса удовлетворения потребности,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самим результатом деятельности,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вознаграждением за деятельность,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err="1" smtClean="0"/>
              <a:t>избежанием</a:t>
            </a:r>
            <a:r>
              <a:rPr lang="ru-RU" dirty="0" smtClean="0"/>
              <a:t> санкций;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34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30" y="3662356"/>
            <a:ext cx="3929070" cy="31956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428604"/>
            <a:ext cx="8153400" cy="5667396"/>
          </a:xfrm>
        </p:spPr>
        <p:txBody>
          <a:bodyPr/>
          <a:lstStyle/>
          <a:p>
            <a:r>
              <a:rPr lang="ru-RU" sz="2800" b="1" dirty="0" smtClean="0"/>
              <a:t>Реальная деятельность всегда бывает </a:t>
            </a:r>
            <a:r>
              <a:rPr lang="ru-RU" sz="2800" b="1" dirty="0" err="1" smtClean="0"/>
              <a:t>полимотивированной</a:t>
            </a:r>
            <a:r>
              <a:rPr lang="ru-RU" sz="2800" b="1" dirty="0" smtClean="0"/>
              <a:t>.  </a:t>
            </a:r>
          </a:p>
          <a:p>
            <a:r>
              <a:rPr lang="ru-RU" sz="2800" dirty="0" smtClean="0"/>
              <a:t>При этом: 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1) все мотивы деятельности определенным образом </a:t>
            </a:r>
            <a:r>
              <a:rPr lang="ru-RU" sz="2800" dirty="0" err="1" smtClean="0"/>
              <a:t>иерархизированы</a:t>
            </a:r>
            <a:r>
              <a:rPr lang="ru-RU" sz="2800" dirty="0" smtClean="0"/>
              <a:t>; 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2) мотивы проявляют себя не отдельно друг от друга, а взаимодействуют между собой; 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3) некоторые мотивы могут выступать в отрицательной форме.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Формирование сознательно-волевого уровня мотивации состоит: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 образовании иерархической регуляции;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в противопоставлении высшего уровня этой регуляции стихийно формирующимся, импульсивным влечениям, потребностям, интересам;</a:t>
            </a:r>
          </a:p>
          <a:p>
            <a:r>
              <a:rPr lang="ru-RU" dirty="0" smtClean="0"/>
              <a:t>Пути формирования механизмов мотивации:</a:t>
            </a:r>
          </a:p>
          <a:p>
            <a:r>
              <a:rPr lang="ru-RU" b="1" i="1" dirty="0" smtClean="0"/>
              <a:t>1. </a:t>
            </a:r>
            <a:r>
              <a:rPr lang="ru-RU" dirty="0" smtClean="0"/>
              <a:t> воздействие на эмоционально-познавательную сферу. Основная цель - подвести человека к переосмыслению своих потребностей, изменению </a:t>
            </a:r>
            <a:r>
              <a:rPr lang="ru-RU" dirty="0" err="1" smtClean="0"/>
              <a:t>внутриличностной</a:t>
            </a:r>
            <a:r>
              <a:rPr lang="ru-RU" dirty="0" smtClean="0"/>
              <a:t> атмосферы, системы ценностей и отношений к действительности.</a:t>
            </a:r>
          </a:p>
          <a:p>
            <a:r>
              <a:rPr lang="ru-RU" b="1" i="1" dirty="0" smtClean="0"/>
              <a:t>2. </a:t>
            </a:r>
            <a:r>
              <a:rPr lang="ru-RU" dirty="0" smtClean="0"/>
              <a:t>состоит в воздействии на деятельную сферу. Суть - удовлетворить те или иные потребности. А затем сформировать новые, необходимые потребности.</a:t>
            </a:r>
          </a:p>
          <a:p>
            <a:r>
              <a:rPr lang="ru-RU" dirty="0" smtClean="0"/>
              <a:t>Полноценное формирование мотивационной системы личности должно включать в себя оба механизма.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57224" y="1785926"/>
          <a:ext cx="7786742" cy="4500594"/>
        </p:xfrm>
        <a:graphic>
          <a:graphicData uri="http://schemas.openxmlformats.org/presentationml/2006/ole">
            <p:oleObj spid="_x0000_s2050" name="Документ" r:id="rId3" imgW="6983473" imgH="3056358" progId="Word.Document.12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Неосознаваемые мотивы: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Инстинкт</a:t>
            </a:r>
            <a:r>
              <a:rPr lang="ru-RU" dirty="0" smtClean="0"/>
              <a:t> – это совокупность врожденных действий человека, представляющих собой сложные безусловные рефлексы, необходимые для адаптации и выполнения жизненно важных функций.</a:t>
            </a:r>
            <a:endParaRPr lang="ru-RU" dirty="0"/>
          </a:p>
        </p:txBody>
      </p:sp>
      <p:pic>
        <p:nvPicPr>
          <p:cNvPr id="4" name="Рисунок 3" descr="prolongation-of-lif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3714752"/>
            <a:ext cx="4953000" cy="2857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Неосознаваемые мотивы: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Влечение</a:t>
            </a:r>
            <a:r>
              <a:rPr lang="ru-RU" dirty="0" smtClean="0"/>
              <a:t> — первичное эмоциональное проявление потребности человека в чем-либо, побуждение, еще не опосредованное сознательным </a:t>
            </a:r>
            <a:r>
              <a:rPr lang="ru-RU" dirty="0" err="1" smtClean="0"/>
              <a:t>целеполаганием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5" name="Рисунок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3571876"/>
            <a:ext cx="3071819" cy="307181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1. Общее представление о потребностях. Классификация потребностей. </a:t>
            </a:r>
          </a:p>
          <a:p>
            <a:r>
              <a:rPr lang="ru-RU" sz="3200" dirty="0" smtClean="0"/>
              <a:t>2. Мотивационная сфера личности.</a:t>
            </a:r>
          </a:p>
          <a:p>
            <a:r>
              <a:rPr lang="ru-RU" sz="3200" dirty="0" smtClean="0"/>
              <a:t>3. </a:t>
            </a:r>
            <a:r>
              <a:rPr lang="ru-RU" sz="3200" dirty="0" err="1" smtClean="0"/>
              <a:t>Я-концепция</a:t>
            </a:r>
            <a:r>
              <a:rPr lang="ru-RU" sz="3200" dirty="0" smtClean="0"/>
              <a:t> </a:t>
            </a:r>
            <a:r>
              <a:rPr lang="ru-RU" sz="3200" dirty="0" smtClean="0"/>
              <a:t>личности.</a:t>
            </a:r>
          </a:p>
          <a:p>
            <a:r>
              <a:rPr lang="ru-RU" sz="3200" dirty="0" smtClean="0"/>
              <a:t>4. </a:t>
            </a:r>
            <a:r>
              <a:rPr lang="ru-RU" sz="3200" dirty="0" smtClean="0"/>
              <a:t>Психологические </a:t>
            </a:r>
            <a:r>
              <a:rPr lang="ru-RU" sz="3200" dirty="0" smtClean="0"/>
              <a:t>защиты.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качанные файлы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00570"/>
            <a:ext cx="3757619" cy="21508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Осознаваемые мотивы: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3543312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dirty="0" smtClean="0"/>
              <a:t>Установка</a:t>
            </a:r>
            <a:r>
              <a:rPr lang="ru-RU" sz="2200" dirty="0" smtClean="0"/>
              <a:t> — неосознаваемое личностью состояние готовности к определенному поведению или деятельности, с помощью которых может быть удовлетворена та или иная потребность. Установка чаще всего складывается в результате неоднократного повторения ситуаций, в которых человек реагировал определенным образом. </a:t>
            </a:r>
          </a:p>
          <a:p>
            <a:r>
              <a:rPr lang="ru-RU" sz="2200" b="1" dirty="0" smtClean="0"/>
              <a:t>Желание</a:t>
            </a:r>
            <a:r>
              <a:rPr lang="ru-RU" sz="2200" dirty="0" smtClean="0"/>
              <a:t> — одна из форм мотивационного состояния, основанного на осознанной по содержанию потребности, которая еще не выступает в качестве сильного побуждения к действию. 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b="1" dirty="0" smtClean="0"/>
              <a:t>Фрустрация: </a:t>
            </a:r>
            <a:r>
              <a:rPr lang="ru-RU" sz="2200" dirty="0" smtClean="0"/>
              <a:t>сопровождается разочарованием, тревогой, раздражением, отчаянием и др. Его характерной особенностью является ясное и определенное представление цели, к которой стремится человек.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Осознаваемые мотивы: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Неудовлетворенная потребность начинает осознаваться в виде пока еще смутного </a:t>
            </a:r>
            <a:r>
              <a:rPr lang="ru-RU" b="1" dirty="0" smtClean="0"/>
              <a:t>стремления </a:t>
            </a:r>
            <a:r>
              <a:rPr lang="ru-RU" dirty="0" smtClean="0"/>
              <a:t>к более или менее определенному предмету или объекту, с помощью которого эта потребность может быть удовлетворена.</a:t>
            </a:r>
          </a:p>
          <a:p>
            <a:r>
              <a:rPr lang="ru-RU" b="1" dirty="0" smtClean="0"/>
              <a:t>Хотения: </a:t>
            </a:r>
            <a:r>
              <a:rPr lang="ru-RU" dirty="0" smtClean="0"/>
              <a:t>к представлению цели присоединяется представление и о средствах, с помощью которых эта цель может быть достигнута. </a:t>
            </a:r>
            <a:r>
              <a:rPr lang="ru-RU" i="1" dirty="0" smtClean="0"/>
              <a:t>Это позволяет составить твердый план для достижения поставленной цели. </a:t>
            </a:r>
            <a:endParaRPr lang="ru-RU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Идеалы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</a:t>
            </a:r>
            <a:r>
              <a:rPr lang="ru-RU" i="1" dirty="0" smtClean="0"/>
              <a:t> </a:t>
            </a:r>
            <a:r>
              <a:rPr lang="ru-RU" dirty="0" smtClean="0"/>
              <a:t>важная цель личных стремлений человека; обычно воплощены в каких-либо образах, которым человек хочет подражать, или в целях, к которым он стремится, понимая, что полностью они никогда достигнуты не будут. Идеал служит для личности </a:t>
            </a:r>
            <a:r>
              <a:rPr lang="ru-RU" dirty="0" err="1" smtClean="0"/>
              <a:t>суперстратегическим</a:t>
            </a:r>
            <a:r>
              <a:rPr lang="ru-RU" dirty="0" smtClean="0"/>
              <a:t> ориентиром поведения и самосовершенствования. </a:t>
            </a:r>
          </a:p>
          <a:p>
            <a:r>
              <a:rPr lang="ru-RU" b="1" dirty="0" smtClean="0"/>
              <a:t>Склонность</a:t>
            </a:r>
            <a:r>
              <a:rPr lang="ru-RU" b="1" i="1" dirty="0" smtClean="0"/>
              <a:t> </a:t>
            </a:r>
            <a:r>
              <a:rPr lang="ru-RU" dirty="0" smtClean="0"/>
              <a:t>— избирательная направленность субъекта на определенную деятельность. В основе - глубокая и устойчивая потребность в этой деятельности, стремление в ней совершенствоваться. </a:t>
            </a:r>
          </a:p>
          <a:p>
            <a:r>
              <a:rPr lang="ru-RU" b="1" dirty="0" smtClean="0"/>
              <a:t>Ценностные</a:t>
            </a:r>
            <a:r>
              <a:rPr lang="ru-RU" b="1" i="1" dirty="0" smtClean="0"/>
              <a:t> </a:t>
            </a:r>
            <a:r>
              <a:rPr lang="ru-RU" b="1" dirty="0" smtClean="0"/>
              <a:t>ориентации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</a:t>
            </a:r>
            <a:r>
              <a:rPr lang="ru-RU" i="1" dirty="0" smtClean="0"/>
              <a:t> </a:t>
            </a:r>
            <a:r>
              <a:rPr lang="ru-RU" dirty="0" smtClean="0"/>
              <a:t>это интегративные компоненты направленности, которые определяются совокупностью потребностей, интересов, идеалов и убеждений. Они являются </a:t>
            </a:r>
            <a:r>
              <a:rPr lang="ru-RU" dirty="0" err="1" smtClean="0"/>
              <a:t>смыслообразующими</a:t>
            </a:r>
            <a:r>
              <a:rPr lang="ru-RU" dirty="0" smtClean="0"/>
              <a:t> основами, задающими мотивацию всей человеческой жизни.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FEbjCg2PU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480" y="3714752"/>
            <a:ext cx="2857520" cy="28575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6888310" cy="4614882"/>
          </a:xfrm>
        </p:spPr>
        <p:txBody>
          <a:bodyPr>
            <a:normAutofit fontScale="92500"/>
          </a:bodyPr>
          <a:lstStyle/>
          <a:p>
            <a:r>
              <a:rPr lang="ru-RU" sz="2600" b="1" dirty="0" smtClean="0"/>
              <a:t>Убеждения</a:t>
            </a:r>
            <a:r>
              <a:rPr lang="ru-RU" sz="2600" b="1" i="1" dirty="0" smtClean="0"/>
              <a:t> </a:t>
            </a:r>
            <a:r>
              <a:rPr lang="ru-RU" sz="2600" i="1" dirty="0" smtClean="0">
                <a:sym typeface="Symbol"/>
              </a:rPr>
              <a:t></a:t>
            </a:r>
            <a:r>
              <a:rPr lang="ru-RU" sz="2600" i="1" dirty="0" smtClean="0"/>
              <a:t> </a:t>
            </a:r>
            <a:r>
              <a:rPr lang="ru-RU" sz="2600" dirty="0" smtClean="0"/>
              <a:t>представления, знания, идеи, ставшие мотивами поведения человека и определяющие его отношение к разным сферам действительности. В основе - мировоззрение личности.</a:t>
            </a:r>
          </a:p>
          <a:p>
            <a:r>
              <a:rPr lang="ru-RU" sz="2600" b="1" dirty="0" smtClean="0"/>
              <a:t>Мировоззрение</a:t>
            </a:r>
            <a:r>
              <a:rPr lang="ru-RU" sz="2600" b="1" i="1" dirty="0" smtClean="0"/>
              <a:t> - </a:t>
            </a:r>
            <a:r>
              <a:rPr lang="ru-RU" sz="2600" dirty="0" smtClean="0"/>
              <a:t>совокупность устойчивых взглядов, принципов, оценок и убеждений, определяющая отношение к окружающей действительности и характеризующая видение мира в целом и место человека в этом мире. </a:t>
            </a:r>
            <a:r>
              <a:rPr lang="ru-RU" sz="2600" i="1" dirty="0" smtClean="0"/>
              <a:t>Идеалы и мировоззрение формируются на основе его интересов и склонностей.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500174"/>
            <a:ext cx="8153400" cy="507209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Мотив</a:t>
            </a:r>
            <a:r>
              <a:rPr lang="ru-RU" b="1" i="1" dirty="0" smtClean="0"/>
              <a:t> </a:t>
            </a:r>
            <a:r>
              <a:rPr lang="ru-RU" dirty="0" smtClean="0"/>
              <a:t>- это внутренний побудитель человека к активной деятельности, связанный с удовлетворением его потребностей.</a:t>
            </a:r>
            <a:r>
              <a:rPr lang="ru-RU" b="1" dirty="0" smtClean="0"/>
              <a:t> </a:t>
            </a:r>
            <a:endParaRPr lang="ru-RU" dirty="0" smtClean="0"/>
          </a:p>
          <a:p>
            <a:r>
              <a:rPr lang="ru-RU" b="1" dirty="0" smtClean="0"/>
              <a:t>Классификация мотивов </a:t>
            </a:r>
            <a:r>
              <a:rPr lang="ru-RU" b="1" dirty="0" err="1" smtClean="0"/>
              <a:t>Мюррея</a:t>
            </a:r>
            <a:r>
              <a:rPr lang="ru-RU" b="1" dirty="0" smtClean="0"/>
              <a:t>. </a:t>
            </a:r>
            <a:r>
              <a:rPr lang="ru-RU" dirty="0" smtClean="0"/>
              <a:t>Мотивы: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достижения,  руководства,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порядка,  </a:t>
            </a:r>
            <a:r>
              <a:rPr lang="ru-RU" dirty="0" err="1" smtClean="0"/>
              <a:t>самопредъявления</a:t>
            </a:r>
            <a:r>
              <a:rPr lang="ru-RU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автономии,  общительности,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понимания со стороны других, 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помощи извне, </a:t>
            </a:r>
            <a:r>
              <a:rPr lang="ru-RU" dirty="0" err="1" smtClean="0"/>
              <a:t>доминантности</a:t>
            </a:r>
            <a:r>
              <a:rPr lang="ru-RU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зависимости, готовности помочь,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ориентации на новое, выдержки,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секса, агрессии.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Я-концепция</a:t>
            </a:r>
            <a:r>
              <a:rPr lang="ru-RU" b="1" dirty="0" smtClean="0"/>
              <a:t> –</a:t>
            </a:r>
            <a:r>
              <a:rPr lang="ru-RU" dirty="0" smtClean="0"/>
              <a:t> это система установок человека относительно самого себя, обобщенное представление о самом себе. Она формируется, развивается, изменяется в процессе социализации личности, в процессе самопознания.</a:t>
            </a:r>
          </a:p>
          <a:p>
            <a:r>
              <a:rPr lang="ru-RU" b="1" dirty="0" smtClean="0"/>
              <a:t>Способы самопознания, ведущие к формированию </a:t>
            </a:r>
            <a:r>
              <a:rPr lang="ru-RU" b="1" dirty="0" err="1" smtClean="0"/>
              <a:t>Я-концепции</a:t>
            </a:r>
            <a:r>
              <a:rPr lang="ru-RU" b="1" dirty="0" smtClean="0"/>
              <a:t>: </a:t>
            </a:r>
            <a:r>
              <a:rPr lang="ru-RU" dirty="0" err="1" smtClean="0"/>
              <a:t>самовосприятие</a:t>
            </a:r>
            <a:r>
              <a:rPr lang="ru-RU" dirty="0" smtClean="0"/>
              <a:t> и самоанализ, сравнение себя с другими </a:t>
            </a:r>
            <a:r>
              <a:rPr lang="ru-RU" i="1" dirty="0" smtClean="0"/>
              <a:t>(идентификация)</a:t>
            </a:r>
            <a:r>
              <a:rPr lang="ru-RU" dirty="0" smtClean="0"/>
              <a:t>, восприятие и интерпретация реакций на себя других </a:t>
            </a:r>
            <a:r>
              <a:rPr lang="ru-RU" i="1" dirty="0" smtClean="0"/>
              <a:t>(рефлексия) </a:t>
            </a:r>
            <a:r>
              <a:rPr lang="ru-RU" dirty="0" smtClean="0"/>
              <a:t>и т.д.</a:t>
            </a:r>
          </a:p>
          <a:p>
            <a:r>
              <a:rPr lang="ru-RU" b="1" dirty="0" err="1" smtClean="0"/>
              <a:t>Я-концепция</a:t>
            </a:r>
            <a:r>
              <a:rPr lang="ru-RU" b="1" dirty="0" smtClean="0"/>
              <a:t> является динамическим образованием.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Три модальности </a:t>
            </a:r>
            <a:r>
              <a:rPr lang="ru-RU" b="1" dirty="0" err="1" smtClean="0"/>
              <a:t>Я-концепции</a:t>
            </a:r>
            <a:r>
              <a:rPr lang="ru-RU" b="1" dirty="0" smtClean="0"/>
              <a:t>: </a:t>
            </a:r>
            <a:endParaRPr lang="ru-RU" dirty="0" smtClean="0"/>
          </a:p>
          <a:p>
            <a:r>
              <a:rPr lang="ru-RU" b="1" dirty="0" smtClean="0"/>
              <a:t>1. </a:t>
            </a:r>
            <a:r>
              <a:rPr lang="ru-RU" b="1" dirty="0" err="1" smtClean="0"/>
              <a:t>Я-реальное</a:t>
            </a:r>
            <a:r>
              <a:rPr lang="ru-RU" b="1" dirty="0" smtClean="0"/>
              <a:t> –</a:t>
            </a:r>
            <a:r>
              <a:rPr lang="ru-RU" dirty="0" smtClean="0"/>
              <a:t> это установки (представления), связанные с тем, как индивид воспринимает себя: </a:t>
            </a:r>
            <a:r>
              <a:rPr lang="ru-RU" i="1" dirty="0" smtClean="0"/>
              <a:t>внешность, конституцию, возможности, способности, социальные роли, статус и т. д. </a:t>
            </a:r>
            <a:r>
              <a:rPr lang="ru-RU" dirty="0" smtClean="0"/>
              <a:t>То есть его представления о том, каков он есть на самом деле.</a:t>
            </a:r>
          </a:p>
          <a:p>
            <a:r>
              <a:rPr lang="ru-RU" b="1" dirty="0" smtClean="0"/>
              <a:t>2. </a:t>
            </a:r>
            <a:r>
              <a:rPr lang="ru-RU" b="1" dirty="0" err="1" smtClean="0"/>
              <a:t>Я-идеальное</a:t>
            </a:r>
            <a:r>
              <a:rPr lang="ru-RU" dirty="0" smtClean="0"/>
              <a:t> – установки, связанные с представлениями о том, каким он хотел бы быть. </a:t>
            </a:r>
            <a:r>
              <a:rPr lang="ru-RU" dirty="0" err="1" smtClean="0"/>
              <a:t>Я-идеальное</a:t>
            </a:r>
            <a:r>
              <a:rPr lang="ru-RU" dirty="0" smtClean="0"/>
              <a:t> отражает цели, которые индивид связывает со своим будущим.</a:t>
            </a:r>
          </a:p>
          <a:p>
            <a:r>
              <a:rPr lang="ru-RU" b="1" dirty="0" smtClean="0"/>
              <a:t>3. </a:t>
            </a:r>
            <a:r>
              <a:rPr lang="ru-RU" b="1" dirty="0" err="1" smtClean="0"/>
              <a:t>Я-зеркальное</a:t>
            </a:r>
            <a:r>
              <a:rPr lang="ru-RU" dirty="0" smtClean="0"/>
              <a:t> – установки, связанные с представлениями индивида о том, каким его видят и что о нем думают другие.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b="1" dirty="0" smtClean="0"/>
              <a:t>Три компонента структуры </a:t>
            </a:r>
            <a:r>
              <a:rPr lang="ru-RU" sz="3400" b="1" dirty="0" err="1" smtClean="0"/>
              <a:t>Я-Концепции</a:t>
            </a:r>
            <a:r>
              <a:rPr lang="ru-RU" sz="3400" b="1" dirty="0" smtClean="0"/>
              <a:t>:</a:t>
            </a:r>
            <a:endParaRPr lang="ru-RU" sz="3400" dirty="0" smtClean="0"/>
          </a:p>
          <a:p>
            <a:pPr>
              <a:buFont typeface="Wingdings" pitchFamily="2" charset="2"/>
              <a:buChar char="Ø"/>
            </a:pPr>
            <a:r>
              <a:rPr lang="ru-RU" sz="3400" b="1" dirty="0" smtClean="0"/>
              <a:t>1. Когнитивный компонент</a:t>
            </a:r>
            <a:r>
              <a:rPr lang="ru-RU" sz="3400" dirty="0" smtClean="0"/>
              <a:t> – это основные характеристики </a:t>
            </a:r>
            <a:r>
              <a:rPr lang="ru-RU" sz="3400" dirty="0" err="1" smtClean="0"/>
              <a:t>самовосприятия</a:t>
            </a:r>
            <a:r>
              <a:rPr lang="ru-RU" sz="3400" dirty="0" smtClean="0"/>
              <a:t> и </a:t>
            </a:r>
            <a:r>
              <a:rPr lang="ru-RU" sz="3400" dirty="0" err="1" smtClean="0"/>
              <a:t>самоописания</a:t>
            </a:r>
            <a:r>
              <a:rPr lang="ru-RU" sz="3400" dirty="0" smtClean="0"/>
              <a:t> личности, составляющие представления человека о себе. </a:t>
            </a:r>
            <a:r>
              <a:rPr lang="ru-RU" sz="3400" b="1" dirty="0" smtClean="0"/>
              <a:t>Этот компонент часто называют "Образом Я".</a:t>
            </a:r>
          </a:p>
          <a:p>
            <a:pPr>
              <a:buFont typeface="Wingdings" pitchFamily="2" charset="2"/>
              <a:buChar char="Ø"/>
            </a:pPr>
            <a:r>
              <a:rPr lang="ru-RU" sz="3400" b="1" dirty="0" smtClean="0"/>
              <a:t>Составляющими "Образа Я" являются: </a:t>
            </a:r>
            <a:endParaRPr lang="ru-RU" sz="3400" dirty="0" smtClean="0"/>
          </a:p>
          <a:p>
            <a:pPr lvl="1"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b="1" dirty="0" err="1" smtClean="0"/>
              <a:t>Я-физическое</a:t>
            </a:r>
            <a:r>
              <a:rPr lang="ru-RU" dirty="0" smtClean="0"/>
              <a:t> включает представления о своем поле, росте, строении организма, о своей внешности в целом </a:t>
            </a:r>
            <a:r>
              <a:rPr lang="ru-RU" i="1" dirty="0" smtClean="0"/>
              <a:t>. В</a:t>
            </a:r>
            <a:r>
              <a:rPr lang="ru-RU" dirty="0" smtClean="0"/>
              <a:t>ажнейшим источником формирования физического образа Я наряду с половым отождествлением служат размеры тела и его форма. 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err="1" smtClean="0"/>
              <a:t>Я-психическое</a:t>
            </a:r>
            <a:r>
              <a:rPr lang="ru-RU" b="1" dirty="0" smtClean="0"/>
              <a:t> </a:t>
            </a:r>
            <a:r>
              <a:rPr lang="ru-RU" i="1" dirty="0" smtClean="0"/>
              <a:t>– </a:t>
            </a:r>
            <a:r>
              <a:rPr lang="ru-RU" dirty="0" smtClean="0"/>
              <a:t>это представление человека о своих особенностях познавательной</a:t>
            </a:r>
            <a:r>
              <a:rPr lang="ru-RU" i="1" dirty="0" smtClean="0"/>
              <a:t>,</a:t>
            </a:r>
            <a:r>
              <a:rPr lang="ru-RU" dirty="0" smtClean="0"/>
              <a:t> о своих психических свойствах  и т. д. Это представление человека о своих возможностях в целом.</a:t>
            </a:r>
          </a:p>
          <a:p>
            <a:pPr lvl="1">
              <a:buFont typeface="Wingdings" pitchFamily="2" charset="2"/>
              <a:buChar char="Ø"/>
            </a:pPr>
            <a:r>
              <a:rPr lang="ru-RU" b="1" dirty="0" err="1" smtClean="0"/>
              <a:t>Я-социальное</a:t>
            </a:r>
            <a:r>
              <a:rPr lang="ru-RU" i="1" dirty="0" smtClean="0"/>
              <a:t> –</a:t>
            </a:r>
            <a:r>
              <a:rPr lang="ru-RU" dirty="0" smtClean="0"/>
              <a:t> представление о своих социальных ролях (дочь, сестра, подруга, ученица, спортсменка и т. д.), социальном статусе (лидер, исполнитель, отверженная и т. д.), социальных ожиданиях и т.д.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2. Эмоционально-оценочный компонент</a:t>
            </a:r>
            <a:r>
              <a:rPr lang="ru-RU" i="1" dirty="0" smtClean="0"/>
              <a:t> –</a:t>
            </a:r>
            <a:r>
              <a:rPr lang="ru-RU" dirty="0" smtClean="0"/>
              <a:t> это самооценка образа Я, которая может обладать различной интенсивностью, поскольку отдельные черты, особенности, свойства личности могут вызывать различные эмоции, связанные с удовлетворенностью или неудовлетворенностью ими. </a:t>
            </a:r>
          </a:p>
          <a:p>
            <a:r>
              <a:rPr lang="ru-RU" dirty="0" smtClean="0"/>
              <a:t>Самооценка отражает степень развития у человека чувства самоуважения, ощущение собственной ценности и отношение человека ко всему, что входит в образ Я.</a:t>
            </a:r>
            <a:r>
              <a:rPr lang="ru-RU" i="1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214290"/>
            <a:ext cx="8153400" cy="642942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3. Поведенческий компонент </a:t>
            </a:r>
            <a:r>
              <a:rPr lang="ru-RU" b="1" dirty="0" err="1" smtClean="0"/>
              <a:t>Я-концепции</a:t>
            </a:r>
            <a:r>
              <a:rPr lang="ru-RU" dirty="0" smtClean="0"/>
              <a:t> – это поведение человека (или потенциальное поведение), которое может быть вызвано образом Я и самооценкой личности. Обусловливает довольно устойчивые схемы поведения человека.</a:t>
            </a:r>
          </a:p>
          <a:p>
            <a:endParaRPr lang="ru-RU" dirty="0" smtClean="0"/>
          </a:p>
          <a:p>
            <a:r>
              <a:rPr lang="ru-RU" b="1" dirty="0" smtClean="0"/>
              <a:t>Четыре крайних жизненных позиции в модели Э. Берна:</a:t>
            </a:r>
          </a:p>
          <a:p>
            <a:pPr lvl="0">
              <a:buFont typeface="Wingdings" pitchFamily="2" charset="2"/>
              <a:buChar char="Ø"/>
            </a:pPr>
            <a:r>
              <a:rPr lang="ru-RU" b="1" dirty="0" smtClean="0"/>
              <a:t>Я в порядке – Вы в порядке</a:t>
            </a:r>
            <a:r>
              <a:rPr lang="ru-RU" dirty="0" smtClean="0"/>
              <a:t>, т. е. люди позитивно относятся к себе, удовлетворены собой и положительно относятся к другим. Они ценят добрые отношения с людьми, отзывчивы в общении, спокойны, уважительно относятся к другим, доверяют людям. </a:t>
            </a:r>
          </a:p>
          <a:p>
            <a:pPr lvl="0">
              <a:buFont typeface="Wingdings" pitchFamily="2" charset="2"/>
              <a:buChar char="Ø"/>
            </a:pPr>
            <a:r>
              <a:rPr lang="ru-RU" b="1" dirty="0" smtClean="0"/>
              <a:t>Я в порядке – Вы не в порядке. </a:t>
            </a:r>
            <a:r>
              <a:rPr lang="ru-RU" dirty="0" smtClean="0"/>
              <a:t>Положительно относясь к себе, имея неадекватно высокую самооценку, они стремятся демонстрировать свое превосходство и подчинять себе других. В общении эти люди очень утомляют. </a:t>
            </a:r>
          </a:p>
          <a:p>
            <a:pPr lvl="0">
              <a:buFont typeface="Wingdings" pitchFamily="2" charset="2"/>
              <a:buChar char="Ø"/>
            </a:pPr>
            <a:r>
              <a:rPr lang="ru-RU" b="1" dirty="0" smtClean="0"/>
              <a:t>Я не в порядке – Вы в порядке.</a:t>
            </a:r>
            <a:r>
              <a:rPr lang="ru-RU" dirty="0" smtClean="0"/>
              <a:t> Так оценивают себя люди, концентрирующие внимание на своих слабостях, недостатках, неудачах, поэтому неуверенные, негативно относящиеся к себе. Оценивая других высоко, они склонны больше доверять другим, чем себе, и поэтому готовы подчиняться. </a:t>
            </a:r>
          </a:p>
          <a:p>
            <a:pPr lvl="0">
              <a:buFont typeface="Wingdings" pitchFamily="2" charset="2"/>
              <a:buChar char="Ø"/>
            </a:pPr>
            <a:r>
              <a:rPr lang="ru-RU" b="1" dirty="0" smtClean="0"/>
              <a:t>Я не в порядке – Вы не в порядке. </a:t>
            </a:r>
            <a:r>
              <a:rPr lang="ru-RU" dirty="0" smtClean="0"/>
              <a:t>Люди этого типа свыклись с неудачами. Они не только низко оценивают себя, но и других воспринимают как ущербных.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375762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Направленность личности</a:t>
            </a:r>
            <a:r>
              <a:rPr lang="ru-RU" b="1" i="1" dirty="0" smtClean="0"/>
              <a:t> </a:t>
            </a:r>
            <a:r>
              <a:rPr lang="ru-RU" i="1" dirty="0" smtClean="0">
                <a:sym typeface="Symbol"/>
              </a:rPr>
              <a:t></a:t>
            </a:r>
            <a:r>
              <a:rPr lang="ru-RU" i="1" dirty="0" smtClean="0"/>
              <a:t> </a:t>
            </a:r>
            <a:r>
              <a:rPr lang="ru-RU" dirty="0" smtClean="0"/>
              <a:t>это система ее потребностей, интересов, убеждений, идеалов и ценностных ориентаций, придающих жизни человека осмысленность и </a:t>
            </a:r>
            <a:r>
              <a:rPr lang="ru-RU" dirty="0" err="1" smtClean="0"/>
              <a:t>мотивированность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Направленность как подструктура личности включает в себя различные побуждения: ее мотивы, потребности, диспозиции, интересы, стремления, намерения, идеалы, нормы и т.п.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Механизмы психологической защиты: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 Вытеснение</a:t>
            </a:r>
            <a:r>
              <a:rPr lang="ru-RU" dirty="0" smtClean="0"/>
              <a:t> </a:t>
            </a:r>
            <a:r>
              <a:rPr lang="ru-RU" i="1" dirty="0" smtClean="0"/>
              <a:t>—</a:t>
            </a:r>
            <a:r>
              <a:rPr lang="ru-RU" dirty="0" smtClean="0"/>
              <a:t> это такой механизм, в результате действия которого неприемлемые для человека мысли, воспоминания или переживания как бы "изгоняются" из сознания и переводятся в сферу бессознательного, но при этом продолжают оказывать влияние на поведение личности, проявляясь в виде тревоги, страха и т.п.</a:t>
            </a:r>
          </a:p>
          <a:p>
            <a:r>
              <a:rPr lang="ru-RU" b="1" dirty="0" smtClean="0"/>
              <a:t>Замещение </a:t>
            </a:r>
            <a:r>
              <a:rPr lang="ru-RU" dirty="0" smtClean="0"/>
              <a:t>связано с переносом действия с недоступного объекта на доступный. Те чувства и действия, которые должны были быть направлены на объект, вызвавший тревогу, переносятся на иной объект. Имеется и другой тип замещения, когда одни чувства заменяются на прямо противоположные.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Механизмы психологической защиты: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Идентификация </a:t>
            </a:r>
            <a:r>
              <a:rPr lang="ru-RU" i="1" dirty="0" smtClean="0"/>
              <a:t>—</a:t>
            </a:r>
            <a:r>
              <a:rPr lang="ru-RU" dirty="0" smtClean="0"/>
              <a:t> защитный механизм, при котором человек видит в себе другого, переносит на себя мотивы и качества, присущие другому лицу. Идентификация имеет и позитивный момент, так как с помощью этого механизма индивид усваивает социальный опыт, овладевает новыми для него свойствами и качествами</a:t>
            </a:r>
            <a:r>
              <a:rPr lang="ru-RU" i="1" dirty="0" smtClean="0"/>
              <a:t>. </a:t>
            </a:r>
            <a:endParaRPr lang="ru-RU" dirty="0" smtClean="0"/>
          </a:p>
          <a:p>
            <a:r>
              <a:rPr lang="ru-RU" b="1" dirty="0" smtClean="0"/>
              <a:t> Отрицание </a:t>
            </a:r>
            <a:r>
              <a:rPr lang="ru-RU" dirty="0" smtClean="0"/>
              <a:t>определяется как процесс устранения, игнорирования травмирующих восприятий внешней реальности.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Механизмы психологической защиты: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Проекция </a:t>
            </a:r>
            <a:r>
              <a:rPr lang="ru-RU" i="1" dirty="0" smtClean="0"/>
              <a:t>—</a:t>
            </a:r>
            <a:r>
              <a:rPr lang="ru-RU" dirty="0" smtClean="0"/>
              <a:t> это чаще всего неосознаваемый механизм, посредством которого импульсы и чувства, неприемлемые для личности, приписываются внешнему объекту и проникают в сознание как измененное восприятие внешнего мира. Собственные желания, чувства и личностные черты, в которых человек не хочет признаваться себе из-за их неприглядности, он переносит (проецирует) на другое лицо. </a:t>
            </a:r>
          </a:p>
          <a:p>
            <a:r>
              <a:rPr lang="ru-RU" b="1" dirty="0" smtClean="0"/>
              <a:t>Рационализация </a:t>
            </a:r>
            <a:r>
              <a:rPr lang="ru-RU" i="1" dirty="0" smtClean="0"/>
              <a:t>—</a:t>
            </a:r>
            <a:r>
              <a:rPr lang="ru-RU" dirty="0" smtClean="0"/>
              <a:t> защитный механизм, имеющий своей функцией маскировку, сокрытие от сознания самого субъекта истинных мотивов его действий, мыслей и чувств во имя обеспечения внутреннего комфорта, сохранения чувства собственного достоинства, самоуважения. </a:t>
            </a:r>
          </a:p>
          <a:p>
            <a:r>
              <a:rPr lang="ru-RU" b="1" dirty="0" smtClean="0"/>
              <a:t>Реактивные образования.</a:t>
            </a:r>
            <a:r>
              <a:rPr lang="ru-RU" dirty="0" smtClean="0"/>
              <a:t> Это очень интересный и знакомый многим из житейской практики механизм. Суть его состоит в трансформации травмирующего мотива в свою противоположность. </a:t>
            </a:r>
          </a:p>
          <a:p>
            <a:r>
              <a:rPr lang="ru-RU" b="1" dirty="0" smtClean="0"/>
              <a:t>Регрессия </a:t>
            </a:r>
            <a:r>
              <a:rPr lang="ru-RU" i="1" dirty="0" smtClean="0"/>
              <a:t>—</a:t>
            </a:r>
            <a:r>
              <a:rPr lang="ru-RU" dirty="0" smtClean="0"/>
              <a:t> психологический защитный механизм, состоящий в том, что человек в своем поведении при реагировании на весьма ответственные ситуации возвращается к ранним, детским типам поведения, которые на той стадии были успешными. Регрессия — это возврат личности от высших форм поведения к низшим. 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СПАСИБО ЗА ВНИМАНИЕ</a:t>
            </a:r>
          </a:p>
          <a:p>
            <a:endParaRPr lang="ru-RU" sz="4800" dirty="0" smtClean="0"/>
          </a:p>
          <a:p>
            <a:endParaRPr lang="ru-RU" sz="4800" dirty="0"/>
          </a:p>
        </p:txBody>
      </p:sp>
      <p:pic>
        <p:nvPicPr>
          <p:cNvPr id="4" name="Рисунок 3" descr="скачанные файл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3421965"/>
            <a:ext cx="4500594" cy="33711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основе </a:t>
            </a:r>
            <a:r>
              <a:rPr lang="ru-RU" b="1" dirty="0" smtClean="0"/>
              <a:t>человеческого поведения </a:t>
            </a:r>
            <a:r>
              <a:rPr lang="ru-RU" dirty="0" smtClean="0"/>
              <a:t>лежат </a:t>
            </a:r>
            <a:r>
              <a:rPr lang="ru-RU" b="1" dirty="0" smtClean="0"/>
              <a:t>потребности</a:t>
            </a:r>
            <a:r>
              <a:rPr lang="ru-RU" dirty="0" smtClean="0"/>
              <a:t>, которые непосредственно побуждают индивида к активности, то </a:t>
            </a:r>
            <a:r>
              <a:rPr lang="ru-RU" b="1" dirty="0" smtClean="0"/>
              <a:t>направленность поведения </a:t>
            </a:r>
            <a:r>
              <a:rPr lang="ru-RU" dirty="0" smtClean="0"/>
              <a:t>определяется </a:t>
            </a:r>
            <a:r>
              <a:rPr lang="ru-RU" b="1" dirty="0" smtClean="0"/>
              <a:t>системой доминирующих мотивов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Переживание, являющееся источником действия, побуждением к нему, выступает как его </a:t>
            </a:r>
            <a:r>
              <a:rPr lang="ru-RU" b="1" dirty="0" smtClean="0"/>
              <a:t>мотив </a:t>
            </a:r>
            <a:r>
              <a:rPr lang="ru-RU" dirty="0" smtClean="0"/>
              <a:t>(переживание чего-то личностно значимого для индивида).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 smtClean="0"/>
              <a:t>Направленность включает в себя два тесно связанных между собой момента:</a:t>
            </a:r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 smtClean="0"/>
              <a:t>предметное содержание,</a:t>
            </a:r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 smtClean="0"/>
              <a:t>напряжение психики, которое при этом возникает.</a:t>
            </a:r>
            <a:endParaRPr lang="ru-RU" dirty="0" smtClean="0"/>
          </a:p>
          <a:p>
            <a:r>
              <a:rPr lang="ru-RU" b="1" i="1" dirty="0" smtClean="0"/>
              <a:t>Качества направленности: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Уровень направленности </a:t>
            </a:r>
            <a:r>
              <a:rPr lang="ru-RU" i="1" dirty="0" smtClean="0">
                <a:sym typeface="Symbol"/>
              </a:rPr>
              <a:t></a:t>
            </a:r>
            <a:r>
              <a:rPr lang="ru-RU" i="1" dirty="0" smtClean="0"/>
              <a:t>  это общественная значимость направленности человека.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Интенсивность направленности связана с ее эмоциональной окраской.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Устойчивость направленности.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Действенность направленности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Потребности бывают </a:t>
            </a:r>
            <a:r>
              <a:rPr lang="ru-RU" b="1" dirty="0" smtClean="0"/>
              <a:t>биологические</a:t>
            </a:r>
            <a:r>
              <a:rPr lang="ru-RU" dirty="0" smtClean="0"/>
              <a:t> </a:t>
            </a:r>
            <a:r>
              <a:rPr lang="ru-RU" i="1" dirty="0" smtClean="0"/>
              <a:t>(в пище, воздухе, движении, отдыхе и др.)</a:t>
            </a:r>
            <a:r>
              <a:rPr lang="ru-RU" dirty="0" smtClean="0"/>
              <a:t> и </a:t>
            </a:r>
            <a:r>
              <a:rPr lang="ru-RU" b="1" dirty="0" smtClean="0"/>
              <a:t>социальные</a:t>
            </a:r>
            <a:r>
              <a:rPr lang="ru-RU" i="1" dirty="0" smtClean="0"/>
              <a:t>, которые исторически сложились в человеческом обществе.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Социальные потребности подразделяются на </a:t>
            </a:r>
            <a:r>
              <a:rPr lang="ru-RU" b="1" dirty="0" smtClean="0"/>
              <a:t>материальные</a:t>
            </a:r>
            <a:r>
              <a:rPr lang="ru-RU" dirty="0" smtClean="0"/>
              <a:t> </a:t>
            </a:r>
            <a:r>
              <a:rPr lang="ru-RU" i="1" dirty="0" smtClean="0"/>
              <a:t>(одежда, жилье и т.д.)</a:t>
            </a:r>
            <a:r>
              <a:rPr lang="ru-RU" dirty="0" smtClean="0"/>
              <a:t> и </a:t>
            </a:r>
            <a:r>
              <a:rPr lang="ru-RU" b="1" dirty="0" smtClean="0"/>
              <a:t>духовные</a:t>
            </a:r>
            <a:r>
              <a:rPr lang="ru-RU" dirty="0" smtClean="0"/>
              <a:t> </a:t>
            </a:r>
            <a:r>
              <a:rPr lang="ru-RU" i="1" dirty="0" smtClean="0"/>
              <a:t>(познавательные, эстетические, творческие, потребность в общении).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Характерная особенность человеческих потребностей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их фактическая </a:t>
            </a:r>
            <a:r>
              <a:rPr lang="ru-RU" b="1" dirty="0" err="1" smtClean="0"/>
              <a:t>ненасыщаемость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Пирамида потребностей А. </a:t>
            </a:r>
            <a:r>
              <a:rPr lang="ru-RU" sz="3200" dirty="0" err="1" smtClean="0"/>
              <a:t>Маслоу</a:t>
            </a:r>
            <a:endParaRPr lang="ru-RU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31670" y="2137092"/>
            <a:ext cx="5280660" cy="36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скачанные файлы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4357694"/>
            <a:ext cx="2285984" cy="22961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Маслоу</a:t>
            </a:r>
            <a:r>
              <a:rPr lang="ru-RU" b="1" dirty="0" smtClean="0"/>
              <a:t> выделяет 5 уровней потребностей:</a:t>
            </a:r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b="1" dirty="0" smtClean="0"/>
              <a:t>Физиологические:</a:t>
            </a:r>
            <a:r>
              <a:rPr lang="ru-RU" dirty="0" smtClean="0"/>
              <a:t> низшие, управляемые органами тела, в числе которых дыхание, голод, жажда, половое влечение и т. д.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 smtClean="0"/>
              <a:t>Экзистенциальные:</a:t>
            </a:r>
            <a:r>
              <a:rPr lang="ru-RU" dirty="0" smtClean="0"/>
              <a:t> безопасность существования, комфорт, постоянство условий жизни.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 smtClean="0"/>
              <a:t>Социальные:</a:t>
            </a:r>
            <a:r>
              <a:rPr lang="ru-RU" dirty="0" smtClean="0"/>
              <a:t> социальные связи, контакты, общение, привязанность, забота о другом и внимание к себе, совместная деятельность.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 smtClean="0"/>
              <a:t>Престижные:</a:t>
            </a:r>
            <a:r>
              <a:rPr lang="ru-RU" dirty="0" smtClean="0"/>
              <a:t> самоуважение, уважение со стороны других, признание, достижение успеха и высокой оценки, служебный рост.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 smtClean="0"/>
              <a:t>Духовные:</a:t>
            </a:r>
            <a:r>
              <a:rPr lang="ru-RU" dirty="0" smtClean="0"/>
              <a:t> познание, </a:t>
            </a:r>
            <a:r>
              <a:rPr lang="ru-RU" dirty="0" err="1" smtClean="0"/>
              <a:t>самоактуализация</a:t>
            </a:r>
            <a:r>
              <a:rPr lang="ru-RU" dirty="0" smtClean="0"/>
              <a:t>, самовыражение.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По мере удовлетворения </a:t>
            </a:r>
            <a:r>
              <a:rPr lang="ru-RU" sz="2400" b="1" dirty="0" err="1" smtClean="0"/>
              <a:t>низлежащих</a:t>
            </a:r>
            <a:r>
              <a:rPr lang="ru-RU" sz="2400" b="1" dirty="0" smtClean="0"/>
              <a:t> потребностей</a:t>
            </a:r>
            <a:r>
              <a:rPr lang="ru-RU" sz="2400" dirty="0" smtClean="0"/>
              <a:t>, все более актуальными становятся потребности </a:t>
            </a:r>
            <a:r>
              <a:rPr lang="ru-RU" sz="2400" b="1" dirty="0" smtClean="0"/>
              <a:t>более высокого уровня</a:t>
            </a:r>
            <a:r>
              <a:rPr lang="ru-RU" sz="2400" dirty="0" smtClean="0"/>
              <a:t>, но это вовсе не означает, что место предыдущей потребности занимает новая. Это происходит только тогда,  когда </a:t>
            </a:r>
            <a:r>
              <a:rPr lang="ru-RU" sz="2400" b="1" dirty="0" smtClean="0"/>
              <a:t>прежняя удовлетворена полностью. </a:t>
            </a:r>
          </a:p>
          <a:p>
            <a:endParaRPr lang="ru-RU" dirty="0"/>
          </a:p>
        </p:txBody>
      </p:sp>
      <p:pic>
        <p:nvPicPr>
          <p:cNvPr id="4" name="Рисунок 3" descr="Ступени-в-неб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3500438"/>
            <a:ext cx="4191004" cy="31432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233</TotalTime>
  <Words>1802</Words>
  <Application>Microsoft Office PowerPoint</Application>
  <PresentationFormat>Экран (4:3)</PresentationFormat>
  <Paragraphs>124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Апекс</vt:lpstr>
      <vt:lpstr>Документ</vt:lpstr>
      <vt:lpstr>ТЕМА: НАПРАВЛЕННОСТЬ ЛИЧНОСТИ</vt:lpstr>
      <vt:lpstr>ПЛАН лекции:</vt:lpstr>
      <vt:lpstr>Слайд 3</vt:lpstr>
      <vt:lpstr>Слайд 4</vt:lpstr>
      <vt:lpstr>Слайд 5</vt:lpstr>
      <vt:lpstr>Слайд 6</vt:lpstr>
      <vt:lpstr>Пирамида потребностей А. Маслоу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Неосознаваемые мотивы:</vt:lpstr>
      <vt:lpstr>Неосознаваемые мотивы:</vt:lpstr>
      <vt:lpstr>Осознаваемые мотивы:</vt:lpstr>
      <vt:lpstr>Осознаваемые мотивы: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Механизмы психологической защиты:</vt:lpstr>
      <vt:lpstr>Механизмы психологической защиты:</vt:lpstr>
      <vt:lpstr>Механизмы психологической защиты: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НАПРАВЛЕННОСТЬ ЛИЧНОСТИ</dc:title>
  <dc:creator>Светлана Пугач</dc:creator>
  <cp:lastModifiedBy>ViP</cp:lastModifiedBy>
  <cp:revision>22</cp:revision>
  <dcterms:created xsi:type="dcterms:W3CDTF">2015-09-24T18:18:20Z</dcterms:created>
  <dcterms:modified xsi:type="dcterms:W3CDTF">2015-12-14T10:39:18Z</dcterms:modified>
</cp:coreProperties>
</file>