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sldIdLst>
    <p:sldId id="256" r:id="rId2"/>
    <p:sldId id="293" r:id="rId3"/>
    <p:sldId id="329" r:id="rId4"/>
    <p:sldId id="330" r:id="rId5"/>
    <p:sldId id="332" r:id="rId6"/>
    <p:sldId id="331" r:id="rId7"/>
    <p:sldId id="333" r:id="rId8"/>
    <p:sldId id="334" r:id="rId9"/>
    <p:sldId id="335" r:id="rId10"/>
    <p:sldId id="328" r:id="rId11"/>
    <p:sldId id="337" r:id="rId12"/>
    <p:sldId id="338" r:id="rId13"/>
    <p:sldId id="339" r:id="rId14"/>
    <p:sldId id="336" r:id="rId15"/>
    <p:sldId id="341" r:id="rId16"/>
    <p:sldId id="342" r:id="rId17"/>
    <p:sldId id="340" r:id="rId18"/>
    <p:sldId id="344" r:id="rId19"/>
    <p:sldId id="343" r:id="rId20"/>
    <p:sldId id="315" r:id="rId21"/>
    <p:sldId id="300" r:id="rId22"/>
    <p:sldId id="318" r:id="rId23"/>
    <p:sldId id="319" r:id="rId24"/>
    <p:sldId id="320" r:id="rId25"/>
    <p:sldId id="321" r:id="rId26"/>
    <p:sldId id="324" r:id="rId27"/>
    <p:sldId id="325" r:id="rId28"/>
    <p:sldId id="326" r:id="rId29"/>
    <p:sldId id="327" r:id="rId30"/>
    <p:sldId id="323" r:id="rId31"/>
    <p:sldId id="322" r:id="rId32"/>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9" d="100"/>
          <a:sy n="99" d="100"/>
        </p:scale>
        <p:origin x="-24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endParaRPr lang="ru-RU" altLang="en-US"/>
          </a:p>
        </p:txBody>
      </p:sp>
      <p:sp>
        <p:nvSpPr>
          <p:cNvPr id="5" name="Footer Placeholder 4"/>
          <p:cNvSpPr>
            <a:spLocks noGrp="1"/>
          </p:cNvSpPr>
          <p:nvPr>
            <p:ph type="ftr" sz="quarter" idx="11"/>
          </p:nvPr>
        </p:nvSpPr>
        <p:spPr/>
        <p:txBody>
          <a:bodyPr/>
          <a:lstStyle/>
          <a:p>
            <a:endParaRPr lang="ru-RU" altLang="en-US"/>
          </a:p>
        </p:txBody>
      </p:sp>
      <p:sp>
        <p:nvSpPr>
          <p:cNvPr id="6" name="Slide Number Placeholder 5"/>
          <p:cNvSpPr>
            <a:spLocks noGrp="1"/>
          </p:cNvSpPr>
          <p:nvPr>
            <p:ph type="sldNum" sz="quarter" idx="12"/>
          </p:nvPr>
        </p:nvSpPr>
        <p:spPr/>
        <p:txBody>
          <a:bodyPr/>
          <a:lstStyle/>
          <a:p>
            <a:fld id="{809A8E75-5704-49B4-BE07-A6BEDC9CC61A}" type="slidenum">
              <a:rPr lang="ru-RU" altLang="en-US" smtClean="0"/>
              <a:pPr/>
              <a:t>‹#›</a:t>
            </a:fld>
            <a:endParaRPr lang="ru-RU" alt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endParaRPr lang="ru-RU" altLang="en-US"/>
          </a:p>
        </p:txBody>
      </p:sp>
      <p:sp>
        <p:nvSpPr>
          <p:cNvPr id="5" name="Footer Placeholder 4"/>
          <p:cNvSpPr>
            <a:spLocks noGrp="1"/>
          </p:cNvSpPr>
          <p:nvPr>
            <p:ph type="ftr" sz="quarter" idx="11"/>
          </p:nvPr>
        </p:nvSpPr>
        <p:spPr/>
        <p:txBody>
          <a:bodyPr/>
          <a:lstStyle/>
          <a:p>
            <a:endParaRPr lang="ru-RU" altLang="en-US"/>
          </a:p>
        </p:txBody>
      </p:sp>
      <p:sp>
        <p:nvSpPr>
          <p:cNvPr id="6" name="Slide Number Placeholder 5"/>
          <p:cNvSpPr>
            <a:spLocks noGrp="1"/>
          </p:cNvSpPr>
          <p:nvPr>
            <p:ph type="sldNum" sz="quarter" idx="12"/>
          </p:nvPr>
        </p:nvSpPr>
        <p:spPr/>
        <p:txBody>
          <a:bodyPr/>
          <a:lstStyle/>
          <a:p>
            <a:fld id="{C6D56915-7AE0-4EC7-849A-CD300EE5928E}" type="slidenum">
              <a:rPr lang="ru-RU" altLang="en-US" smtClean="0"/>
              <a:pPr/>
              <a:t>‹#›</a:t>
            </a:fld>
            <a:endParaRPr lang="ru-RU"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ru-RU" smtClean="0"/>
              <a:t>Образец заголовка</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endParaRPr lang="ru-RU" altLang="en-US"/>
          </a:p>
        </p:txBody>
      </p:sp>
      <p:sp>
        <p:nvSpPr>
          <p:cNvPr id="5" name="Footer Placeholder 4"/>
          <p:cNvSpPr>
            <a:spLocks noGrp="1"/>
          </p:cNvSpPr>
          <p:nvPr>
            <p:ph type="ftr" sz="quarter" idx="11"/>
          </p:nvPr>
        </p:nvSpPr>
        <p:spPr/>
        <p:txBody>
          <a:bodyPr/>
          <a:lstStyle/>
          <a:p>
            <a:endParaRPr lang="ru-RU" altLang="en-US"/>
          </a:p>
        </p:txBody>
      </p:sp>
      <p:sp>
        <p:nvSpPr>
          <p:cNvPr id="6" name="Slide Number Placeholder 5"/>
          <p:cNvSpPr>
            <a:spLocks noGrp="1"/>
          </p:cNvSpPr>
          <p:nvPr>
            <p:ph type="sldNum" sz="quarter" idx="12"/>
          </p:nvPr>
        </p:nvSpPr>
        <p:spPr/>
        <p:txBody>
          <a:bodyPr/>
          <a:lstStyle/>
          <a:p>
            <a:fld id="{97FFD65B-B8B7-4692-A754-E2CAF7C8F003}" type="slidenum">
              <a:rPr lang="ru-RU" altLang="en-US" smtClean="0"/>
              <a:pPr/>
              <a:t>‹#›</a:t>
            </a:fld>
            <a:endParaRPr lang="ru-RU"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Заголовок и текст над объектом">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1139825"/>
          </a:xfrm>
        </p:spPr>
        <p:txBody>
          <a:bodyPr/>
          <a:lstStyle/>
          <a:p>
            <a:r>
              <a:rPr lang="ru-RU" smtClean="0"/>
              <a:t>Образец заголовка</a:t>
            </a:r>
            <a:endParaRPr lang="ru-RU"/>
          </a:p>
        </p:txBody>
      </p:sp>
      <p:sp>
        <p:nvSpPr>
          <p:cNvPr id="3" name="Текст 2"/>
          <p:cNvSpPr>
            <a:spLocks noGrp="1"/>
          </p:cNvSpPr>
          <p:nvPr>
            <p:ph type="body" sz="half" idx="1"/>
          </p:nvPr>
        </p:nvSpPr>
        <p:spPr>
          <a:xfrm>
            <a:off x="457200" y="1600200"/>
            <a:ext cx="8229600" cy="21891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57200" y="3941763"/>
            <a:ext cx="8229600" cy="218916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a:xfrm>
            <a:off x="457200" y="6243638"/>
            <a:ext cx="2133600" cy="457200"/>
          </a:xfrm>
        </p:spPr>
        <p:txBody>
          <a:bodyPr/>
          <a:lstStyle>
            <a:lvl1pPr>
              <a:defRPr/>
            </a:lvl1pPr>
          </a:lstStyle>
          <a:p>
            <a:endParaRPr lang="ru-RU" altLang="en-US"/>
          </a:p>
        </p:txBody>
      </p:sp>
      <p:sp>
        <p:nvSpPr>
          <p:cNvPr id="6" name="Нижний колонтитул 5"/>
          <p:cNvSpPr>
            <a:spLocks noGrp="1"/>
          </p:cNvSpPr>
          <p:nvPr>
            <p:ph type="ftr" sz="quarter" idx="11"/>
          </p:nvPr>
        </p:nvSpPr>
        <p:spPr>
          <a:xfrm>
            <a:off x="3124200" y="6248400"/>
            <a:ext cx="2895600" cy="457200"/>
          </a:xfrm>
        </p:spPr>
        <p:txBody>
          <a:bodyPr/>
          <a:lstStyle>
            <a:lvl1pPr>
              <a:defRPr/>
            </a:lvl1pPr>
          </a:lstStyle>
          <a:p>
            <a:endParaRPr lang="ru-RU" altLang="en-US"/>
          </a:p>
        </p:txBody>
      </p:sp>
      <p:sp>
        <p:nvSpPr>
          <p:cNvPr id="7" name="Номер слайда 6"/>
          <p:cNvSpPr>
            <a:spLocks noGrp="1"/>
          </p:cNvSpPr>
          <p:nvPr>
            <p:ph type="sldNum" sz="quarter" idx="12"/>
          </p:nvPr>
        </p:nvSpPr>
        <p:spPr>
          <a:xfrm>
            <a:off x="6553200" y="6243638"/>
            <a:ext cx="2133600" cy="457200"/>
          </a:xfrm>
        </p:spPr>
        <p:txBody>
          <a:bodyPr/>
          <a:lstStyle>
            <a:lvl1pPr>
              <a:defRPr/>
            </a:lvl1pPr>
          </a:lstStyle>
          <a:p>
            <a:fld id="{33759C78-5DD1-4CD9-91EC-27446CE199AE}" type="slidenum">
              <a:rPr lang="ru-RU" altLang="en-US"/>
              <a:pPr/>
              <a:t>‹#›</a:t>
            </a:fld>
            <a:endParaRPr lang="ru-RU" altLang="en-US"/>
          </a:p>
        </p:txBody>
      </p:sp>
    </p:spTree>
    <p:extLst>
      <p:ext uri="{BB962C8B-B14F-4D97-AF65-F5344CB8AC3E}">
        <p14:creationId xmlns:p14="http://schemas.microsoft.com/office/powerpoint/2010/main" val="3539931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ru-RU" altLang="en-US"/>
          </a:p>
        </p:txBody>
      </p:sp>
      <p:sp>
        <p:nvSpPr>
          <p:cNvPr id="5" name="Footer Placeholder 4"/>
          <p:cNvSpPr>
            <a:spLocks noGrp="1"/>
          </p:cNvSpPr>
          <p:nvPr>
            <p:ph type="ftr" sz="quarter" idx="11"/>
          </p:nvPr>
        </p:nvSpPr>
        <p:spPr/>
        <p:txBody>
          <a:bodyPr/>
          <a:lstStyle/>
          <a:p>
            <a:endParaRPr lang="ru-RU" altLang="en-US"/>
          </a:p>
        </p:txBody>
      </p:sp>
      <p:sp>
        <p:nvSpPr>
          <p:cNvPr id="6" name="Slide Number Placeholder 5"/>
          <p:cNvSpPr>
            <a:spLocks noGrp="1"/>
          </p:cNvSpPr>
          <p:nvPr>
            <p:ph type="sldNum" sz="quarter" idx="12"/>
          </p:nvPr>
        </p:nvSpPr>
        <p:spPr/>
        <p:txBody>
          <a:bodyPr/>
          <a:lstStyle/>
          <a:p>
            <a:fld id="{B9C9FD56-A577-4054-AD12-B28B03C8F2EE}" type="slidenum">
              <a:rPr lang="ru-RU" altLang="en-US" smtClean="0"/>
              <a:pPr/>
              <a:t>‹#›</a:t>
            </a:fld>
            <a:endParaRPr lang="ru-RU" altLang="en-US"/>
          </a:p>
        </p:txBody>
      </p:sp>
      <p:sp>
        <p:nvSpPr>
          <p:cNvPr id="8" name="Title 7"/>
          <p:cNvSpPr>
            <a:spLocks noGrp="1"/>
          </p:cNvSpPr>
          <p:nvPr>
            <p:ph type="title"/>
          </p:nvPr>
        </p:nvSpPr>
        <p:spPr/>
        <p:txBody>
          <a:bodyPr/>
          <a:lstStyle/>
          <a:p>
            <a:r>
              <a:rPr lang="ru-RU" smtClean="0"/>
              <a:t>Образец заголовка</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endParaRPr lang="ru-RU" altLang="en-US"/>
          </a:p>
        </p:txBody>
      </p:sp>
      <p:sp>
        <p:nvSpPr>
          <p:cNvPr id="5" name="Footer Placeholder 4"/>
          <p:cNvSpPr>
            <a:spLocks noGrp="1"/>
          </p:cNvSpPr>
          <p:nvPr>
            <p:ph type="ftr" sz="quarter" idx="11"/>
          </p:nvPr>
        </p:nvSpPr>
        <p:spPr/>
        <p:txBody>
          <a:bodyPr/>
          <a:lstStyle/>
          <a:p>
            <a:endParaRPr lang="ru-RU" altLang="en-US"/>
          </a:p>
        </p:txBody>
      </p:sp>
      <p:sp>
        <p:nvSpPr>
          <p:cNvPr id="6" name="Slide Number Placeholder 5"/>
          <p:cNvSpPr>
            <a:spLocks noGrp="1"/>
          </p:cNvSpPr>
          <p:nvPr>
            <p:ph type="sldNum" sz="quarter" idx="12"/>
          </p:nvPr>
        </p:nvSpPr>
        <p:spPr/>
        <p:txBody>
          <a:bodyPr/>
          <a:lstStyle/>
          <a:p>
            <a:fld id="{C2A62BEF-B5BD-4893-B7E2-FEF627CB38E5}" type="slidenum">
              <a:rPr lang="ru-RU" altLang="en-US" smtClean="0"/>
              <a:pPr/>
              <a:t>‹#›</a:t>
            </a:fld>
            <a:endParaRPr lang="ru-RU"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ru-RU" altLang="en-US"/>
          </a:p>
        </p:txBody>
      </p:sp>
      <p:sp>
        <p:nvSpPr>
          <p:cNvPr id="6" name="Footer Placeholder 5"/>
          <p:cNvSpPr>
            <a:spLocks noGrp="1"/>
          </p:cNvSpPr>
          <p:nvPr>
            <p:ph type="ftr" sz="quarter" idx="11"/>
          </p:nvPr>
        </p:nvSpPr>
        <p:spPr/>
        <p:txBody>
          <a:bodyPr/>
          <a:lstStyle/>
          <a:p>
            <a:endParaRPr lang="ru-RU" altLang="en-US"/>
          </a:p>
        </p:txBody>
      </p:sp>
      <p:sp>
        <p:nvSpPr>
          <p:cNvPr id="7" name="Slide Number Placeholder 6"/>
          <p:cNvSpPr>
            <a:spLocks noGrp="1"/>
          </p:cNvSpPr>
          <p:nvPr>
            <p:ph type="sldNum" sz="quarter" idx="12"/>
          </p:nvPr>
        </p:nvSpPr>
        <p:spPr/>
        <p:txBody>
          <a:bodyPr/>
          <a:lstStyle/>
          <a:p>
            <a:fld id="{13C2DBAA-7333-4107-BC3B-A0FD928D784D}" type="slidenum">
              <a:rPr lang="ru-RU" altLang="en-US" smtClean="0"/>
              <a:pPr/>
              <a:t>‹#›</a:t>
            </a:fld>
            <a:endParaRPr lang="ru-RU" altLang="en-US"/>
          </a:p>
        </p:txBody>
      </p:sp>
      <p:sp>
        <p:nvSpPr>
          <p:cNvPr id="8" name="Title 7"/>
          <p:cNvSpPr>
            <a:spLocks noGrp="1"/>
          </p:cNvSpPr>
          <p:nvPr>
            <p:ph type="title"/>
          </p:nvPr>
        </p:nvSpPr>
        <p:spPr/>
        <p:txBody>
          <a:bodyPr/>
          <a:lstStyle/>
          <a:p>
            <a:r>
              <a:rPr lang="ru-RU" smtClean="0"/>
              <a:t>Образец заголовка</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ru-RU" smtClean="0"/>
              <a:t>Образец текста</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endParaRPr lang="ru-RU" altLang="en-US"/>
          </a:p>
        </p:txBody>
      </p:sp>
      <p:sp>
        <p:nvSpPr>
          <p:cNvPr id="8" name="Footer Placeholder 7"/>
          <p:cNvSpPr>
            <a:spLocks noGrp="1"/>
          </p:cNvSpPr>
          <p:nvPr>
            <p:ph type="ftr" sz="quarter" idx="11"/>
          </p:nvPr>
        </p:nvSpPr>
        <p:spPr/>
        <p:txBody>
          <a:bodyPr/>
          <a:lstStyle/>
          <a:p>
            <a:endParaRPr lang="ru-RU" altLang="en-US"/>
          </a:p>
        </p:txBody>
      </p:sp>
      <p:sp>
        <p:nvSpPr>
          <p:cNvPr id="9" name="Slide Number Placeholder 8"/>
          <p:cNvSpPr>
            <a:spLocks noGrp="1"/>
          </p:cNvSpPr>
          <p:nvPr>
            <p:ph type="sldNum" sz="quarter" idx="12"/>
          </p:nvPr>
        </p:nvSpPr>
        <p:spPr/>
        <p:txBody>
          <a:bodyPr/>
          <a:lstStyle/>
          <a:p>
            <a:fld id="{D48B9FE2-69DC-4838-848D-56DA0393E627}" type="slidenum">
              <a:rPr lang="ru-RU" altLang="en-US" smtClean="0"/>
              <a:pPr/>
              <a:t>‹#›</a:t>
            </a:fld>
            <a:endParaRPr lang="ru-RU" altLang="en-US"/>
          </a:p>
        </p:txBody>
      </p:sp>
      <p:sp>
        <p:nvSpPr>
          <p:cNvPr id="10" name="Title 9"/>
          <p:cNvSpPr>
            <a:spLocks noGrp="1"/>
          </p:cNvSpPr>
          <p:nvPr>
            <p:ph type="title"/>
          </p:nvPr>
        </p:nvSpPr>
        <p:spPr/>
        <p:txBody>
          <a:body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endParaRPr lang="ru-RU" altLang="en-US"/>
          </a:p>
        </p:txBody>
      </p:sp>
      <p:sp>
        <p:nvSpPr>
          <p:cNvPr id="4" name="Footer Placeholder 3"/>
          <p:cNvSpPr>
            <a:spLocks noGrp="1"/>
          </p:cNvSpPr>
          <p:nvPr>
            <p:ph type="ftr" sz="quarter" idx="11"/>
          </p:nvPr>
        </p:nvSpPr>
        <p:spPr/>
        <p:txBody>
          <a:bodyPr/>
          <a:lstStyle/>
          <a:p>
            <a:endParaRPr lang="ru-RU" altLang="en-US"/>
          </a:p>
        </p:txBody>
      </p:sp>
      <p:sp>
        <p:nvSpPr>
          <p:cNvPr id="5" name="Slide Number Placeholder 4"/>
          <p:cNvSpPr>
            <a:spLocks noGrp="1"/>
          </p:cNvSpPr>
          <p:nvPr>
            <p:ph type="sldNum" sz="quarter" idx="12"/>
          </p:nvPr>
        </p:nvSpPr>
        <p:spPr/>
        <p:txBody>
          <a:bodyPr/>
          <a:lstStyle/>
          <a:p>
            <a:fld id="{A9DF6627-57B7-4322-9360-58BEB8AE2874}" type="slidenum">
              <a:rPr lang="ru-RU" altLang="en-US" smtClean="0"/>
              <a:pPr/>
              <a:t>‹#›</a:t>
            </a:fld>
            <a:endParaRPr lang="ru-RU"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ru-RU" altLang="en-US"/>
          </a:p>
        </p:txBody>
      </p:sp>
      <p:sp>
        <p:nvSpPr>
          <p:cNvPr id="3" name="Footer Placeholder 2"/>
          <p:cNvSpPr>
            <a:spLocks noGrp="1"/>
          </p:cNvSpPr>
          <p:nvPr>
            <p:ph type="ftr" sz="quarter" idx="11"/>
          </p:nvPr>
        </p:nvSpPr>
        <p:spPr/>
        <p:txBody>
          <a:bodyPr/>
          <a:lstStyle/>
          <a:p>
            <a:endParaRPr lang="ru-RU" altLang="en-US"/>
          </a:p>
        </p:txBody>
      </p:sp>
      <p:sp>
        <p:nvSpPr>
          <p:cNvPr id="4" name="Slide Number Placeholder 3"/>
          <p:cNvSpPr>
            <a:spLocks noGrp="1"/>
          </p:cNvSpPr>
          <p:nvPr>
            <p:ph type="sldNum" sz="quarter" idx="12"/>
          </p:nvPr>
        </p:nvSpPr>
        <p:spPr/>
        <p:txBody>
          <a:bodyPr/>
          <a:lstStyle/>
          <a:p>
            <a:fld id="{F5AFE081-8579-4C93-AA65-8F574E6239D8}" type="slidenum">
              <a:rPr lang="ru-RU" altLang="en-US" smtClean="0"/>
              <a:pPr/>
              <a:t>‹#›</a:t>
            </a:fld>
            <a:endParaRPr lang="ru-RU"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ru-RU" smtClean="0"/>
              <a:t>Образец заголовка</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endParaRPr lang="ru-RU" altLang="en-US"/>
          </a:p>
        </p:txBody>
      </p:sp>
      <p:sp>
        <p:nvSpPr>
          <p:cNvPr id="6" name="Footer Placeholder 5"/>
          <p:cNvSpPr>
            <a:spLocks noGrp="1"/>
          </p:cNvSpPr>
          <p:nvPr>
            <p:ph type="ftr" sz="quarter" idx="11"/>
          </p:nvPr>
        </p:nvSpPr>
        <p:spPr/>
        <p:txBody>
          <a:bodyPr/>
          <a:lstStyle/>
          <a:p>
            <a:endParaRPr lang="ru-RU" altLang="en-US"/>
          </a:p>
        </p:txBody>
      </p:sp>
      <p:sp>
        <p:nvSpPr>
          <p:cNvPr id="7" name="Slide Number Placeholder 6"/>
          <p:cNvSpPr>
            <a:spLocks noGrp="1"/>
          </p:cNvSpPr>
          <p:nvPr>
            <p:ph type="sldNum" sz="quarter" idx="12"/>
          </p:nvPr>
        </p:nvSpPr>
        <p:spPr/>
        <p:txBody>
          <a:bodyPr/>
          <a:lstStyle/>
          <a:p>
            <a:fld id="{6D475367-EF63-4BC0-AA66-9BA9DC9B61F0}" type="slidenum">
              <a:rPr lang="ru-RU" altLang="en-US" smtClean="0"/>
              <a:pPr/>
              <a:t>‹#›</a:t>
            </a:fld>
            <a:endParaRPr lang="ru-RU"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endParaRPr lang="ru-RU" altLang="en-US"/>
          </a:p>
        </p:txBody>
      </p:sp>
      <p:sp>
        <p:nvSpPr>
          <p:cNvPr id="6" name="Footer Placeholder 5"/>
          <p:cNvSpPr>
            <a:spLocks noGrp="1"/>
          </p:cNvSpPr>
          <p:nvPr>
            <p:ph type="ftr" sz="quarter" idx="11"/>
          </p:nvPr>
        </p:nvSpPr>
        <p:spPr/>
        <p:txBody>
          <a:bodyPr/>
          <a:lstStyle/>
          <a:p>
            <a:endParaRPr lang="ru-RU" altLang="en-US"/>
          </a:p>
        </p:txBody>
      </p:sp>
      <p:sp>
        <p:nvSpPr>
          <p:cNvPr id="7" name="Slide Number Placeholder 6"/>
          <p:cNvSpPr>
            <a:spLocks noGrp="1"/>
          </p:cNvSpPr>
          <p:nvPr>
            <p:ph type="sldNum" sz="quarter" idx="12"/>
          </p:nvPr>
        </p:nvSpPr>
        <p:spPr/>
        <p:txBody>
          <a:bodyPr/>
          <a:lstStyle/>
          <a:p>
            <a:fld id="{3844235C-BDD9-4C29-89CE-A4550C6B8472}" type="slidenum">
              <a:rPr lang="ru-RU" altLang="en-US" smtClean="0"/>
              <a:pPr/>
              <a:t>‹#›</a:t>
            </a:fld>
            <a:endParaRPr lang="ru-RU" alt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endParaRPr lang="ru-RU" alt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ru-RU" alt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CB0F3C31-2503-4A83-8277-BEEA9B7F6575}" type="slidenum">
              <a:rPr lang="ru-RU" altLang="en-US" smtClean="0"/>
              <a:pPr/>
              <a:t>‹#›</a:t>
            </a:fld>
            <a:endParaRPr lang="ru-RU"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442433" y="2204864"/>
            <a:ext cx="8280920" cy="1446550"/>
          </a:xfrm>
          <a:prstGeom prst="rect">
            <a:avLst/>
          </a:prstGeom>
          <a:noFill/>
        </p:spPr>
        <p:txBody>
          <a:bodyPr wrap="square" lIns="91440" tIns="45720" rIns="91440" bIns="45720">
            <a:spAutoFit/>
          </a:bodyPr>
          <a:lstStyle/>
          <a:p>
            <a:pPr algn="ctr"/>
            <a:r>
              <a:rPr lang="ru-RU"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Палитры. </a:t>
            </a:r>
            <a:br>
              <a:rPr lang="ru-RU"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ru-RU"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Работа </a:t>
            </a:r>
            <a:r>
              <a:rPr lang="ru-RU"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с файлами в </a:t>
            </a:r>
            <a:r>
              <a:rPr lang="en-US" sz="4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WinAPI</a:t>
            </a:r>
            <a:endParaRPr lang="ru-RU" sz="4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 name="Прямоугольник 6"/>
          <p:cNvSpPr/>
          <p:nvPr/>
        </p:nvSpPr>
        <p:spPr>
          <a:xfrm>
            <a:off x="3474256" y="1412776"/>
            <a:ext cx="2217275" cy="584775"/>
          </a:xfrm>
          <a:prstGeom prst="rect">
            <a:avLst/>
          </a:prstGeom>
          <a:noFill/>
        </p:spPr>
        <p:txBody>
          <a:bodyPr wrap="none" lIns="91440" tIns="45720" rIns="91440" bIns="45720">
            <a:spAutoFit/>
          </a:bodyPr>
          <a:lstStyle/>
          <a:p>
            <a:pPr algn="ctr"/>
            <a:r>
              <a:rPr lang="ru-RU"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Лекция 10</a:t>
            </a:r>
            <a:endParaRPr lang="ru-RU"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Объект 2"/>
          <p:cNvSpPr>
            <a:spLocks noGrp="1"/>
          </p:cNvSpPr>
          <p:nvPr>
            <p:ph idx="4294967295"/>
          </p:nvPr>
        </p:nvSpPr>
        <p:spPr>
          <a:xfrm>
            <a:off x="323528" y="1268760"/>
            <a:ext cx="8568952" cy="5400600"/>
          </a:xfrm>
          <a:prstGeom prst="rect">
            <a:avLst/>
          </a:prstGeom>
        </p:spPr>
        <p:txBody>
          <a:bodyPr>
            <a:normAutofit fontScale="85000" lnSpcReduction="10000"/>
          </a:bodyPr>
          <a:lstStyle/>
          <a:p>
            <a:pPr marL="0" indent="539750" algn="just">
              <a:lnSpc>
                <a:spcPct val="120000"/>
              </a:lnSpc>
              <a:buNone/>
            </a:pPr>
            <a:r>
              <a:rPr lang="ru-RU" sz="2400" dirty="0">
                <a:solidFill>
                  <a:schemeClr val="tx1"/>
                </a:solidFill>
              </a:rPr>
              <a:t>Любое приложение может создать свою собственную палитру цветов в виде массива размером до 256 элементов, содержащего данные типа </a:t>
            </a:r>
            <a:r>
              <a:rPr lang="ru-RU" sz="2400" b="1" dirty="0">
                <a:solidFill>
                  <a:schemeClr val="tx1"/>
                </a:solidFill>
              </a:rPr>
              <a:t>PALETTEENTRY</a:t>
            </a:r>
            <a:r>
              <a:rPr lang="ru-RU" sz="2400" dirty="0">
                <a:solidFill>
                  <a:schemeClr val="tx1"/>
                </a:solidFill>
              </a:rPr>
              <a:t>, которые могут хранить RGB-цвета или номера цветов в системной палитре.</a:t>
            </a:r>
          </a:p>
          <a:p>
            <a:pPr marL="0" indent="539750" algn="just">
              <a:lnSpc>
                <a:spcPct val="120000"/>
              </a:lnSpc>
              <a:buNone/>
            </a:pPr>
            <a:r>
              <a:rPr lang="ru-RU" sz="2400" dirty="0">
                <a:solidFill>
                  <a:schemeClr val="tx1"/>
                </a:solidFill>
              </a:rPr>
              <a:t>Подготовив массив, содержащий цвета, приложение может создать логическую палитру , вызвав функцию </a:t>
            </a:r>
            <a:r>
              <a:rPr lang="ru-RU" sz="2400" b="1" dirty="0" err="1" smtClean="0">
                <a:solidFill>
                  <a:schemeClr val="tx1"/>
                </a:solidFill>
              </a:rPr>
              <a:t>CreatePalette</a:t>
            </a:r>
            <a:r>
              <a:rPr lang="ru-RU" sz="2400" dirty="0" smtClean="0">
                <a:solidFill>
                  <a:schemeClr val="tx1"/>
                </a:solidFill>
              </a:rPr>
              <a:t>. </a:t>
            </a:r>
            <a:r>
              <a:rPr lang="ru-RU" sz="2400" dirty="0">
                <a:solidFill>
                  <a:schemeClr val="tx1"/>
                </a:solidFill>
              </a:rPr>
              <a:t>Затем палитру нужно выбрать в контекст отображения функцией </a:t>
            </a:r>
            <a:r>
              <a:rPr lang="ru-RU" sz="2400" b="1" dirty="0" err="1" smtClean="0">
                <a:solidFill>
                  <a:schemeClr val="tx1"/>
                </a:solidFill>
              </a:rPr>
              <a:t>SelectPalette</a:t>
            </a:r>
            <a:r>
              <a:rPr lang="ru-RU" sz="2400" dirty="0" smtClean="0">
                <a:solidFill>
                  <a:schemeClr val="tx1"/>
                </a:solidFill>
              </a:rPr>
              <a:t>. </a:t>
            </a:r>
            <a:r>
              <a:rPr lang="ru-RU" sz="2400" dirty="0">
                <a:solidFill>
                  <a:schemeClr val="tx1"/>
                </a:solidFill>
              </a:rPr>
              <a:t>Так как на экране могут отображаться только цвета, находящиеся в системной палитре, в процессе реализации палитры приложение должно перенести (или отобразить) цвета из логической палитры в системную палитру, вызвав функцию </a:t>
            </a:r>
            <a:r>
              <a:rPr lang="ru-RU" sz="2400" b="1" dirty="0" err="1" smtClean="0">
                <a:solidFill>
                  <a:schemeClr val="tx1"/>
                </a:solidFill>
              </a:rPr>
              <a:t>RealizePalette</a:t>
            </a:r>
            <a:r>
              <a:rPr lang="ru-RU" sz="2400" dirty="0" smtClean="0">
                <a:solidFill>
                  <a:schemeClr val="tx1"/>
                </a:solidFill>
              </a:rPr>
              <a:t>. Последний </a:t>
            </a:r>
            <a:r>
              <a:rPr lang="ru-RU" sz="2400" dirty="0">
                <a:solidFill>
                  <a:schemeClr val="tx1"/>
                </a:solidFill>
              </a:rPr>
              <a:t>шаг называется реализацией палитры </a:t>
            </a:r>
            <a:r>
              <a:rPr lang="ru-RU" sz="2400" dirty="0" smtClean="0">
                <a:solidFill>
                  <a:schemeClr val="tx1"/>
                </a:solidFill>
              </a:rPr>
              <a:t>.</a:t>
            </a:r>
          </a:p>
          <a:p>
            <a:pPr marL="0" indent="539750" algn="just">
              <a:lnSpc>
                <a:spcPct val="120000"/>
              </a:lnSpc>
              <a:buNone/>
            </a:pPr>
            <a:r>
              <a:rPr lang="ru-RU" sz="2400" dirty="0">
                <a:solidFill>
                  <a:schemeClr val="tx1"/>
                </a:solidFill>
              </a:rPr>
              <a:t>В зависимости от того, как подготовлена логическая палитра, а также от того, является приложение активным или фоновым, механизм реализации может выполняться по-разному.</a:t>
            </a:r>
            <a:endParaRPr lang="en-US" sz="2400" dirty="0" smtClean="0">
              <a:solidFill>
                <a:schemeClr val="tx1"/>
              </a:solidFill>
            </a:endParaRPr>
          </a:p>
        </p:txBody>
      </p:sp>
      <p:sp>
        <p:nvSpPr>
          <p:cNvPr id="4" name="Прямоугольник 3"/>
          <p:cNvSpPr/>
          <p:nvPr/>
        </p:nvSpPr>
        <p:spPr>
          <a:xfrm>
            <a:off x="0" y="188640"/>
            <a:ext cx="9144000" cy="646331"/>
          </a:xfrm>
          <a:prstGeom prst="rect">
            <a:avLst/>
          </a:prstGeom>
          <a:noFill/>
        </p:spPr>
        <p:txBody>
          <a:bodyPr wrap="square" lIns="91440" tIns="45720" rIns="91440" bIns="45720">
            <a:spAutoFit/>
          </a:bodyPr>
          <a:lstStyle/>
          <a:p>
            <a:pPr algn="ctr"/>
            <a:r>
              <a:rPr lang="ru-RU"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Логические палитры</a:t>
            </a:r>
            <a:endParaRPr lang="ru-RU"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cxnSp>
        <p:nvCxnSpPr>
          <p:cNvPr id="5" name="Прямая соединительная линия 4"/>
          <p:cNvCxnSpPr/>
          <p:nvPr/>
        </p:nvCxnSpPr>
        <p:spPr>
          <a:xfrm>
            <a:off x="1112346" y="1019637"/>
            <a:ext cx="7239482" cy="0"/>
          </a:xfrm>
          <a:prstGeom prst="line">
            <a:avLst/>
          </a:prstGeom>
          <a:ln>
            <a:solidFill>
              <a:schemeClr val="accent6"/>
            </a:solidFill>
          </a:ln>
          <a:effectLst>
            <a:outerShdw blurRad="50800" dist="38100" algn="l" rotWithShape="0">
              <a:prstClr val="black">
                <a:alpha val="40000"/>
              </a:prstClr>
            </a:outerShdw>
          </a:effectLst>
          <a:scene3d>
            <a:camera prst="orthographicFront">
              <a:rot lat="0" lon="0" rev="0"/>
            </a:camera>
            <a:lightRig rig="balanced" dir="tr"/>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754631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2"/>
          <p:cNvSpPr txBox="1">
            <a:spLocks/>
          </p:cNvSpPr>
          <p:nvPr/>
        </p:nvSpPr>
        <p:spPr>
          <a:xfrm>
            <a:off x="323528" y="332656"/>
            <a:ext cx="8568952" cy="6336704"/>
          </a:xfrm>
          <a:prstGeom prst="rect">
            <a:avLst/>
          </a:prstGeom>
        </p:spPr>
        <p:txBody>
          <a:bodyPr vert="horz" lIns="91440" tIns="45720" rIns="91440" bIns="45720" rtlCol="0">
            <a:normAutofit fontScale="85000" lnSpcReduction="20000"/>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539750" algn="just">
              <a:lnSpc>
                <a:spcPct val="120000"/>
              </a:lnSpc>
              <a:buNone/>
            </a:pPr>
            <a:r>
              <a:rPr lang="ru-RU" sz="2400" dirty="0">
                <a:solidFill>
                  <a:schemeClr val="tx1"/>
                </a:solidFill>
              </a:rPr>
              <a:t>Первоначально в системной палитре 20 ячеек отмечены как занятые для статических цветов и 236 - как свободные. Когда первое приложение реализует свою логическую палитру, цвета из этой палитры переписываются в свободные ячейки системной палитры, после чего они становятся доступными для отображения. Если свободных ячеек не хватает для размещения всей логической палитры, оставшиеся цвета будут отображены на ближайшие имеющиеся в системной палитре. При этом неизбежны цветовые искажения.</a:t>
            </a:r>
          </a:p>
          <a:p>
            <a:pPr marL="0" indent="539750" algn="just">
              <a:lnSpc>
                <a:spcPct val="120000"/>
              </a:lnSpc>
              <a:buNone/>
            </a:pPr>
            <a:r>
              <a:rPr lang="ru-RU" sz="2400" dirty="0">
                <a:solidFill>
                  <a:schemeClr val="tx1"/>
                </a:solidFill>
              </a:rPr>
              <a:t>Однако в </a:t>
            </a:r>
            <a:r>
              <a:rPr lang="ru-RU" sz="2400" dirty="0" err="1">
                <a:solidFill>
                  <a:schemeClr val="tx1"/>
                </a:solidFill>
              </a:rPr>
              <a:t>Windows</a:t>
            </a:r>
            <a:r>
              <a:rPr lang="ru-RU" sz="2400" dirty="0">
                <a:solidFill>
                  <a:schemeClr val="tx1"/>
                </a:solidFill>
              </a:rPr>
              <a:t> одновременно может работать несколько приложений, одно из которых является активным, а остальные - фоновыми. Для активных и фоновых приложений используется разный механизм реализации логической палитры</a:t>
            </a:r>
            <a:r>
              <a:rPr lang="ru-RU" sz="2400" dirty="0" smtClean="0">
                <a:solidFill>
                  <a:schemeClr val="tx1"/>
                </a:solidFill>
              </a:rPr>
              <a:t>.</a:t>
            </a:r>
          </a:p>
          <a:p>
            <a:pPr marL="0" indent="539750" algn="just">
              <a:lnSpc>
                <a:spcPct val="120000"/>
              </a:lnSpc>
              <a:buNone/>
            </a:pPr>
            <a:r>
              <a:rPr lang="ru-RU" sz="2400" b="1" dirty="0">
                <a:solidFill>
                  <a:schemeClr val="tx1"/>
                </a:solidFill>
              </a:rPr>
              <a:t>Активное приложение </a:t>
            </a:r>
            <a:r>
              <a:rPr lang="ru-RU" sz="2400" dirty="0">
                <a:solidFill>
                  <a:schemeClr val="tx1"/>
                </a:solidFill>
              </a:rPr>
              <a:t>имеет больший приоритет в использовании свободных ячеек системной палитры. Как правило, запрос активного приложения (точнее говоря, активного окна) на реализацию логической палитры выполняется полностью, так как перед реализацией все ячейки системной палитры (кроме 20 зарезервированных) отмечаются как свободные</a:t>
            </a:r>
            <a:r>
              <a:rPr lang="ru-RU" sz="2400" dirty="0" smtClean="0">
                <a:solidFill>
                  <a:schemeClr val="tx1"/>
                </a:solidFill>
              </a:rPr>
              <a:t>.</a:t>
            </a:r>
            <a:endParaRPr lang="en-US" sz="2400" dirty="0" smtClean="0">
              <a:solidFill>
                <a:schemeClr val="tx1"/>
              </a:solidFill>
            </a:endParaRPr>
          </a:p>
        </p:txBody>
      </p:sp>
    </p:spTree>
    <p:extLst>
      <p:ext uri="{BB962C8B-B14F-4D97-AF65-F5344CB8AC3E}">
        <p14:creationId xmlns:p14="http://schemas.microsoft.com/office/powerpoint/2010/main" val="1684067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2"/>
          <p:cNvSpPr txBox="1">
            <a:spLocks/>
          </p:cNvSpPr>
          <p:nvPr/>
        </p:nvSpPr>
        <p:spPr>
          <a:xfrm>
            <a:off x="323528" y="332656"/>
            <a:ext cx="8568952" cy="2160240"/>
          </a:xfrm>
          <a:prstGeom prst="rect">
            <a:avLst/>
          </a:prstGeom>
        </p:spPr>
        <p:txBody>
          <a:bodyPr vert="horz" lIns="91440" tIns="45720" rIns="91440" bIns="45720" rtlCol="0">
            <a:normAutofit fontScale="85000" lnSpcReduction="20000"/>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539750" algn="just">
              <a:lnSpc>
                <a:spcPct val="120000"/>
              </a:lnSpc>
              <a:buNone/>
            </a:pPr>
            <a:r>
              <a:rPr lang="ru-RU" sz="2400" b="1" dirty="0">
                <a:solidFill>
                  <a:schemeClr val="tx1"/>
                </a:solidFill>
              </a:rPr>
              <a:t>Фоновые приложения </a:t>
            </a:r>
            <a:r>
              <a:rPr lang="ru-RU" sz="2400" dirty="0">
                <a:solidFill>
                  <a:schemeClr val="tx1"/>
                </a:solidFill>
              </a:rPr>
              <a:t>довольствуются теми свободными ячейками, что остались после реализации логической палитры активного приложения. Поэтому для фоновых приложений качество "цветопередачи" может быть не очень высоким.</a:t>
            </a:r>
          </a:p>
          <a:p>
            <a:pPr marL="0" indent="539750" algn="just">
              <a:lnSpc>
                <a:spcPct val="120000"/>
              </a:lnSpc>
              <a:buNone/>
            </a:pPr>
            <a:r>
              <a:rPr lang="ru-RU" sz="2400" dirty="0">
                <a:solidFill>
                  <a:schemeClr val="tx1"/>
                </a:solidFill>
              </a:rPr>
              <a:t>На </a:t>
            </a:r>
            <a:r>
              <a:rPr lang="ru-RU" sz="2400" dirty="0" smtClean="0">
                <a:solidFill>
                  <a:schemeClr val="tx1"/>
                </a:solidFill>
              </a:rPr>
              <a:t>рисунке показан </a:t>
            </a:r>
            <a:r>
              <a:rPr lang="ru-RU" sz="2400" dirty="0">
                <a:solidFill>
                  <a:schemeClr val="tx1"/>
                </a:solidFill>
              </a:rPr>
              <a:t>процесс реализации логической палитры для активного окна.</a:t>
            </a:r>
            <a:endParaRPr lang="en-US" sz="2400" dirty="0" smtClean="0">
              <a:solidFill>
                <a:schemeClr val="tx1"/>
              </a:solidFill>
            </a:endParaRPr>
          </a:p>
        </p:txBody>
      </p:sp>
      <p:pic>
        <p:nvPicPr>
          <p:cNvPr id="5122" name="Picture 2" descr="http://www.frolov-lib.ru/books/bsp/v14/img0005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08" y="2344097"/>
            <a:ext cx="7692191" cy="3245143"/>
          </a:xfrm>
          <a:prstGeom prst="rect">
            <a:avLst/>
          </a:prstGeom>
          <a:noFill/>
          <a:extLst>
            <a:ext uri="{909E8E84-426E-40DD-AFC4-6F175D3DCCD1}">
              <a14:hiddenFill xmlns:a14="http://schemas.microsoft.com/office/drawing/2010/main">
                <a:solidFill>
                  <a:srgbClr val="FFFFFF"/>
                </a:solidFill>
              </a14:hiddenFill>
            </a:ext>
          </a:extLst>
        </p:spPr>
      </p:pic>
      <p:sp>
        <p:nvSpPr>
          <p:cNvPr id="4" name="Объект 2"/>
          <p:cNvSpPr txBox="1">
            <a:spLocks/>
          </p:cNvSpPr>
          <p:nvPr/>
        </p:nvSpPr>
        <p:spPr>
          <a:xfrm>
            <a:off x="309635" y="5749106"/>
            <a:ext cx="8568952" cy="864096"/>
          </a:xfrm>
          <a:prstGeom prst="rect">
            <a:avLst/>
          </a:prstGeom>
        </p:spPr>
        <p:txBody>
          <a:bodyPr vert="horz" lIns="91440" tIns="45720" rIns="91440" bIns="45720" rtlCol="0">
            <a:normAutofit fontScale="85000" lnSpcReduction="10000"/>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539750" algn="just">
              <a:lnSpc>
                <a:spcPct val="120000"/>
              </a:lnSpc>
              <a:buNone/>
            </a:pPr>
            <a:r>
              <a:rPr lang="ru-RU" sz="2400" dirty="0">
                <a:solidFill>
                  <a:schemeClr val="tx1"/>
                </a:solidFill>
              </a:rPr>
              <a:t>Из рисунка видно, что после реализации логической палитры активного окна в системной палитре осталось три свободные ячейки.</a:t>
            </a:r>
            <a:endParaRPr lang="en-US" sz="2400" dirty="0" smtClean="0">
              <a:solidFill>
                <a:schemeClr val="tx1"/>
              </a:solidFill>
            </a:endParaRPr>
          </a:p>
        </p:txBody>
      </p:sp>
    </p:spTree>
    <p:extLst>
      <p:ext uri="{BB962C8B-B14F-4D97-AF65-F5344CB8AC3E}">
        <p14:creationId xmlns:p14="http://schemas.microsoft.com/office/powerpoint/2010/main" val="724564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2"/>
          <p:cNvSpPr txBox="1">
            <a:spLocks/>
          </p:cNvSpPr>
          <p:nvPr/>
        </p:nvSpPr>
        <p:spPr>
          <a:xfrm>
            <a:off x="323528" y="260648"/>
            <a:ext cx="8568952" cy="648072"/>
          </a:xfrm>
          <a:prstGeom prst="rect">
            <a:avLst/>
          </a:prstGeom>
        </p:spPr>
        <p:txBody>
          <a:bodyPr vert="horz" lIns="91440" tIns="45720" rIns="91440" bIns="45720" rtlCol="0">
            <a:no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539750" algn="just">
              <a:spcBef>
                <a:spcPts val="0"/>
              </a:spcBef>
              <a:spcAft>
                <a:spcPts val="0"/>
              </a:spcAft>
              <a:buNone/>
            </a:pPr>
            <a:r>
              <a:rPr lang="ru-RU" sz="1800" dirty="0" smtClean="0">
                <a:solidFill>
                  <a:schemeClr val="tx1"/>
                </a:solidFill>
              </a:rPr>
              <a:t>Допустим</a:t>
            </a:r>
            <a:r>
              <a:rPr lang="ru-RU" sz="1800" dirty="0">
                <a:solidFill>
                  <a:schemeClr val="tx1"/>
                </a:solidFill>
              </a:rPr>
              <a:t>, что фоновое приложение реализует логическую палитру для своего окна. В его распоряжении есть три свободные ячейки. Процесс реализации логической палитры для фонового окна показан на </a:t>
            </a:r>
            <a:r>
              <a:rPr lang="ru-RU" sz="1800" dirty="0" smtClean="0">
                <a:solidFill>
                  <a:schemeClr val="tx1"/>
                </a:solidFill>
              </a:rPr>
              <a:t>рисунке.</a:t>
            </a:r>
            <a:endParaRPr lang="en-US" sz="1800" dirty="0" smtClean="0">
              <a:solidFill>
                <a:schemeClr val="tx1"/>
              </a:solidFill>
            </a:endParaRPr>
          </a:p>
        </p:txBody>
      </p:sp>
      <p:sp>
        <p:nvSpPr>
          <p:cNvPr id="4" name="Объект 2"/>
          <p:cNvSpPr txBox="1">
            <a:spLocks/>
          </p:cNvSpPr>
          <p:nvPr/>
        </p:nvSpPr>
        <p:spPr>
          <a:xfrm>
            <a:off x="319623" y="4221088"/>
            <a:ext cx="8568952" cy="2376264"/>
          </a:xfrm>
          <a:prstGeom prst="rect">
            <a:avLst/>
          </a:prstGeom>
        </p:spPr>
        <p:txBody>
          <a:bodyPr vert="horz" lIns="91440" tIns="45720" rIns="91440" bIns="45720" rtlCol="0">
            <a:no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539750" algn="just">
              <a:buNone/>
            </a:pPr>
            <a:r>
              <a:rPr lang="ru-RU" sz="1800" dirty="0">
                <a:solidFill>
                  <a:schemeClr val="tx1"/>
                </a:solidFill>
              </a:rPr>
              <a:t>Часть цветов логической палитры фонового окна уже есть в системной палитре, поэтому они просто отображаются на соответствующие ячейки системной палитры. Три свободные ячейки используются для тех цветов, которых нет в системной палитре.</a:t>
            </a:r>
          </a:p>
          <a:p>
            <a:pPr marL="0" indent="539750" algn="just">
              <a:buNone/>
            </a:pPr>
            <a:r>
              <a:rPr lang="ru-RU" sz="1800" dirty="0">
                <a:solidFill>
                  <a:schemeClr val="tx1"/>
                </a:solidFill>
              </a:rPr>
              <a:t>Однако в нашей логической палитре есть цвета, которым нет точного соответствия в системной палитре, причем свободных ячеек тоже не осталось. В этом случае GDI отображает эти цвета на близкие из системной палитры (на </a:t>
            </a:r>
            <a:r>
              <a:rPr lang="ru-RU" sz="1800" dirty="0" smtClean="0">
                <a:solidFill>
                  <a:schemeClr val="tx1"/>
                </a:solidFill>
              </a:rPr>
              <a:t>рисунке такое </a:t>
            </a:r>
            <a:r>
              <a:rPr lang="ru-RU" sz="1800" dirty="0">
                <a:solidFill>
                  <a:schemeClr val="tx1"/>
                </a:solidFill>
              </a:rPr>
              <a:t>отображение показано пунктирной линией).</a:t>
            </a:r>
            <a:endParaRPr lang="en-US" sz="1800" dirty="0" smtClean="0">
              <a:solidFill>
                <a:schemeClr val="tx1"/>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552918"/>
            <a:ext cx="7920880" cy="234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6607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Объект 2"/>
          <p:cNvSpPr>
            <a:spLocks noGrp="1"/>
          </p:cNvSpPr>
          <p:nvPr>
            <p:ph idx="4294967295"/>
          </p:nvPr>
        </p:nvSpPr>
        <p:spPr>
          <a:xfrm>
            <a:off x="323528" y="1268760"/>
            <a:ext cx="8568952" cy="5400600"/>
          </a:xfrm>
          <a:prstGeom prst="rect">
            <a:avLst/>
          </a:prstGeom>
        </p:spPr>
        <p:txBody>
          <a:bodyPr>
            <a:noAutofit/>
          </a:bodyPr>
          <a:lstStyle/>
          <a:p>
            <a:pPr marL="0" indent="539750" algn="just">
              <a:spcBef>
                <a:spcPts val="0"/>
              </a:spcBef>
              <a:buNone/>
            </a:pPr>
            <a:r>
              <a:rPr lang="ru-RU" sz="1800" dirty="0">
                <a:solidFill>
                  <a:schemeClr val="tx1"/>
                </a:solidFill>
              </a:rPr>
              <a:t>Для того чтобы создать палитру, ваше приложение должно заполнить структуру </a:t>
            </a:r>
            <a:r>
              <a:rPr lang="en-US" sz="1800" b="1" dirty="0" smtClean="0">
                <a:solidFill>
                  <a:schemeClr val="tx1"/>
                </a:solidFill>
              </a:rPr>
              <a:t>LOGPALETTE</a:t>
            </a:r>
            <a:r>
              <a:rPr lang="en-US" sz="1800" dirty="0" smtClean="0">
                <a:solidFill>
                  <a:schemeClr val="tx1"/>
                </a:solidFill>
              </a:rPr>
              <a:t>, </a:t>
            </a:r>
            <a:r>
              <a:rPr lang="ru-RU" sz="1800" dirty="0">
                <a:solidFill>
                  <a:schemeClr val="tx1"/>
                </a:solidFill>
              </a:rPr>
              <a:t>описывающую палитру, и массив структур </a:t>
            </a:r>
            <a:r>
              <a:rPr lang="en-US" sz="1800" b="1" dirty="0" smtClean="0">
                <a:solidFill>
                  <a:schemeClr val="tx1"/>
                </a:solidFill>
              </a:rPr>
              <a:t>PALETTEENTRY</a:t>
            </a:r>
            <a:r>
              <a:rPr lang="en-US" sz="1800" dirty="0" smtClean="0">
                <a:solidFill>
                  <a:schemeClr val="tx1"/>
                </a:solidFill>
              </a:rPr>
              <a:t>, </a:t>
            </a:r>
            <a:r>
              <a:rPr lang="ru-RU" sz="1800" dirty="0">
                <a:solidFill>
                  <a:schemeClr val="tx1"/>
                </a:solidFill>
              </a:rPr>
              <a:t>определяющий содержимое палитры.</a:t>
            </a:r>
          </a:p>
          <a:p>
            <a:pPr marL="0" indent="539750" algn="just">
              <a:spcBef>
                <a:spcPts val="0"/>
              </a:spcBef>
              <a:buNone/>
            </a:pPr>
            <a:r>
              <a:rPr lang="ru-RU" sz="1800" dirty="0">
                <a:solidFill>
                  <a:schemeClr val="tx1"/>
                </a:solidFill>
              </a:rPr>
              <a:t>Структура </a:t>
            </a:r>
            <a:r>
              <a:rPr lang="en-US" sz="1800" b="1" dirty="0">
                <a:solidFill>
                  <a:schemeClr val="tx1"/>
                </a:solidFill>
              </a:rPr>
              <a:t>LOGPALETTE </a:t>
            </a:r>
            <a:r>
              <a:rPr lang="ru-RU" sz="1800" dirty="0">
                <a:solidFill>
                  <a:schemeClr val="tx1"/>
                </a:solidFill>
              </a:rPr>
              <a:t>и указатели на нее определены в файле </a:t>
            </a:r>
            <a:r>
              <a:rPr lang="en-US" sz="1800" dirty="0" err="1">
                <a:solidFill>
                  <a:schemeClr val="tx1"/>
                </a:solidFill>
              </a:rPr>
              <a:t>windows.h</a:t>
            </a:r>
            <a:r>
              <a:rPr lang="en-US" sz="1800" dirty="0">
                <a:solidFill>
                  <a:schemeClr val="tx1"/>
                </a:solidFill>
              </a:rPr>
              <a:t>:</a:t>
            </a:r>
          </a:p>
          <a:p>
            <a:pPr marL="0" indent="539750" algn="just">
              <a:spcBef>
                <a:spcPts val="0"/>
              </a:spcBef>
              <a:buNone/>
            </a:pPr>
            <a:r>
              <a:rPr lang="en-US" sz="1800" b="1" dirty="0" err="1">
                <a:solidFill>
                  <a:schemeClr val="tx1"/>
                </a:solidFill>
              </a:rPr>
              <a:t>typedef</a:t>
            </a:r>
            <a:r>
              <a:rPr lang="en-US" sz="1800" b="1" dirty="0">
                <a:solidFill>
                  <a:schemeClr val="tx1"/>
                </a:solidFill>
              </a:rPr>
              <a:t> </a:t>
            </a:r>
            <a:r>
              <a:rPr lang="en-US" sz="1800" b="1" dirty="0" err="1">
                <a:solidFill>
                  <a:schemeClr val="tx1"/>
                </a:solidFill>
              </a:rPr>
              <a:t>struct</a:t>
            </a:r>
            <a:r>
              <a:rPr lang="en-US" sz="1800" b="1" dirty="0">
                <a:solidFill>
                  <a:schemeClr val="tx1"/>
                </a:solidFill>
              </a:rPr>
              <a:t> </a:t>
            </a:r>
            <a:r>
              <a:rPr lang="en-US" sz="1800" dirty="0" err="1">
                <a:solidFill>
                  <a:schemeClr val="tx1"/>
                </a:solidFill>
              </a:rPr>
              <a:t>tagLOGPALETTE</a:t>
            </a:r>
            <a:endParaRPr lang="en-US" sz="1800" dirty="0">
              <a:solidFill>
                <a:schemeClr val="tx1"/>
              </a:solidFill>
            </a:endParaRPr>
          </a:p>
          <a:p>
            <a:pPr marL="0" indent="539750" algn="just">
              <a:spcBef>
                <a:spcPts val="0"/>
              </a:spcBef>
              <a:buNone/>
            </a:pPr>
            <a:r>
              <a:rPr lang="en-US" sz="1800" dirty="0">
                <a:solidFill>
                  <a:schemeClr val="tx1"/>
                </a:solidFill>
              </a:rPr>
              <a:t>{</a:t>
            </a:r>
          </a:p>
          <a:p>
            <a:pPr marL="0" indent="539750" algn="just">
              <a:spcBef>
                <a:spcPts val="0"/>
              </a:spcBef>
              <a:buNone/>
            </a:pPr>
            <a:r>
              <a:rPr lang="en-US" sz="1800" dirty="0">
                <a:solidFill>
                  <a:schemeClr val="tx1"/>
                </a:solidFill>
              </a:rPr>
              <a:t>  </a:t>
            </a:r>
            <a:r>
              <a:rPr lang="en-US" sz="1800" b="1" dirty="0">
                <a:solidFill>
                  <a:schemeClr val="tx1"/>
                </a:solidFill>
              </a:rPr>
              <a:t>WORD </a:t>
            </a:r>
            <a:r>
              <a:rPr lang="en-US" sz="1800" dirty="0">
                <a:solidFill>
                  <a:schemeClr val="tx1"/>
                </a:solidFill>
              </a:rPr>
              <a:t>        </a:t>
            </a:r>
            <a:r>
              <a:rPr lang="en-US" sz="1800" dirty="0" err="1">
                <a:solidFill>
                  <a:schemeClr val="tx1"/>
                </a:solidFill>
              </a:rPr>
              <a:t>palVersion</a:t>
            </a:r>
            <a:r>
              <a:rPr lang="en-US" sz="1800" dirty="0">
                <a:solidFill>
                  <a:schemeClr val="tx1"/>
                </a:solidFill>
              </a:rPr>
              <a:t>;</a:t>
            </a:r>
          </a:p>
          <a:p>
            <a:pPr marL="0" indent="539750" algn="just">
              <a:spcBef>
                <a:spcPts val="0"/>
              </a:spcBef>
              <a:buNone/>
            </a:pPr>
            <a:r>
              <a:rPr lang="en-US" sz="1800" dirty="0">
                <a:solidFill>
                  <a:schemeClr val="tx1"/>
                </a:solidFill>
              </a:rPr>
              <a:t>  </a:t>
            </a:r>
            <a:r>
              <a:rPr lang="en-US" sz="1800" b="1" dirty="0">
                <a:solidFill>
                  <a:schemeClr val="tx1"/>
                </a:solidFill>
              </a:rPr>
              <a:t>WORD</a:t>
            </a:r>
            <a:r>
              <a:rPr lang="en-US" sz="1800" dirty="0">
                <a:solidFill>
                  <a:schemeClr val="tx1"/>
                </a:solidFill>
              </a:rPr>
              <a:t>         </a:t>
            </a:r>
            <a:r>
              <a:rPr lang="en-US" sz="1800" dirty="0" err="1">
                <a:solidFill>
                  <a:schemeClr val="tx1"/>
                </a:solidFill>
              </a:rPr>
              <a:t>palNumEntries</a:t>
            </a:r>
            <a:r>
              <a:rPr lang="en-US" sz="1800" dirty="0">
                <a:solidFill>
                  <a:schemeClr val="tx1"/>
                </a:solidFill>
              </a:rPr>
              <a:t>;</a:t>
            </a:r>
          </a:p>
          <a:p>
            <a:pPr marL="0" indent="539750" algn="just">
              <a:spcBef>
                <a:spcPts val="0"/>
              </a:spcBef>
              <a:buNone/>
            </a:pPr>
            <a:r>
              <a:rPr lang="en-US" sz="1800" b="1" dirty="0">
                <a:solidFill>
                  <a:schemeClr val="tx1"/>
                </a:solidFill>
              </a:rPr>
              <a:t>  PALETTEENTRY </a:t>
            </a:r>
            <a:r>
              <a:rPr lang="en-US" sz="1800" dirty="0" err="1">
                <a:solidFill>
                  <a:schemeClr val="tx1"/>
                </a:solidFill>
              </a:rPr>
              <a:t>palPalEntry</a:t>
            </a:r>
            <a:r>
              <a:rPr lang="en-US" sz="1800" dirty="0">
                <a:solidFill>
                  <a:schemeClr val="tx1"/>
                </a:solidFill>
              </a:rPr>
              <a:t>[1];</a:t>
            </a:r>
          </a:p>
          <a:p>
            <a:pPr marL="0" indent="539750" algn="just">
              <a:spcBef>
                <a:spcPts val="0"/>
              </a:spcBef>
              <a:buNone/>
            </a:pPr>
            <a:r>
              <a:rPr lang="en-US" sz="1800" dirty="0">
                <a:solidFill>
                  <a:schemeClr val="tx1"/>
                </a:solidFill>
              </a:rPr>
              <a:t>} </a:t>
            </a:r>
            <a:r>
              <a:rPr lang="en-US" sz="1800" b="1" dirty="0">
                <a:solidFill>
                  <a:schemeClr val="tx1"/>
                </a:solidFill>
              </a:rPr>
              <a:t>LOGPALETTE;</a:t>
            </a:r>
          </a:p>
          <a:p>
            <a:pPr marL="0" indent="539750" algn="just">
              <a:spcBef>
                <a:spcPts val="0"/>
              </a:spcBef>
              <a:buNone/>
            </a:pPr>
            <a:r>
              <a:rPr lang="en-US" sz="1800" b="1" dirty="0" err="1" smtClean="0">
                <a:solidFill>
                  <a:schemeClr val="tx1"/>
                </a:solidFill>
              </a:rPr>
              <a:t>typedef</a:t>
            </a:r>
            <a:r>
              <a:rPr lang="en-US" sz="1800" b="1" dirty="0" smtClean="0">
                <a:solidFill>
                  <a:schemeClr val="tx1"/>
                </a:solidFill>
              </a:rPr>
              <a:t> LOGPALETTE*       </a:t>
            </a:r>
            <a:r>
              <a:rPr lang="en-US" sz="1800" dirty="0" smtClean="0">
                <a:solidFill>
                  <a:schemeClr val="tx1"/>
                </a:solidFill>
              </a:rPr>
              <a:t>PLOGPALETTE;</a:t>
            </a:r>
          </a:p>
          <a:p>
            <a:pPr marL="0" indent="539750" algn="just">
              <a:spcBef>
                <a:spcPts val="0"/>
              </a:spcBef>
              <a:buNone/>
            </a:pPr>
            <a:r>
              <a:rPr lang="en-US" sz="1800" b="1" dirty="0" err="1" smtClean="0">
                <a:solidFill>
                  <a:schemeClr val="tx1"/>
                </a:solidFill>
              </a:rPr>
              <a:t>typedef</a:t>
            </a:r>
            <a:r>
              <a:rPr lang="en-US" sz="1800" b="1" dirty="0" smtClean="0">
                <a:solidFill>
                  <a:schemeClr val="tx1"/>
                </a:solidFill>
              </a:rPr>
              <a:t> LOGPALETTE NEAR* </a:t>
            </a:r>
            <a:r>
              <a:rPr lang="en-US" sz="1800" dirty="0" smtClean="0">
                <a:solidFill>
                  <a:schemeClr val="tx1"/>
                </a:solidFill>
              </a:rPr>
              <a:t>NPLOGPALETTE;</a:t>
            </a:r>
          </a:p>
          <a:p>
            <a:pPr marL="0" indent="539750" algn="just">
              <a:spcBef>
                <a:spcPts val="0"/>
              </a:spcBef>
              <a:buNone/>
            </a:pPr>
            <a:r>
              <a:rPr lang="en-US" sz="1800" b="1" dirty="0" err="1" smtClean="0">
                <a:solidFill>
                  <a:schemeClr val="tx1"/>
                </a:solidFill>
              </a:rPr>
              <a:t>typedef</a:t>
            </a:r>
            <a:r>
              <a:rPr lang="en-US" sz="1800" b="1" dirty="0" smtClean="0">
                <a:solidFill>
                  <a:schemeClr val="tx1"/>
                </a:solidFill>
              </a:rPr>
              <a:t> LOGPALETTE FAR*  </a:t>
            </a:r>
            <a:r>
              <a:rPr lang="en-US" sz="1800" dirty="0" smtClean="0">
                <a:solidFill>
                  <a:schemeClr val="tx1"/>
                </a:solidFill>
              </a:rPr>
              <a:t>LPLOGPALETTE;</a:t>
            </a:r>
            <a:endParaRPr lang="ru-RU" sz="1800" dirty="0" smtClean="0">
              <a:solidFill>
                <a:schemeClr val="tx1"/>
              </a:solidFill>
            </a:endParaRPr>
          </a:p>
          <a:p>
            <a:pPr marL="0" indent="539750" algn="just">
              <a:spcBef>
                <a:spcPts val="0"/>
              </a:spcBef>
              <a:buNone/>
            </a:pPr>
            <a:endParaRPr lang="en-US" sz="1800" dirty="0">
              <a:solidFill>
                <a:schemeClr val="tx1"/>
              </a:solidFill>
            </a:endParaRPr>
          </a:p>
          <a:p>
            <a:pPr marL="0" indent="539750" algn="just">
              <a:spcBef>
                <a:spcPts val="0"/>
              </a:spcBef>
              <a:buNone/>
            </a:pPr>
            <a:r>
              <a:rPr lang="ru-RU" sz="1800" dirty="0">
                <a:solidFill>
                  <a:schemeClr val="tx1"/>
                </a:solidFill>
              </a:rPr>
              <a:t>Поле </a:t>
            </a:r>
            <a:r>
              <a:rPr lang="en-US" sz="1800" b="1" dirty="0" err="1">
                <a:solidFill>
                  <a:schemeClr val="tx1"/>
                </a:solidFill>
              </a:rPr>
              <a:t>palVersion</a:t>
            </a:r>
            <a:r>
              <a:rPr lang="en-US" sz="1800" b="1" dirty="0">
                <a:solidFill>
                  <a:schemeClr val="tx1"/>
                </a:solidFill>
              </a:rPr>
              <a:t> </a:t>
            </a:r>
            <a:r>
              <a:rPr lang="ru-RU" sz="1800" b="1" dirty="0" smtClean="0">
                <a:solidFill>
                  <a:schemeClr val="tx1"/>
                </a:solidFill>
              </a:rPr>
              <a:t> </a:t>
            </a:r>
            <a:r>
              <a:rPr lang="ru-RU" sz="1800" dirty="0" smtClean="0">
                <a:solidFill>
                  <a:schemeClr val="tx1"/>
                </a:solidFill>
              </a:rPr>
              <a:t>должно </a:t>
            </a:r>
            <a:r>
              <a:rPr lang="ru-RU" sz="1800" dirty="0">
                <a:solidFill>
                  <a:schemeClr val="tx1"/>
                </a:solidFill>
              </a:rPr>
              <a:t>содержать значение 0</a:t>
            </a:r>
            <a:r>
              <a:rPr lang="en-US" sz="1800" dirty="0">
                <a:solidFill>
                  <a:schemeClr val="tx1"/>
                </a:solidFill>
              </a:rPr>
              <a:t>x300.</a:t>
            </a:r>
          </a:p>
          <a:p>
            <a:pPr marL="0" indent="539750" algn="just">
              <a:spcBef>
                <a:spcPts val="0"/>
              </a:spcBef>
              <a:buNone/>
            </a:pPr>
            <a:r>
              <a:rPr lang="ru-RU" sz="1800" dirty="0">
                <a:solidFill>
                  <a:schemeClr val="tx1"/>
                </a:solidFill>
              </a:rPr>
              <a:t>В поле </a:t>
            </a:r>
            <a:r>
              <a:rPr lang="en-US" sz="1800" b="1" dirty="0" err="1">
                <a:solidFill>
                  <a:schemeClr val="tx1"/>
                </a:solidFill>
              </a:rPr>
              <a:t>palNumEntries</a:t>
            </a:r>
            <a:r>
              <a:rPr lang="en-US" sz="1800" dirty="0">
                <a:solidFill>
                  <a:schemeClr val="tx1"/>
                </a:solidFill>
              </a:rPr>
              <a:t> </a:t>
            </a:r>
            <a:r>
              <a:rPr lang="ru-RU" sz="1800" dirty="0">
                <a:solidFill>
                  <a:schemeClr val="tx1"/>
                </a:solidFill>
              </a:rPr>
              <a:t>нужно записать размер палитры (количество элементов в массиве структур </a:t>
            </a:r>
            <a:r>
              <a:rPr lang="en-US" sz="1800" b="1" dirty="0">
                <a:solidFill>
                  <a:schemeClr val="tx1"/>
                </a:solidFill>
              </a:rPr>
              <a:t>PALETTEENTRY)</a:t>
            </a:r>
            <a:r>
              <a:rPr lang="en-US" sz="1800" dirty="0">
                <a:solidFill>
                  <a:schemeClr val="tx1"/>
                </a:solidFill>
              </a:rPr>
              <a:t>.</a:t>
            </a:r>
            <a:endParaRPr lang="en-US" sz="1800" dirty="0" smtClean="0">
              <a:solidFill>
                <a:schemeClr val="tx1"/>
              </a:solidFill>
            </a:endParaRPr>
          </a:p>
        </p:txBody>
      </p:sp>
      <p:sp>
        <p:nvSpPr>
          <p:cNvPr id="4" name="Прямоугольник 3"/>
          <p:cNvSpPr/>
          <p:nvPr/>
        </p:nvSpPr>
        <p:spPr>
          <a:xfrm>
            <a:off x="0" y="0"/>
            <a:ext cx="9144000" cy="1200329"/>
          </a:xfrm>
          <a:prstGeom prst="rect">
            <a:avLst/>
          </a:prstGeom>
          <a:noFill/>
        </p:spPr>
        <p:txBody>
          <a:bodyPr wrap="square" lIns="91440" tIns="45720" rIns="91440" bIns="45720">
            <a:spAutoFit/>
          </a:bodyPr>
          <a:lstStyle/>
          <a:p>
            <a:pPr algn="ctr"/>
            <a:r>
              <a:rPr lang="ru-RU"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Создание и </a:t>
            </a:r>
            <a:r>
              <a:rPr lang="ru-RU"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выбор </a:t>
            </a:r>
            <a:br>
              <a:rPr lang="ru-RU"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ru-RU"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логической палитры</a:t>
            </a:r>
            <a:endParaRPr lang="ru-RU"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cxnSp>
        <p:nvCxnSpPr>
          <p:cNvPr id="5" name="Прямая соединительная линия 4"/>
          <p:cNvCxnSpPr/>
          <p:nvPr/>
        </p:nvCxnSpPr>
        <p:spPr>
          <a:xfrm>
            <a:off x="1112346" y="1124744"/>
            <a:ext cx="7239482" cy="0"/>
          </a:xfrm>
          <a:prstGeom prst="line">
            <a:avLst/>
          </a:prstGeom>
          <a:ln>
            <a:solidFill>
              <a:schemeClr val="accent6"/>
            </a:solidFill>
          </a:ln>
          <a:effectLst>
            <a:outerShdw blurRad="50800" dist="38100" algn="l" rotWithShape="0">
              <a:prstClr val="black">
                <a:alpha val="40000"/>
              </a:prstClr>
            </a:outerShdw>
          </a:effectLst>
          <a:scene3d>
            <a:camera prst="orthographicFront">
              <a:rot lat="0" lon="0" rev="0"/>
            </a:camera>
            <a:lightRig rig="balanced" dir="tr"/>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65019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Объект 2"/>
          <p:cNvSpPr>
            <a:spLocks noGrp="1"/>
          </p:cNvSpPr>
          <p:nvPr>
            <p:ph idx="4294967295"/>
          </p:nvPr>
        </p:nvSpPr>
        <p:spPr>
          <a:xfrm>
            <a:off x="251520" y="116632"/>
            <a:ext cx="8568952" cy="2520280"/>
          </a:xfrm>
          <a:prstGeom prst="rect">
            <a:avLst/>
          </a:prstGeom>
        </p:spPr>
        <p:txBody>
          <a:bodyPr>
            <a:noAutofit/>
          </a:bodyPr>
          <a:lstStyle/>
          <a:p>
            <a:pPr marL="0" indent="539750" algn="just">
              <a:spcBef>
                <a:spcPts val="0"/>
              </a:spcBef>
              <a:buNone/>
            </a:pPr>
            <a:r>
              <a:rPr lang="ru-RU" sz="1600" dirty="0">
                <a:solidFill>
                  <a:schemeClr val="tx1"/>
                </a:solidFill>
              </a:rPr>
              <a:t>Сразу после структуры </a:t>
            </a:r>
            <a:r>
              <a:rPr lang="ru-RU" sz="1600" b="1" dirty="0">
                <a:solidFill>
                  <a:schemeClr val="tx1"/>
                </a:solidFill>
              </a:rPr>
              <a:t>LOGPALETTE</a:t>
            </a:r>
            <a:r>
              <a:rPr lang="ru-RU" sz="1600" dirty="0">
                <a:solidFill>
                  <a:schemeClr val="tx1"/>
                </a:solidFill>
              </a:rPr>
              <a:t> в памяти должен следовать массив структур </a:t>
            </a:r>
            <a:r>
              <a:rPr lang="ru-RU" sz="1600" b="1" dirty="0">
                <a:solidFill>
                  <a:schemeClr val="tx1"/>
                </a:solidFill>
              </a:rPr>
              <a:t>PALETTEENTRY</a:t>
            </a:r>
            <a:r>
              <a:rPr lang="ru-RU" sz="1600" dirty="0">
                <a:solidFill>
                  <a:schemeClr val="tx1"/>
                </a:solidFill>
              </a:rPr>
              <a:t>, описывающих содержимое палитры:</a:t>
            </a:r>
          </a:p>
          <a:p>
            <a:pPr marL="0" indent="539750" algn="just">
              <a:spcBef>
                <a:spcPts val="0"/>
              </a:spcBef>
              <a:buNone/>
            </a:pPr>
            <a:r>
              <a:rPr lang="ru-RU" sz="1600" b="1" dirty="0" err="1">
                <a:solidFill>
                  <a:schemeClr val="tx1"/>
                </a:solidFill>
              </a:rPr>
              <a:t>typedef</a:t>
            </a:r>
            <a:r>
              <a:rPr lang="ru-RU" sz="1600" b="1" dirty="0">
                <a:solidFill>
                  <a:schemeClr val="tx1"/>
                </a:solidFill>
              </a:rPr>
              <a:t> </a:t>
            </a:r>
            <a:r>
              <a:rPr lang="ru-RU" sz="1600" b="1" dirty="0" err="1">
                <a:solidFill>
                  <a:schemeClr val="tx1"/>
                </a:solidFill>
              </a:rPr>
              <a:t>struct</a:t>
            </a:r>
            <a:r>
              <a:rPr lang="ru-RU" sz="1600" b="1" dirty="0">
                <a:solidFill>
                  <a:schemeClr val="tx1"/>
                </a:solidFill>
              </a:rPr>
              <a:t> </a:t>
            </a:r>
            <a:r>
              <a:rPr lang="ru-RU" sz="1600" dirty="0" err="1">
                <a:solidFill>
                  <a:schemeClr val="tx1"/>
                </a:solidFill>
              </a:rPr>
              <a:t>tagPALETTEENTRY</a:t>
            </a:r>
            <a:endParaRPr lang="ru-RU" sz="1600" dirty="0">
              <a:solidFill>
                <a:schemeClr val="tx1"/>
              </a:solidFill>
            </a:endParaRPr>
          </a:p>
          <a:p>
            <a:pPr marL="0" indent="539750" algn="just">
              <a:spcBef>
                <a:spcPts val="0"/>
              </a:spcBef>
              <a:buNone/>
            </a:pPr>
            <a:r>
              <a:rPr lang="ru-RU" sz="1600" dirty="0">
                <a:solidFill>
                  <a:schemeClr val="tx1"/>
                </a:solidFill>
              </a:rPr>
              <a:t>{</a:t>
            </a:r>
          </a:p>
          <a:p>
            <a:pPr marL="0" indent="539750" algn="just">
              <a:spcBef>
                <a:spcPts val="0"/>
              </a:spcBef>
              <a:buNone/>
            </a:pPr>
            <a:r>
              <a:rPr lang="ru-RU" sz="1600" dirty="0">
                <a:solidFill>
                  <a:schemeClr val="tx1"/>
                </a:solidFill>
              </a:rPr>
              <a:t>   </a:t>
            </a:r>
            <a:r>
              <a:rPr lang="ru-RU" sz="1600" b="1" dirty="0">
                <a:solidFill>
                  <a:schemeClr val="tx1"/>
                </a:solidFill>
              </a:rPr>
              <a:t>BYTE</a:t>
            </a:r>
            <a:r>
              <a:rPr lang="ru-RU" sz="1600" dirty="0">
                <a:solidFill>
                  <a:schemeClr val="tx1"/>
                </a:solidFill>
              </a:rPr>
              <a:t> </a:t>
            </a:r>
            <a:r>
              <a:rPr lang="ru-RU" sz="1600" dirty="0" err="1">
                <a:solidFill>
                  <a:schemeClr val="tx1"/>
                </a:solidFill>
              </a:rPr>
              <a:t>peRed</a:t>
            </a:r>
            <a:r>
              <a:rPr lang="ru-RU" sz="1600" dirty="0">
                <a:solidFill>
                  <a:schemeClr val="tx1"/>
                </a:solidFill>
              </a:rPr>
              <a:t>;</a:t>
            </a:r>
          </a:p>
          <a:p>
            <a:pPr marL="0" indent="539750" algn="just">
              <a:spcBef>
                <a:spcPts val="0"/>
              </a:spcBef>
              <a:buNone/>
            </a:pPr>
            <a:r>
              <a:rPr lang="ru-RU" sz="1600" b="1" dirty="0">
                <a:solidFill>
                  <a:schemeClr val="tx1"/>
                </a:solidFill>
              </a:rPr>
              <a:t>   BYTE </a:t>
            </a:r>
            <a:r>
              <a:rPr lang="ru-RU" sz="1600" dirty="0" err="1">
                <a:solidFill>
                  <a:schemeClr val="tx1"/>
                </a:solidFill>
              </a:rPr>
              <a:t>peGreen</a:t>
            </a:r>
            <a:r>
              <a:rPr lang="ru-RU" sz="1600" dirty="0">
                <a:solidFill>
                  <a:schemeClr val="tx1"/>
                </a:solidFill>
              </a:rPr>
              <a:t>;</a:t>
            </a:r>
          </a:p>
          <a:p>
            <a:pPr marL="0" indent="539750" algn="just">
              <a:spcBef>
                <a:spcPts val="0"/>
              </a:spcBef>
              <a:buNone/>
            </a:pPr>
            <a:r>
              <a:rPr lang="ru-RU" sz="1600" dirty="0">
                <a:solidFill>
                  <a:schemeClr val="tx1"/>
                </a:solidFill>
              </a:rPr>
              <a:t>   </a:t>
            </a:r>
            <a:r>
              <a:rPr lang="ru-RU" sz="1600" b="1" dirty="0">
                <a:solidFill>
                  <a:schemeClr val="tx1"/>
                </a:solidFill>
              </a:rPr>
              <a:t>BYTE</a:t>
            </a:r>
            <a:r>
              <a:rPr lang="ru-RU" sz="1600" dirty="0">
                <a:solidFill>
                  <a:schemeClr val="tx1"/>
                </a:solidFill>
              </a:rPr>
              <a:t> </a:t>
            </a:r>
            <a:r>
              <a:rPr lang="ru-RU" sz="1600" dirty="0" err="1">
                <a:solidFill>
                  <a:schemeClr val="tx1"/>
                </a:solidFill>
              </a:rPr>
              <a:t>peBlue</a:t>
            </a:r>
            <a:r>
              <a:rPr lang="ru-RU" sz="1600" dirty="0">
                <a:solidFill>
                  <a:schemeClr val="tx1"/>
                </a:solidFill>
              </a:rPr>
              <a:t>;</a:t>
            </a:r>
          </a:p>
          <a:p>
            <a:pPr marL="0" indent="539750" algn="just">
              <a:spcBef>
                <a:spcPts val="0"/>
              </a:spcBef>
              <a:buNone/>
            </a:pPr>
            <a:r>
              <a:rPr lang="ru-RU" sz="1600" dirty="0">
                <a:solidFill>
                  <a:schemeClr val="tx1"/>
                </a:solidFill>
              </a:rPr>
              <a:t>   </a:t>
            </a:r>
            <a:r>
              <a:rPr lang="ru-RU" sz="1600" b="1" dirty="0">
                <a:solidFill>
                  <a:schemeClr val="tx1"/>
                </a:solidFill>
              </a:rPr>
              <a:t>BYTE</a:t>
            </a:r>
            <a:r>
              <a:rPr lang="ru-RU" sz="1600" dirty="0">
                <a:solidFill>
                  <a:schemeClr val="tx1"/>
                </a:solidFill>
              </a:rPr>
              <a:t> </a:t>
            </a:r>
            <a:r>
              <a:rPr lang="ru-RU" sz="1600" dirty="0" err="1">
                <a:solidFill>
                  <a:schemeClr val="tx1"/>
                </a:solidFill>
              </a:rPr>
              <a:t>peFlags</a:t>
            </a:r>
            <a:r>
              <a:rPr lang="ru-RU" sz="1600" dirty="0">
                <a:solidFill>
                  <a:schemeClr val="tx1"/>
                </a:solidFill>
              </a:rPr>
              <a:t>;</a:t>
            </a:r>
          </a:p>
          <a:p>
            <a:pPr marL="0" indent="539750" algn="just">
              <a:spcBef>
                <a:spcPts val="0"/>
              </a:spcBef>
              <a:buNone/>
            </a:pPr>
            <a:r>
              <a:rPr lang="ru-RU" sz="1600" dirty="0">
                <a:solidFill>
                  <a:schemeClr val="tx1"/>
                </a:solidFill>
              </a:rPr>
              <a:t>} </a:t>
            </a:r>
            <a:r>
              <a:rPr lang="ru-RU" sz="1600" b="1" dirty="0">
                <a:solidFill>
                  <a:schemeClr val="tx1"/>
                </a:solidFill>
              </a:rPr>
              <a:t>PALETTEENTRY</a:t>
            </a:r>
            <a:r>
              <a:rPr lang="ru-RU" sz="1600" b="1" dirty="0" smtClean="0">
                <a:solidFill>
                  <a:schemeClr val="tx1"/>
                </a:solidFill>
              </a:rPr>
              <a:t>;</a:t>
            </a:r>
            <a:endParaRPr lang="ru-RU" sz="1600" b="1" dirty="0">
              <a:solidFill>
                <a:schemeClr val="tx1"/>
              </a:solidFill>
            </a:endParaRPr>
          </a:p>
        </p:txBody>
      </p:sp>
      <p:graphicFrame>
        <p:nvGraphicFramePr>
          <p:cNvPr id="2" name="Таблица 1"/>
          <p:cNvGraphicFramePr>
            <a:graphicFrameLocks noGrp="1"/>
          </p:cNvGraphicFramePr>
          <p:nvPr>
            <p:extLst>
              <p:ext uri="{D42A27DB-BD31-4B8C-83A1-F6EECF244321}">
                <p14:modId xmlns:p14="http://schemas.microsoft.com/office/powerpoint/2010/main" val="2644412236"/>
              </p:ext>
            </p:extLst>
          </p:nvPr>
        </p:nvGraphicFramePr>
        <p:xfrm>
          <a:off x="107504" y="2780928"/>
          <a:ext cx="8928992" cy="3870960"/>
        </p:xfrm>
        <a:graphic>
          <a:graphicData uri="http://schemas.openxmlformats.org/drawingml/2006/table">
            <a:tbl>
              <a:tblPr firstRow="1" bandRow="1">
                <a:tableStyleId>{2D5ABB26-0587-4C30-8999-92F81FD0307C}</a:tableStyleId>
              </a:tblPr>
              <a:tblGrid>
                <a:gridCol w="1610146"/>
                <a:gridCol w="7318846"/>
              </a:tblGrid>
              <a:tr h="370840">
                <a:tc>
                  <a:txBody>
                    <a:bodyPr/>
                    <a:lstStyle/>
                    <a:p>
                      <a:pPr algn="ctr"/>
                      <a:r>
                        <a:rPr lang="ru-RU" sz="1600" b="1" dirty="0" smtClean="0"/>
                        <a:t>Значения</a:t>
                      </a:r>
                      <a:r>
                        <a:rPr lang="ru-RU" sz="1600" b="1" baseline="0" dirty="0" smtClean="0"/>
                        <a:t> поля </a:t>
                      </a:r>
                      <a:r>
                        <a:rPr lang="en-US" sz="1600" b="1" baseline="0" dirty="0" err="1" smtClean="0"/>
                        <a:t>peFlags</a:t>
                      </a:r>
                      <a:endParaRPr lang="ru-RU"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1600" b="1" dirty="0" smtClean="0"/>
                        <a:t>Результат применения</a:t>
                      </a:r>
                      <a:endParaRPr lang="ru-RU"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ru-RU" sz="1400" dirty="0" smtClean="0">
                          <a:solidFill>
                            <a:schemeClr val="tx1"/>
                          </a:solidFill>
                        </a:rPr>
                        <a:t>NULL</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ru-RU" sz="1600" dirty="0" smtClean="0">
                          <a:solidFill>
                            <a:schemeClr val="tx1"/>
                          </a:solidFill>
                        </a:rPr>
                        <a:t>В полях </a:t>
                      </a:r>
                      <a:r>
                        <a:rPr lang="ru-RU" sz="1600" dirty="0" err="1" smtClean="0">
                          <a:solidFill>
                            <a:schemeClr val="tx1"/>
                          </a:solidFill>
                        </a:rPr>
                        <a:t>peRed</a:t>
                      </a:r>
                      <a:r>
                        <a:rPr lang="ru-RU" sz="1600" dirty="0" smtClean="0">
                          <a:solidFill>
                            <a:schemeClr val="tx1"/>
                          </a:solidFill>
                        </a:rPr>
                        <a:t>, </a:t>
                      </a:r>
                      <a:r>
                        <a:rPr lang="ru-RU" sz="1600" dirty="0" err="1" smtClean="0">
                          <a:solidFill>
                            <a:schemeClr val="tx1"/>
                          </a:solidFill>
                        </a:rPr>
                        <a:t>peGreen</a:t>
                      </a:r>
                      <a:r>
                        <a:rPr lang="ru-RU" sz="1600" dirty="0" smtClean="0">
                          <a:solidFill>
                            <a:schemeClr val="tx1"/>
                          </a:solidFill>
                        </a:rPr>
                        <a:t> и </a:t>
                      </a:r>
                      <a:r>
                        <a:rPr lang="ru-RU" sz="1600" dirty="0" err="1" smtClean="0">
                          <a:solidFill>
                            <a:schemeClr val="tx1"/>
                          </a:solidFill>
                        </a:rPr>
                        <a:t>peBlue</a:t>
                      </a:r>
                      <a:r>
                        <a:rPr lang="ru-RU" sz="1600" dirty="0" smtClean="0">
                          <a:solidFill>
                            <a:schemeClr val="tx1"/>
                          </a:solidFill>
                        </a:rPr>
                        <a:t> находятся RGB-компоненты цвета. В процессе реализации логической палитры для этого элемента используется описанный нами ранее алгоритм.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ru-RU" sz="1400" dirty="0" smtClean="0">
                          <a:solidFill>
                            <a:schemeClr val="tx1"/>
                          </a:solidFill>
                        </a:rPr>
                        <a:t>PC_EXPLICIT</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ru-RU" sz="1600" dirty="0" smtClean="0">
                          <a:solidFill>
                            <a:schemeClr val="tx1"/>
                          </a:solidFill>
                        </a:rPr>
                        <a:t>Младшее слово элемента палитры содержит индекс цвета в системной палитре.</a:t>
                      </a:r>
                      <a:endParaRPr lang="ru-R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indent="0">
                        <a:tabLst/>
                      </a:pPr>
                      <a:r>
                        <a:rPr lang="ru-RU" sz="1400" dirty="0" smtClean="0">
                          <a:solidFill>
                            <a:schemeClr val="tx1"/>
                          </a:solidFill>
                        </a:rPr>
                        <a:t>PC_NOCOLLAPSE</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ru-RU" sz="1600" dirty="0" smtClean="0">
                          <a:solidFill>
                            <a:schemeClr val="tx1"/>
                          </a:solidFill>
                        </a:rPr>
                        <a:t>В процессе реализации логической палитры данный элемент будет отображаться только на свободную ячейку системной палитры. Если же свободных ячеек нет, используется обычный алгоритм реализации.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ru-RU" sz="1400" dirty="0" smtClean="0">
                          <a:solidFill>
                            <a:schemeClr val="tx1"/>
                          </a:solidFill>
                        </a:rPr>
                        <a:t>PC_RESERVED</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ru-RU" sz="1600" dirty="0" smtClean="0">
                          <a:solidFill>
                            <a:schemeClr val="tx1"/>
                          </a:solidFill>
                        </a:rPr>
                        <a:t>Используется для анимации палитры с помощью функции </a:t>
                      </a:r>
                      <a:r>
                        <a:rPr lang="ru-RU" sz="1600" dirty="0" err="1" smtClean="0">
                          <a:solidFill>
                            <a:schemeClr val="tx1"/>
                          </a:solidFill>
                        </a:rPr>
                        <a:t>AnimatePalette</a:t>
                      </a:r>
                      <a:r>
                        <a:rPr lang="ru-RU" sz="1600" dirty="0" smtClean="0">
                          <a:solidFill>
                            <a:schemeClr val="tx1"/>
                          </a:solidFill>
                        </a:rPr>
                        <a:t>. Анимация палитры позволяет динамически вносить изменения в палитру. Такой элемент палитры после реализации не подвергается изменениям при реализации других палитр, он становится зарезервированным.</a:t>
                      </a:r>
                      <a:endParaRPr lang="en-US" sz="16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175906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Объект 2"/>
          <p:cNvSpPr>
            <a:spLocks noGrp="1"/>
          </p:cNvSpPr>
          <p:nvPr>
            <p:ph idx="4294967295"/>
          </p:nvPr>
        </p:nvSpPr>
        <p:spPr>
          <a:xfrm>
            <a:off x="251520" y="116632"/>
            <a:ext cx="8568952" cy="6624736"/>
          </a:xfrm>
          <a:prstGeom prst="rect">
            <a:avLst/>
          </a:prstGeom>
        </p:spPr>
        <p:txBody>
          <a:bodyPr>
            <a:noAutofit/>
          </a:bodyPr>
          <a:lstStyle/>
          <a:p>
            <a:pPr marL="0" indent="539750" algn="just">
              <a:spcBef>
                <a:spcPts val="0"/>
              </a:spcBef>
              <a:buNone/>
            </a:pPr>
            <a:r>
              <a:rPr lang="ru-RU" sz="1800" dirty="0">
                <a:solidFill>
                  <a:schemeClr val="tx1"/>
                </a:solidFill>
              </a:rPr>
              <a:t>После подготовки структуры </a:t>
            </a:r>
            <a:r>
              <a:rPr lang="ru-RU" sz="1800" b="1" dirty="0">
                <a:solidFill>
                  <a:schemeClr val="tx1"/>
                </a:solidFill>
              </a:rPr>
              <a:t>LOGPALETTE</a:t>
            </a:r>
            <a:r>
              <a:rPr lang="ru-RU" sz="1800" dirty="0">
                <a:solidFill>
                  <a:schemeClr val="tx1"/>
                </a:solidFill>
              </a:rPr>
              <a:t> и массива структур </a:t>
            </a:r>
            <a:r>
              <a:rPr lang="ru-RU" sz="1800" b="1" dirty="0">
                <a:solidFill>
                  <a:schemeClr val="tx1"/>
                </a:solidFill>
              </a:rPr>
              <a:t>PALETTEENTRY</a:t>
            </a:r>
            <a:r>
              <a:rPr lang="ru-RU" sz="1800" dirty="0">
                <a:solidFill>
                  <a:schemeClr val="tx1"/>
                </a:solidFill>
              </a:rPr>
              <a:t> приложение может создать логическую палитру, вызвав функцию </a:t>
            </a:r>
            <a:r>
              <a:rPr lang="ru-RU" sz="1800" dirty="0" err="1">
                <a:solidFill>
                  <a:schemeClr val="tx1"/>
                </a:solidFill>
              </a:rPr>
              <a:t>CreatePalette</a:t>
            </a:r>
            <a:r>
              <a:rPr lang="ru-RU" sz="1800" dirty="0">
                <a:solidFill>
                  <a:schemeClr val="tx1"/>
                </a:solidFill>
              </a:rPr>
              <a:t> :</a:t>
            </a:r>
          </a:p>
          <a:p>
            <a:pPr marL="0" indent="539750" algn="just">
              <a:spcBef>
                <a:spcPts val="0"/>
              </a:spcBef>
              <a:buNone/>
            </a:pPr>
            <a:r>
              <a:rPr lang="ru-RU" sz="1800" b="1" dirty="0" smtClean="0">
                <a:solidFill>
                  <a:schemeClr val="tx1"/>
                </a:solidFill>
              </a:rPr>
              <a:t>HPALETTE </a:t>
            </a:r>
            <a:r>
              <a:rPr lang="ru-RU" sz="1800" b="1" dirty="0">
                <a:solidFill>
                  <a:schemeClr val="tx1"/>
                </a:solidFill>
              </a:rPr>
              <a:t>WINAPI </a:t>
            </a:r>
            <a:r>
              <a:rPr lang="ru-RU" sz="1800" b="1" dirty="0" err="1">
                <a:solidFill>
                  <a:schemeClr val="tx1"/>
                </a:solidFill>
              </a:rPr>
              <a:t>CreatePalette</a:t>
            </a:r>
            <a:r>
              <a:rPr lang="ru-RU" sz="1800" b="1" dirty="0">
                <a:solidFill>
                  <a:schemeClr val="tx1"/>
                </a:solidFill>
              </a:rPr>
              <a:t>(</a:t>
            </a:r>
            <a:r>
              <a:rPr lang="ru-RU" sz="1800" b="1" dirty="0" err="1">
                <a:solidFill>
                  <a:schemeClr val="tx1"/>
                </a:solidFill>
              </a:rPr>
              <a:t>const</a:t>
            </a:r>
            <a:r>
              <a:rPr lang="ru-RU" sz="1800" b="1" dirty="0">
                <a:solidFill>
                  <a:schemeClr val="tx1"/>
                </a:solidFill>
              </a:rPr>
              <a:t> LOGPALETTE FAR* </a:t>
            </a:r>
            <a:r>
              <a:rPr lang="ru-RU" sz="1800" b="1" dirty="0" err="1">
                <a:solidFill>
                  <a:schemeClr val="tx1"/>
                </a:solidFill>
              </a:rPr>
              <a:t>lplgpl</a:t>
            </a:r>
            <a:r>
              <a:rPr lang="ru-RU" sz="1800" b="1" dirty="0">
                <a:solidFill>
                  <a:schemeClr val="tx1"/>
                </a:solidFill>
              </a:rPr>
              <a:t>);</a:t>
            </a:r>
          </a:p>
          <a:p>
            <a:pPr marL="0" indent="539750" algn="just">
              <a:spcBef>
                <a:spcPts val="0"/>
              </a:spcBef>
              <a:buNone/>
            </a:pPr>
            <a:endParaRPr lang="ru-RU" sz="1800" dirty="0" smtClean="0">
              <a:solidFill>
                <a:schemeClr val="tx1"/>
              </a:solidFill>
            </a:endParaRPr>
          </a:p>
          <a:p>
            <a:pPr marL="0" indent="539750" algn="just">
              <a:spcBef>
                <a:spcPts val="0"/>
              </a:spcBef>
              <a:buNone/>
            </a:pPr>
            <a:r>
              <a:rPr lang="ru-RU" sz="1800" dirty="0" smtClean="0">
                <a:solidFill>
                  <a:schemeClr val="tx1"/>
                </a:solidFill>
              </a:rPr>
              <a:t>В </a:t>
            </a:r>
            <a:r>
              <a:rPr lang="ru-RU" sz="1800" dirty="0">
                <a:solidFill>
                  <a:schemeClr val="tx1"/>
                </a:solidFill>
              </a:rPr>
              <a:t>качестве параметра следует передать функции указатель на заполненную структуру </a:t>
            </a:r>
            <a:r>
              <a:rPr lang="ru-RU" sz="1800" b="1" dirty="0">
                <a:solidFill>
                  <a:schemeClr val="tx1"/>
                </a:solidFill>
              </a:rPr>
              <a:t>LOGPALETTE</a:t>
            </a:r>
            <a:r>
              <a:rPr lang="ru-RU" sz="1800" dirty="0">
                <a:solidFill>
                  <a:schemeClr val="tx1"/>
                </a:solidFill>
              </a:rPr>
              <a:t>.</a:t>
            </a:r>
          </a:p>
          <a:p>
            <a:pPr marL="0" indent="539750" algn="just">
              <a:spcBef>
                <a:spcPts val="0"/>
              </a:spcBef>
              <a:buNone/>
            </a:pPr>
            <a:r>
              <a:rPr lang="ru-RU" sz="1800" dirty="0">
                <a:solidFill>
                  <a:schemeClr val="tx1"/>
                </a:solidFill>
              </a:rPr>
              <a:t>Функция возвращает идентификатор созданной палитры или </a:t>
            </a:r>
            <a:r>
              <a:rPr lang="ru-RU" sz="1800" b="1" dirty="0">
                <a:solidFill>
                  <a:schemeClr val="tx1"/>
                </a:solidFill>
              </a:rPr>
              <a:t>NULL</a:t>
            </a:r>
            <a:r>
              <a:rPr lang="ru-RU" sz="1800" dirty="0">
                <a:solidFill>
                  <a:schemeClr val="tx1"/>
                </a:solidFill>
              </a:rPr>
              <a:t> при ошибке</a:t>
            </a:r>
            <a:r>
              <a:rPr lang="ru-RU" sz="1800" dirty="0" smtClean="0">
                <a:solidFill>
                  <a:schemeClr val="tx1"/>
                </a:solidFill>
              </a:rPr>
              <a:t>.</a:t>
            </a:r>
          </a:p>
          <a:p>
            <a:pPr marL="0" indent="539750" algn="just">
              <a:spcBef>
                <a:spcPts val="0"/>
              </a:spcBef>
              <a:buNone/>
            </a:pPr>
            <a:endParaRPr lang="ru-RU" sz="1800" dirty="0" smtClean="0">
              <a:solidFill>
                <a:schemeClr val="tx1"/>
              </a:solidFill>
            </a:endParaRPr>
          </a:p>
          <a:p>
            <a:pPr marL="0" indent="539750" algn="just">
              <a:spcBef>
                <a:spcPts val="0"/>
              </a:spcBef>
              <a:buNone/>
            </a:pPr>
            <a:r>
              <a:rPr lang="ru-RU" sz="1800" dirty="0" smtClean="0">
                <a:solidFill>
                  <a:schemeClr val="tx1"/>
                </a:solidFill>
              </a:rPr>
              <a:t>Созданная </a:t>
            </a:r>
            <a:r>
              <a:rPr lang="ru-RU" sz="1800" dirty="0">
                <a:solidFill>
                  <a:schemeClr val="tx1"/>
                </a:solidFill>
              </a:rPr>
              <a:t>палитра перед использованием должна быть выбрана в контекст отображения. Выбор палитры выполняется функцией </a:t>
            </a:r>
            <a:r>
              <a:rPr lang="ru-RU" sz="1800" dirty="0" err="1">
                <a:solidFill>
                  <a:schemeClr val="tx1"/>
                </a:solidFill>
              </a:rPr>
              <a:t>SelectPalette</a:t>
            </a:r>
            <a:r>
              <a:rPr lang="ru-RU" sz="1800" dirty="0">
                <a:solidFill>
                  <a:schemeClr val="tx1"/>
                </a:solidFill>
              </a:rPr>
              <a:t> :</a:t>
            </a:r>
          </a:p>
          <a:p>
            <a:pPr marL="0" indent="269875" algn="just">
              <a:spcBef>
                <a:spcPts val="0"/>
              </a:spcBef>
              <a:buNone/>
            </a:pPr>
            <a:r>
              <a:rPr lang="ru-RU" sz="1800" b="1" dirty="0">
                <a:solidFill>
                  <a:schemeClr val="tx1"/>
                </a:solidFill>
              </a:rPr>
              <a:t>HPALETTE WINAPI </a:t>
            </a:r>
            <a:r>
              <a:rPr lang="ru-RU" sz="1800" b="1" dirty="0" err="1">
                <a:solidFill>
                  <a:schemeClr val="tx1"/>
                </a:solidFill>
              </a:rPr>
              <a:t>SelectPalette</a:t>
            </a:r>
            <a:r>
              <a:rPr lang="ru-RU" sz="1800" b="1" dirty="0" smtClean="0">
                <a:solidFill>
                  <a:schemeClr val="tx1"/>
                </a:solidFill>
              </a:rPr>
              <a:t>( </a:t>
            </a:r>
            <a:r>
              <a:rPr lang="ru-RU" sz="1800" b="1" dirty="0">
                <a:solidFill>
                  <a:schemeClr val="tx1"/>
                </a:solidFill>
              </a:rPr>
              <a:t>HDC </a:t>
            </a:r>
            <a:r>
              <a:rPr lang="ru-RU" sz="1800" b="1" dirty="0" err="1">
                <a:solidFill>
                  <a:schemeClr val="tx1"/>
                </a:solidFill>
              </a:rPr>
              <a:t>hdc</a:t>
            </a:r>
            <a:r>
              <a:rPr lang="ru-RU" sz="1800" b="1" dirty="0">
                <a:solidFill>
                  <a:schemeClr val="tx1"/>
                </a:solidFill>
              </a:rPr>
              <a:t>, HPALETTE </a:t>
            </a:r>
            <a:r>
              <a:rPr lang="ru-RU" sz="1800" b="1" dirty="0" err="1">
                <a:solidFill>
                  <a:schemeClr val="tx1"/>
                </a:solidFill>
              </a:rPr>
              <a:t>hpal</a:t>
            </a:r>
            <a:r>
              <a:rPr lang="ru-RU" sz="1800" b="1" dirty="0">
                <a:solidFill>
                  <a:schemeClr val="tx1"/>
                </a:solidFill>
              </a:rPr>
              <a:t>, BOOL </a:t>
            </a:r>
            <a:r>
              <a:rPr lang="ru-RU" sz="1800" b="1" dirty="0" err="1">
                <a:solidFill>
                  <a:schemeClr val="tx1"/>
                </a:solidFill>
              </a:rPr>
              <a:t>fPalBack</a:t>
            </a:r>
            <a:r>
              <a:rPr lang="ru-RU" sz="1800" b="1" dirty="0">
                <a:solidFill>
                  <a:schemeClr val="tx1"/>
                </a:solidFill>
              </a:rPr>
              <a:t>);</a:t>
            </a:r>
          </a:p>
          <a:p>
            <a:pPr marL="0" indent="539750" algn="just">
              <a:spcBef>
                <a:spcPts val="0"/>
              </a:spcBef>
              <a:buNone/>
            </a:pPr>
            <a:endParaRPr lang="ru-RU" sz="1800" dirty="0" smtClean="0">
              <a:solidFill>
                <a:schemeClr val="tx1"/>
              </a:solidFill>
            </a:endParaRPr>
          </a:p>
          <a:p>
            <a:pPr marL="0" indent="539750" algn="just">
              <a:spcBef>
                <a:spcPts val="0"/>
              </a:spcBef>
              <a:buNone/>
            </a:pPr>
            <a:r>
              <a:rPr lang="ru-RU" sz="1800" dirty="0" smtClean="0">
                <a:solidFill>
                  <a:schemeClr val="tx1"/>
                </a:solidFill>
              </a:rPr>
              <a:t>Функция </a:t>
            </a:r>
            <a:r>
              <a:rPr lang="ru-RU" sz="1800" dirty="0">
                <a:solidFill>
                  <a:schemeClr val="tx1"/>
                </a:solidFill>
              </a:rPr>
              <a:t>выбирает палитру </a:t>
            </a:r>
            <a:r>
              <a:rPr lang="ru-RU" sz="1800" b="1" dirty="0" err="1">
                <a:solidFill>
                  <a:schemeClr val="tx1"/>
                </a:solidFill>
              </a:rPr>
              <a:t>hpal</a:t>
            </a:r>
            <a:r>
              <a:rPr lang="ru-RU" sz="1800" dirty="0">
                <a:solidFill>
                  <a:schemeClr val="tx1"/>
                </a:solidFill>
              </a:rPr>
              <a:t> в контекст отображения </a:t>
            </a:r>
            <a:r>
              <a:rPr lang="ru-RU" sz="1800" b="1" dirty="0" err="1">
                <a:solidFill>
                  <a:schemeClr val="tx1"/>
                </a:solidFill>
              </a:rPr>
              <a:t>hdc</a:t>
            </a:r>
            <a:r>
              <a:rPr lang="ru-RU" sz="1800" dirty="0">
                <a:solidFill>
                  <a:schemeClr val="tx1"/>
                </a:solidFill>
              </a:rPr>
              <a:t>, возвращая в случае успеха идентификатор палитры, которая была выбрана в контекст отображения раньше. При ошибке возвращается значение </a:t>
            </a:r>
            <a:r>
              <a:rPr lang="ru-RU" sz="1800" b="1" dirty="0">
                <a:solidFill>
                  <a:schemeClr val="tx1"/>
                </a:solidFill>
              </a:rPr>
              <a:t>NULL</a:t>
            </a:r>
            <a:r>
              <a:rPr lang="ru-RU" sz="1800" dirty="0">
                <a:solidFill>
                  <a:schemeClr val="tx1"/>
                </a:solidFill>
              </a:rPr>
              <a:t>.</a:t>
            </a:r>
          </a:p>
          <a:p>
            <a:pPr marL="0" indent="539750" algn="just">
              <a:spcBef>
                <a:spcPts val="0"/>
              </a:spcBef>
              <a:buNone/>
            </a:pPr>
            <a:r>
              <a:rPr lang="ru-RU" sz="1800" dirty="0">
                <a:solidFill>
                  <a:schemeClr val="tx1"/>
                </a:solidFill>
              </a:rPr>
              <a:t>Указав для параметра </a:t>
            </a:r>
            <a:r>
              <a:rPr lang="ru-RU" sz="1800" b="1" dirty="0" err="1">
                <a:solidFill>
                  <a:schemeClr val="tx1"/>
                </a:solidFill>
              </a:rPr>
              <a:t>fPalBack</a:t>
            </a:r>
            <a:r>
              <a:rPr lang="ru-RU" sz="1800" b="1" dirty="0">
                <a:solidFill>
                  <a:schemeClr val="tx1"/>
                </a:solidFill>
              </a:rPr>
              <a:t> </a:t>
            </a:r>
            <a:r>
              <a:rPr lang="ru-RU" sz="1800" dirty="0">
                <a:solidFill>
                  <a:schemeClr val="tx1"/>
                </a:solidFill>
              </a:rPr>
              <a:t>значение </a:t>
            </a:r>
            <a:r>
              <a:rPr lang="ru-RU" sz="1800" b="1" dirty="0">
                <a:solidFill>
                  <a:schemeClr val="tx1"/>
                </a:solidFill>
              </a:rPr>
              <a:t>TRUE</a:t>
            </a:r>
            <a:r>
              <a:rPr lang="ru-RU" sz="1800" dirty="0">
                <a:solidFill>
                  <a:schemeClr val="tx1"/>
                </a:solidFill>
              </a:rPr>
              <a:t>, вы можете заставить GDI в процессе реализации палитры использовать алгоритм, соответствующий фоновому окну. Если же этот параметр равен </a:t>
            </a:r>
            <a:r>
              <a:rPr lang="ru-RU" sz="1800" b="1" dirty="0">
                <a:solidFill>
                  <a:schemeClr val="tx1"/>
                </a:solidFill>
              </a:rPr>
              <a:t>FALSE</a:t>
            </a:r>
            <a:r>
              <a:rPr lang="ru-RU" sz="1800" dirty="0">
                <a:solidFill>
                  <a:schemeClr val="tx1"/>
                </a:solidFill>
              </a:rPr>
              <a:t>, используется алгоритм для активного </a:t>
            </a:r>
            <a:r>
              <a:rPr lang="ru-RU" sz="1800" dirty="0" smtClean="0">
                <a:solidFill>
                  <a:schemeClr val="tx1"/>
                </a:solidFill>
              </a:rPr>
              <a:t>окна.</a:t>
            </a:r>
            <a:endParaRPr lang="ru-RU" sz="1800" dirty="0">
              <a:solidFill>
                <a:schemeClr val="tx1"/>
              </a:solidFill>
            </a:endParaRPr>
          </a:p>
        </p:txBody>
      </p:sp>
    </p:spTree>
    <p:extLst>
      <p:ext uri="{BB962C8B-B14F-4D97-AF65-F5344CB8AC3E}">
        <p14:creationId xmlns:p14="http://schemas.microsoft.com/office/powerpoint/2010/main" val="6122343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Объект 2"/>
          <p:cNvSpPr>
            <a:spLocks noGrp="1"/>
          </p:cNvSpPr>
          <p:nvPr>
            <p:ph idx="4294967295"/>
          </p:nvPr>
        </p:nvSpPr>
        <p:spPr>
          <a:xfrm>
            <a:off x="323528" y="1268760"/>
            <a:ext cx="8568952" cy="5400600"/>
          </a:xfrm>
          <a:prstGeom prst="rect">
            <a:avLst/>
          </a:prstGeom>
        </p:spPr>
        <p:txBody>
          <a:bodyPr>
            <a:normAutofit fontScale="70000" lnSpcReduction="20000"/>
          </a:bodyPr>
          <a:lstStyle/>
          <a:p>
            <a:pPr marL="0" indent="539750" algn="just">
              <a:lnSpc>
                <a:spcPct val="120000"/>
              </a:lnSpc>
              <a:buNone/>
            </a:pPr>
            <a:r>
              <a:rPr lang="ru-RU" sz="2400" dirty="0">
                <a:solidFill>
                  <a:schemeClr val="tx1"/>
                </a:solidFill>
              </a:rPr>
              <a:t>Процедура реализации палитры заключается в вызове функции </a:t>
            </a:r>
            <a:r>
              <a:rPr lang="ru-RU" sz="2400" b="1" dirty="0" err="1">
                <a:solidFill>
                  <a:schemeClr val="tx1"/>
                </a:solidFill>
              </a:rPr>
              <a:t>RealizePalette</a:t>
            </a:r>
            <a:r>
              <a:rPr lang="ru-RU" sz="2400" dirty="0">
                <a:solidFill>
                  <a:schemeClr val="tx1"/>
                </a:solidFill>
              </a:rPr>
              <a:t> :</a:t>
            </a:r>
          </a:p>
          <a:p>
            <a:pPr marL="0" indent="539750" algn="just">
              <a:lnSpc>
                <a:spcPct val="120000"/>
              </a:lnSpc>
              <a:buNone/>
            </a:pPr>
            <a:r>
              <a:rPr lang="ru-RU" sz="2400" b="1" dirty="0">
                <a:solidFill>
                  <a:schemeClr val="tx1"/>
                </a:solidFill>
              </a:rPr>
              <a:t>UINT WINAPI </a:t>
            </a:r>
            <a:r>
              <a:rPr lang="ru-RU" sz="2400" b="1" dirty="0" err="1">
                <a:solidFill>
                  <a:schemeClr val="tx1"/>
                </a:solidFill>
              </a:rPr>
              <a:t>RealizePalette</a:t>
            </a:r>
            <a:r>
              <a:rPr lang="ru-RU" sz="2400" b="1" dirty="0">
                <a:solidFill>
                  <a:schemeClr val="tx1"/>
                </a:solidFill>
              </a:rPr>
              <a:t>(HDC </a:t>
            </a:r>
            <a:r>
              <a:rPr lang="ru-RU" sz="2400" b="1" dirty="0" err="1">
                <a:solidFill>
                  <a:schemeClr val="tx1"/>
                </a:solidFill>
              </a:rPr>
              <a:t>hdc</a:t>
            </a:r>
            <a:r>
              <a:rPr lang="ru-RU" sz="2400" b="1" dirty="0">
                <a:solidFill>
                  <a:schemeClr val="tx1"/>
                </a:solidFill>
              </a:rPr>
              <a:t>);</a:t>
            </a:r>
          </a:p>
          <a:p>
            <a:pPr marL="0" indent="539750" algn="just">
              <a:lnSpc>
                <a:spcPct val="120000"/>
              </a:lnSpc>
              <a:buNone/>
            </a:pPr>
            <a:r>
              <a:rPr lang="ru-RU" sz="2400" dirty="0">
                <a:solidFill>
                  <a:schemeClr val="tx1"/>
                </a:solidFill>
              </a:rPr>
              <a:t>Возвращаемое значение равно количеству цветов логической палитры, которое удалось отобразить в системную палитру</a:t>
            </a:r>
            <a:r>
              <a:rPr lang="ru-RU" sz="2400" dirty="0" smtClean="0">
                <a:solidFill>
                  <a:schemeClr val="tx1"/>
                </a:solidFill>
              </a:rPr>
              <a:t>.</a:t>
            </a:r>
          </a:p>
          <a:p>
            <a:pPr marL="0" indent="539750" algn="just">
              <a:lnSpc>
                <a:spcPct val="120000"/>
              </a:lnSpc>
              <a:buNone/>
            </a:pPr>
            <a:r>
              <a:rPr lang="ru-RU" sz="2400" dirty="0">
                <a:solidFill>
                  <a:schemeClr val="tx1"/>
                </a:solidFill>
              </a:rPr>
              <a:t>Если приложению нужно создать перо или кисть, определить цвет текста функцией </a:t>
            </a:r>
            <a:r>
              <a:rPr lang="ru-RU" sz="2400" dirty="0" err="1">
                <a:solidFill>
                  <a:schemeClr val="tx1"/>
                </a:solidFill>
              </a:rPr>
              <a:t>SetTextColor</a:t>
            </a:r>
            <a:r>
              <a:rPr lang="ru-RU" sz="2400" dirty="0">
                <a:solidFill>
                  <a:schemeClr val="tx1"/>
                </a:solidFill>
              </a:rPr>
              <a:t> или </a:t>
            </a:r>
            <a:r>
              <a:rPr lang="ru-RU" sz="2400" dirty="0" smtClean="0">
                <a:solidFill>
                  <a:schemeClr val="tx1"/>
                </a:solidFill>
              </a:rPr>
              <a:t>вызвать </a:t>
            </a:r>
            <a:r>
              <a:rPr lang="ru-RU" sz="2400" dirty="0">
                <a:solidFill>
                  <a:schemeClr val="tx1"/>
                </a:solidFill>
              </a:rPr>
              <a:t>одну из функций, которой в качестве параметра передается переменная типа COLORREF, содержащая </a:t>
            </a:r>
            <a:r>
              <a:rPr lang="ru-RU" sz="2400" dirty="0" smtClean="0">
                <a:solidFill>
                  <a:schemeClr val="tx1"/>
                </a:solidFill>
              </a:rPr>
              <a:t>цвет, </a:t>
            </a:r>
            <a:r>
              <a:rPr lang="ru-RU" sz="2400" dirty="0">
                <a:solidFill>
                  <a:schemeClr val="tx1"/>
                </a:solidFill>
              </a:rPr>
              <a:t>вы можете вместо макрокоманды RGB воспользоваться одной из следующих макрокоманд:</a:t>
            </a:r>
          </a:p>
          <a:p>
            <a:pPr marL="0" indent="539750" algn="just">
              <a:lnSpc>
                <a:spcPct val="120000"/>
              </a:lnSpc>
              <a:buNone/>
            </a:pPr>
            <a:r>
              <a:rPr lang="ru-RU" sz="2400" b="1" dirty="0">
                <a:solidFill>
                  <a:schemeClr val="tx1"/>
                </a:solidFill>
              </a:rPr>
              <a:t>#</a:t>
            </a:r>
            <a:r>
              <a:rPr lang="ru-RU" sz="2400" b="1" dirty="0" err="1">
                <a:solidFill>
                  <a:schemeClr val="tx1"/>
                </a:solidFill>
              </a:rPr>
              <a:t>define</a:t>
            </a:r>
            <a:r>
              <a:rPr lang="ru-RU" sz="2400" b="1" dirty="0">
                <a:solidFill>
                  <a:schemeClr val="tx1"/>
                </a:solidFill>
              </a:rPr>
              <a:t> PALETTEINDEX (i) </a:t>
            </a:r>
            <a:endParaRPr lang="ru-RU" sz="2400" b="1" dirty="0" smtClean="0">
              <a:solidFill>
                <a:schemeClr val="tx1"/>
              </a:solidFill>
            </a:endParaRPr>
          </a:p>
          <a:p>
            <a:pPr marL="0" indent="539750" algn="just">
              <a:lnSpc>
                <a:spcPct val="120000"/>
              </a:lnSpc>
              <a:buNone/>
            </a:pPr>
            <a:r>
              <a:rPr lang="ru-RU" sz="2400" b="1" dirty="0" smtClean="0">
                <a:solidFill>
                  <a:schemeClr val="tx1"/>
                </a:solidFill>
              </a:rPr>
              <a:t>#</a:t>
            </a:r>
            <a:r>
              <a:rPr lang="ru-RU" sz="2400" b="1" dirty="0" err="1">
                <a:solidFill>
                  <a:schemeClr val="tx1"/>
                </a:solidFill>
              </a:rPr>
              <a:t>define</a:t>
            </a:r>
            <a:r>
              <a:rPr lang="ru-RU" sz="2400" b="1" dirty="0">
                <a:solidFill>
                  <a:schemeClr val="tx1"/>
                </a:solidFill>
              </a:rPr>
              <a:t> PALETTERGB (</a:t>
            </a:r>
            <a:r>
              <a:rPr lang="ru-RU" sz="2400" b="1" dirty="0" err="1">
                <a:solidFill>
                  <a:schemeClr val="tx1"/>
                </a:solidFill>
              </a:rPr>
              <a:t>r,g,b</a:t>
            </a:r>
            <a:r>
              <a:rPr lang="ru-RU" sz="2400" b="1" dirty="0">
                <a:solidFill>
                  <a:schemeClr val="tx1"/>
                </a:solidFill>
              </a:rPr>
              <a:t>) </a:t>
            </a:r>
            <a:endParaRPr lang="ru-RU" sz="2400" b="1" dirty="0" smtClean="0">
              <a:solidFill>
                <a:schemeClr val="tx1"/>
              </a:solidFill>
            </a:endParaRPr>
          </a:p>
          <a:p>
            <a:pPr marL="0" indent="539750" algn="just">
              <a:lnSpc>
                <a:spcPct val="120000"/>
              </a:lnSpc>
              <a:buNone/>
            </a:pPr>
            <a:r>
              <a:rPr lang="ru-RU" sz="2400" dirty="0" smtClean="0">
                <a:solidFill>
                  <a:schemeClr val="tx1"/>
                </a:solidFill>
              </a:rPr>
              <a:t>Макрокоманда </a:t>
            </a:r>
            <a:r>
              <a:rPr lang="ru-RU" sz="2400" dirty="0">
                <a:solidFill>
                  <a:schemeClr val="tx1"/>
                </a:solidFill>
              </a:rPr>
              <a:t>PALETTEINDEX позволяет указать вместо отдельных компонент цвета индекс в логической палитре, соответствующий нужному цвету.</a:t>
            </a:r>
          </a:p>
          <a:p>
            <a:pPr marL="0" indent="539750" algn="just">
              <a:lnSpc>
                <a:spcPct val="120000"/>
              </a:lnSpc>
              <a:buNone/>
            </a:pPr>
            <a:r>
              <a:rPr lang="ru-RU" sz="2400" dirty="0">
                <a:solidFill>
                  <a:schemeClr val="tx1"/>
                </a:solidFill>
              </a:rPr>
              <a:t>Макрокоманда PALETTERGB имеет параметры, аналогичные знакомой вам макрокоманде </a:t>
            </a:r>
            <a:r>
              <a:rPr lang="ru-RU" sz="2400" dirty="0" smtClean="0">
                <a:solidFill>
                  <a:schemeClr val="tx1"/>
                </a:solidFill>
              </a:rPr>
              <a:t>RGB</a:t>
            </a:r>
            <a:r>
              <a:rPr lang="ru-RU" sz="2400" dirty="0">
                <a:solidFill>
                  <a:schemeClr val="tx1"/>
                </a:solidFill>
              </a:rPr>
              <a:t>, однако работает по-другому</a:t>
            </a:r>
            <a:r>
              <a:rPr lang="ru-RU" sz="2400" dirty="0" smtClean="0">
                <a:solidFill>
                  <a:schemeClr val="tx1"/>
                </a:solidFill>
              </a:rPr>
              <a:t>. GDI просматривает </a:t>
            </a:r>
            <a:r>
              <a:rPr lang="ru-RU" sz="2400" dirty="0">
                <a:solidFill>
                  <a:schemeClr val="tx1"/>
                </a:solidFill>
              </a:rPr>
              <a:t>системную палитру и </a:t>
            </a:r>
            <a:r>
              <a:rPr lang="ru-RU" sz="2400" dirty="0" smtClean="0">
                <a:solidFill>
                  <a:schemeClr val="tx1"/>
                </a:solidFill>
              </a:rPr>
              <a:t>подбирает </a:t>
            </a:r>
            <a:r>
              <a:rPr lang="ru-RU" sz="2400" dirty="0">
                <a:solidFill>
                  <a:schemeClr val="tx1"/>
                </a:solidFill>
              </a:rPr>
              <a:t>из нее цвет, наилучшим образом соответствующий указанному в параметрах макрокоманды.</a:t>
            </a:r>
            <a:endParaRPr lang="en-US" sz="2400" dirty="0" smtClean="0">
              <a:solidFill>
                <a:schemeClr val="tx1"/>
              </a:solidFill>
            </a:endParaRPr>
          </a:p>
        </p:txBody>
      </p:sp>
      <p:sp>
        <p:nvSpPr>
          <p:cNvPr id="4" name="Прямоугольник 3"/>
          <p:cNvSpPr/>
          <p:nvPr/>
        </p:nvSpPr>
        <p:spPr>
          <a:xfrm>
            <a:off x="-5081" y="-27384"/>
            <a:ext cx="9144000" cy="1200329"/>
          </a:xfrm>
          <a:prstGeom prst="rect">
            <a:avLst/>
          </a:prstGeom>
          <a:noFill/>
        </p:spPr>
        <p:txBody>
          <a:bodyPr wrap="square" lIns="91440" tIns="45720" rIns="91440" bIns="45720">
            <a:spAutoFit/>
          </a:bodyPr>
          <a:lstStyle/>
          <a:p>
            <a:pPr algn="ctr"/>
            <a:r>
              <a:rPr lang="ru-RU"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Реализация, использование </a:t>
            </a:r>
            <a:br>
              <a:rPr lang="ru-RU"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ru-RU"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и удаление палитры</a:t>
            </a:r>
            <a:endParaRPr lang="ru-RU"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cxnSp>
        <p:nvCxnSpPr>
          <p:cNvPr id="5" name="Прямая соединительная линия 4"/>
          <p:cNvCxnSpPr/>
          <p:nvPr/>
        </p:nvCxnSpPr>
        <p:spPr>
          <a:xfrm>
            <a:off x="1112346" y="1172945"/>
            <a:ext cx="7239482" cy="0"/>
          </a:xfrm>
          <a:prstGeom prst="line">
            <a:avLst/>
          </a:prstGeom>
          <a:ln>
            <a:solidFill>
              <a:schemeClr val="accent6"/>
            </a:solidFill>
          </a:ln>
          <a:effectLst>
            <a:outerShdw blurRad="50800" dist="38100" algn="l" rotWithShape="0">
              <a:prstClr val="black">
                <a:alpha val="40000"/>
              </a:prstClr>
            </a:outerShdw>
          </a:effectLst>
          <a:scene3d>
            <a:camera prst="orthographicFront">
              <a:rot lat="0" lon="0" rev="0"/>
            </a:camera>
            <a:lightRig rig="balanced" dir="tr"/>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543989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2"/>
          <p:cNvSpPr txBox="1">
            <a:spLocks/>
          </p:cNvSpPr>
          <p:nvPr/>
        </p:nvSpPr>
        <p:spPr>
          <a:xfrm>
            <a:off x="251520" y="116632"/>
            <a:ext cx="8568952" cy="6624736"/>
          </a:xfrm>
          <a:prstGeom prst="rect">
            <a:avLst/>
          </a:prstGeom>
        </p:spPr>
        <p:txBody>
          <a:bodyPr vert="horz" lIns="91440" tIns="45720" rIns="91440" bIns="45720" rtlCol="0">
            <a:no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539750" algn="just">
              <a:lnSpc>
                <a:spcPct val="114000"/>
              </a:lnSpc>
              <a:spcBef>
                <a:spcPts val="0"/>
              </a:spcBef>
              <a:buNone/>
            </a:pPr>
            <a:r>
              <a:rPr lang="ru-RU" sz="2000" dirty="0" smtClean="0">
                <a:solidFill>
                  <a:schemeClr val="tx1"/>
                </a:solidFill>
              </a:rPr>
              <a:t>После </a:t>
            </a:r>
            <a:r>
              <a:rPr lang="ru-RU" sz="2000" dirty="0">
                <a:solidFill>
                  <a:schemeClr val="tx1"/>
                </a:solidFill>
              </a:rPr>
              <a:t>использования палитры приложение должно обязательно ее удалить. Для удаления логической палитры лучше всего воспользоваться макрокомандой </a:t>
            </a:r>
            <a:r>
              <a:rPr lang="ru-RU" sz="2000" b="1" dirty="0" err="1">
                <a:solidFill>
                  <a:schemeClr val="tx1"/>
                </a:solidFill>
              </a:rPr>
              <a:t>DeletePalette</a:t>
            </a:r>
            <a:r>
              <a:rPr lang="ru-RU" sz="2000" dirty="0">
                <a:solidFill>
                  <a:schemeClr val="tx1"/>
                </a:solidFill>
              </a:rPr>
              <a:t> </a:t>
            </a:r>
            <a:r>
              <a:rPr lang="ru-RU" sz="2000" dirty="0" smtClean="0">
                <a:solidFill>
                  <a:schemeClr val="tx1"/>
                </a:solidFill>
              </a:rPr>
              <a:t>:</a:t>
            </a:r>
          </a:p>
          <a:p>
            <a:pPr marL="0" indent="539750" algn="just">
              <a:lnSpc>
                <a:spcPct val="114000"/>
              </a:lnSpc>
              <a:spcBef>
                <a:spcPts val="0"/>
              </a:spcBef>
              <a:buNone/>
            </a:pPr>
            <a:endParaRPr lang="ru-RU" sz="2000" dirty="0">
              <a:solidFill>
                <a:schemeClr val="tx1"/>
              </a:solidFill>
            </a:endParaRPr>
          </a:p>
          <a:p>
            <a:pPr marL="0" indent="539750" algn="just">
              <a:lnSpc>
                <a:spcPct val="114000"/>
              </a:lnSpc>
              <a:spcBef>
                <a:spcPts val="0"/>
              </a:spcBef>
              <a:buNone/>
            </a:pPr>
            <a:r>
              <a:rPr lang="ru-RU" sz="2000" b="1" dirty="0">
                <a:solidFill>
                  <a:schemeClr val="tx1"/>
                </a:solidFill>
              </a:rPr>
              <a:t>#</a:t>
            </a:r>
            <a:r>
              <a:rPr lang="ru-RU" sz="2000" b="1" dirty="0" err="1">
                <a:solidFill>
                  <a:schemeClr val="tx1"/>
                </a:solidFill>
              </a:rPr>
              <a:t>define</a:t>
            </a:r>
            <a:r>
              <a:rPr lang="ru-RU" sz="2000" b="1" dirty="0">
                <a:solidFill>
                  <a:schemeClr val="tx1"/>
                </a:solidFill>
              </a:rPr>
              <a:t> </a:t>
            </a:r>
            <a:r>
              <a:rPr lang="ru-RU" sz="2000" b="1" dirty="0" err="1">
                <a:solidFill>
                  <a:schemeClr val="tx1"/>
                </a:solidFill>
              </a:rPr>
              <a:t>DeletePalette</a:t>
            </a:r>
            <a:r>
              <a:rPr lang="ru-RU" sz="2000" b="1" dirty="0">
                <a:solidFill>
                  <a:schemeClr val="tx1"/>
                </a:solidFill>
              </a:rPr>
              <a:t>(</a:t>
            </a:r>
            <a:r>
              <a:rPr lang="ru-RU" sz="2000" b="1" dirty="0" err="1">
                <a:solidFill>
                  <a:schemeClr val="tx1"/>
                </a:solidFill>
              </a:rPr>
              <a:t>hpal</a:t>
            </a:r>
            <a:r>
              <a:rPr lang="ru-RU" sz="2000" b="1" dirty="0">
                <a:solidFill>
                  <a:schemeClr val="tx1"/>
                </a:solidFill>
              </a:rPr>
              <a:t>) </a:t>
            </a:r>
            <a:endParaRPr lang="ru-RU" sz="2000" b="1" dirty="0" smtClean="0">
              <a:solidFill>
                <a:schemeClr val="tx1"/>
              </a:solidFill>
            </a:endParaRPr>
          </a:p>
          <a:p>
            <a:pPr marL="0" indent="539750" algn="just">
              <a:lnSpc>
                <a:spcPct val="114000"/>
              </a:lnSpc>
              <a:spcBef>
                <a:spcPts val="0"/>
              </a:spcBef>
              <a:buNone/>
            </a:pPr>
            <a:endParaRPr lang="ru-RU" sz="2000" dirty="0" smtClean="0">
              <a:solidFill>
                <a:schemeClr val="tx1"/>
              </a:solidFill>
            </a:endParaRPr>
          </a:p>
          <a:p>
            <a:pPr marL="0" indent="539750" algn="just">
              <a:lnSpc>
                <a:spcPct val="114000"/>
              </a:lnSpc>
              <a:spcBef>
                <a:spcPts val="0"/>
              </a:spcBef>
              <a:buNone/>
            </a:pPr>
            <a:r>
              <a:rPr lang="ru-RU" sz="2000" dirty="0" smtClean="0">
                <a:solidFill>
                  <a:schemeClr val="tx1"/>
                </a:solidFill>
              </a:rPr>
              <a:t>В </a:t>
            </a:r>
            <a:r>
              <a:rPr lang="ru-RU" sz="2000" dirty="0">
                <a:solidFill>
                  <a:schemeClr val="tx1"/>
                </a:solidFill>
              </a:rPr>
              <a:t>качестве параметра этой макрокоманде следует передать идентификатор удаляемой палитры.</a:t>
            </a:r>
          </a:p>
          <a:p>
            <a:pPr marL="0" indent="539750" algn="just">
              <a:lnSpc>
                <a:spcPct val="114000"/>
              </a:lnSpc>
              <a:spcBef>
                <a:spcPts val="0"/>
              </a:spcBef>
              <a:buNone/>
            </a:pPr>
            <a:r>
              <a:rPr lang="ru-RU" sz="2000" dirty="0">
                <a:solidFill>
                  <a:schemeClr val="tx1"/>
                </a:solidFill>
              </a:rPr>
              <a:t>Учтите, что как и любой другой объект GDI, нельзя удалять палитру, выбранную в контекст отображения. Перед удалением следует выбрать старую палитру, вызвав функцию </a:t>
            </a:r>
            <a:r>
              <a:rPr lang="ru-RU" sz="2000" b="1" dirty="0" err="1">
                <a:solidFill>
                  <a:schemeClr val="tx1"/>
                </a:solidFill>
              </a:rPr>
              <a:t>SelectPalette</a:t>
            </a:r>
            <a:r>
              <a:rPr lang="ru-RU" sz="2000" dirty="0">
                <a:solidFill>
                  <a:schemeClr val="tx1"/>
                </a:solidFill>
              </a:rPr>
              <a:t>.</a:t>
            </a:r>
          </a:p>
        </p:txBody>
      </p:sp>
      <p:sp>
        <p:nvSpPr>
          <p:cNvPr id="3" name="Прямоугольник 2"/>
          <p:cNvSpPr/>
          <p:nvPr/>
        </p:nvSpPr>
        <p:spPr>
          <a:xfrm>
            <a:off x="1187624" y="5157192"/>
            <a:ext cx="6209650" cy="523220"/>
          </a:xfrm>
          <a:prstGeom prst="rect">
            <a:avLst/>
          </a:prstGeom>
          <a:noFill/>
        </p:spPr>
        <p:txBody>
          <a:bodyPr wrap="none" lIns="91440" tIns="45720" rIns="91440" bIns="45720">
            <a:spAutoFit/>
          </a:bodyPr>
          <a:lstStyle/>
          <a:p>
            <a:pPr algn="ctr"/>
            <a:r>
              <a:rPr lang="ru-RU"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Больше информации </a:t>
            </a:r>
            <a:r>
              <a:rPr lang="ru-RU"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о палитрах</a:t>
            </a: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ru-RU" sz="2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Прямоугольник 3"/>
          <p:cNvSpPr/>
          <p:nvPr/>
        </p:nvSpPr>
        <p:spPr>
          <a:xfrm>
            <a:off x="1187624" y="5718447"/>
            <a:ext cx="6984776" cy="461665"/>
          </a:xfrm>
          <a:prstGeom prst="rect">
            <a:avLst/>
          </a:prstGeom>
        </p:spPr>
        <p:txBody>
          <a:bodyPr wrap="square">
            <a:spAutoFit/>
          </a:bodyPr>
          <a:lstStyle/>
          <a:p>
            <a:r>
              <a:rPr lang="en-US" sz="2400" dirty="0"/>
              <a:t>http://www.frolov-lib.ru/books/bsp/v14/ch3.htm</a:t>
            </a:r>
            <a:endParaRPr lang="ru-RU" sz="2400" dirty="0"/>
          </a:p>
        </p:txBody>
      </p:sp>
    </p:spTree>
    <p:extLst>
      <p:ext uri="{BB962C8B-B14F-4D97-AF65-F5344CB8AC3E}">
        <p14:creationId xmlns:p14="http://schemas.microsoft.com/office/powerpoint/2010/main" val="951244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Объект 2"/>
          <p:cNvSpPr>
            <a:spLocks noGrp="1"/>
          </p:cNvSpPr>
          <p:nvPr>
            <p:ph idx="4294967295"/>
          </p:nvPr>
        </p:nvSpPr>
        <p:spPr>
          <a:xfrm>
            <a:off x="323528" y="1268760"/>
            <a:ext cx="8568952" cy="5400600"/>
          </a:xfrm>
          <a:prstGeom prst="rect">
            <a:avLst/>
          </a:prstGeom>
        </p:spPr>
        <p:txBody>
          <a:bodyPr>
            <a:normAutofit fontScale="92500" lnSpcReduction="10000"/>
          </a:bodyPr>
          <a:lstStyle/>
          <a:p>
            <a:pPr marL="0" indent="539750" algn="just">
              <a:lnSpc>
                <a:spcPct val="120000"/>
              </a:lnSpc>
              <a:buNone/>
            </a:pPr>
            <a:r>
              <a:rPr lang="ru-RU" sz="2400" b="1" dirty="0" smtClean="0">
                <a:solidFill>
                  <a:schemeClr val="tx1"/>
                </a:solidFill>
              </a:rPr>
              <a:t>Файлами </a:t>
            </a:r>
            <a:r>
              <a:rPr lang="ru-RU" sz="2400" dirty="0" smtClean="0">
                <a:solidFill>
                  <a:schemeClr val="tx1"/>
                </a:solidFill>
              </a:rPr>
              <a:t>обычно называют взаимосвязанные блоки данных на запоминающем устройстве, обозначенные именем, а </a:t>
            </a:r>
            <a:r>
              <a:rPr lang="ru-RU" sz="2400" b="1" dirty="0" smtClean="0">
                <a:solidFill>
                  <a:schemeClr val="tx1"/>
                </a:solidFill>
              </a:rPr>
              <a:t>в </a:t>
            </a:r>
            <a:r>
              <a:rPr lang="en-US" sz="2400" b="1" dirty="0" smtClean="0">
                <a:solidFill>
                  <a:schemeClr val="tx1"/>
                </a:solidFill>
              </a:rPr>
              <a:t>Win32API</a:t>
            </a:r>
            <a:r>
              <a:rPr lang="ru-RU" sz="2400" b="1" dirty="0" smtClean="0">
                <a:solidFill>
                  <a:schemeClr val="tx1"/>
                </a:solidFill>
              </a:rPr>
              <a:t> файлами</a:t>
            </a:r>
            <a:r>
              <a:rPr lang="ru-RU" sz="2400" dirty="0" smtClean="0">
                <a:solidFill>
                  <a:schemeClr val="tx1"/>
                </a:solidFill>
              </a:rPr>
              <a:t> считают именованные каналы, ресурсы связи, дисковые устройства, потоки ввода или вывода на консоль или обычные файлы.</a:t>
            </a:r>
          </a:p>
          <a:p>
            <a:pPr marL="0" indent="539750" algn="just">
              <a:lnSpc>
                <a:spcPct val="120000"/>
              </a:lnSpc>
              <a:buNone/>
            </a:pPr>
            <a:r>
              <a:rPr lang="ru-RU" sz="2400" dirty="0" smtClean="0">
                <a:solidFill>
                  <a:schemeClr val="tx1"/>
                </a:solidFill>
              </a:rPr>
              <a:t>По принципу организации все эти типы файлов одинаковы, но отличаются друг от друга своими дополнительными свойствами и ограничениями.</a:t>
            </a:r>
          </a:p>
          <a:p>
            <a:pPr marL="0" indent="539750" algn="just">
              <a:lnSpc>
                <a:spcPct val="120000"/>
              </a:lnSpc>
              <a:buNone/>
            </a:pPr>
            <a:r>
              <a:rPr lang="ru-RU" sz="2400" dirty="0" smtClean="0">
                <a:solidFill>
                  <a:schemeClr val="tx1"/>
                </a:solidFill>
              </a:rPr>
              <a:t>Файловые функции </a:t>
            </a:r>
            <a:r>
              <a:rPr lang="en-US" sz="2400" dirty="0" smtClean="0">
                <a:solidFill>
                  <a:schemeClr val="tx1"/>
                </a:solidFill>
              </a:rPr>
              <a:t>Win32API</a:t>
            </a:r>
            <a:r>
              <a:rPr lang="ru-RU" sz="2400" dirty="0" smtClean="0">
                <a:solidFill>
                  <a:schemeClr val="tx1"/>
                </a:solidFill>
              </a:rPr>
              <a:t> позволяют приложениям получать доступ к файлам независимо от </a:t>
            </a:r>
            <a:r>
              <a:rPr lang="ru-RU" sz="2400" dirty="0" err="1" smtClean="0">
                <a:solidFill>
                  <a:schemeClr val="tx1"/>
                </a:solidFill>
              </a:rPr>
              <a:t>основопологающей</a:t>
            </a:r>
            <a:r>
              <a:rPr lang="ru-RU" sz="2400" dirty="0" smtClean="0">
                <a:solidFill>
                  <a:schemeClr val="tx1"/>
                </a:solidFill>
              </a:rPr>
              <a:t> файловой системы или типа устройства, однако предоставляемые при этом возможности зависят от файловой системы, устройства или операционной системы.</a:t>
            </a:r>
            <a:endParaRPr lang="en-US" sz="2400" dirty="0" smtClean="0">
              <a:solidFill>
                <a:schemeClr val="tx1"/>
              </a:solidFill>
            </a:endParaRPr>
          </a:p>
        </p:txBody>
      </p:sp>
      <p:sp>
        <p:nvSpPr>
          <p:cNvPr id="4" name="Прямоугольник 3"/>
          <p:cNvSpPr/>
          <p:nvPr/>
        </p:nvSpPr>
        <p:spPr>
          <a:xfrm>
            <a:off x="0" y="188640"/>
            <a:ext cx="9144000" cy="646331"/>
          </a:xfrm>
          <a:prstGeom prst="rect">
            <a:avLst/>
          </a:prstGeom>
          <a:noFill/>
        </p:spPr>
        <p:txBody>
          <a:bodyPr wrap="square" lIns="91440" tIns="45720" rIns="91440" bIns="45720">
            <a:spAutoFit/>
          </a:bodyPr>
          <a:lstStyle/>
          <a:p>
            <a:pPr algn="ctr"/>
            <a:r>
              <a:rPr lang="ru-RU"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Файлы в </a:t>
            </a:r>
            <a:r>
              <a:rPr lang="en-US" sz="3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WinAPI</a:t>
            </a:r>
            <a:endParaRPr lang="ru-RU"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cxnSp>
        <p:nvCxnSpPr>
          <p:cNvPr id="5" name="Прямая соединительная линия 4"/>
          <p:cNvCxnSpPr/>
          <p:nvPr/>
        </p:nvCxnSpPr>
        <p:spPr>
          <a:xfrm>
            <a:off x="1112346" y="1019637"/>
            <a:ext cx="7239482" cy="0"/>
          </a:xfrm>
          <a:prstGeom prst="line">
            <a:avLst/>
          </a:prstGeom>
          <a:ln>
            <a:solidFill>
              <a:schemeClr val="accent6"/>
            </a:solidFill>
          </a:ln>
          <a:effectLst>
            <a:outerShdw blurRad="50800" dist="38100" algn="l" rotWithShape="0">
              <a:prstClr val="black">
                <a:alpha val="40000"/>
              </a:prstClr>
            </a:outerShdw>
          </a:effectLst>
          <a:scene3d>
            <a:camera prst="orthographicFront">
              <a:rot lat="0" lon="0" rev="0"/>
            </a:camera>
            <a:lightRig rig="balanced" dir="tr"/>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140687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Объект 2"/>
          <p:cNvSpPr>
            <a:spLocks noGrp="1"/>
          </p:cNvSpPr>
          <p:nvPr>
            <p:ph idx="4294967295"/>
          </p:nvPr>
        </p:nvSpPr>
        <p:spPr>
          <a:xfrm>
            <a:off x="323528" y="1268760"/>
            <a:ext cx="8568952" cy="5400600"/>
          </a:xfrm>
          <a:prstGeom prst="rect">
            <a:avLst/>
          </a:prstGeom>
        </p:spPr>
        <p:txBody>
          <a:bodyPr>
            <a:normAutofit fontScale="77500" lnSpcReduction="20000"/>
          </a:bodyPr>
          <a:lstStyle/>
          <a:p>
            <a:pPr marL="0" indent="539750" algn="just">
              <a:lnSpc>
                <a:spcPct val="120000"/>
              </a:lnSpc>
              <a:buNone/>
            </a:pPr>
            <a:r>
              <a:rPr lang="ru-RU" sz="2400" dirty="0">
                <a:solidFill>
                  <a:schemeClr val="tx1"/>
                </a:solidFill>
              </a:rPr>
              <a:t>В операционной системе </a:t>
            </a:r>
            <a:r>
              <a:rPr lang="ru-RU" sz="2400" dirty="0" err="1">
                <a:solidFill>
                  <a:schemeClr val="tx1"/>
                </a:solidFill>
              </a:rPr>
              <a:t>Windows</a:t>
            </a:r>
            <a:r>
              <a:rPr lang="ru-RU" sz="2400" dirty="0">
                <a:solidFill>
                  <a:schemeClr val="tx1"/>
                </a:solidFill>
              </a:rPr>
              <a:t> приложения определяют цвет, задавая интенсивности трех его </a:t>
            </a:r>
            <a:r>
              <a:rPr lang="ru-RU" sz="2400" b="1" dirty="0">
                <a:solidFill>
                  <a:schemeClr val="tx1"/>
                </a:solidFill>
              </a:rPr>
              <a:t>RGB-компонент</a:t>
            </a:r>
            <a:r>
              <a:rPr lang="ru-RU" sz="2400" dirty="0">
                <a:solidFill>
                  <a:schemeClr val="tx1"/>
                </a:solidFill>
              </a:rPr>
              <a:t>: красной (R), зеленой (G) и голубой (B). Интенсивность каждой компоненты задается числом в диапазоне от 0 (минимальная интенсивность) до 255 (максимальная интенсивность). Такая система позволяет приложению указать любой из 16,777,216 цветов (256*256*256 = 16,777,216).</a:t>
            </a:r>
          </a:p>
          <a:p>
            <a:pPr marL="0" indent="539750" algn="just">
              <a:lnSpc>
                <a:spcPct val="120000"/>
              </a:lnSpc>
              <a:buNone/>
            </a:pPr>
            <a:r>
              <a:rPr lang="ru-RU" sz="2400" dirty="0">
                <a:solidFill>
                  <a:schemeClr val="tx1"/>
                </a:solidFill>
              </a:rPr>
              <a:t>Раскрашивая изображение, приложение </a:t>
            </a:r>
            <a:r>
              <a:rPr lang="ru-RU" sz="2400" dirty="0" err="1">
                <a:solidFill>
                  <a:schemeClr val="tx1"/>
                </a:solidFill>
              </a:rPr>
              <a:t>Windows</a:t>
            </a:r>
            <a:r>
              <a:rPr lang="ru-RU" sz="2400" dirty="0">
                <a:solidFill>
                  <a:schemeClr val="tx1"/>
                </a:solidFill>
              </a:rPr>
              <a:t> может использовать любые цвета. Однако это </a:t>
            </a:r>
            <a:r>
              <a:rPr lang="ru-RU" sz="2400" b="1" dirty="0">
                <a:solidFill>
                  <a:schemeClr val="tx1"/>
                </a:solidFill>
              </a:rPr>
              <a:t>не означает</a:t>
            </a:r>
            <a:r>
              <a:rPr lang="ru-RU" sz="2400" dirty="0">
                <a:solidFill>
                  <a:schemeClr val="tx1"/>
                </a:solidFill>
              </a:rPr>
              <a:t>, что цвет изображения, полученного на экране (или принтере) будет в точности такой, какой был указан при выводе.</a:t>
            </a:r>
          </a:p>
          <a:p>
            <a:pPr marL="0" indent="539750" algn="just">
              <a:lnSpc>
                <a:spcPct val="120000"/>
              </a:lnSpc>
              <a:buNone/>
            </a:pPr>
            <a:r>
              <a:rPr lang="ru-RU" sz="2400" dirty="0" err="1">
                <a:solidFill>
                  <a:schemeClr val="tx1"/>
                </a:solidFill>
              </a:rPr>
              <a:t>Windows</a:t>
            </a:r>
            <a:r>
              <a:rPr lang="ru-RU" sz="2400" dirty="0">
                <a:solidFill>
                  <a:schemeClr val="tx1"/>
                </a:solidFill>
              </a:rPr>
              <a:t> учитывает цветовое разрешение устройств вывода, ограничивая соответствующим образом цветовую гамму изображения или работая со смешанными цвета (смешанный цвет образуется из чистых цветов, при этом изображение состоит из точек, имеющих чистые цвета). Соответствующий механизм достаточно сложен и зависит от </a:t>
            </a:r>
            <a:r>
              <a:rPr lang="ru-RU" sz="2400" dirty="0" smtClean="0">
                <a:solidFill>
                  <a:schemeClr val="tx1"/>
                </a:solidFill>
              </a:rPr>
              <a:t>текущего </a:t>
            </a:r>
            <a:r>
              <a:rPr lang="ru-RU" sz="2400" dirty="0">
                <a:solidFill>
                  <a:schemeClr val="tx1"/>
                </a:solidFill>
              </a:rPr>
              <a:t>цветового разрешения</a:t>
            </a:r>
            <a:r>
              <a:rPr lang="ru-RU" sz="2400" dirty="0" smtClean="0">
                <a:solidFill>
                  <a:schemeClr val="tx1"/>
                </a:solidFill>
              </a:rPr>
              <a:t>.</a:t>
            </a:r>
          </a:p>
        </p:txBody>
      </p:sp>
      <p:sp>
        <p:nvSpPr>
          <p:cNvPr id="4" name="Прямоугольник 3"/>
          <p:cNvSpPr/>
          <p:nvPr/>
        </p:nvSpPr>
        <p:spPr>
          <a:xfrm>
            <a:off x="0" y="188640"/>
            <a:ext cx="9144000" cy="646331"/>
          </a:xfrm>
          <a:prstGeom prst="rect">
            <a:avLst/>
          </a:prstGeom>
          <a:noFill/>
        </p:spPr>
        <p:txBody>
          <a:bodyPr wrap="square" lIns="91440" tIns="45720" rIns="91440" bIns="45720">
            <a:spAutoFit/>
          </a:bodyPr>
          <a:lstStyle/>
          <a:p>
            <a:pPr algn="ctr"/>
            <a:r>
              <a:rPr lang="ru-RU"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Палитры</a:t>
            </a:r>
            <a:endParaRPr lang="ru-RU"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cxnSp>
        <p:nvCxnSpPr>
          <p:cNvPr id="5" name="Прямая соединительная линия 4"/>
          <p:cNvCxnSpPr/>
          <p:nvPr/>
        </p:nvCxnSpPr>
        <p:spPr>
          <a:xfrm>
            <a:off x="1112346" y="1019637"/>
            <a:ext cx="7239482" cy="0"/>
          </a:xfrm>
          <a:prstGeom prst="line">
            <a:avLst/>
          </a:prstGeom>
          <a:ln>
            <a:solidFill>
              <a:schemeClr val="accent6"/>
            </a:solidFill>
          </a:ln>
          <a:effectLst>
            <a:outerShdw blurRad="50800" dist="38100" algn="l" rotWithShape="0">
              <a:prstClr val="black">
                <a:alpha val="40000"/>
              </a:prstClr>
            </a:outerShdw>
          </a:effectLst>
          <a:scene3d>
            <a:camera prst="orthographicFront">
              <a:rot lat="0" lon="0" rev="0"/>
            </a:camera>
            <a:lightRig rig="balanced" dir="tr"/>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610654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Объект 2"/>
          <p:cNvSpPr>
            <a:spLocks noGrp="1"/>
          </p:cNvSpPr>
          <p:nvPr>
            <p:ph idx="4294967295"/>
          </p:nvPr>
        </p:nvSpPr>
        <p:spPr>
          <a:xfrm>
            <a:off x="323528" y="1268760"/>
            <a:ext cx="8568952" cy="5400600"/>
          </a:xfrm>
          <a:prstGeom prst="rect">
            <a:avLst/>
          </a:prstGeom>
        </p:spPr>
        <p:txBody>
          <a:bodyPr>
            <a:normAutofit/>
          </a:bodyPr>
          <a:lstStyle/>
          <a:p>
            <a:pPr marL="0" indent="539750" algn="just">
              <a:lnSpc>
                <a:spcPct val="120000"/>
              </a:lnSpc>
              <a:buNone/>
            </a:pPr>
            <a:r>
              <a:rPr lang="ru-RU" sz="2400" dirty="0" smtClean="0">
                <a:solidFill>
                  <a:schemeClr val="tx1"/>
                </a:solidFill>
              </a:rPr>
              <a:t>Для создания и открытия файлов используют одну и ту же функцию – </a:t>
            </a:r>
            <a:r>
              <a:rPr lang="en-US" sz="2400" b="1" dirty="0" err="1" smtClean="0">
                <a:solidFill>
                  <a:schemeClr val="tx1"/>
                </a:solidFill>
              </a:rPr>
              <a:t>CreateFile</a:t>
            </a:r>
            <a:r>
              <a:rPr lang="ru-RU" sz="2400" b="1" dirty="0" smtClean="0">
                <a:solidFill>
                  <a:schemeClr val="tx1"/>
                </a:solidFill>
              </a:rPr>
              <a:t>().</a:t>
            </a:r>
          </a:p>
          <a:p>
            <a:pPr marL="0" indent="539750" algn="just">
              <a:lnSpc>
                <a:spcPct val="120000"/>
              </a:lnSpc>
              <a:buNone/>
            </a:pPr>
            <a:r>
              <a:rPr lang="ru-RU" sz="2400" dirty="0">
                <a:solidFill>
                  <a:schemeClr val="tx1"/>
                </a:solidFill>
              </a:rPr>
              <a:t>Функция </a:t>
            </a:r>
            <a:r>
              <a:rPr lang="ru-RU" sz="2400" b="1" dirty="0" err="1">
                <a:solidFill>
                  <a:schemeClr val="tx1"/>
                </a:solidFill>
              </a:rPr>
              <a:t>CreateFile</a:t>
            </a:r>
            <a:r>
              <a:rPr lang="ru-RU" sz="2400" dirty="0">
                <a:solidFill>
                  <a:schemeClr val="tx1"/>
                </a:solidFill>
              </a:rPr>
              <a:t> создает или открывает каталог, физический диск, том, буфер консоли (</a:t>
            </a:r>
            <a:r>
              <a:rPr lang="ru-RU" sz="2400" dirty="0" err="1">
                <a:solidFill>
                  <a:schemeClr val="tx1"/>
                </a:solidFill>
              </a:rPr>
              <a:t>CONIN</a:t>
            </a:r>
            <a:r>
              <a:rPr lang="ru-RU" sz="2400" dirty="0">
                <a:solidFill>
                  <a:schemeClr val="tx1"/>
                </a:solidFill>
              </a:rPr>
              <a:t>$ или </a:t>
            </a:r>
            <a:r>
              <a:rPr lang="ru-RU" sz="2400" dirty="0" err="1">
                <a:solidFill>
                  <a:schemeClr val="tx1"/>
                </a:solidFill>
              </a:rPr>
              <a:t>CONOUT</a:t>
            </a:r>
            <a:r>
              <a:rPr lang="ru-RU" sz="2400" dirty="0">
                <a:solidFill>
                  <a:schemeClr val="tx1"/>
                </a:solidFill>
              </a:rPr>
              <a:t>$), устройство на магнитной ленте, коммуникационный ресурс, почтовый слот или именованный канал. Функция возвращает дескриптор, который может быть использован для доступа к объекту</a:t>
            </a:r>
            <a:r>
              <a:rPr lang="ru-RU" sz="2400" dirty="0" smtClean="0">
                <a:solidFill>
                  <a:schemeClr val="tx1"/>
                </a:solidFill>
              </a:rPr>
              <a:t>.</a:t>
            </a:r>
            <a:endParaRPr lang="en-US" sz="2400" dirty="0" smtClean="0">
              <a:solidFill>
                <a:schemeClr val="tx1"/>
              </a:solidFill>
            </a:endParaRPr>
          </a:p>
        </p:txBody>
      </p:sp>
      <p:sp>
        <p:nvSpPr>
          <p:cNvPr id="4" name="Прямоугольник 3"/>
          <p:cNvSpPr/>
          <p:nvPr/>
        </p:nvSpPr>
        <p:spPr>
          <a:xfrm>
            <a:off x="0" y="188640"/>
            <a:ext cx="9144000" cy="646331"/>
          </a:xfrm>
          <a:prstGeom prst="rect">
            <a:avLst/>
          </a:prstGeom>
          <a:noFill/>
        </p:spPr>
        <p:txBody>
          <a:bodyPr wrap="square" lIns="91440" tIns="45720" rIns="91440" bIns="45720">
            <a:spAutoFit/>
          </a:bodyPr>
          <a:lstStyle/>
          <a:p>
            <a:pPr algn="ctr"/>
            <a:r>
              <a:rPr lang="ru-RU"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Создание и открытие файлов</a:t>
            </a:r>
            <a:endParaRPr lang="ru-RU"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cxnSp>
        <p:nvCxnSpPr>
          <p:cNvPr id="5" name="Прямая соединительная линия 4"/>
          <p:cNvCxnSpPr/>
          <p:nvPr/>
        </p:nvCxnSpPr>
        <p:spPr>
          <a:xfrm>
            <a:off x="1112346" y="1019637"/>
            <a:ext cx="7239482" cy="0"/>
          </a:xfrm>
          <a:prstGeom prst="line">
            <a:avLst/>
          </a:prstGeom>
          <a:ln>
            <a:solidFill>
              <a:schemeClr val="accent6"/>
            </a:solidFill>
          </a:ln>
          <a:effectLst>
            <a:outerShdw blurRad="50800" dist="38100" algn="l" rotWithShape="0">
              <a:prstClr val="black">
                <a:alpha val="40000"/>
              </a:prstClr>
            </a:outerShdw>
          </a:effectLst>
          <a:scene3d>
            <a:camera prst="orthographicFront">
              <a:rot lat="0" lon="0" rev="0"/>
            </a:camera>
            <a:lightRig rig="balanced" dir="tr"/>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053719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2"/>
          <p:cNvSpPr txBox="1">
            <a:spLocks/>
          </p:cNvSpPr>
          <p:nvPr/>
        </p:nvSpPr>
        <p:spPr>
          <a:xfrm>
            <a:off x="323528" y="44624"/>
            <a:ext cx="8568952" cy="6813376"/>
          </a:xfrm>
          <a:prstGeom prst="rect">
            <a:avLst/>
          </a:prstGeom>
        </p:spPr>
        <p:txBody>
          <a:bodyPr vert="horz" lIns="91440" tIns="45720" rIns="91440" bIns="45720" rtlCol="0">
            <a:no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539750" algn="just">
              <a:spcBef>
                <a:spcPts val="0"/>
              </a:spcBef>
              <a:buNone/>
            </a:pPr>
            <a:r>
              <a:rPr lang="en-US" sz="1600" b="1" dirty="0">
                <a:solidFill>
                  <a:schemeClr val="tx1"/>
                </a:solidFill>
              </a:rPr>
              <a:t>HANDLE</a:t>
            </a:r>
            <a:r>
              <a:rPr lang="en-US" sz="1600" dirty="0">
                <a:solidFill>
                  <a:schemeClr val="tx1"/>
                </a:solidFill>
              </a:rPr>
              <a:t> </a:t>
            </a:r>
            <a:r>
              <a:rPr lang="en-US" sz="1600" b="1" dirty="0" err="1" smtClean="0">
                <a:solidFill>
                  <a:schemeClr val="tx1"/>
                </a:solidFill>
              </a:rPr>
              <a:t>CreateFile</a:t>
            </a:r>
            <a:r>
              <a:rPr lang="ru-RU" sz="1600" b="1" dirty="0" smtClean="0">
                <a:solidFill>
                  <a:schemeClr val="tx1"/>
                </a:solidFill>
              </a:rPr>
              <a:t> </a:t>
            </a:r>
            <a:r>
              <a:rPr lang="en-US" sz="1600" b="1" dirty="0" smtClean="0">
                <a:solidFill>
                  <a:schemeClr val="tx1"/>
                </a:solidFill>
              </a:rPr>
              <a:t>(</a:t>
            </a:r>
            <a:endParaRPr lang="en-US" sz="1600" b="1" dirty="0">
              <a:solidFill>
                <a:schemeClr val="tx1"/>
              </a:solidFill>
            </a:endParaRPr>
          </a:p>
          <a:p>
            <a:pPr marL="0" indent="539750" algn="just">
              <a:spcBef>
                <a:spcPts val="0"/>
              </a:spcBef>
              <a:buNone/>
            </a:pPr>
            <a:r>
              <a:rPr lang="en-US" sz="1600" b="1" dirty="0">
                <a:solidFill>
                  <a:schemeClr val="tx1"/>
                </a:solidFill>
              </a:rPr>
              <a:t>  </a:t>
            </a:r>
            <a:r>
              <a:rPr lang="en-US" sz="1600" b="1" dirty="0" err="1">
                <a:solidFill>
                  <a:schemeClr val="tx1"/>
                </a:solidFill>
              </a:rPr>
              <a:t>LPCTSTR</a:t>
            </a:r>
            <a:r>
              <a:rPr lang="en-US" sz="1600" b="1" dirty="0">
                <a:solidFill>
                  <a:schemeClr val="tx1"/>
                </a:solidFill>
              </a:rPr>
              <a:t>  </a:t>
            </a:r>
            <a:r>
              <a:rPr lang="en-US" sz="1600" dirty="0" err="1">
                <a:solidFill>
                  <a:schemeClr val="tx1"/>
                </a:solidFill>
              </a:rPr>
              <a:t>lpFileName</a:t>
            </a:r>
            <a:r>
              <a:rPr lang="en-US" sz="1600" dirty="0">
                <a:solidFill>
                  <a:schemeClr val="tx1"/>
                </a:solidFill>
              </a:rPr>
              <a:t>,                         // </a:t>
            </a:r>
            <a:r>
              <a:rPr lang="ru-RU" sz="1600" dirty="0">
                <a:solidFill>
                  <a:schemeClr val="tx1"/>
                </a:solidFill>
              </a:rPr>
              <a:t>имя файла</a:t>
            </a:r>
          </a:p>
          <a:p>
            <a:pPr marL="0" indent="539750" algn="just">
              <a:spcBef>
                <a:spcPts val="0"/>
              </a:spcBef>
              <a:buNone/>
            </a:pPr>
            <a:r>
              <a:rPr lang="ru-RU" sz="1600" dirty="0">
                <a:solidFill>
                  <a:schemeClr val="tx1"/>
                </a:solidFill>
              </a:rPr>
              <a:t>  </a:t>
            </a:r>
            <a:r>
              <a:rPr lang="en-US" sz="1600" b="1" dirty="0" err="1">
                <a:solidFill>
                  <a:schemeClr val="tx1"/>
                </a:solidFill>
              </a:rPr>
              <a:t>DWORD</a:t>
            </a:r>
            <a:r>
              <a:rPr lang="en-US" sz="1600" b="1" dirty="0">
                <a:solidFill>
                  <a:schemeClr val="tx1"/>
                </a:solidFill>
              </a:rPr>
              <a:t>  </a:t>
            </a:r>
            <a:r>
              <a:rPr lang="en-US" sz="1600" dirty="0" err="1">
                <a:solidFill>
                  <a:schemeClr val="tx1"/>
                </a:solidFill>
              </a:rPr>
              <a:t>dwDesiredAccess</a:t>
            </a:r>
            <a:r>
              <a:rPr lang="en-US" sz="1600" dirty="0">
                <a:solidFill>
                  <a:schemeClr val="tx1"/>
                </a:solidFill>
              </a:rPr>
              <a:t>,                      // </a:t>
            </a:r>
            <a:r>
              <a:rPr lang="ru-RU" sz="1600" dirty="0">
                <a:solidFill>
                  <a:schemeClr val="tx1"/>
                </a:solidFill>
              </a:rPr>
              <a:t>режим доступа</a:t>
            </a:r>
          </a:p>
          <a:p>
            <a:pPr marL="0" indent="539750" algn="just">
              <a:spcBef>
                <a:spcPts val="0"/>
              </a:spcBef>
              <a:buNone/>
            </a:pPr>
            <a:r>
              <a:rPr lang="ru-RU" sz="1600" dirty="0">
                <a:solidFill>
                  <a:schemeClr val="tx1"/>
                </a:solidFill>
              </a:rPr>
              <a:t>  </a:t>
            </a:r>
            <a:r>
              <a:rPr lang="en-US" sz="1600" b="1" dirty="0" err="1">
                <a:solidFill>
                  <a:schemeClr val="tx1"/>
                </a:solidFill>
              </a:rPr>
              <a:t>DWORD</a:t>
            </a:r>
            <a:r>
              <a:rPr lang="en-US" sz="1600" b="1" dirty="0">
                <a:solidFill>
                  <a:schemeClr val="tx1"/>
                </a:solidFill>
              </a:rPr>
              <a:t>  </a:t>
            </a:r>
            <a:r>
              <a:rPr lang="en-US" sz="1600" dirty="0" err="1">
                <a:solidFill>
                  <a:schemeClr val="tx1"/>
                </a:solidFill>
              </a:rPr>
              <a:t>dwShareMode</a:t>
            </a:r>
            <a:r>
              <a:rPr lang="en-US" sz="1600" dirty="0">
                <a:solidFill>
                  <a:schemeClr val="tx1"/>
                </a:solidFill>
              </a:rPr>
              <a:t>,                          // </a:t>
            </a:r>
            <a:r>
              <a:rPr lang="ru-RU" sz="1600" dirty="0">
                <a:solidFill>
                  <a:schemeClr val="tx1"/>
                </a:solidFill>
              </a:rPr>
              <a:t>совместный доступ</a:t>
            </a:r>
          </a:p>
          <a:p>
            <a:pPr marL="0" indent="539750" algn="just">
              <a:spcBef>
                <a:spcPts val="0"/>
              </a:spcBef>
              <a:buNone/>
            </a:pPr>
            <a:r>
              <a:rPr lang="ru-RU" sz="1600" dirty="0">
                <a:solidFill>
                  <a:schemeClr val="tx1"/>
                </a:solidFill>
              </a:rPr>
              <a:t>  </a:t>
            </a:r>
            <a:r>
              <a:rPr lang="en-US" sz="1600" b="1" dirty="0" err="1">
                <a:solidFill>
                  <a:schemeClr val="tx1"/>
                </a:solidFill>
              </a:rPr>
              <a:t>LPSECURITY_ATTRIBUTES</a:t>
            </a:r>
            <a:r>
              <a:rPr lang="en-US" sz="1600" b="1" dirty="0">
                <a:solidFill>
                  <a:schemeClr val="tx1"/>
                </a:solidFill>
              </a:rPr>
              <a:t> </a:t>
            </a:r>
            <a:r>
              <a:rPr lang="en-US" sz="1600" dirty="0">
                <a:solidFill>
                  <a:schemeClr val="tx1"/>
                </a:solidFill>
              </a:rPr>
              <a:t> </a:t>
            </a:r>
            <a:r>
              <a:rPr lang="en-US" sz="1600" dirty="0" err="1">
                <a:solidFill>
                  <a:schemeClr val="tx1"/>
                </a:solidFill>
              </a:rPr>
              <a:t>lpSecurityAttributes</a:t>
            </a:r>
            <a:r>
              <a:rPr lang="en-US" sz="1600" dirty="0">
                <a:solidFill>
                  <a:schemeClr val="tx1"/>
                </a:solidFill>
              </a:rPr>
              <a:t>, // SD (</a:t>
            </a:r>
            <a:r>
              <a:rPr lang="ru-RU" sz="1600" dirty="0" err="1">
                <a:solidFill>
                  <a:schemeClr val="tx1"/>
                </a:solidFill>
              </a:rPr>
              <a:t>дескр</a:t>
            </a:r>
            <a:r>
              <a:rPr lang="ru-RU" sz="1600" dirty="0">
                <a:solidFill>
                  <a:schemeClr val="tx1"/>
                </a:solidFill>
              </a:rPr>
              <a:t>. защиты)</a:t>
            </a:r>
          </a:p>
          <a:p>
            <a:pPr marL="0" indent="539750" algn="just">
              <a:spcBef>
                <a:spcPts val="0"/>
              </a:spcBef>
              <a:buNone/>
            </a:pPr>
            <a:r>
              <a:rPr lang="ru-RU" sz="1600" dirty="0">
                <a:solidFill>
                  <a:schemeClr val="tx1"/>
                </a:solidFill>
              </a:rPr>
              <a:t>  </a:t>
            </a:r>
            <a:r>
              <a:rPr lang="en-US" sz="1600" b="1" dirty="0" err="1">
                <a:solidFill>
                  <a:schemeClr val="tx1"/>
                </a:solidFill>
              </a:rPr>
              <a:t>DWORD</a:t>
            </a:r>
            <a:r>
              <a:rPr lang="en-US" sz="1600" b="1" dirty="0">
                <a:solidFill>
                  <a:schemeClr val="tx1"/>
                </a:solidFill>
              </a:rPr>
              <a:t>  </a:t>
            </a:r>
            <a:r>
              <a:rPr lang="en-US" sz="1600" dirty="0" err="1">
                <a:solidFill>
                  <a:schemeClr val="tx1"/>
                </a:solidFill>
              </a:rPr>
              <a:t>dwCreationDisposition</a:t>
            </a:r>
            <a:r>
              <a:rPr lang="en-US" sz="1600" dirty="0">
                <a:solidFill>
                  <a:schemeClr val="tx1"/>
                </a:solidFill>
              </a:rPr>
              <a:t>,                // </a:t>
            </a:r>
            <a:r>
              <a:rPr lang="ru-RU" sz="1600" dirty="0">
                <a:solidFill>
                  <a:schemeClr val="tx1"/>
                </a:solidFill>
              </a:rPr>
              <a:t>как действовать</a:t>
            </a:r>
          </a:p>
          <a:p>
            <a:pPr marL="0" indent="539750" algn="just">
              <a:spcBef>
                <a:spcPts val="0"/>
              </a:spcBef>
              <a:buNone/>
            </a:pPr>
            <a:r>
              <a:rPr lang="ru-RU" sz="1600" b="1" dirty="0">
                <a:solidFill>
                  <a:schemeClr val="tx1"/>
                </a:solidFill>
              </a:rPr>
              <a:t>  </a:t>
            </a:r>
            <a:r>
              <a:rPr lang="en-US" sz="1600" b="1" dirty="0" err="1">
                <a:solidFill>
                  <a:schemeClr val="tx1"/>
                </a:solidFill>
              </a:rPr>
              <a:t>DWORD</a:t>
            </a:r>
            <a:r>
              <a:rPr lang="en-US" sz="1600" b="1" dirty="0">
                <a:solidFill>
                  <a:schemeClr val="tx1"/>
                </a:solidFill>
              </a:rPr>
              <a:t>  </a:t>
            </a:r>
            <a:r>
              <a:rPr lang="en-US" sz="1600" dirty="0" err="1">
                <a:solidFill>
                  <a:schemeClr val="tx1"/>
                </a:solidFill>
              </a:rPr>
              <a:t>dwFlagsAndAttributes</a:t>
            </a:r>
            <a:r>
              <a:rPr lang="en-US" sz="1600" dirty="0">
                <a:solidFill>
                  <a:schemeClr val="tx1"/>
                </a:solidFill>
              </a:rPr>
              <a:t>,                 // </a:t>
            </a:r>
            <a:r>
              <a:rPr lang="ru-RU" sz="1600" dirty="0">
                <a:solidFill>
                  <a:schemeClr val="tx1"/>
                </a:solidFill>
              </a:rPr>
              <a:t>атрибуты файла</a:t>
            </a:r>
          </a:p>
          <a:p>
            <a:pPr marL="0" indent="539750" algn="just">
              <a:spcBef>
                <a:spcPts val="0"/>
              </a:spcBef>
              <a:buNone/>
            </a:pPr>
            <a:r>
              <a:rPr lang="ru-RU" sz="1600" b="1" dirty="0">
                <a:solidFill>
                  <a:schemeClr val="tx1"/>
                </a:solidFill>
              </a:rPr>
              <a:t>  </a:t>
            </a:r>
            <a:r>
              <a:rPr lang="en-US" sz="1600" b="1" dirty="0">
                <a:solidFill>
                  <a:schemeClr val="tx1"/>
                </a:solidFill>
              </a:rPr>
              <a:t>HANDLE  </a:t>
            </a:r>
            <a:r>
              <a:rPr lang="en-US" sz="1600" dirty="0" err="1">
                <a:solidFill>
                  <a:schemeClr val="tx1"/>
                </a:solidFill>
              </a:rPr>
              <a:t>hTemplateFile</a:t>
            </a:r>
            <a:r>
              <a:rPr lang="en-US" sz="1600" dirty="0">
                <a:solidFill>
                  <a:schemeClr val="tx1"/>
                </a:solidFill>
              </a:rPr>
              <a:t>                        // </a:t>
            </a:r>
            <a:r>
              <a:rPr lang="ru-RU" sz="1600" dirty="0" err="1">
                <a:solidFill>
                  <a:schemeClr val="tx1"/>
                </a:solidFill>
              </a:rPr>
              <a:t>дескр.шаблона</a:t>
            </a:r>
            <a:r>
              <a:rPr lang="ru-RU" sz="1600" dirty="0">
                <a:solidFill>
                  <a:schemeClr val="tx1"/>
                </a:solidFill>
              </a:rPr>
              <a:t> файла</a:t>
            </a:r>
          </a:p>
          <a:p>
            <a:pPr marL="0" indent="539750" algn="just">
              <a:spcBef>
                <a:spcPts val="0"/>
              </a:spcBef>
              <a:buNone/>
            </a:pPr>
            <a:r>
              <a:rPr lang="ru-RU" sz="1600" dirty="0" smtClean="0">
                <a:solidFill>
                  <a:schemeClr val="tx1"/>
                </a:solidFill>
              </a:rPr>
              <a:t>);</a:t>
            </a:r>
          </a:p>
          <a:p>
            <a:pPr marL="0" indent="539750" algn="just">
              <a:spcBef>
                <a:spcPts val="0"/>
              </a:spcBef>
              <a:buNone/>
            </a:pPr>
            <a:endParaRPr lang="ru-RU" sz="500" dirty="0">
              <a:solidFill>
                <a:schemeClr val="tx1"/>
              </a:solidFill>
            </a:endParaRPr>
          </a:p>
          <a:p>
            <a:pPr marL="0" indent="539750" algn="just">
              <a:spcBef>
                <a:spcPts val="0"/>
              </a:spcBef>
              <a:buNone/>
            </a:pPr>
            <a:r>
              <a:rPr lang="ru-RU" sz="2000" b="1" dirty="0" smtClean="0">
                <a:solidFill>
                  <a:schemeClr val="tx1"/>
                </a:solidFill>
              </a:rPr>
              <a:t>Параметры:</a:t>
            </a:r>
            <a:endParaRPr lang="ru-RU" sz="2000" b="1" dirty="0">
              <a:solidFill>
                <a:schemeClr val="tx1"/>
              </a:solidFill>
            </a:endParaRPr>
          </a:p>
          <a:p>
            <a:pPr marL="0" indent="539750" algn="just">
              <a:spcBef>
                <a:spcPts val="0"/>
              </a:spcBef>
              <a:buNone/>
            </a:pPr>
            <a:r>
              <a:rPr lang="ru-RU" sz="1600" b="1" dirty="0" err="1" smtClean="0">
                <a:solidFill>
                  <a:schemeClr val="tx1"/>
                </a:solidFill>
              </a:rPr>
              <a:t>lpFileName</a:t>
            </a:r>
            <a:r>
              <a:rPr lang="ru-RU" sz="1600" b="1" dirty="0" smtClean="0">
                <a:solidFill>
                  <a:schemeClr val="tx1"/>
                </a:solidFill>
              </a:rPr>
              <a:t> </a:t>
            </a:r>
            <a:r>
              <a:rPr lang="ru-RU" sz="1600" dirty="0">
                <a:solidFill>
                  <a:schemeClr val="tx1"/>
                </a:solidFill>
              </a:rPr>
              <a:t> </a:t>
            </a:r>
            <a:r>
              <a:rPr lang="ru-RU" sz="1600" dirty="0" smtClean="0">
                <a:solidFill>
                  <a:schemeClr val="tx1"/>
                </a:solidFill>
              </a:rPr>
              <a:t>- Указатель </a:t>
            </a:r>
            <a:r>
              <a:rPr lang="ru-RU" sz="1600" dirty="0">
                <a:solidFill>
                  <a:schemeClr val="tx1"/>
                </a:solidFill>
              </a:rPr>
              <a:t>на символьную строку с нулем в конце, устанавливающую имя объекта, который создается или открываться.</a:t>
            </a:r>
          </a:p>
          <a:p>
            <a:pPr marL="0" indent="539750" algn="just">
              <a:spcBef>
                <a:spcPts val="0"/>
              </a:spcBef>
              <a:buNone/>
            </a:pPr>
            <a:endParaRPr lang="ru-RU" sz="1600" dirty="0">
              <a:solidFill>
                <a:schemeClr val="tx1"/>
              </a:solidFill>
            </a:endParaRPr>
          </a:p>
          <a:p>
            <a:pPr marL="0" indent="539750" algn="just">
              <a:spcBef>
                <a:spcPts val="0"/>
              </a:spcBef>
              <a:buNone/>
            </a:pPr>
            <a:r>
              <a:rPr lang="ru-RU" sz="1600" b="1" dirty="0" err="1" smtClean="0">
                <a:solidFill>
                  <a:schemeClr val="tx1"/>
                </a:solidFill>
              </a:rPr>
              <a:t>dwDesiredAccess</a:t>
            </a:r>
            <a:r>
              <a:rPr lang="ru-RU" sz="1600" dirty="0" smtClean="0">
                <a:solidFill>
                  <a:schemeClr val="tx1"/>
                </a:solidFill>
              </a:rPr>
              <a:t> - Тип </a:t>
            </a:r>
            <a:r>
              <a:rPr lang="ru-RU" sz="1600" dirty="0">
                <a:solidFill>
                  <a:schemeClr val="tx1"/>
                </a:solidFill>
              </a:rPr>
              <a:t>доступа к объекту (чтение, запись или то и другое). </a:t>
            </a:r>
            <a:r>
              <a:rPr lang="ru-RU" sz="1600" dirty="0" smtClean="0">
                <a:solidFill>
                  <a:schemeClr val="tx1"/>
                </a:solidFill>
              </a:rPr>
              <a:t>Приложение может получить доступ для чтения, записи, чтения и записи или для запроса устройства. Допустимые значения параметра:</a:t>
            </a:r>
          </a:p>
          <a:p>
            <a:pPr marL="0" indent="360363" algn="just">
              <a:spcBef>
                <a:spcPts val="0"/>
              </a:spcBef>
              <a:buFont typeface="Wingdings" pitchFamily="2" charset="2"/>
              <a:buChar char="§"/>
            </a:pPr>
            <a:r>
              <a:rPr lang="ru-RU" sz="1600" b="1" dirty="0" smtClean="0">
                <a:solidFill>
                  <a:schemeClr val="tx1"/>
                </a:solidFill>
              </a:rPr>
              <a:t>0</a:t>
            </a:r>
            <a:r>
              <a:rPr lang="ru-RU" sz="1600" dirty="0" smtClean="0">
                <a:solidFill>
                  <a:schemeClr val="tx1"/>
                </a:solidFill>
              </a:rPr>
              <a:t> – Разрешить приложению запрашивать атрибуты устройства без фактического доступа к устройству.</a:t>
            </a:r>
          </a:p>
          <a:p>
            <a:pPr marL="0" indent="360363" algn="just">
              <a:spcBef>
                <a:spcPts val="0"/>
              </a:spcBef>
              <a:buFont typeface="Wingdings" pitchFamily="2" charset="2"/>
              <a:buChar char="§"/>
            </a:pPr>
            <a:r>
              <a:rPr lang="en-US" sz="1600" b="1" dirty="0" err="1" smtClean="0">
                <a:solidFill>
                  <a:schemeClr val="tx1"/>
                </a:solidFill>
              </a:rPr>
              <a:t>GENERIC_READ</a:t>
            </a:r>
            <a:r>
              <a:rPr lang="ru-RU" sz="1600" dirty="0" smtClean="0">
                <a:solidFill>
                  <a:schemeClr val="tx1"/>
                </a:solidFill>
              </a:rPr>
              <a:t> – Определить доступ для чтения. Приложение может читать данные из файла и перемещать указатель файла.</a:t>
            </a:r>
          </a:p>
          <a:p>
            <a:pPr marL="0" indent="360363" algn="just">
              <a:spcBef>
                <a:spcPts val="0"/>
              </a:spcBef>
              <a:buFont typeface="Wingdings" pitchFamily="2" charset="2"/>
              <a:buChar char="§"/>
            </a:pPr>
            <a:r>
              <a:rPr lang="en-US" sz="1600" b="1" dirty="0" err="1" smtClean="0">
                <a:solidFill>
                  <a:schemeClr val="tx1"/>
                </a:solidFill>
              </a:rPr>
              <a:t>GENERIC_WRITE</a:t>
            </a:r>
            <a:r>
              <a:rPr lang="en-US" sz="1600" b="1" dirty="0" smtClean="0">
                <a:solidFill>
                  <a:schemeClr val="tx1"/>
                </a:solidFill>
              </a:rPr>
              <a:t> </a:t>
            </a:r>
            <a:r>
              <a:rPr lang="en-US" sz="1600" dirty="0" smtClean="0">
                <a:solidFill>
                  <a:schemeClr val="tx1"/>
                </a:solidFill>
              </a:rPr>
              <a:t>- </a:t>
            </a:r>
            <a:r>
              <a:rPr lang="ru-RU" sz="1600" dirty="0">
                <a:solidFill>
                  <a:schemeClr val="tx1"/>
                </a:solidFill>
              </a:rPr>
              <a:t>Определить доступ для </a:t>
            </a:r>
            <a:r>
              <a:rPr lang="ru-RU" sz="1600" dirty="0" smtClean="0">
                <a:solidFill>
                  <a:schemeClr val="tx1"/>
                </a:solidFill>
              </a:rPr>
              <a:t>записи. </a:t>
            </a:r>
            <a:r>
              <a:rPr lang="ru-RU" sz="1600" dirty="0">
                <a:solidFill>
                  <a:schemeClr val="tx1"/>
                </a:solidFill>
              </a:rPr>
              <a:t>Приложение может </a:t>
            </a:r>
            <a:r>
              <a:rPr lang="ru-RU" sz="1600" dirty="0" smtClean="0">
                <a:solidFill>
                  <a:schemeClr val="tx1"/>
                </a:solidFill>
              </a:rPr>
              <a:t>писать </a:t>
            </a:r>
            <a:r>
              <a:rPr lang="ru-RU" sz="1600" dirty="0">
                <a:solidFill>
                  <a:schemeClr val="tx1"/>
                </a:solidFill>
              </a:rPr>
              <a:t>данные </a:t>
            </a:r>
            <a:r>
              <a:rPr lang="ru-RU" sz="1600" dirty="0" smtClean="0">
                <a:solidFill>
                  <a:schemeClr val="tx1"/>
                </a:solidFill>
              </a:rPr>
              <a:t>в файл </a:t>
            </a:r>
            <a:r>
              <a:rPr lang="ru-RU" sz="1600" dirty="0">
                <a:solidFill>
                  <a:schemeClr val="tx1"/>
                </a:solidFill>
              </a:rPr>
              <a:t>и перемещать указатель файла.</a:t>
            </a:r>
          </a:p>
          <a:p>
            <a:pPr marL="0" indent="541338" algn="just">
              <a:spcBef>
                <a:spcPts val="0"/>
              </a:spcBef>
              <a:buNone/>
            </a:pPr>
            <a:r>
              <a:rPr lang="ru-RU" sz="1600" dirty="0" smtClean="0">
                <a:solidFill>
                  <a:schemeClr val="tx1"/>
                </a:solidFill>
              </a:rPr>
              <a:t>Для получения доступа для чтения и записи необходимо установить </a:t>
            </a:r>
            <a:r>
              <a:rPr lang="en-US" sz="1600" b="1" dirty="0" err="1" smtClean="0">
                <a:solidFill>
                  <a:schemeClr val="tx1"/>
                </a:solidFill>
              </a:rPr>
              <a:t>GENERIC_READ</a:t>
            </a:r>
            <a:r>
              <a:rPr lang="ru-RU" sz="1600" b="1" dirty="0" smtClean="0">
                <a:solidFill>
                  <a:schemeClr val="tx1"/>
                </a:solidFill>
              </a:rPr>
              <a:t> </a:t>
            </a:r>
            <a:r>
              <a:rPr lang="ru-RU" sz="1600" dirty="0" smtClean="0">
                <a:solidFill>
                  <a:schemeClr val="tx1"/>
                </a:solidFill>
              </a:rPr>
              <a:t>и </a:t>
            </a:r>
            <a:r>
              <a:rPr lang="en-US" sz="1600" b="1" dirty="0" err="1" smtClean="0">
                <a:solidFill>
                  <a:schemeClr val="tx1"/>
                </a:solidFill>
              </a:rPr>
              <a:t>GENERIC_WRITE</a:t>
            </a:r>
            <a:r>
              <a:rPr lang="ru-RU" sz="1600" b="1" dirty="0" smtClean="0">
                <a:solidFill>
                  <a:schemeClr val="tx1"/>
                </a:solidFill>
              </a:rPr>
              <a:t>.</a:t>
            </a:r>
            <a:endParaRPr lang="ru-RU" sz="1600" b="1" dirty="0">
              <a:solidFill>
                <a:schemeClr val="tx1"/>
              </a:solidFill>
            </a:endParaRPr>
          </a:p>
        </p:txBody>
      </p:sp>
    </p:spTree>
    <p:extLst>
      <p:ext uri="{BB962C8B-B14F-4D97-AF65-F5344CB8AC3E}">
        <p14:creationId xmlns:p14="http://schemas.microsoft.com/office/powerpoint/2010/main" val="558835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2"/>
          <p:cNvSpPr txBox="1">
            <a:spLocks/>
          </p:cNvSpPr>
          <p:nvPr/>
        </p:nvSpPr>
        <p:spPr>
          <a:xfrm>
            <a:off x="323528" y="44624"/>
            <a:ext cx="8640960" cy="6813376"/>
          </a:xfrm>
          <a:prstGeom prst="rect">
            <a:avLst/>
          </a:prstGeom>
        </p:spPr>
        <p:txBody>
          <a:bodyPr vert="horz" lIns="91440" tIns="45720" rIns="91440" bIns="45720" rtlCol="0">
            <a:no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539750" algn="just">
              <a:spcBef>
                <a:spcPts val="0"/>
              </a:spcBef>
              <a:buNone/>
            </a:pPr>
            <a:r>
              <a:rPr lang="en-US" sz="1600" b="1" dirty="0" err="1">
                <a:solidFill>
                  <a:schemeClr val="tx1"/>
                </a:solidFill>
              </a:rPr>
              <a:t>dwShareMode</a:t>
            </a:r>
            <a:r>
              <a:rPr lang="ru-RU" sz="1600" dirty="0" smtClean="0">
                <a:solidFill>
                  <a:schemeClr val="tx1"/>
                </a:solidFill>
              </a:rPr>
              <a:t> – Определяет способ совместного </a:t>
            </a:r>
            <a:r>
              <a:rPr lang="ru-RU" sz="1600" dirty="0">
                <a:solidFill>
                  <a:schemeClr val="tx1"/>
                </a:solidFill>
              </a:rPr>
              <a:t>доступа к </a:t>
            </a:r>
            <a:r>
              <a:rPr lang="ru-RU" sz="1600" dirty="0" smtClean="0">
                <a:solidFill>
                  <a:schemeClr val="tx1"/>
                </a:solidFill>
              </a:rPr>
              <a:t>объекту. Допустимые значения параметра:</a:t>
            </a:r>
          </a:p>
          <a:p>
            <a:pPr marL="0" indent="360363" algn="just">
              <a:spcBef>
                <a:spcPts val="0"/>
              </a:spcBef>
              <a:buFont typeface="Wingdings" pitchFamily="2" charset="2"/>
              <a:buChar char="§"/>
            </a:pPr>
            <a:r>
              <a:rPr lang="ru-RU" sz="1600" b="1" dirty="0" smtClean="0">
                <a:solidFill>
                  <a:schemeClr val="tx1"/>
                </a:solidFill>
              </a:rPr>
              <a:t>0</a:t>
            </a:r>
            <a:r>
              <a:rPr lang="ru-RU" sz="1600" dirty="0" smtClean="0">
                <a:solidFill>
                  <a:schemeClr val="tx1"/>
                </a:solidFill>
              </a:rPr>
              <a:t> – Запретить совместное использование файла.</a:t>
            </a:r>
          </a:p>
          <a:p>
            <a:pPr marL="0" indent="360363" algn="just">
              <a:spcBef>
                <a:spcPts val="0"/>
              </a:spcBef>
              <a:buFont typeface="Wingdings" pitchFamily="2" charset="2"/>
              <a:buChar char="§"/>
            </a:pPr>
            <a:r>
              <a:rPr lang="en-US" sz="1600" b="1" dirty="0" err="1" smtClean="0">
                <a:solidFill>
                  <a:schemeClr val="tx1"/>
                </a:solidFill>
              </a:rPr>
              <a:t>FILE_SHARE_READ</a:t>
            </a:r>
            <a:r>
              <a:rPr lang="ru-RU" sz="1600" dirty="0" smtClean="0">
                <a:solidFill>
                  <a:schemeClr val="tx1"/>
                </a:solidFill>
              </a:rPr>
              <a:t> – Файл может открываться для чтения. </a:t>
            </a:r>
          </a:p>
          <a:p>
            <a:pPr marL="0" indent="360363" algn="just">
              <a:spcBef>
                <a:spcPts val="0"/>
              </a:spcBef>
              <a:buFont typeface="Wingdings" pitchFamily="2" charset="2"/>
              <a:buChar char="§"/>
            </a:pPr>
            <a:r>
              <a:rPr lang="en-US" sz="1600" b="1" dirty="0" err="1" smtClean="0">
                <a:solidFill>
                  <a:schemeClr val="tx1"/>
                </a:solidFill>
              </a:rPr>
              <a:t>FILE_SHARE_WRITE</a:t>
            </a:r>
            <a:r>
              <a:rPr lang="en-US" sz="1600" b="1" dirty="0" smtClean="0">
                <a:solidFill>
                  <a:schemeClr val="tx1"/>
                </a:solidFill>
              </a:rPr>
              <a:t> </a:t>
            </a:r>
            <a:r>
              <a:rPr lang="en-US" sz="1600" dirty="0" smtClean="0">
                <a:solidFill>
                  <a:schemeClr val="tx1"/>
                </a:solidFill>
              </a:rPr>
              <a:t>- </a:t>
            </a:r>
            <a:r>
              <a:rPr lang="ru-RU" sz="1600" dirty="0">
                <a:solidFill>
                  <a:schemeClr val="tx1"/>
                </a:solidFill>
              </a:rPr>
              <a:t>Файл может открываться для </a:t>
            </a:r>
            <a:r>
              <a:rPr lang="ru-RU" sz="1600" dirty="0" smtClean="0">
                <a:solidFill>
                  <a:schemeClr val="tx1"/>
                </a:solidFill>
              </a:rPr>
              <a:t>записи. </a:t>
            </a:r>
            <a:endParaRPr lang="ru-RU" sz="1600" dirty="0">
              <a:solidFill>
                <a:schemeClr val="tx1"/>
              </a:solidFill>
            </a:endParaRPr>
          </a:p>
          <a:p>
            <a:pPr marL="0" indent="541338" algn="just">
              <a:spcBef>
                <a:spcPts val="0"/>
              </a:spcBef>
              <a:buNone/>
            </a:pPr>
            <a:endParaRPr lang="ru-RU" sz="1400" dirty="0" smtClean="0">
              <a:solidFill>
                <a:schemeClr val="tx1"/>
              </a:solidFill>
            </a:endParaRPr>
          </a:p>
          <a:p>
            <a:pPr marL="0" indent="541338" algn="just">
              <a:spcBef>
                <a:spcPts val="0"/>
              </a:spcBef>
              <a:buNone/>
            </a:pPr>
            <a:r>
              <a:rPr lang="en-US" sz="1600" b="1" dirty="0" err="1" smtClean="0">
                <a:solidFill>
                  <a:schemeClr val="tx1"/>
                </a:solidFill>
              </a:rPr>
              <a:t>lpSecurityAttributes</a:t>
            </a:r>
            <a:r>
              <a:rPr lang="ru-RU" sz="1600" b="1" dirty="0" smtClean="0">
                <a:solidFill>
                  <a:schemeClr val="tx1"/>
                </a:solidFill>
              </a:rPr>
              <a:t> </a:t>
            </a:r>
            <a:r>
              <a:rPr lang="ru-RU" sz="1600" dirty="0" smtClean="0">
                <a:solidFill>
                  <a:schemeClr val="tx1"/>
                </a:solidFill>
              </a:rPr>
              <a:t>– Указатель на структуру </a:t>
            </a:r>
            <a:r>
              <a:rPr lang="en-US" sz="1600" dirty="0" err="1" smtClean="0">
                <a:solidFill>
                  <a:schemeClr val="tx1"/>
                </a:solidFill>
              </a:rPr>
              <a:t>SUCURITY_ATTRIBUTES</a:t>
            </a:r>
            <a:r>
              <a:rPr lang="ru-RU" sz="1600" dirty="0" smtClean="0">
                <a:solidFill>
                  <a:schemeClr val="tx1"/>
                </a:solidFill>
              </a:rPr>
              <a:t>, которая указывает атрибуты защиты каталога. Файловая система </a:t>
            </a:r>
            <a:r>
              <a:rPr lang="ru-RU" sz="1600" dirty="0" err="1" smtClean="0">
                <a:solidFill>
                  <a:schemeClr val="tx1"/>
                </a:solidFill>
              </a:rPr>
              <a:t>длжна</a:t>
            </a:r>
            <a:r>
              <a:rPr lang="ru-RU" sz="1600" dirty="0" smtClean="0">
                <a:solidFill>
                  <a:schemeClr val="tx1"/>
                </a:solidFill>
              </a:rPr>
              <a:t> обеспечивать поддержку защиты на уровне файловой системы </a:t>
            </a:r>
            <a:r>
              <a:rPr lang="en-US" sz="1600" dirty="0" err="1" smtClean="0">
                <a:solidFill>
                  <a:schemeClr val="tx1"/>
                </a:solidFill>
              </a:rPr>
              <a:t>NTFS</a:t>
            </a:r>
            <a:r>
              <a:rPr lang="ru-RU" sz="1600" dirty="0" smtClean="0">
                <a:solidFill>
                  <a:schemeClr val="tx1"/>
                </a:solidFill>
              </a:rPr>
              <a:t>; в ином случае этот параметр не имеет силы.</a:t>
            </a:r>
          </a:p>
          <a:p>
            <a:pPr marL="0" indent="541338" algn="just">
              <a:spcBef>
                <a:spcPts val="0"/>
              </a:spcBef>
              <a:buNone/>
            </a:pPr>
            <a:endParaRPr lang="ru-RU" sz="1400" dirty="0" smtClean="0">
              <a:solidFill>
                <a:schemeClr val="tx1"/>
              </a:solidFill>
            </a:endParaRPr>
          </a:p>
          <a:p>
            <a:pPr marL="0" indent="539750" algn="just">
              <a:spcBef>
                <a:spcPts val="0"/>
              </a:spcBef>
              <a:buNone/>
            </a:pPr>
            <a:r>
              <a:rPr lang="en-US" sz="1600" b="1" dirty="0" err="1" smtClean="0">
                <a:solidFill>
                  <a:schemeClr val="tx1"/>
                </a:solidFill>
              </a:rPr>
              <a:t>dwCreationDisposition</a:t>
            </a:r>
            <a:r>
              <a:rPr lang="ru-RU" sz="1600" b="1" dirty="0" smtClean="0">
                <a:solidFill>
                  <a:schemeClr val="tx1"/>
                </a:solidFill>
              </a:rPr>
              <a:t> </a:t>
            </a:r>
            <a:r>
              <a:rPr lang="ru-RU" sz="1600" dirty="0" smtClean="0">
                <a:solidFill>
                  <a:schemeClr val="tx1"/>
                </a:solidFill>
              </a:rPr>
              <a:t>– определяет действие, которое необходимо выполнить в том случае, если файл существует, и в том случае, если нет. </a:t>
            </a:r>
            <a:r>
              <a:rPr lang="ru-RU" sz="1600" dirty="0">
                <a:solidFill>
                  <a:schemeClr val="tx1"/>
                </a:solidFill>
              </a:rPr>
              <a:t>Допустимые значения параметра:</a:t>
            </a:r>
          </a:p>
          <a:p>
            <a:pPr marL="0" indent="360363" algn="just">
              <a:spcBef>
                <a:spcPts val="0"/>
              </a:spcBef>
              <a:buFont typeface="Wingdings" pitchFamily="2" charset="2"/>
              <a:buChar char="§"/>
            </a:pPr>
            <a:r>
              <a:rPr lang="en-US" sz="1600" b="1" dirty="0" err="1" smtClean="0">
                <a:solidFill>
                  <a:schemeClr val="tx1"/>
                </a:solidFill>
              </a:rPr>
              <a:t>CREATE_ALWAYS</a:t>
            </a:r>
            <a:r>
              <a:rPr lang="ru-RU" sz="1600" dirty="0" smtClean="0">
                <a:solidFill>
                  <a:schemeClr val="tx1"/>
                </a:solidFill>
              </a:rPr>
              <a:t> </a:t>
            </a:r>
            <a:r>
              <a:rPr lang="ru-RU" sz="1600" dirty="0">
                <a:solidFill>
                  <a:schemeClr val="tx1"/>
                </a:solidFill>
              </a:rPr>
              <a:t>– </a:t>
            </a:r>
            <a:r>
              <a:rPr lang="ru-RU" sz="1600" dirty="0" smtClean="0">
                <a:solidFill>
                  <a:schemeClr val="tx1"/>
                </a:solidFill>
              </a:rPr>
              <a:t>Создать новый файл. Функция перезаписывает файл, если он существует.</a:t>
            </a:r>
          </a:p>
          <a:p>
            <a:pPr marL="0" indent="360363" algn="just">
              <a:spcBef>
                <a:spcPts val="0"/>
              </a:spcBef>
              <a:buFont typeface="Wingdings" pitchFamily="2" charset="2"/>
              <a:buChar char="§"/>
            </a:pPr>
            <a:r>
              <a:rPr lang="en-US" sz="1600" b="1" dirty="0" err="1" smtClean="0">
                <a:solidFill>
                  <a:schemeClr val="tx1"/>
                </a:solidFill>
              </a:rPr>
              <a:t>CREATE_NEW</a:t>
            </a:r>
            <a:r>
              <a:rPr lang="ru-RU" sz="1600" dirty="0" smtClean="0">
                <a:solidFill>
                  <a:schemeClr val="tx1"/>
                </a:solidFill>
              </a:rPr>
              <a:t> - </a:t>
            </a:r>
            <a:r>
              <a:rPr lang="ru-RU" sz="1600" dirty="0">
                <a:solidFill>
                  <a:schemeClr val="tx1"/>
                </a:solidFill>
              </a:rPr>
              <a:t>Создать новый файл. Функция </a:t>
            </a:r>
            <a:r>
              <a:rPr lang="ru-RU" sz="1600" dirty="0" smtClean="0">
                <a:solidFill>
                  <a:schemeClr val="tx1"/>
                </a:solidFill>
              </a:rPr>
              <a:t>не срабатывает, </a:t>
            </a:r>
            <a:r>
              <a:rPr lang="ru-RU" sz="1600" dirty="0">
                <a:solidFill>
                  <a:schemeClr val="tx1"/>
                </a:solidFill>
              </a:rPr>
              <a:t>если </a:t>
            </a:r>
            <a:r>
              <a:rPr lang="ru-RU" sz="1600" dirty="0" smtClean="0">
                <a:solidFill>
                  <a:schemeClr val="tx1"/>
                </a:solidFill>
              </a:rPr>
              <a:t>указанный файл уже </a:t>
            </a:r>
            <a:r>
              <a:rPr lang="ru-RU" sz="1600" dirty="0">
                <a:solidFill>
                  <a:schemeClr val="tx1"/>
                </a:solidFill>
              </a:rPr>
              <a:t>существует</a:t>
            </a:r>
            <a:r>
              <a:rPr lang="ru-RU" sz="1600" dirty="0" smtClean="0">
                <a:solidFill>
                  <a:schemeClr val="tx1"/>
                </a:solidFill>
              </a:rPr>
              <a:t>.</a:t>
            </a:r>
          </a:p>
          <a:p>
            <a:pPr marL="0" indent="360363" algn="just">
              <a:spcBef>
                <a:spcPts val="0"/>
              </a:spcBef>
              <a:buFont typeface="Wingdings" pitchFamily="2" charset="2"/>
              <a:buChar char="§"/>
            </a:pPr>
            <a:r>
              <a:rPr lang="en-US" sz="1600" b="1" dirty="0" err="1" smtClean="0">
                <a:solidFill>
                  <a:schemeClr val="tx1"/>
                </a:solidFill>
              </a:rPr>
              <a:t>OPEN_ALWAYS</a:t>
            </a:r>
            <a:r>
              <a:rPr lang="ru-RU" sz="1600" dirty="0" smtClean="0">
                <a:solidFill>
                  <a:schemeClr val="tx1"/>
                </a:solidFill>
              </a:rPr>
              <a:t> – </a:t>
            </a:r>
            <a:r>
              <a:rPr lang="ru-RU" sz="1600" dirty="0" err="1" smtClean="0">
                <a:solidFill>
                  <a:schemeClr val="tx1"/>
                </a:solidFill>
              </a:rPr>
              <a:t>Олткрыть</a:t>
            </a:r>
            <a:r>
              <a:rPr lang="ru-RU" sz="1600" dirty="0" smtClean="0">
                <a:solidFill>
                  <a:schemeClr val="tx1"/>
                </a:solidFill>
              </a:rPr>
              <a:t> файл, если он существует. Если файл не существует, функция создает файл, как если бы параметр имел значение </a:t>
            </a:r>
            <a:r>
              <a:rPr lang="en-US" sz="1600" b="1" dirty="0" err="1">
                <a:solidFill>
                  <a:schemeClr val="tx1"/>
                </a:solidFill>
              </a:rPr>
              <a:t>CREATE_NEW</a:t>
            </a:r>
            <a:r>
              <a:rPr lang="ru-RU" sz="1600" dirty="0">
                <a:solidFill>
                  <a:schemeClr val="tx1"/>
                </a:solidFill>
              </a:rPr>
              <a:t> </a:t>
            </a:r>
            <a:r>
              <a:rPr lang="ru-RU" sz="1600" dirty="0" smtClean="0">
                <a:solidFill>
                  <a:schemeClr val="tx1"/>
                </a:solidFill>
              </a:rPr>
              <a:t>.</a:t>
            </a:r>
          </a:p>
          <a:p>
            <a:pPr marL="0" indent="360363" algn="just">
              <a:spcBef>
                <a:spcPts val="0"/>
              </a:spcBef>
              <a:buFont typeface="Wingdings" pitchFamily="2" charset="2"/>
              <a:buChar char="§"/>
            </a:pPr>
            <a:r>
              <a:rPr lang="en-US" sz="1600" b="1" dirty="0" err="1" smtClean="0">
                <a:solidFill>
                  <a:schemeClr val="tx1"/>
                </a:solidFill>
              </a:rPr>
              <a:t>OPEN_EXISTING</a:t>
            </a:r>
            <a:r>
              <a:rPr lang="ru-RU" sz="1600" b="1" dirty="0" smtClean="0">
                <a:solidFill>
                  <a:schemeClr val="tx1"/>
                </a:solidFill>
              </a:rPr>
              <a:t> </a:t>
            </a:r>
            <a:r>
              <a:rPr lang="ru-RU" sz="1600" dirty="0" smtClean="0">
                <a:solidFill>
                  <a:schemeClr val="tx1"/>
                </a:solidFill>
              </a:rPr>
              <a:t>– Открыть файл. Функция не срабатывает, если файл не существует.</a:t>
            </a:r>
          </a:p>
          <a:p>
            <a:pPr marL="0" indent="360363" algn="just">
              <a:spcBef>
                <a:spcPts val="0"/>
              </a:spcBef>
              <a:buFont typeface="Wingdings" pitchFamily="2" charset="2"/>
              <a:buChar char="§"/>
            </a:pPr>
            <a:r>
              <a:rPr lang="en-US" sz="1600" b="1" dirty="0" err="1" smtClean="0">
                <a:solidFill>
                  <a:schemeClr val="tx1"/>
                </a:solidFill>
              </a:rPr>
              <a:t>TRUNCATE_EXISTING</a:t>
            </a:r>
            <a:r>
              <a:rPr lang="ru-RU" sz="1600" b="1" dirty="0" smtClean="0">
                <a:solidFill>
                  <a:schemeClr val="tx1"/>
                </a:solidFill>
              </a:rPr>
              <a:t> </a:t>
            </a:r>
            <a:r>
              <a:rPr lang="ru-RU" sz="1600" dirty="0" smtClean="0">
                <a:solidFill>
                  <a:schemeClr val="tx1"/>
                </a:solidFill>
              </a:rPr>
              <a:t>– Открыть файл. После его открытия файл усекается так, чтобы его размер был равен 0 байтов. Вызывающий процесс должен открыть файл с параметром доступа не ниже </a:t>
            </a:r>
            <a:r>
              <a:rPr lang="en-US" sz="1600" b="1" dirty="0" err="1" smtClean="0">
                <a:solidFill>
                  <a:schemeClr val="tx1"/>
                </a:solidFill>
              </a:rPr>
              <a:t>GENERIC_WRITE</a:t>
            </a:r>
            <a:r>
              <a:rPr lang="ru-RU" sz="1600" dirty="0" smtClean="0">
                <a:solidFill>
                  <a:schemeClr val="tx1"/>
                </a:solidFill>
              </a:rPr>
              <a:t>. Функция не достигает успеха, если файл не существует.</a:t>
            </a:r>
            <a:endParaRPr lang="ru-RU" sz="1600" dirty="0">
              <a:solidFill>
                <a:schemeClr val="tx1"/>
              </a:solidFill>
            </a:endParaRPr>
          </a:p>
          <a:p>
            <a:pPr marL="0" indent="541338" algn="just">
              <a:spcBef>
                <a:spcPts val="0"/>
              </a:spcBef>
              <a:buNone/>
            </a:pPr>
            <a:endParaRPr lang="ru-RU" sz="1600" dirty="0">
              <a:solidFill>
                <a:schemeClr val="tx1"/>
              </a:solidFill>
            </a:endParaRPr>
          </a:p>
        </p:txBody>
      </p:sp>
    </p:spTree>
    <p:extLst>
      <p:ext uri="{BB962C8B-B14F-4D97-AF65-F5344CB8AC3E}">
        <p14:creationId xmlns:p14="http://schemas.microsoft.com/office/powerpoint/2010/main" val="975755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2"/>
          <p:cNvSpPr txBox="1">
            <a:spLocks/>
          </p:cNvSpPr>
          <p:nvPr/>
        </p:nvSpPr>
        <p:spPr>
          <a:xfrm>
            <a:off x="323528" y="44624"/>
            <a:ext cx="8568952" cy="6813376"/>
          </a:xfrm>
          <a:prstGeom prst="rect">
            <a:avLst/>
          </a:prstGeom>
        </p:spPr>
        <p:txBody>
          <a:bodyPr vert="horz" lIns="91440" tIns="45720" rIns="91440" bIns="45720" rtlCol="0">
            <a:no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539750" algn="just">
              <a:spcBef>
                <a:spcPts val="0"/>
              </a:spcBef>
              <a:buNone/>
            </a:pPr>
            <a:r>
              <a:rPr lang="en-US" sz="1600" b="1" dirty="0" err="1" smtClean="0">
                <a:solidFill>
                  <a:schemeClr val="tx1"/>
                </a:solidFill>
              </a:rPr>
              <a:t>dwFlagsAndAttributes</a:t>
            </a:r>
            <a:r>
              <a:rPr lang="ru-RU" sz="1600" dirty="0">
                <a:solidFill>
                  <a:schemeClr val="tx1"/>
                </a:solidFill>
              </a:rPr>
              <a:t> </a:t>
            </a:r>
            <a:r>
              <a:rPr lang="ru-RU" sz="1600" dirty="0" smtClean="0">
                <a:solidFill>
                  <a:schemeClr val="tx1"/>
                </a:solidFill>
              </a:rPr>
              <a:t>- Атрибуты </a:t>
            </a:r>
            <a:r>
              <a:rPr lang="ru-RU" sz="1600" dirty="0">
                <a:solidFill>
                  <a:schemeClr val="tx1"/>
                </a:solidFill>
              </a:rPr>
              <a:t>и флажки файла</a:t>
            </a:r>
            <a:r>
              <a:rPr lang="ru-RU" sz="1600" dirty="0" smtClean="0">
                <a:solidFill>
                  <a:schemeClr val="tx1"/>
                </a:solidFill>
              </a:rPr>
              <a:t>. Когда </a:t>
            </a:r>
            <a:r>
              <a:rPr lang="ru-RU" sz="1600" dirty="0" err="1">
                <a:solidFill>
                  <a:schemeClr val="tx1"/>
                </a:solidFill>
              </a:rPr>
              <a:t>CreateFile</a:t>
            </a:r>
            <a:r>
              <a:rPr lang="ru-RU" sz="1600" dirty="0">
                <a:solidFill>
                  <a:schemeClr val="tx1"/>
                </a:solidFill>
              </a:rPr>
              <a:t> открывает существующий файл, он объединяет флажки файла с существующими его атрибутами, но игнорирует любые предоставляемые атрибуты файла</a:t>
            </a:r>
            <a:r>
              <a:rPr lang="ru-RU" sz="1600" dirty="0" smtClean="0">
                <a:solidFill>
                  <a:schemeClr val="tx1"/>
                </a:solidFill>
              </a:rPr>
              <a:t>. Этот </a:t>
            </a:r>
            <a:r>
              <a:rPr lang="ru-RU" sz="1600" dirty="0">
                <a:solidFill>
                  <a:schemeClr val="tx1"/>
                </a:solidFill>
              </a:rPr>
              <a:t>параметр может включать в себя любую комбинацию атрибутов </a:t>
            </a:r>
            <a:r>
              <a:rPr lang="ru-RU" sz="1600" dirty="0" smtClean="0">
                <a:solidFill>
                  <a:schemeClr val="tx1"/>
                </a:solidFill>
              </a:rPr>
              <a:t>файла. По умолчанию параметр имеет значение </a:t>
            </a:r>
            <a:r>
              <a:rPr lang="ru-RU" sz="1600" dirty="0" err="1" smtClean="0">
                <a:solidFill>
                  <a:schemeClr val="tx1"/>
                </a:solidFill>
              </a:rPr>
              <a:t>FILE_ATTRIBUTE_NORMAL</a:t>
            </a:r>
            <a:r>
              <a:rPr lang="ru-RU" sz="1600" dirty="0" smtClean="0">
                <a:solidFill>
                  <a:schemeClr val="tx1"/>
                </a:solidFill>
              </a:rPr>
              <a:t>. </a:t>
            </a:r>
          </a:p>
          <a:p>
            <a:pPr marL="0" indent="539750" algn="just">
              <a:spcBef>
                <a:spcPts val="0"/>
              </a:spcBef>
              <a:buNone/>
            </a:pPr>
            <a:endParaRPr lang="ru-RU" sz="1600" dirty="0" smtClean="0">
              <a:solidFill>
                <a:schemeClr val="tx1"/>
              </a:solidFill>
            </a:endParaRPr>
          </a:p>
          <a:p>
            <a:pPr marL="0" indent="539750" algn="just">
              <a:spcBef>
                <a:spcPts val="0"/>
              </a:spcBef>
              <a:buNone/>
            </a:pPr>
            <a:r>
              <a:rPr lang="en-US" sz="1600" b="1" dirty="0" smtClean="0">
                <a:solidFill>
                  <a:schemeClr val="tx1"/>
                </a:solidFill>
              </a:rPr>
              <a:t> </a:t>
            </a:r>
            <a:r>
              <a:rPr lang="en-US" sz="1600" b="1" dirty="0" err="1" smtClean="0">
                <a:solidFill>
                  <a:schemeClr val="tx1"/>
                </a:solidFill>
              </a:rPr>
              <a:t>hTemplateFile</a:t>
            </a:r>
            <a:r>
              <a:rPr lang="ru-RU" sz="1600" b="1" dirty="0">
                <a:solidFill>
                  <a:schemeClr val="tx1"/>
                </a:solidFill>
              </a:rPr>
              <a:t> </a:t>
            </a:r>
            <a:r>
              <a:rPr lang="ru-RU" sz="1600" dirty="0" smtClean="0">
                <a:solidFill>
                  <a:schemeClr val="tx1"/>
                </a:solidFill>
              </a:rPr>
              <a:t>- Дескриптор </a:t>
            </a:r>
            <a:r>
              <a:rPr lang="ru-RU" sz="1600" dirty="0">
                <a:solidFill>
                  <a:schemeClr val="tx1"/>
                </a:solidFill>
              </a:rPr>
              <a:t>файла шаблона с правом доступа </a:t>
            </a:r>
            <a:r>
              <a:rPr lang="ru-RU" sz="1600" dirty="0" err="1">
                <a:solidFill>
                  <a:schemeClr val="tx1"/>
                </a:solidFill>
              </a:rPr>
              <a:t>GENERIC_READ</a:t>
            </a:r>
            <a:r>
              <a:rPr lang="ru-RU" sz="1600" dirty="0">
                <a:solidFill>
                  <a:schemeClr val="tx1"/>
                </a:solidFill>
              </a:rPr>
              <a:t>. Файл шаблона предоставляет атрибуты файла и дополнительные атрибуты для создающегося файла. Этот параметр должен быть </a:t>
            </a:r>
            <a:r>
              <a:rPr lang="ru-RU" sz="1600" dirty="0" smtClean="0">
                <a:solidFill>
                  <a:schemeClr val="tx1"/>
                </a:solidFill>
              </a:rPr>
              <a:t>равен </a:t>
            </a:r>
            <a:r>
              <a:rPr lang="ru-RU" sz="1600" dirty="0" err="1" smtClean="0">
                <a:solidFill>
                  <a:schemeClr val="tx1"/>
                </a:solidFill>
              </a:rPr>
              <a:t>NULL</a:t>
            </a:r>
            <a:r>
              <a:rPr lang="ru-RU" sz="1600" dirty="0" smtClean="0">
                <a:solidFill>
                  <a:schemeClr val="tx1"/>
                </a:solidFill>
              </a:rPr>
              <a:t>. При </a:t>
            </a:r>
            <a:r>
              <a:rPr lang="ru-RU" sz="1600" dirty="0">
                <a:solidFill>
                  <a:schemeClr val="tx1"/>
                </a:solidFill>
              </a:rPr>
              <a:t>открытии существующего файла, </a:t>
            </a:r>
            <a:r>
              <a:rPr lang="ru-RU" sz="1600" dirty="0" err="1">
                <a:solidFill>
                  <a:schemeClr val="tx1"/>
                </a:solidFill>
              </a:rPr>
              <a:t>CreateFile</a:t>
            </a:r>
            <a:r>
              <a:rPr lang="ru-RU" sz="1600" dirty="0">
                <a:solidFill>
                  <a:schemeClr val="tx1"/>
                </a:solidFill>
              </a:rPr>
              <a:t> игнорирует файл шаблона. </a:t>
            </a:r>
            <a:endParaRPr lang="ru-RU" sz="1600" dirty="0" smtClean="0">
              <a:solidFill>
                <a:schemeClr val="tx1"/>
              </a:solidFill>
            </a:endParaRPr>
          </a:p>
          <a:p>
            <a:pPr marL="0" indent="539750" algn="just">
              <a:spcBef>
                <a:spcPts val="0"/>
              </a:spcBef>
              <a:buNone/>
            </a:pPr>
            <a:endParaRPr lang="ru-RU" sz="1600" b="1" dirty="0" smtClean="0">
              <a:solidFill>
                <a:schemeClr val="tx1"/>
              </a:solidFill>
            </a:endParaRPr>
          </a:p>
          <a:p>
            <a:pPr marL="0" indent="539750" algn="just">
              <a:spcBef>
                <a:spcPts val="0"/>
              </a:spcBef>
              <a:buNone/>
            </a:pPr>
            <a:r>
              <a:rPr lang="ru-RU" sz="1800" b="1" dirty="0" smtClean="0">
                <a:solidFill>
                  <a:schemeClr val="tx1"/>
                </a:solidFill>
              </a:rPr>
              <a:t>Пример</a:t>
            </a:r>
            <a:r>
              <a:rPr lang="ru-RU" sz="1800" b="1" dirty="0">
                <a:solidFill>
                  <a:schemeClr val="tx1"/>
                </a:solidFill>
              </a:rPr>
              <a:t>: Открытие файла  для </a:t>
            </a:r>
            <a:r>
              <a:rPr lang="ru-RU" sz="1800" b="1" dirty="0" smtClean="0">
                <a:solidFill>
                  <a:schemeClr val="tx1"/>
                </a:solidFill>
              </a:rPr>
              <a:t>чтения </a:t>
            </a:r>
          </a:p>
          <a:p>
            <a:pPr marL="0" indent="539750" algn="just">
              <a:spcBef>
                <a:spcPts val="0"/>
              </a:spcBef>
              <a:buNone/>
            </a:pPr>
            <a:r>
              <a:rPr lang="en-US" sz="1600" dirty="0" smtClean="0">
                <a:solidFill>
                  <a:schemeClr val="tx1"/>
                </a:solidFill>
              </a:rPr>
              <a:t>HANDLE </a:t>
            </a:r>
            <a:r>
              <a:rPr lang="en-US" sz="1600" dirty="0" err="1" smtClean="0">
                <a:solidFill>
                  <a:schemeClr val="tx1"/>
                </a:solidFill>
              </a:rPr>
              <a:t>hFile</a:t>
            </a:r>
            <a:r>
              <a:rPr lang="en-US" sz="1600" dirty="0" smtClean="0">
                <a:solidFill>
                  <a:schemeClr val="tx1"/>
                </a:solidFill>
              </a:rPr>
              <a:t> </a:t>
            </a:r>
            <a:r>
              <a:rPr lang="en-US" sz="1600" dirty="0">
                <a:solidFill>
                  <a:schemeClr val="tx1"/>
                </a:solidFill>
              </a:rPr>
              <a:t>= </a:t>
            </a:r>
            <a:r>
              <a:rPr lang="en-US" sz="1600" dirty="0" err="1">
                <a:solidFill>
                  <a:schemeClr val="tx1"/>
                </a:solidFill>
              </a:rPr>
              <a:t>CreateFile</a:t>
            </a:r>
            <a:r>
              <a:rPr lang="en-US" sz="1600" dirty="0" smtClean="0">
                <a:solidFill>
                  <a:schemeClr val="tx1"/>
                </a:solidFill>
              </a:rPr>
              <a:t>(</a:t>
            </a:r>
            <a:endParaRPr lang="ru-RU" sz="1600" dirty="0" smtClean="0">
              <a:solidFill>
                <a:schemeClr val="tx1"/>
              </a:solidFill>
            </a:endParaRPr>
          </a:p>
          <a:p>
            <a:pPr marL="0" indent="539750" algn="just">
              <a:spcBef>
                <a:spcPts val="0"/>
              </a:spcBef>
              <a:buNone/>
            </a:pPr>
            <a:r>
              <a:rPr lang="ru-RU" sz="1600" dirty="0">
                <a:solidFill>
                  <a:schemeClr val="tx1"/>
                </a:solidFill>
              </a:rPr>
              <a:t>	 </a:t>
            </a:r>
            <a:r>
              <a:rPr lang="ru-RU" sz="1600" dirty="0" smtClean="0">
                <a:solidFill>
                  <a:schemeClr val="tx1"/>
                </a:solidFill>
              </a:rPr>
              <a:t>            </a:t>
            </a:r>
            <a:r>
              <a:rPr lang="en-US" sz="1600" dirty="0" smtClean="0">
                <a:solidFill>
                  <a:schemeClr val="tx1"/>
                </a:solidFill>
              </a:rPr>
              <a:t>EXT</a:t>
            </a:r>
            <a:r>
              <a:rPr lang="en-US" sz="1600" dirty="0">
                <a:solidFill>
                  <a:schemeClr val="tx1"/>
                </a:solidFill>
              </a:rPr>
              <a:t>("myfile.txt"),    // </a:t>
            </a:r>
            <a:r>
              <a:rPr lang="ru-RU" sz="1600" dirty="0">
                <a:solidFill>
                  <a:schemeClr val="tx1"/>
                </a:solidFill>
              </a:rPr>
              <a:t>открываемый файл</a:t>
            </a:r>
          </a:p>
          <a:p>
            <a:pPr marL="0" indent="539750" algn="just">
              <a:spcBef>
                <a:spcPts val="0"/>
              </a:spcBef>
              <a:buNone/>
            </a:pPr>
            <a:r>
              <a:rPr lang="ru-RU" sz="1600" dirty="0">
                <a:solidFill>
                  <a:schemeClr val="tx1"/>
                </a:solidFill>
              </a:rPr>
              <a:t>                   </a:t>
            </a:r>
            <a:r>
              <a:rPr lang="en-US" sz="1600" dirty="0" err="1">
                <a:solidFill>
                  <a:schemeClr val="tx1"/>
                </a:solidFill>
              </a:rPr>
              <a:t>GENERIC_READ</a:t>
            </a:r>
            <a:r>
              <a:rPr lang="en-US" sz="1600" dirty="0">
                <a:solidFill>
                  <a:schemeClr val="tx1"/>
                </a:solidFill>
              </a:rPr>
              <a:t>,          // </a:t>
            </a:r>
            <a:r>
              <a:rPr lang="ru-RU" sz="1600" dirty="0">
                <a:solidFill>
                  <a:schemeClr val="tx1"/>
                </a:solidFill>
              </a:rPr>
              <a:t>открываем для чтения</a:t>
            </a:r>
          </a:p>
          <a:p>
            <a:pPr marL="0" indent="539750" algn="just">
              <a:spcBef>
                <a:spcPts val="0"/>
              </a:spcBef>
              <a:buNone/>
            </a:pPr>
            <a:r>
              <a:rPr lang="ru-RU" sz="1600" dirty="0">
                <a:solidFill>
                  <a:schemeClr val="tx1"/>
                </a:solidFill>
              </a:rPr>
              <a:t>                   </a:t>
            </a:r>
            <a:r>
              <a:rPr lang="en-US" sz="1600" dirty="0" err="1">
                <a:solidFill>
                  <a:schemeClr val="tx1"/>
                </a:solidFill>
              </a:rPr>
              <a:t>FILE_SHARE_READ</a:t>
            </a:r>
            <a:r>
              <a:rPr lang="en-US" sz="1600" dirty="0">
                <a:solidFill>
                  <a:schemeClr val="tx1"/>
                </a:solidFill>
              </a:rPr>
              <a:t>,       // </a:t>
            </a:r>
            <a:r>
              <a:rPr lang="ru-RU" sz="1600" dirty="0">
                <a:solidFill>
                  <a:schemeClr val="tx1"/>
                </a:solidFill>
              </a:rPr>
              <a:t>для совместного чтения</a:t>
            </a:r>
          </a:p>
          <a:p>
            <a:pPr marL="0" indent="539750" algn="just">
              <a:spcBef>
                <a:spcPts val="0"/>
              </a:spcBef>
              <a:buNone/>
            </a:pPr>
            <a:r>
              <a:rPr lang="ru-RU" sz="1600" dirty="0">
                <a:solidFill>
                  <a:schemeClr val="tx1"/>
                </a:solidFill>
              </a:rPr>
              <a:t>                   </a:t>
            </a:r>
            <a:r>
              <a:rPr lang="en-US" sz="1600" dirty="0">
                <a:solidFill>
                  <a:schemeClr val="tx1"/>
                </a:solidFill>
              </a:rPr>
              <a:t>NULL,                  // </a:t>
            </a:r>
            <a:r>
              <a:rPr lang="ru-RU" sz="1600" dirty="0">
                <a:solidFill>
                  <a:schemeClr val="tx1"/>
                </a:solidFill>
              </a:rPr>
              <a:t>защита по умолчанию</a:t>
            </a:r>
          </a:p>
          <a:p>
            <a:pPr marL="0" indent="539750" algn="just">
              <a:spcBef>
                <a:spcPts val="0"/>
              </a:spcBef>
              <a:buNone/>
            </a:pPr>
            <a:r>
              <a:rPr lang="ru-RU" sz="1600" dirty="0">
                <a:solidFill>
                  <a:schemeClr val="tx1"/>
                </a:solidFill>
              </a:rPr>
              <a:t>                   </a:t>
            </a:r>
            <a:r>
              <a:rPr lang="en-US" sz="1600" dirty="0" err="1">
                <a:solidFill>
                  <a:schemeClr val="tx1"/>
                </a:solidFill>
              </a:rPr>
              <a:t>OPEN_EXISTING</a:t>
            </a:r>
            <a:r>
              <a:rPr lang="en-US" sz="1600" dirty="0">
                <a:solidFill>
                  <a:schemeClr val="tx1"/>
                </a:solidFill>
              </a:rPr>
              <a:t>,         // </a:t>
            </a:r>
            <a:r>
              <a:rPr lang="ru-RU" sz="1600" dirty="0">
                <a:solidFill>
                  <a:schemeClr val="tx1"/>
                </a:solidFill>
              </a:rPr>
              <a:t>только существующий файл</a:t>
            </a:r>
          </a:p>
          <a:p>
            <a:pPr marL="0" indent="539750" algn="just">
              <a:spcBef>
                <a:spcPts val="0"/>
              </a:spcBef>
              <a:buNone/>
            </a:pPr>
            <a:r>
              <a:rPr lang="ru-RU" sz="1600" dirty="0">
                <a:solidFill>
                  <a:schemeClr val="tx1"/>
                </a:solidFill>
              </a:rPr>
              <a:t>                   </a:t>
            </a:r>
            <a:r>
              <a:rPr lang="en-US" sz="1600" dirty="0" err="1">
                <a:solidFill>
                  <a:schemeClr val="tx1"/>
                </a:solidFill>
              </a:rPr>
              <a:t>FILE_ATTRIBUTE_NORMAL</a:t>
            </a:r>
            <a:r>
              <a:rPr lang="en-US" sz="1600" dirty="0">
                <a:solidFill>
                  <a:schemeClr val="tx1"/>
                </a:solidFill>
              </a:rPr>
              <a:t>, // </a:t>
            </a:r>
            <a:r>
              <a:rPr lang="ru-RU" sz="1600" dirty="0">
                <a:solidFill>
                  <a:schemeClr val="tx1"/>
                </a:solidFill>
              </a:rPr>
              <a:t>обычный файл</a:t>
            </a:r>
          </a:p>
          <a:p>
            <a:pPr marL="0" indent="539750" algn="just">
              <a:spcBef>
                <a:spcPts val="0"/>
              </a:spcBef>
              <a:buNone/>
            </a:pPr>
            <a:r>
              <a:rPr lang="ru-RU" sz="1600" dirty="0">
                <a:solidFill>
                  <a:schemeClr val="tx1"/>
                </a:solidFill>
              </a:rPr>
              <a:t>                   </a:t>
            </a:r>
            <a:r>
              <a:rPr lang="en-US" sz="1600" dirty="0">
                <a:solidFill>
                  <a:schemeClr val="tx1"/>
                </a:solidFill>
              </a:rPr>
              <a:t>NULL);                 // </a:t>
            </a:r>
            <a:r>
              <a:rPr lang="ru-RU" sz="1600" dirty="0">
                <a:solidFill>
                  <a:schemeClr val="tx1"/>
                </a:solidFill>
              </a:rPr>
              <a:t>атрибутов шаблона </a:t>
            </a:r>
            <a:r>
              <a:rPr lang="ru-RU" sz="1600" dirty="0" smtClean="0">
                <a:solidFill>
                  <a:schemeClr val="tx1"/>
                </a:solidFill>
              </a:rPr>
              <a:t>нет</a:t>
            </a:r>
          </a:p>
          <a:p>
            <a:pPr marL="0" indent="539750" algn="just">
              <a:spcBef>
                <a:spcPts val="0"/>
              </a:spcBef>
              <a:buNone/>
            </a:pPr>
            <a:endParaRPr lang="ru-RU" sz="1600" dirty="0" smtClean="0">
              <a:solidFill>
                <a:schemeClr val="tx1"/>
              </a:solidFill>
            </a:endParaRPr>
          </a:p>
          <a:p>
            <a:pPr marL="0" indent="539750" algn="just">
              <a:spcBef>
                <a:spcPts val="0"/>
              </a:spcBef>
              <a:buNone/>
            </a:pPr>
            <a:r>
              <a:rPr lang="ru-RU" sz="1600" dirty="0" err="1">
                <a:solidFill>
                  <a:schemeClr val="tx1"/>
                </a:solidFill>
              </a:rPr>
              <a:t>CreateFile</a:t>
            </a:r>
            <a:r>
              <a:rPr lang="ru-RU" sz="1600" dirty="0">
                <a:solidFill>
                  <a:schemeClr val="tx1"/>
                </a:solidFill>
              </a:rPr>
              <a:t> завершается успешно только в том случае, если файл по имени </a:t>
            </a:r>
            <a:r>
              <a:rPr lang="ru-RU" sz="1600" dirty="0" smtClean="0">
                <a:solidFill>
                  <a:schemeClr val="tx1"/>
                </a:solidFill>
              </a:rPr>
              <a:t>myfile.txt </a:t>
            </a:r>
            <a:r>
              <a:rPr lang="ru-RU" sz="1600" dirty="0">
                <a:solidFill>
                  <a:schemeClr val="tx1"/>
                </a:solidFill>
              </a:rPr>
              <a:t>уже существует в текущем каталоге. Последующий вызов </a:t>
            </a:r>
            <a:r>
              <a:rPr lang="ru-RU" sz="1600" dirty="0" err="1">
                <a:solidFill>
                  <a:schemeClr val="tx1"/>
                </a:solidFill>
              </a:rPr>
              <a:t>CreateFile</a:t>
            </a:r>
            <a:r>
              <a:rPr lang="ru-RU" sz="1600" dirty="0">
                <a:solidFill>
                  <a:schemeClr val="tx1"/>
                </a:solidFill>
              </a:rPr>
              <a:t> </a:t>
            </a:r>
            <a:r>
              <a:rPr lang="ru-RU" sz="1600" dirty="0" smtClean="0">
                <a:solidFill>
                  <a:schemeClr val="tx1"/>
                </a:solidFill>
              </a:rPr>
              <a:t>для этого файла </a:t>
            </a:r>
            <a:r>
              <a:rPr lang="ru-RU" sz="1600" dirty="0">
                <a:solidFill>
                  <a:schemeClr val="tx1"/>
                </a:solidFill>
              </a:rPr>
              <a:t>завершится успешно, если вызов использует тот же самый доступ и режимы совместного использования.</a:t>
            </a:r>
          </a:p>
          <a:p>
            <a:pPr marL="0" indent="539750" algn="just">
              <a:spcBef>
                <a:spcPts val="0"/>
              </a:spcBef>
              <a:buNone/>
            </a:pPr>
            <a:r>
              <a:rPr lang="ru-RU" sz="1600" dirty="0">
                <a:solidFill>
                  <a:schemeClr val="tx1"/>
                </a:solidFill>
              </a:rPr>
              <a:t> </a:t>
            </a:r>
          </a:p>
        </p:txBody>
      </p:sp>
    </p:spTree>
    <p:extLst>
      <p:ext uri="{BB962C8B-B14F-4D97-AF65-F5344CB8AC3E}">
        <p14:creationId xmlns:p14="http://schemas.microsoft.com/office/powerpoint/2010/main" val="2918590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2"/>
          <p:cNvSpPr txBox="1">
            <a:spLocks/>
          </p:cNvSpPr>
          <p:nvPr/>
        </p:nvSpPr>
        <p:spPr>
          <a:xfrm>
            <a:off x="323528" y="44624"/>
            <a:ext cx="8568952" cy="6813376"/>
          </a:xfrm>
          <a:prstGeom prst="rect">
            <a:avLst/>
          </a:prstGeom>
        </p:spPr>
        <p:txBody>
          <a:bodyPr vert="horz" lIns="91440" tIns="45720" rIns="91440" bIns="45720" rtlCol="0">
            <a:no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539750" algn="just">
              <a:spcBef>
                <a:spcPts val="0"/>
              </a:spcBef>
              <a:buNone/>
            </a:pPr>
            <a:r>
              <a:rPr lang="ru-RU" sz="2000" b="1" dirty="0" smtClean="0">
                <a:solidFill>
                  <a:schemeClr val="tx1"/>
                </a:solidFill>
              </a:rPr>
              <a:t>Пример</a:t>
            </a:r>
            <a:r>
              <a:rPr lang="ru-RU" sz="2000" b="1" dirty="0">
                <a:solidFill>
                  <a:schemeClr val="tx1"/>
                </a:solidFill>
              </a:rPr>
              <a:t>: Открытие файла  для </a:t>
            </a:r>
            <a:r>
              <a:rPr lang="ru-RU" sz="2000" b="1" dirty="0" smtClean="0">
                <a:solidFill>
                  <a:schemeClr val="tx1"/>
                </a:solidFill>
              </a:rPr>
              <a:t>записи</a:t>
            </a:r>
          </a:p>
          <a:p>
            <a:pPr marL="0" indent="539750" algn="just">
              <a:spcBef>
                <a:spcPts val="0"/>
              </a:spcBef>
              <a:buNone/>
            </a:pPr>
            <a:endParaRPr lang="ru-RU" sz="1600" dirty="0" smtClean="0">
              <a:solidFill>
                <a:schemeClr val="tx1"/>
              </a:solidFill>
            </a:endParaRPr>
          </a:p>
          <a:p>
            <a:pPr marL="0" indent="539750" algn="just">
              <a:spcBef>
                <a:spcPts val="0"/>
              </a:spcBef>
              <a:buNone/>
            </a:pPr>
            <a:r>
              <a:rPr lang="ru-RU" sz="1600" dirty="0" smtClean="0">
                <a:solidFill>
                  <a:schemeClr val="tx1"/>
                </a:solidFill>
              </a:rPr>
              <a:t>Фрагмент </a:t>
            </a:r>
            <a:r>
              <a:rPr lang="ru-RU" sz="1600" dirty="0">
                <a:solidFill>
                  <a:schemeClr val="tx1"/>
                </a:solidFill>
              </a:rPr>
              <a:t>нижеследующего кода использует </a:t>
            </a:r>
            <a:r>
              <a:rPr lang="en-US" sz="1600" dirty="0" err="1">
                <a:solidFill>
                  <a:schemeClr val="tx1"/>
                </a:solidFill>
              </a:rPr>
              <a:t>CreateFile</a:t>
            </a:r>
            <a:r>
              <a:rPr lang="en-US" sz="1600" dirty="0">
                <a:solidFill>
                  <a:schemeClr val="tx1"/>
                </a:solidFill>
              </a:rPr>
              <a:t>, </a:t>
            </a:r>
            <a:r>
              <a:rPr lang="ru-RU" sz="1600" dirty="0">
                <a:solidFill>
                  <a:schemeClr val="tx1"/>
                </a:solidFill>
              </a:rPr>
              <a:t>чтобы создать новый файл и открывает его для записи.</a:t>
            </a:r>
          </a:p>
          <a:p>
            <a:pPr marL="0" indent="539750" algn="just">
              <a:spcBef>
                <a:spcPts val="0"/>
              </a:spcBef>
              <a:buNone/>
            </a:pPr>
            <a:endParaRPr lang="ru-RU" sz="1400" dirty="0">
              <a:solidFill>
                <a:schemeClr val="tx1"/>
              </a:solidFill>
            </a:endParaRPr>
          </a:p>
          <a:p>
            <a:pPr marL="0" indent="539750" algn="just">
              <a:spcBef>
                <a:spcPts val="0"/>
              </a:spcBef>
              <a:buNone/>
            </a:pPr>
            <a:r>
              <a:rPr lang="ru-RU" sz="1400" dirty="0">
                <a:solidFill>
                  <a:schemeClr val="tx1"/>
                </a:solidFill>
              </a:rPr>
              <a:t>#</a:t>
            </a:r>
            <a:r>
              <a:rPr lang="en-US" sz="1400" dirty="0">
                <a:solidFill>
                  <a:schemeClr val="tx1"/>
                </a:solidFill>
              </a:rPr>
              <a:t>include &lt;</a:t>
            </a:r>
            <a:r>
              <a:rPr lang="en-US" sz="1400" dirty="0" err="1">
                <a:solidFill>
                  <a:schemeClr val="tx1"/>
                </a:solidFill>
              </a:rPr>
              <a:t>windows.h</a:t>
            </a:r>
            <a:r>
              <a:rPr lang="en-US" sz="1400" dirty="0">
                <a:solidFill>
                  <a:schemeClr val="tx1"/>
                </a:solidFill>
              </a:rPr>
              <a:t>&gt;</a:t>
            </a:r>
          </a:p>
          <a:p>
            <a:pPr marL="0" indent="539750" algn="just">
              <a:spcBef>
                <a:spcPts val="0"/>
              </a:spcBef>
              <a:buNone/>
            </a:pPr>
            <a:r>
              <a:rPr lang="en-US" sz="1400" dirty="0">
                <a:solidFill>
                  <a:schemeClr val="tx1"/>
                </a:solidFill>
              </a:rPr>
              <a:t>#include &lt;</a:t>
            </a:r>
            <a:r>
              <a:rPr lang="en-US" sz="1400" dirty="0" err="1">
                <a:solidFill>
                  <a:schemeClr val="tx1"/>
                </a:solidFill>
              </a:rPr>
              <a:t>stdio.h</a:t>
            </a:r>
            <a:r>
              <a:rPr lang="en-US" sz="1400" dirty="0">
                <a:solidFill>
                  <a:schemeClr val="tx1"/>
                </a:solidFill>
              </a:rPr>
              <a:t>&gt;</a:t>
            </a:r>
          </a:p>
          <a:p>
            <a:pPr marL="0" indent="539750" algn="just">
              <a:spcBef>
                <a:spcPts val="0"/>
              </a:spcBef>
              <a:buNone/>
            </a:pPr>
            <a:endParaRPr lang="en-US" sz="1400" dirty="0">
              <a:solidFill>
                <a:schemeClr val="tx1"/>
              </a:solidFill>
            </a:endParaRPr>
          </a:p>
          <a:p>
            <a:pPr marL="0" indent="539750" algn="just">
              <a:spcBef>
                <a:spcPts val="0"/>
              </a:spcBef>
              <a:buNone/>
            </a:pPr>
            <a:r>
              <a:rPr lang="en-US" sz="1400" dirty="0">
                <a:solidFill>
                  <a:schemeClr val="tx1"/>
                </a:solidFill>
              </a:rPr>
              <a:t>HANDLE </a:t>
            </a:r>
            <a:r>
              <a:rPr lang="en-US" sz="1400" dirty="0" err="1" smtClean="0">
                <a:solidFill>
                  <a:schemeClr val="tx1"/>
                </a:solidFill>
              </a:rPr>
              <a:t>hFile</a:t>
            </a:r>
            <a:r>
              <a:rPr lang="en-US" sz="1400" dirty="0" smtClean="0">
                <a:solidFill>
                  <a:schemeClr val="tx1"/>
                </a:solidFill>
              </a:rPr>
              <a:t> </a:t>
            </a:r>
            <a:r>
              <a:rPr lang="en-US" sz="1400" dirty="0">
                <a:solidFill>
                  <a:schemeClr val="tx1"/>
                </a:solidFill>
              </a:rPr>
              <a:t>= </a:t>
            </a:r>
            <a:r>
              <a:rPr lang="en-US" sz="1400" dirty="0" err="1">
                <a:solidFill>
                  <a:schemeClr val="tx1"/>
                </a:solidFill>
              </a:rPr>
              <a:t>CreateFile</a:t>
            </a:r>
            <a:r>
              <a:rPr lang="en-US" sz="1400" dirty="0" smtClean="0">
                <a:solidFill>
                  <a:schemeClr val="tx1"/>
                </a:solidFill>
              </a:rPr>
              <a:t>(</a:t>
            </a:r>
            <a:endParaRPr lang="ru-RU" sz="1400" dirty="0" smtClean="0">
              <a:solidFill>
                <a:schemeClr val="tx1"/>
              </a:solidFill>
            </a:endParaRPr>
          </a:p>
          <a:p>
            <a:pPr marL="0" indent="539750" algn="just">
              <a:spcBef>
                <a:spcPts val="0"/>
              </a:spcBef>
              <a:buNone/>
            </a:pPr>
            <a:r>
              <a:rPr lang="ru-RU" sz="1400" dirty="0">
                <a:solidFill>
                  <a:schemeClr val="tx1"/>
                </a:solidFill>
              </a:rPr>
              <a:t>	 </a:t>
            </a:r>
            <a:r>
              <a:rPr lang="ru-RU" sz="1400" dirty="0" smtClean="0">
                <a:solidFill>
                  <a:schemeClr val="tx1"/>
                </a:solidFill>
              </a:rPr>
              <a:t>            </a:t>
            </a:r>
            <a:r>
              <a:rPr lang="en-US" sz="1400" dirty="0" smtClean="0">
                <a:solidFill>
                  <a:schemeClr val="tx1"/>
                </a:solidFill>
              </a:rPr>
              <a:t>TEXT</a:t>
            </a:r>
            <a:r>
              <a:rPr lang="en-US" sz="1400" dirty="0">
                <a:solidFill>
                  <a:schemeClr val="tx1"/>
                </a:solidFill>
              </a:rPr>
              <a:t>("myfile.txt"),    // </a:t>
            </a:r>
            <a:r>
              <a:rPr lang="ru-RU" sz="1400" dirty="0">
                <a:solidFill>
                  <a:schemeClr val="tx1"/>
                </a:solidFill>
              </a:rPr>
              <a:t>создаваемый файл</a:t>
            </a:r>
          </a:p>
          <a:p>
            <a:pPr marL="0" indent="539750" algn="just">
              <a:spcBef>
                <a:spcPts val="0"/>
              </a:spcBef>
              <a:buNone/>
            </a:pPr>
            <a:r>
              <a:rPr lang="ru-RU" sz="1400" dirty="0">
                <a:solidFill>
                  <a:schemeClr val="tx1"/>
                </a:solidFill>
              </a:rPr>
              <a:t>                   </a:t>
            </a:r>
            <a:r>
              <a:rPr lang="en-US" sz="1400" dirty="0" err="1">
                <a:solidFill>
                  <a:schemeClr val="tx1"/>
                </a:solidFill>
              </a:rPr>
              <a:t>GENERIC_WRITE</a:t>
            </a:r>
            <a:r>
              <a:rPr lang="en-US" sz="1400" dirty="0">
                <a:solidFill>
                  <a:schemeClr val="tx1"/>
                </a:solidFill>
              </a:rPr>
              <a:t>,         // </a:t>
            </a:r>
            <a:r>
              <a:rPr lang="ru-RU" sz="1400" dirty="0">
                <a:solidFill>
                  <a:schemeClr val="tx1"/>
                </a:solidFill>
              </a:rPr>
              <a:t>открывается для записи</a:t>
            </a:r>
          </a:p>
          <a:p>
            <a:pPr marL="0" indent="539750" algn="just">
              <a:spcBef>
                <a:spcPts val="0"/>
              </a:spcBef>
              <a:buNone/>
            </a:pPr>
            <a:r>
              <a:rPr lang="ru-RU" sz="1400" dirty="0">
                <a:solidFill>
                  <a:schemeClr val="tx1"/>
                </a:solidFill>
              </a:rPr>
              <a:t>                   0,                     // совместно не используется</a:t>
            </a:r>
          </a:p>
          <a:p>
            <a:pPr marL="0" indent="539750" algn="just">
              <a:spcBef>
                <a:spcPts val="0"/>
              </a:spcBef>
              <a:buNone/>
            </a:pPr>
            <a:r>
              <a:rPr lang="ru-RU" sz="1400" dirty="0">
                <a:solidFill>
                  <a:schemeClr val="tx1"/>
                </a:solidFill>
              </a:rPr>
              <a:t>                   </a:t>
            </a:r>
            <a:r>
              <a:rPr lang="en-US" sz="1400" dirty="0">
                <a:solidFill>
                  <a:schemeClr val="tx1"/>
                </a:solidFill>
              </a:rPr>
              <a:t>NULL,                  // </a:t>
            </a:r>
            <a:r>
              <a:rPr lang="ru-RU" sz="1400" dirty="0">
                <a:solidFill>
                  <a:schemeClr val="tx1"/>
                </a:solidFill>
              </a:rPr>
              <a:t>защита по умолчанию</a:t>
            </a:r>
          </a:p>
          <a:p>
            <a:pPr marL="0" indent="539750" algn="just">
              <a:spcBef>
                <a:spcPts val="0"/>
              </a:spcBef>
              <a:buNone/>
            </a:pPr>
            <a:r>
              <a:rPr lang="ru-RU" sz="1400" dirty="0">
                <a:solidFill>
                  <a:schemeClr val="tx1"/>
                </a:solidFill>
              </a:rPr>
              <a:t>                   </a:t>
            </a:r>
            <a:r>
              <a:rPr lang="en-US" sz="1400" dirty="0" err="1">
                <a:solidFill>
                  <a:schemeClr val="tx1"/>
                </a:solidFill>
              </a:rPr>
              <a:t>CREATE_ALWAYS</a:t>
            </a:r>
            <a:r>
              <a:rPr lang="en-US" sz="1400" dirty="0">
                <a:solidFill>
                  <a:schemeClr val="tx1"/>
                </a:solidFill>
              </a:rPr>
              <a:t>,         // </a:t>
            </a:r>
            <a:r>
              <a:rPr lang="ru-RU" sz="1400" dirty="0">
                <a:solidFill>
                  <a:schemeClr val="tx1"/>
                </a:solidFill>
              </a:rPr>
              <a:t>переписывает существующий</a:t>
            </a:r>
          </a:p>
          <a:p>
            <a:pPr marL="0" indent="539750" algn="just">
              <a:spcBef>
                <a:spcPts val="0"/>
              </a:spcBef>
              <a:buNone/>
            </a:pPr>
            <a:r>
              <a:rPr lang="ru-RU" sz="1400" dirty="0">
                <a:solidFill>
                  <a:schemeClr val="tx1"/>
                </a:solidFill>
              </a:rPr>
              <a:t>                   </a:t>
            </a:r>
            <a:r>
              <a:rPr lang="en-US" sz="1400" dirty="0" err="1">
                <a:solidFill>
                  <a:schemeClr val="tx1"/>
                </a:solidFill>
              </a:rPr>
              <a:t>FILE_ATTRIBUTE_NORMAL</a:t>
            </a:r>
            <a:r>
              <a:rPr lang="en-US" sz="1400" dirty="0">
                <a:solidFill>
                  <a:schemeClr val="tx1"/>
                </a:solidFill>
              </a:rPr>
              <a:t> | // </a:t>
            </a:r>
            <a:r>
              <a:rPr lang="ru-RU" sz="1400" dirty="0">
                <a:solidFill>
                  <a:schemeClr val="tx1"/>
                </a:solidFill>
              </a:rPr>
              <a:t>обычный файл</a:t>
            </a:r>
          </a:p>
          <a:p>
            <a:pPr marL="0" indent="539750" algn="just">
              <a:spcBef>
                <a:spcPts val="0"/>
              </a:spcBef>
              <a:buNone/>
            </a:pPr>
            <a:r>
              <a:rPr lang="ru-RU" sz="1400" dirty="0">
                <a:solidFill>
                  <a:schemeClr val="tx1"/>
                </a:solidFill>
              </a:rPr>
              <a:t>                   </a:t>
            </a:r>
            <a:r>
              <a:rPr lang="en-US" sz="1400" dirty="0" err="1">
                <a:solidFill>
                  <a:schemeClr val="tx1"/>
                </a:solidFill>
              </a:rPr>
              <a:t>FILE_FLAG_OVERLAPPED</a:t>
            </a:r>
            <a:r>
              <a:rPr lang="en-US" sz="1400" dirty="0">
                <a:solidFill>
                  <a:schemeClr val="tx1"/>
                </a:solidFill>
              </a:rPr>
              <a:t>,  // </a:t>
            </a:r>
            <a:r>
              <a:rPr lang="ru-RU" sz="1400" dirty="0">
                <a:solidFill>
                  <a:schemeClr val="tx1"/>
                </a:solidFill>
              </a:rPr>
              <a:t>асинхронный ввод/вывод </a:t>
            </a:r>
            <a:r>
              <a:rPr lang="en-US" sz="1400" dirty="0">
                <a:solidFill>
                  <a:schemeClr val="tx1"/>
                </a:solidFill>
              </a:rPr>
              <a:t>I/O</a:t>
            </a:r>
          </a:p>
          <a:p>
            <a:pPr marL="0" indent="539750" algn="just">
              <a:spcBef>
                <a:spcPts val="0"/>
              </a:spcBef>
              <a:buNone/>
            </a:pPr>
            <a:r>
              <a:rPr lang="en-US" sz="1400" dirty="0">
                <a:solidFill>
                  <a:schemeClr val="tx1"/>
                </a:solidFill>
              </a:rPr>
              <a:t>                   NULL);                 // </a:t>
            </a:r>
            <a:r>
              <a:rPr lang="ru-RU" sz="1400" dirty="0">
                <a:solidFill>
                  <a:schemeClr val="tx1"/>
                </a:solidFill>
              </a:rPr>
              <a:t>атрибутов шаблона нет</a:t>
            </a:r>
          </a:p>
          <a:p>
            <a:pPr marL="0" indent="539750" algn="just">
              <a:spcBef>
                <a:spcPts val="0"/>
              </a:spcBef>
              <a:buNone/>
            </a:pPr>
            <a:endParaRPr lang="ru-RU" sz="1400" dirty="0">
              <a:solidFill>
                <a:schemeClr val="tx1"/>
              </a:solidFill>
            </a:endParaRPr>
          </a:p>
          <a:p>
            <a:pPr marL="0" indent="539750" algn="just">
              <a:spcBef>
                <a:spcPts val="0"/>
              </a:spcBef>
              <a:buNone/>
            </a:pPr>
            <a:r>
              <a:rPr lang="en-US" sz="1400" dirty="0">
                <a:solidFill>
                  <a:schemeClr val="tx1"/>
                </a:solidFill>
              </a:rPr>
              <a:t>if (</a:t>
            </a:r>
            <a:r>
              <a:rPr lang="en-US" sz="1400" dirty="0" err="1">
                <a:solidFill>
                  <a:schemeClr val="tx1"/>
                </a:solidFill>
              </a:rPr>
              <a:t>hFile</a:t>
            </a:r>
            <a:r>
              <a:rPr lang="en-US" sz="1400" dirty="0">
                <a:solidFill>
                  <a:schemeClr val="tx1"/>
                </a:solidFill>
              </a:rPr>
              <a:t> == </a:t>
            </a:r>
            <a:r>
              <a:rPr lang="en-US" sz="1400" dirty="0" err="1">
                <a:solidFill>
                  <a:schemeClr val="tx1"/>
                </a:solidFill>
              </a:rPr>
              <a:t>INVALID_HANDLE_VALUE</a:t>
            </a:r>
            <a:r>
              <a:rPr lang="en-US" sz="1400" dirty="0">
                <a:solidFill>
                  <a:schemeClr val="tx1"/>
                </a:solidFill>
              </a:rPr>
              <a:t>) </a:t>
            </a:r>
          </a:p>
          <a:p>
            <a:pPr marL="0" indent="539750" algn="just">
              <a:spcBef>
                <a:spcPts val="0"/>
              </a:spcBef>
              <a:buNone/>
            </a:pPr>
            <a:r>
              <a:rPr lang="en-US" sz="1400" dirty="0">
                <a:solidFill>
                  <a:schemeClr val="tx1"/>
                </a:solidFill>
              </a:rPr>
              <a:t>{ </a:t>
            </a:r>
          </a:p>
          <a:p>
            <a:pPr marL="0" indent="539750" algn="just">
              <a:spcBef>
                <a:spcPts val="0"/>
              </a:spcBef>
              <a:buNone/>
            </a:pPr>
            <a:r>
              <a:rPr lang="en-US" sz="1400" dirty="0">
                <a:solidFill>
                  <a:schemeClr val="tx1"/>
                </a:solidFill>
              </a:rPr>
              <a:t>    </a:t>
            </a:r>
            <a:r>
              <a:rPr lang="en-US" sz="1400" dirty="0" err="1">
                <a:solidFill>
                  <a:schemeClr val="tx1"/>
                </a:solidFill>
              </a:rPr>
              <a:t>printf</a:t>
            </a:r>
            <a:r>
              <a:rPr lang="en-US" sz="1400" dirty="0">
                <a:solidFill>
                  <a:schemeClr val="tx1"/>
                </a:solidFill>
              </a:rPr>
              <a:t>("Could not open file (error %d)\n", </a:t>
            </a:r>
            <a:r>
              <a:rPr lang="en-US" sz="1400" dirty="0" err="1">
                <a:solidFill>
                  <a:schemeClr val="tx1"/>
                </a:solidFill>
              </a:rPr>
              <a:t>GetLastError</a:t>
            </a:r>
            <a:r>
              <a:rPr lang="en-US" sz="1400" dirty="0">
                <a:solidFill>
                  <a:schemeClr val="tx1"/>
                </a:solidFill>
              </a:rPr>
              <a:t>());</a:t>
            </a:r>
          </a:p>
          <a:p>
            <a:pPr marL="0" indent="539750" algn="just">
              <a:spcBef>
                <a:spcPts val="0"/>
              </a:spcBef>
              <a:buNone/>
            </a:pPr>
            <a:r>
              <a:rPr lang="en-US" sz="1400" dirty="0">
                <a:solidFill>
                  <a:schemeClr val="tx1"/>
                </a:solidFill>
              </a:rPr>
              <a:t>    return 0;</a:t>
            </a:r>
          </a:p>
          <a:p>
            <a:pPr marL="0" indent="539750" algn="just">
              <a:spcBef>
                <a:spcPts val="0"/>
              </a:spcBef>
              <a:buNone/>
            </a:pPr>
            <a:r>
              <a:rPr lang="en-US" sz="1400" dirty="0">
                <a:solidFill>
                  <a:schemeClr val="tx1"/>
                </a:solidFill>
              </a:rPr>
              <a:t>}</a:t>
            </a:r>
          </a:p>
          <a:p>
            <a:pPr marL="0" indent="539750" algn="just">
              <a:spcBef>
                <a:spcPts val="0"/>
              </a:spcBef>
              <a:buNone/>
            </a:pPr>
            <a:r>
              <a:rPr lang="ru-RU" sz="1600" dirty="0">
                <a:solidFill>
                  <a:schemeClr val="tx1"/>
                </a:solidFill>
              </a:rPr>
              <a:t>Последующий вызов </a:t>
            </a:r>
            <a:r>
              <a:rPr lang="en-US" sz="1600" dirty="0" err="1">
                <a:solidFill>
                  <a:schemeClr val="tx1"/>
                </a:solidFill>
              </a:rPr>
              <a:t>CreateFile</a:t>
            </a:r>
            <a:r>
              <a:rPr lang="en-US" sz="1600" dirty="0">
                <a:solidFill>
                  <a:schemeClr val="tx1"/>
                </a:solidFill>
              </a:rPr>
              <a:t>, </a:t>
            </a:r>
            <a:r>
              <a:rPr lang="ru-RU" sz="1600" dirty="0">
                <a:solidFill>
                  <a:schemeClr val="tx1"/>
                </a:solidFill>
              </a:rPr>
              <a:t>чтобы открыть этот файл, завершится ошибкой, пока дескриптор не закроется. </a:t>
            </a:r>
          </a:p>
        </p:txBody>
      </p:sp>
    </p:spTree>
    <p:extLst>
      <p:ext uri="{BB962C8B-B14F-4D97-AF65-F5344CB8AC3E}">
        <p14:creationId xmlns:p14="http://schemas.microsoft.com/office/powerpoint/2010/main" val="2680804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Объект 2"/>
          <p:cNvSpPr>
            <a:spLocks noGrp="1"/>
          </p:cNvSpPr>
          <p:nvPr>
            <p:ph idx="4294967295"/>
          </p:nvPr>
        </p:nvSpPr>
        <p:spPr>
          <a:xfrm>
            <a:off x="323528" y="1268760"/>
            <a:ext cx="8568952" cy="5400600"/>
          </a:xfrm>
          <a:prstGeom prst="rect">
            <a:avLst/>
          </a:prstGeom>
        </p:spPr>
        <p:txBody>
          <a:bodyPr>
            <a:normAutofit fontScale="92500"/>
          </a:bodyPr>
          <a:lstStyle/>
          <a:p>
            <a:pPr marL="0" indent="539750" algn="just">
              <a:lnSpc>
                <a:spcPct val="120000"/>
              </a:lnSpc>
              <a:buNone/>
            </a:pPr>
            <a:r>
              <a:rPr lang="ru-RU" sz="2400" dirty="0">
                <a:solidFill>
                  <a:schemeClr val="tx1"/>
                </a:solidFill>
              </a:rPr>
              <a:t>Приложение читает из и пишет в файл, используя функции </a:t>
            </a:r>
            <a:r>
              <a:rPr lang="ru-RU" sz="2400" b="1" dirty="0" err="1">
                <a:solidFill>
                  <a:schemeClr val="tx1"/>
                </a:solidFill>
              </a:rPr>
              <a:t>ReadFile</a:t>
            </a:r>
            <a:r>
              <a:rPr lang="ru-RU" sz="2400" b="1" dirty="0">
                <a:solidFill>
                  <a:schemeClr val="tx1"/>
                </a:solidFill>
              </a:rPr>
              <a:t>, </a:t>
            </a:r>
            <a:r>
              <a:rPr lang="ru-RU" sz="2400" b="1" dirty="0" err="1">
                <a:solidFill>
                  <a:schemeClr val="tx1"/>
                </a:solidFill>
              </a:rPr>
              <a:t>ReadFileEx</a:t>
            </a:r>
            <a:r>
              <a:rPr lang="ru-RU" sz="2400" b="1" dirty="0">
                <a:solidFill>
                  <a:schemeClr val="tx1"/>
                </a:solidFill>
              </a:rPr>
              <a:t> </a:t>
            </a:r>
            <a:r>
              <a:rPr lang="ru-RU" sz="2400" dirty="0">
                <a:solidFill>
                  <a:schemeClr val="tx1"/>
                </a:solidFill>
              </a:rPr>
              <a:t>и</a:t>
            </a:r>
            <a:r>
              <a:rPr lang="ru-RU" sz="2400" b="1" dirty="0">
                <a:solidFill>
                  <a:schemeClr val="tx1"/>
                </a:solidFill>
              </a:rPr>
              <a:t> </a:t>
            </a:r>
            <a:r>
              <a:rPr lang="ru-RU" sz="2400" b="1" dirty="0" err="1">
                <a:solidFill>
                  <a:schemeClr val="tx1"/>
                </a:solidFill>
              </a:rPr>
              <a:t>WriteFileEx</a:t>
            </a:r>
            <a:r>
              <a:rPr lang="ru-RU" sz="2400" b="1" dirty="0">
                <a:solidFill>
                  <a:schemeClr val="tx1"/>
                </a:solidFill>
              </a:rPr>
              <a:t>. </a:t>
            </a:r>
            <a:r>
              <a:rPr lang="ru-RU" sz="2400" dirty="0">
                <a:solidFill>
                  <a:schemeClr val="tx1"/>
                </a:solidFill>
              </a:rPr>
              <a:t>Эти функции требуют дескриптора файла, открытого для чтения и записи, соответственно. Они читают и записывают указанное число байтов в месте, обозначенном указателем позиции в файле. Данные читаются и записываются именно так, как определены; функции не форматируют данные.</a:t>
            </a:r>
          </a:p>
          <a:p>
            <a:pPr marL="0" indent="539750" algn="just">
              <a:lnSpc>
                <a:spcPct val="120000"/>
              </a:lnSpc>
              <a:buNone/>
            </a:pPr>
            <a:r>
              <a:rPr lang="ru-RU" sz="2400" dirty="0" smtClean="0">
                <a:solidFill>
                  <a:schemeClr val="tx1"/>
                </a:solidFill>
              </a:rPr>
              <a:t>Когда </a:t>
            </a:r>
            <a:r>
              <a:rPr lang="ru-RU" sz="2400" dirty="0">
                <a:solidFill>
                  <a:schemeClr val="tx1"/>
                </a:solidFill>
              </a:rPr>
              <a:t>указатель позиции в файле достигает конца, а приложение пытается читать из файла, ошибки не происходит, но никакие байты не читаются. Поэтому, считывание нулевых байтов без ошибки означает, что приложение достигло конца файла. Запись нулевых байтов не делает ничего.</a:t>
            </a:r>
            <a:endParaRPr lang="en-US" sz="2400" dirty="0" smtClean="0">
              <a:solidFill>
                <a:schemeClr val="tx1"/>
              </a:solidFill>
            </a:endParaRPr>
          </a:p>
        </p:txBody>
      </p:sp>
      <p:sp>
        <p:nvSpPr>
          <p:cNvPr id="4" name="Прямоугольник 3"/>
          <p:cNvSpPr/>
          <p:nvPr/>
        </p:nvSpPr>
        <p:spPr>
          <a:xfrm>
            <a:off x="0" y="188640"/>
            <a:ext cx="9144000" cy="646331"/>
          </a:xfrm>
          <a:prstGeom prst="rect">
            <a:avLst/>
          </a:prstGeom>
          <a:noFill/>
        </p:spPr>
        <p:txBody>
          <a:bodyPr wrap="square" lIns="91440" tIns="45720" rIns="91440" bIns="45720">
            <a:spAutoFit/>
          </a:bodyPr>
          <a:lstStyle/>
          <a:p>
            <a:pPr algn="ctr"/>
            <a:r>
              <a:rPr lang="ru-RU"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Чтение и запись в файлы</a:t>
            </a:r>
            <a:endParaRPr lang="ru-RU"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cxnSp>
        <p:nvCxnSpPr>
          <p:cNvPr id="5" name="Прямая соединительная линия 4"/>
          <p:cNvCxnSpPr/>
          <p:nvPr/>
        </p:nvCxnSpPr>
        <p:spPr>
          <a:xfrm>
            <a:off x="1112346" y="1019637"/>
            <a:ext cx="7239482" cy="0"/>
          </a:xfrm>
          <a:prstGeom prst="line">
            <a:avLst/>
          </a:prstGeom>
          <a:ln>
            <a:solidFill>
              <a:schemeClr val="accent6"/>
            </a:solidFill>
          </a:ln>
          <a:effectLst>
            <a:outerShdw blurRad="50800" dist="38100" algn="l" rotWithShape="0">
              <a:prstClr val="black">
                <a:alpha val="40000"/>
              </a:prstClr>
            </a:outerShdw>
          </a:effectLst>
          <a:scene3d>
            <a:camera prst="orthographicFront">
              <a:rot lat="0" lon="0" rev="0"/>
            </a:camera>
            <a:lightRig rig="balanced" dir="tr"/>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821265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2"/>
          <p:cNvSpPr txBox="1">
            <a:spLocks/>
          </p:cNvSpPr>
          <p:nvPr/>
        </p:nvSpPr>
        <p:spPr>
          <a:xfrm>
            <a:off x="323528" y="260648"/>
            <a:ext cx="8640960" cy="6597352"/>
          </a:xfrm>
          <a:prstGeom prst="rect">
            <a:avLst/>
          </a:prstGeom>
        </p:spPr>
        <p:txBody>
          <a:bodyPr vert="horz" lIns="91440" tIns="45720" rIns="91440" bIns="45720" rtlCol="0">
            <a:no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539750" algn="just">
              <a:spcBef>
                <a:spcPts val="0"/>
              </a:spcBef>
              <a:buNone/>
            </a:pPr>
            <a:r>
              <a:rPr lang="ru-RU" sz="1800" dirty="0">
                <a:solidFill>
                  <a:schemeClr val="tx1"/>
                </a:solidFill>
              </a:rPr>
              <a:t>Функция </a:t>
            </a:r>
            <a:r>
              <a:rPr lang="ru-RU" sz="1800" b="1" dirty="0" err="1">
                <a:solidFill>
                  <a:schemeClr val="tx1"/>
                </a:solidFill>
              </a:rPr>
              <a:t>ReadFile</a:t>
            </a:r>
            <a:r>
              <a:rPr lang="ru-RU" sz="1800" dirty="0">
                <a:solidFill>
                  <a:schemeClr val="tx1"/>
                </a:solidFill>
              </a:rPr>
              <a:t> читает данные из файла, начиная с позиции, обозначенной указателем файла. После того, как операция чтения была закончена, указатель файла перемещается на число действительно прочитанных байтов, если дескриптор файла не создан с атрибутом асинхронной операции. Если дескриптор файла создается для асинхронного ввода - вывода, приложение должно переместить позицию указателя файла после операции чтения.</a:t>
            </a:r>
          </a:p>
          <a:p>
            <a:pPr marL="0" indent="539750" algn="just">
              <a:spcBef>
                <a:spcPts val="0"/>
              </a:spcBef>
              <a:buNone/>
            </a:pPr>
            <a:endParaRPr lang="ru-RU" sz="1800" dirty="0">
              <a:solidFill>
                <a:schemeClr val="tx1"/>
              </a:solidFill>
            </a:endParaRPr>
          </a:p>
          <a:p>
            <a:pPr marL="0" indent="539750" algn="just">
              <a:spcBef>
                <a:spcPts val="0"/>
              </a:spcBef>
              <a:buNone/>
            </a:pPr>
            <a:r>
              <a:rPr lang="ru-RU" sz="1800" dirty="0">
                <a:solidFill>
                  <a:schemeClr val="tx1"/>
                </a:solidFill>
              </a:rPr>
              <a:t>Эта функция предназначена и для синхронной и асинхронной операции. Функция </a:t>
            </a:r>
            <a:r>
              <a:rPr lang="ru-RU" sz="1800" b="1" dirty="0" err="1">
                <a:solidFill>
                  <a:schemeClr val="tx1"/>
                </a:solidFill>
              </a:rPr>
              <a:t>ReadFileEx</a:t>
            </a:r>
            <a:r>
              <a:rPr lang="ru-RU" sz="1800" dirty="0">
                <a:solidFill>
                  <a:schemeClr val="tx1"/>
                </a:solidFill>
              </a:rPr>
              <a:t> предназначена исключительно для асинхронной операции. Это дает возможность приложению выполнять другие действия в ходе операции чтения файла.</a:t>
            </a:r>
          </a:p>
          <a:p>
            <a:pPr marL="0" indent="539750" algn="just">
              <a:spcBef>
                <a:spcPts val="0"/>
              </a:spcBef>
              <a:buNone/>
            </a:pPr>
            <a:endParaRPr lang="ru-RU" sz="1800" dirty="0">
              <a:solidFill>
                <a:schemeClr val="tx1"/>
              </a:solidFill>
            </a:endParaRPr>
          </a:p>
          <a:p>
            <a:pPr marL="0" indent="539750" algn="just">
              <a:spcBef>
                <a:spcPts val="0"/>
              </a:spcBef>
              <a:buNone/>
            </a:pPr>
            <a:r>
              <a:rPr lang="ru-RU" sz="1800" b="1" dirty="0">
                <a:solidFill>
                  <a:schemeClr val="tx1"/>
                </a:solidFill>
              </a:rPr>
              <a:t> </a:t>
            </a:r>
            <a:r>
              <a:rPr lang="ru-RU" sz="1800" b="1" dirty="0" smtClean="0">
                <a:solidFill>
                  <a:schemeClr val="tx1"/>
                </a:solidFill>
              </a:rPr>
              <a:t>Синтаксис</a:t>
            </a:r>
          </a:p>
          <a:p>
            <a:pPr marL="0" indent="539750" algn="just">
              <a:spcBef>
                <a:spcPts val="0"/>
              </a:spcBef>
              <a:buNone/>
            </a:pPr>
            <a:endParaRPr lang="ru-RU" sz="1800" b="1" dirty="0">
              <a:solidFill>
                <a:schemeClr val="tx1"/>
              </a:solidFill>
            </a:endParaRPr>
          </a:p>
          <a:p>
            <a:pPr marL="0" indent="539750" algn="just">
              <a:spcBef>
                <a:spcPts val="0"/>
              </a:spcBef>
              <a:buNone/>
            </a:pPr>
            <a:r>
              <a:rPr lang="ru-RU" sz="1800" dirty="0" err="1">
                <a:solidFill>
                  <a:schemeClr val="tx1"/>
                </a:solidFill>
              </a:rPr>
              <a:t>BOOL</a:t>
            </a:r>
            <a:r>
              <a:rPr lang="ru-RU" sz="1800" dirty="0">
                <a:solidFill>
                  <a:schemeClr val="tx1"/>
                </a:solidFill>
              </a:rPr>
              <a:t> </a:t>
            </a:r>
            <a:r>
              <a:rPr lang="ru-RU" sz="1800" dirty="0" err="1">
                <a:solidFill>
                  <a:schemeClr val="tx1"/>
                </a:solidFill>
              </a:rPr>
              <a:t>ReadFile</a:t>
            </a:r>
            <a:r>
              <a:rPr lang="ru-RU" sz="1800" dirty="0">
                <a:solidFill>
                  <a:schemeClr val="tx1"/>
                </a:solidFill>
              </a:rPr>
              <a:t>(</a:t>
            </a:r>
          </a:p>
          <a:p>
            <a:pPr marL="0" indent="539750" algn="just">
              <a:spcBef>
                <a:spcPts val="0"/>
              </a:spcBef>
              <a:buNone/>
            </a:pPr>
            <a:r>
              <a:rPr lang="ru-RU" sz="1800" dirty="0">
                <a:solidFill>
                  <a:schemeClr val="tx1"/>
                </a:solidFill>
              </a:rPr>
              <a:t>  </a:t>
            </a:r>
            <a:r>
              <a:rPr lang="ru-RU" sz="1800" dirty="0" err="1">
                <a:solidFill>
                  <a:schemeClr val="tx1"/>
                </a:solidFill>
              </a:rPr>
              <a:t>HANDLE</a:t>
            </a:r>
            <a:r>
              <a:rPr lang="ru-RU" sz="1800" dirty="0">
                <a:solidFill>
                  <a:schemeClr val="tx1"/>
                </a:solidFill>
              </a:rPr>
              <a:t> </a:t>
            </a:r>
            <a:r>
              <a:rPr lang="ru-RU" sz="1800" dirty="0" err="1">
                <a:solidFill>
                  <a:schemeClr val="tx1"/>
                </a:solidFill>
              </a:rPr>
              <a:t>hFile</a:t>
            </a:r>
            <a:r>
              <a:rPr lang="ru-RU" sz="1800" dirty="0">
                <a:solidFill>
                  <a:schemeClr val="tx1"/>
                </a:solidFill>
              </a:rPr>
              <a:t>,                // дескриптор файла</a:t>
            </a:r>
          </a:p>
          <a:p>
            <a:pPr marL="0" indent="539750" algn="just">
              <a:spcBef>
                <a:spcPts val="0"/>
              </a:spcBef>
              <a:buNone/>
            </a:pPr>
            <a:r>
              <a:rPr lang="ru-RU" sz="1800" dirty="0">
                <a:solidFill>
                  <a:schemeClr val="tx1"/>
                </a:solidFill>
              </a:rPr>
              <a:t>  </a:t>
            </a:r>
            <a:r>
              <a:rPr lang="ru-RU" sz="1800" dirty="0" err="1">
                <a:solidFill>
                  <a:schemeClr val="tx1"/>
                </a:solidFill>
              </a:rPr>
              <a:t>LPVOID</a:t>
            </a:r>
            <a:r>
              <a:rPr lang="ru-RU" sz="1800" dirty="0">
                <a:solidFill>
                  <a:schemeClr val="tx1"/>
                </a:solidFill>
              </a:rPr>
              <a:t> </a:t>
            </a:r>
            <a:r>
              <a:rPr lang="ru-RU" sz="1800" dirty="0" err="1">
                <a:solidFill>
                  <a:schemeClr val="tx1"/>
                </a:solidFill>
              </a:rPr>
              <a:t>lpBuffer</a:t>
            </a:r>
            <a:r>
              <a:rPr lang="ru-RU" sz="1800" dirty="0">
                <a:solidFill>
                  <a:schemeClr val="tx1"/>
                </a:solidFill>
              </a:rPr>
              <a:t>,             // буфер данных</a:t>
            </a:r>
          </a:p>
          <a:p>
            <a:pPr marL="0" indent="539750" algn="just">
              <a:spcBef>
                <a:spcPts val="0"/>
              </a:spcBef>
              <a:buNone/>
            </a:pPr>
            <a:r>
              <a:rPr lang="ru-RU" sz="1800" dirty="0">
                <a:solidFill>
                  <a:schemeClr val="tx1"/>
                </a:solidFill>
              </a:rPr>
              <a:t>  </a:t>
            </a:r>
            <a:r>
              <a:rPr lang="ru-RU" sz="1800" dirty="0" err="1">
                <a:solidFill>
                  <a:schemeClr val="tx1"/>
                </a:solidFill>
              </a:rPr>
              <a:t>DWORD</a:t>
            </a:r>
            <a:r>
              <a:rPr lang="ru-RU" sz="1800" dirty="0">
                <a:solidFill>
                  <a:schemeClr val="tx1"/>
                </a:solidFill>
              </a:rPr>
              <a:t> </a:t>
            </a:r>
            <a:r>
              <a:rPr lang="ru-RU" sz="1800" dirty="0" err="1">
                <a:solidFill>
                  <a:schemeClr val="tx1"/>
                </a:solidFill>
              </a:rPr>
              <a:t>nNumberOfBytesToRead</a:t>
            </a:r>
            <a:r>
              <a:rPr lang="ru-RU" sz="1800" dirty="0">
                <a:solidFill>
                  <a:schemeClr val="tx1"/>
                </a:solidFill>
              </a:rPr>
              <a:t>,  </a:t>
            </a:r>
            <a:r>
              <a:rPr lang="ru-RU" sz="1800" dirty="0" smtClean="0">
                <a:solidFill>
                  <a:schemeClr val="tx1"/>
                </a:solidFill>
              </a:rPr>
              <a:t>  // </a:t>
            </a:r>
            <a:r>
              <a:rPr lang="ru-RU" sz="1800" dirty="0">
                <a:solidFill>
                  <a:schemeClr val="tx1"/>
                </a:solidFill>
              </a:rPr>
              <a:t>число байтов для чтения</a:t>
            </a:r>
          </a:p>
          <a:p>
            <a:pPr marL="0" indent="539750" algn="just">
              <a:spcBef>
                <a:spcPts val="0"/>
              </a:spcBef>
              <a:buNone/>
            </a:pPr>
            <a:r>
              <a:rPr lang="ru-RU" sz="1800" dirty="0">
                <a:solidFill>
                  <a:schemeClr val="tx1"/>
                </a:solidFill>
              </a:rPr>
              <a:t>  </a:t>
            </a:r>
            <a:r>
              <a:rPr lang="ru-RU" sz="1800" dirty="0" err="1">
                <a:solidFill>
                  <a:schemeClr val="tx1"/>
                </a:solidFill>
              </a:rPr>
              <a:t>LPDWORD</a:t>
            </a:r>
            <a:r>
              <a:rPr lang="ru-RU" sz="1800" dirty="0">
                <a:solidFill>
                  <a:schemeClr val="tx1"/>
                </a:solidFill>
              </a:rPr>
              <a:t> </a:t>
            </a:r>
            <a:r>
              <a:rPr lang="ru-RU" sz="1800" dirty="0" err="1">
                <a:solidFill>
                  <a:schemeClr val="tx1"/>
                </a:solidFill>
              </a:rPr>
              <a:t>lpNumberOfBytesRead</a:t>
            </a:r>
            <a:r>
              <a:rPr lang="ru-RU" sz="1800" dirty="0">
                <a:solidFill>
                  <a:schemeClr val="tx1"/>
                </a:solidFill>
              </a:rPr>
              <a:t>, </a:t>
            </a:r>
            <a:r>
              <a:rPr lang="ru-RU" sz="1800" dirty="0" smtClean="0">
                <a:solidFill>
                  <a:schemeClr val="tx1"/>
                </a:solidFill>
              </a:rPr>
              <a:t>  // </a:t>
            </a:r>
            <a:r>
              <a:rPr lang="ru-RU" sz="1800" dirty="0">
                <a:solidFill>
                  <a:schemeClr val="tx1"/>
                </a:solidFill>
              </a:rPr>
              <a:t>число прочитанных байтов</a:t>
            </a:r>
          </a:p>
          <a:p>
            <a:pPr marL="0" indent="539750" algn="just">
              <a:spcBef>
                <a:spcPts val="0"/>
              </a:spcBef>
              <a:buNone/>
            </a:pPr>
            <a:r>
              <a:rPr lang="ru-RU" sz="1800" dirty="0">
                <a:solidFill>
                  <a:schemeClr val="tx1"/>
                </a:solidFill>
              </a:rPr>
              <a:t>  </a:t>
            </a:r>
            <a:r>
              <a:rPr lang="ru-RU" sz="1800" dirty="0" err="1">
                <a:solidFill>
                  <a:schemeClr val="tx1"/>
                </a:solidFill>
              </a:rPr>
              <a:t>LPOVERLAPPED</a:t>
            </a:r>
            <a:r>
              <a:rPr lang="ru-RU" sz="1800" dirty="0">
                <a:solidFill>
                  <a:schemeClr val="tx1"/>
                </a:solidFill>
              </a:rPr>
              <a:t> </a:t>
            </a:r>
            <a:r>
              <a:rPr lang="ru-RU" sz="1800" dirty="0" err="1">
                <a:solidFill>
                  <a:schemeClr val="tx1"/>
                </a:solidFill>
              </a:rPr>
              <a:t>lpOverlapped</a:t>
            </a:r>
            <a:r>
              <a:rPr lang="ru-RU" sz="1800" dirty="0">
                <a:solidFill>
                  <a:schemeClr val="tx1"/>
                </a:solidFill>
              </a:rPr>
              <a:t>    </a:t>
            </a:r>
            <a:r>
              <a:rPr lang="ru-RU" sz="1800" dirty="0" smtClean="0">
                <a:solidFill>
                  <a:schemeClr val="tx1"/>
                </a:solidFill>
              </a:rPr>
              <a:t>     // </a:t>
            </a:r>
            <a:r>
              <a:rPr lang="ru-RU" sz="1800" dirty="0">
                <a:solidFill>
                  <a:schemeClr val="tx1"/>
                </a:solidFill>
              </a:rPr>
              <a:t>асинхронный буфер</a:t>
            </a:r>
          </a:p>
          <a:p>
            <a:pPr marL="0" indent="539750" algn="just">
              <a:spcBef>
                <a:spcPts val="0"/>
              </a:spcBef>
              <a:buNone/>
            </a:pPr>
            <a:r>
              <a:rPr lang="ru-RU" sz="1800" dirty="0">
                <a:solidFill>
                  <a:schemeClr val="tx1"/>
                </a:solidFill>
              </a:rPr>
              <a:t>);</a:t>
            </a:r>
          </a:p>
        </p:txBody>
      </p:sp>
    </p:spTree>
    <p:extLst>
      <p:ext uri="{BB962C8B-B14F-4D97-AF65-F5344CB8AC3E}">
        <p14:creationId xmlns:p14="http://schemas.microsoft.com/office/powerpoint/2010/main" val="3490666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2"/>
          <p:cNvSpPr txBox="1">
            <a:spLocks/>
          </p:cNvSpPr>
          <p:nvPr/>
        </p:nvSpPr>
        <p:spPr>
          <a:xfrm>
            <a:off x="323528" y="260648"/>
            <a:ext cx="8640960" cy="6597352"/>
          </a:xfrm>
          <a:prstGeom prst="rect">
            <a:avLst/>
          </a:prstGeom>
        </p:spPr>
        <p:txBody>
          <a:bodyPr vert="horz" lIns="91440" tIns="45720" rIns="91440" bIns="45720" rtlCol="0">
            <a:no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539750" algn="just">
              <a:spcBef>
                <a:spcPts val="0"/>
              </a:spcBef>
              <a:buNone/>
            </a:pPr>
            <a:r>
              <a:rPr lang="ru-RU" sz="1800" dirty="0">
                <a:solidFill>
                  <a:schemeClr val="tx1"/>
                </a:solidFill>
              </a:rPr>
              <a:t>Функция </a:t>
            </a:r>
            <a:r>
              <a:rPr lang="ru-RU" sz="1800" b="1" dirty="0" err="1">
                <a:solidFill>
                  <a:schemeClr val="tx1"/>
                </a:solidFill>
              </a:rPr>
              <a:t>ReadFileEx</a:t>
            </a:r>
            <a:r>
              <a:rPr lang="ru-RU" sz="1800" dirty="0">
                <a:solidFill>
                  <a:schemeClr val="tx1"/>
                </a:solidFill>
              </a:rPr>
              <a:t> читает данные из файла асинхронно. Она предназначена исключительно для асинхронных операций, в отличие от функции </a:t>
            </a:r>
            <a:r>
              <a:rPr lang="ru-RU" sz="1800" b="1" dirty="0" err="1">
                <a:solidFill>
                  <a:schemeClr val="tx1"/>
                </a:solidFill>
              </a:rPr>
              <a:t>ReadFile</a:t>
            </a:r>
            <a:r>
              <a:rPr lang="ru-RU" sz="1800" dirty="0">
                <a:solidFill>
                  <a:schemeClr val="tx1"/>
                </a:solidFill>
              </a:rPr>
              <a:t>, которая предназначена и для синхронных, и для асинхронных операций. </a:t>
            </a:r>
            <a:r>
              <a:rPr lang="ru-RU" sz="1800" b="1" dirty="0" err="1">
                <a:solidFill>
                  <a:schemeClr val="tx1"/>
                </a:solidFill>
              </a:rPr>
              <a:t>ReadFileEx</a:t>
            </a:r>
            <a:r>
              <a:rPr lang="ru-RU" sz="1800" dirty="0">
                <a:solidFill>
                  <a:schemeClr val="tx1"/>
                </a:solidFill>
              </a:rPr>
              <a:t> позволяет приложению в ходе операции чтения файла исполнять другую работу. </a:t>
            </a:r>
          </a:p>
          <a:p>
            <a:pPr marL="0" indent="539750" algn="just">
              <a:spcBef>
                <a:spcPts val="0"/>
              </a:spcBef>
              <a:buNone/>
            </a:pPr>
            <a:endParaRPr lang="ru-RU" sz="1800" dirty="0">
              <a:solidFill>
                <a:schemeClr val="tx1"/>
              </a:solidFill>
            </a:endParaRPr>
          </a:p>
          <a:p>
            <a:pPr marL="0" indent="539750" algn="just">
              <a:spcBef>
                <a:spcPts val="0"/>
              </a:spcBef>
              <a:buNone/>
            </a:pPr>
            <a:r>
              <a:rPr lang="ru-RU" sz="1800" dirty="0">
                <a:solidFill>
                  <a:schemeClr val="tx1"/>
                </a:solidFill>
              </a:rPr>
              <a:t>Функция </a:t>
            </a:r>
            <a:r>
              <a:rPr lang="ru-RU" sz="1800" b="1" dirty="0" err="1">
                <a:solidFill>
                  <a:schemeClr val="tx1"/>
                </a:solidFill>
              </a:rPr>
              <a:t>ReadFileEx</a:t>
            </a:r>
            <a:r>
              <a:rPr lang="ru-RU" sz="1800" dirty="0">
                <a:solidFill>
                  <a:schemeClr val="tx1"/>
                </a:solidFill>
              </a:rPr>
              <a:t> сообщает о своем состоянии завершения работы асинхронно, вызывая заданную процедуру завершения тогда, когда чтение заканчивается или отменяется, а вызывающий поток находится в готовом к действию режиме ожидания.</a:t>
            </a:r>
          </a:p>
          <a:p>
            <a:pPr marL="0" indent="539750" algn="just">
              <a:spcBef>
                <a:spcPts val="0"/>
              </a:spcBef>
              <a:buNone/>
            </a:pPr>
            <a:endParaRPr lang="ru-RU" sz="1800" dirty="0">
              <a:solidFill>
                <a:schemeClr val="tx1"/>
              </a:solidFill>
            </a:endParaRPr>
          </a:p>
          <a:p>
            <a:pPr marL="0" indent="539750" algn="just">
              <a:spcBef>
                <a:spcPts val="0"/>
              </a:spcBef>
              <a:buNone/>
            </a:pPr>
            <a:r>
              <a:rPr lang="ru-RU" sz="1800" b="1" dirty="0">
                <a:solidFill>
                  <a:schemeClr val="tx1"/>
                </a:solidFill>
              </a:rPr>
              <a:t>Синтаксис</a:t>
            </a:r>
          </a:p>
          <a:p>
            <a:pPr marL="0" indent="539750" algn="just">
              <a:spcBef>
                <a:spcPts val="0"/>
              </a:spcBef>
              <a:buNone/>
            </a:pPr>
            <a:endParaRPr lang="ru-RU" sz="1800" dirty="0">
              <a:solidFill>
                <a:schemeClr val="tx1"/>
              </a:solidFill>
            </a:endParaRPr>
          </a:p>
          <a:p>
            <a:pPr marL="0" indent="539750" algn="just">
              <a:spcBef>
                <a:spcPts val="0"/>
              </a:spcBef>
              <a:buNone/>
            </a:pPr>
            <a:r>
              <a:rPr lang="ru-RU" sz="1800" dirty="0" err="1">
                <a:solidFill>
                  <a:schemeClr val="tx1"/>
                </a:solidFill>
              </a:rPr>
              <a:t>BOOL</a:t>
            </a:r>
            <a:r>
              <a:rPr lang="ru-RU" sz="1800" dirty="0">
                <a:solidFill>
                  <a:schemeClr val="tx1"/>
                </a:solidFill>
              </a:rPr>
              <a:t> </a:t>
            </a:r>
            <a:r>
              <a:rPr lang="ru-RU" sz="1800" dirty="0" err="1">
                <a:solidFill>
                  <a:schemeClr val="tx1"/>
                </a:solidFill>
              </a:rPr>
              <a:t>ReadFileEx</a:t>
            </a:r>
            <a:r>
              <a:rPr lang="ru-RU" sz="1800" dirty="0">
                <a:solidFill>
                  <a:schemeClr val="tx1"/>
                </a:solidFill>
              </a:rPr>
              <a:t>(</a:t>
            </a:r>
          </a:p>
          <a:p>
            <a:pPr marL="0" indent="539750" algn="just">
              <a:spcBef>
                <a:spcPts val="0"/>
              </a:spcBef>
              <a:buNone/>
            </a:pPr>
            <a:r>
              <a:rPr lang="ru-RU" sz="1800" dirty="0">
                <a:solidFill>
                  <a:schemeClr val="tx1"/>
                </a:solidFill>
              </a:rPr>
              <a:t>  </a:t>
            </a:r>
            <a:r>
              <a:rPr lang="ru-RU" sz="1800" dirty="0" err="1">
                <a:solidFill>
                  <a:schemeClr val="tx1"/>
                </a:solidFill>
              </a:rPr>
              <a:t>HANDLE</a:t>
            </a:r>
            <a:r>
              <a:rPr lang="ru-RU" sz="1800" dirty="0">
                <a:solidFill>
                  <a:schemeClr val="tx1"/>
                </a:solidFill>
              </a:rPr>
              <a:t> </a:t>
            </a:r>
            <a:r>
              <a:rPr lang="ru-RU" sz="1800" dirty="0" err="1">
                <a:solidFill>
                  <a:schemeClr val="tx1"/>
                </a:solidFill>
              </a:rPr>
              <a:t>hFile</a:t>
            </a:r>
            <a:r>
              <a:rPr lang="ru-RU" sz="1800" dirty="0">
                <a:solidFill>
                  <a:schemeClr val="tx1"/>
                </a:solidFill>
              </a:rPr>
              <a:t>,                        // дескриптор файла</a:t>
            </a:r>
          </a:p>
          <a:p>
            <a:pPr marL="0" indent="539750" algn="just">
              <a:spcBef>
                <a:spcPts val="0"/>
              </a:spcBef>
              <a:buNone/>
            </a:pPr>
            <a:r>
              <a:rPr lang="ru-RU" sz="1800" dirty="0">
                <a:solidFill>
                  <a:schemeClr val="tx1"/>
                </a:solidFill>
              </a:rPr>
              <a:t>  </a:t>
            </a:r>
            <a:r>
              <a:rPr lang="ru-RU" sz="1800" dirty="0" err="1">
                <a:solidFill>
                  <a:schemeClr val="tx1"/>
                </a:solidFill>
              </a:rPr>
              <a:t>LPVOID</a:t>
            </a:r>
            <a:r>
              <a:rPr lang="ru-RU" sz="1800" dirty="0">
                <a:solidFill>
                  <a:schemeClr val="tx1"/>
                </a:solidFill>
              </a:rPr>
              <a:t> </a:t>
            </a:r>
            <a:r>
              <a:rPr lang="ru-RU" sz="1800" dirty="0" err="1">
                <a:solidFill>
                  <a:schemeClr val="tx1"/>
                </a:solidFill>
              </a:rPr>
              <a:t>lpBuffer</a:t>
            </a:r>
            <a:r>
              <a:rPr lang="ru-RU" sz="1800" dirty="0">
                <a:solidFill>
                  <a:schemeClr val="tx1"/>
                </a:solidFill>
              </a:rPr>
              <a:t>,                     // буфер данных</a:t>
            </a:r>
          </a:p>
          <a:p>
            <a:pPr marL="0" indent="539750" algn="just">
              <a:spcBef>
                <a:spcPts val="0"/>
              </a:spcBef>
              <a:buNone/>
            </a:pPr>
            <a:r>
              <a:rPr lang="ru-RU" sz="1800" dirty="0">
                <a:solidFill>
                  <a:schemeClr val="tx1"/>
                </a:solidFill>
              </a:rPr>
              <a:t>  </a:t>
            </a:r>
            <a:r>
              <a:rPr lang="ru-RU" sz="1800" dirty="0" err="1">
                <a:solidFill>
                  <a:schemeClr val="tx1"/>
                </a:solidFill>
              </a:rPr>
              <a:t>DWORD</a:t>
            </a:r>
            <a:r>
              <a:rPr lang="ru-RU" sz="1800" dirty="0">
                <a:solidFill>
                  <a:schemeClr val="tx1"/>
                </a:solidFill>
              </a:rPr>
              <a:t> </a:t>
            </a:r>
            <a:r>
              <a:rPr lang="ru-RU" sz="1800" dirty="0" err="1">
                <a:solidFill>
                  <a:schemeClr val="tx1"/>
                </a:solidFill>
              </a:rPr>
              <a:t>nNumberOfBytesToRead</a:t>
            </a:r>
            <a:r>
              <a:rPr lang="ru-RU" sz="1800" dirty="0">
                <a:solidFill>
                  <a:schemeClr val="tx1"/>
                </a:solidFill>
              </a:rPr>
              <a:t>,          // число читаемых байтов</a:t>
            </a:r>
          </a:p>
          <a:p>
            <a:pPr marL="0" indent="539750" algn="just">
              <a:spcBef>
                <a:spcPts val="0"/>
              </a:spcBef>
              <a:buNone/>
            </a:pPr>
            <a:r>
              <a:rPr lang="ru-RU" sz="1800" dirty="0">
                <a:solidFill>
                  <a:schemeClr val="tx1"/>
                </a:solidFill>
              </a:rPr>
              <a:t>  </a:t>
            </a:r>
            <a:r>
              <a:rPr lang="ru-RU" sz="1800" dirty="0" err="1">
                <a:solidFill>
                  <a:schemeClr val="tx1"/>
                </a:solidFill>
              </a:rPr>
              <a:t>LPOVERLAPPED</a:t>
            </a:r>
            <a:r>
              <a:rPr lang="ru-RU" sz="1800" dirty="0">
                <a:solidFill>
                  <a:schemeClr val="tx1"/>
                </a:solidFill>
              </a:rPr>
              <a:t> </a:t>
            </a:r>
            <a:r>
              <a:rPr lang="ru-RU" sz="1800" dirty="0" err="1">
                <a:solidFill>
                  <a:schemeClr val="tx1"/>
                </a:solidFill>
              </a:rPr>
              <a:t>lpOverlapped</a:t>
            </a:r>
            <a:r>
              <a:rPr lang="ru-RU" sz="1800" dirty="0">
                <a:solidFill>
                  <a:schemeClr val="tx1"/>
                </a:solidFill>
              </a:rPr>
              <a:t>,         </a:t>
            </a:r>
            <a:r>
              <a:rPr lang="ru-RU" sz="1800" dirty="0" smtClean="0">
                <a:solidFill>
                  <a:schemeClr val="tx1"/>
                </a:solidFill>
              </a:rPr>
              <a:t>     </a:t>
            </a:r>
            <a:r>
              <a:rPr lang="ru-RU" sz="1800" dirty="0">
                <a:solidFill>
                  <a:schemeClr val="tx1"/>
                </a:solidFill>
              </a:rPr>
              <a:t>// смещение</a:t>
            </a:r>
          </a:p>
          <a:p>
            <a:pPr marL="0" indent="539750" algn="just">
              <a:spcBef>
                <a:spcPts val="0"/>
              </a:spcBef>
              <a:buNone/>
            </a:pPr>
            <a:r>
              <a:rPr lang="ru-RU" sz="1800" dirty="0">
                <a:solidFill>
                  <a:schemeClr val="tx1"/>
                </a:solidFill>
              </a:rPr>
              <a:t>  </a:t>
            </a:r>
            <a:r>
              <a:rPr lang="ru-RU" sz="1800" dirty="0" err="1">
                <a:solidFill>
                  <a:schemeClr val="tx1"/>
                </a:solidFill>
              </a:rPr>
              <a:t>LPOVERLAPPED_COMPLETION_ROUTINE</a:t>
            </a:r>
            <a:r>
              <a:rPr lang="ru-RU" sz="1800" dirty="0">
                <a:solidFill>
                  <a:schemeClr val="tx1"/>
                </a:solidFill>
              </a:rPr>
              <a:t> </a:t>
            </a:r>
          </a:p>
          <a:p>
            <a:pPr marL="0" indent="539750" algn="just">
              <a:spcBef>
                <a:spcPts val="0"/>
              </a:spcBef>
              <a:buNone/>
            </a:pPr>
            <a:r>
              <a:rPr lang="ru-RU" sz="1800" dirty="0">
                <a:solidFill>
                  <a:schemeClr val="tx1"/>
                </a:solidFill>
              </a:rPr>
              <a:t>       </a:t>
            </a:r>
            <a:r>
              <a:rPr lang="ru-RU" sz="1800" dirty="0" smtClean="0">
                <a:solidFill>
                  <a:schemeClr val="tx1"/>
                </a:solidFill>
              </a:rPr>
              <a:t>		 </a:t>
            </a:r>
            <a:r>
              <a:rPr lang="ru-RU" sz="1800" dirty="0" err="1">
                <a:solidFill>
                  <a:schemeClr val="tx1"/>
                </a:solidFill>
              </a:rPr>
              <a:t>lpCompletionRoutine</a:t>
            </a:r>
            <a:r>
              <a:rPr lang="ru-RU" sz="1800" dirty="0">
                <a:solidFill>
                  <a:schemeClr val="tx1"/>
                </a:solidFill>
              </a:rPr>
              <a:t>         </a:t>
            </a:r>
            <a:r>
              <a:rPr lang="ru-RU" sz="1800" dirty="0" smtClean="0">
                <a:solidFill>
                  <a:schemeClr val="tx1"/>
                </a:solidFill>
              </a:rPr>
              <a:t> </a:t>
            </a:r>
            <a:r>
              <a:rPr lang="ru-RU" sz="1800" dirty="0">
                <a:solidFill>
                  <a:schemeClr val="tx1"/>
                </a:solidFill>
              </a:rPr>
              <a:t>// процедура завершения</a:t>
            </a:r>
          </a:p>
          <a:p>
            <a:pPr marL="0" indent="539750" algn="just">
              <a:spcBef>
                <a:spcPts val="0"/>
              </a:spcBef>
              <a:buNone/>
            </a:pPr>
            <a:r>
              <a:rPr lang="ru-RU" sz="1800" dirty="0">
                <a:solidFill>
                  <a:schemeClr val="tx1"/>
                </a:solidFill>
              </a:rPr>
              <a:t>);</a:t>
            </a:r>
          </a:p>
        </p:txBody>
      </p:sp>
    </p:spTree>
    <p:extLst>
      <p:ext uri="{BB962C8B-B14F-4D97-AF65-F5344CB8AC3E}">
        <p14:creationId xmlns:p14="http://schemas.microsoft.com/office/powerpoint/2010/main" val="3336857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2"/>
          <p:cNvSpPr txBox="1">
            <a:spLocks/>
          </p:cNvSpPr>
          <p:nvPr/>
        </p:nvSpPr>
        <p:spPr>
          <a:xfrm>
            <a:off x="323528" y="260648"/>
            <a:ext cx="8640960" cy="6597352"/>
          </a:xfrm>
          <a:prstGeom prst="rect">
            <a:avLst/>
          </a:prstGeom>
        </p:spPr>
        <p:txBody>
          <a:bodyPr vert="horz" lIns="91440" tIns="45720" rIns="91440" bIns="45720" rtlCol="0">
            <a:no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539750" algn="just">
              <a:spcBef>
                <a:spcPts val="0"/>
              </a:spcBef>
              <a:buNone/>
            </a:pPr>
            <a:r>
              <a:rPr lang="ru-RU" sz="1800" dirty="0">
                <a:solidFill>
                  <a:schemeClr val="tx1"/>
                </a:solidFill>
              </a:rPr>
              <a:t>Функция </a:t>
            </a:r>
            <a:r>
              <a:rPr lang="en-US" sz="1800" b="1" dirty="0" err="1">
                <a:solidFill>
                  <a:schemeClr val="tx1"/>
                </a:solidFill>
              </a:rPr>
              <a:t>WriteFile</a:t>
            </a:r>
            <a:r>
              <a:rPr lang="en-US" sz="1800" b="1" dirty="0">
                <a:solidFill>
                  <a:schemeClr val="tx1"/>
                </a:solidFill>
              </a:rPr>
              <a:t> </a:t>
            </a:r>
            <a:r>
              <a:rPr lang="ru-RU" sz="1800" dirty="0">
                <a:solidFill>
                  <a:schemeClr val="tx1"/>
                </a:solidFill>
              </a:rPr>
              <a:t>пишет данные в файл с места, обозначенного указателем позиции в файле. Эта функция предназначена и для синхронной, и для асинхронной операции. </a:t>
            </a:r>
          </a:p>
          <a:p>
            <a:pPr marL="0" indent="539750" algn="just">
              <a:spcBef>
                <a:spcPts val="0"/>
              </a:spcBef>
              <a:buNone/>
            </a:pPr>
            <a:endParaRPr lang="ru-RU" sz="1800" dirty="0">
              <a:solidFill>
                <a:schemeClr val="tx1"/>
              </a:solidFill>
            </a:endParaRPr>
          </a:p>
          <a:p>
            <a:pPr marL="0" indent="539750" algn="just">
              <a:spcBef>
                <a:spcPts val="0"/>
              </a:spcBef>
              <a:buNone/>
            </a:pPr>
            <a:r>
              <a:rPr lang="ru-RU" sz="1800" dirty="0">
                <a:solidFill>
                  <a:schemeClr val="tx1"/>
                </a:solidFill>
              </a:rPr>
              <a:t>Функция </a:t>
            </a:r>
            <a:r>
              <a:rPr lang="en-US" sz="1800" b="1" dirty="0" err="1">
                <a:solidFill>
                  <a:schemeClr val="tx1"/>
                </a:solidFill>
              </a:rPr>
              <a:t>WriteFileEx</a:t>
            </a:r>
            <a:r>
              <a:rPr lang="en-US" sz="1800" dirty="0">
                <a:solidFill>
                  <a:schemeClr val="tx1"/>
                </a:solidFill>
              </a:rPr>
              <a:t> </a:t>
            </a:r>
            <a:r>
              <a:rPr lang="ru-RU" sz="1800" dirty="0">
                <a:solidFill>
                  <a:schemeClr val="tx1"/>
                </a:solidFill>
              </a:rPr>
              <a:t>предназначена исключительно для асинхронной операции. </a:t>
            </a:r>
          </a:p>
          <a:p>
            <a:pPr marL="0" indent="539750" algn="just">
              <a:spcBef>
                <a:spcPts val="0"/>
              </a:spcBef>
              <a:buNone/>
            </a:pPr>
            <a:endParaRPr lang="ru-RU" sz="1800" dirty="0">
              <a:solidFill>
                <a:schemeClr val="tx1"/>
              </a:solidFill>
            </a:endParaRPr>
          </a:p>
          <a:p>
            <a:pPr marL="0" indent="539750" algn="just">
              <a:spcBef>
                <a:spcPts val="0"/>
              </a:spcBef>
              <a:buNone/>
            </a:pPr>
            <a:r>
              <a:rPr lang="ru-RU" sz="1800" dirty="0">
                <a:solidFill>
                  <a:schemeClr val="tx1"/>
                </a:solidFill>
              </a:rPr>
              <a:t>Синтаксис</a:t>
            </a:r>
          </a:p>
          <a:p>
            <a:pPr marL="0" indent="539750" algn="just">
              <a:spcBef>
                <a:spcPts val="0"/>
              </a:spcBef>
              <a:buNone/>
            </a:pPr>
            <a:endParaRPr lang="ru-RU" sz="1800" dirty="0">
              <a:solidFill>
                <a:schemeClr val="tx1"/>
              </a:solidFill>
            </a:endParaRPr>
          </a:p>
          <a:p>
            <a:pPr marL="0" indent="539750" algn="just">
              <a:spcBef>
                <a:spcPts val="0"/>
              </a:spcBef>
              <a:buNone/>
            </a:pPr>
            <a:r>
              <a:rPr lang="en-US" sz="1800" dirty="0" err="1">
                <a:solidFill>
                  <a:schemeClr val="tx1"/>
                </a:solidFill>
              </a:rPr>
              <a:t>BOOL</a:t>
            </a:r>
            <a:r>
              <a:rPr lang="en-US" sz="1800" dirty="0">
                <a:solidFill>
                  <a:schemeClr val="tx1"/>
                </a:solidFill>
              </a:rPr>
              <a:t> </a:t>
            </a:r>
            <a:r>
              <a:rPr lang="en-US" sz="1800" dirty="0" err="1">
                <a:solidFill>
                  <a:schemeClr val="tx1"/>
                </a:solidFill>
              </a:rPr>
              <a:t>WriteFile</a:t>
            </a:r>
            <a:r>
              <a:rPr lang="en-US" sz="1800" dirty="0">
                <a:solidFill>
                  <a:schemeClr val="tx1"/>
                </a:solidFill>
              </a:rPr>
              <a:t>(</a:t>
            </a:r>
          </a:p>
          <a:p>
            <a:pPr marL="0" indent="539750" algn="just">
              <a:spcBef>
                <a:spcPts val="0"/>
              </a:spcBef>
              <a:buNone/>
            </a:pPr>
            <a:r>
              <a:rPr lang="en-US" sz="1800" dirty="0">
                <a:solidFill>
                  <a:schemeClr val="tx1"/>
                </a:solidFill>
              </a:rPr>
              <a:t>  HANDLE </a:t>
            </a:r>
            <a:r>
              <a:rPr lang="en-US" sz="1800" dirty="0" err="1">
                <a:solidFill>
                  <a:schemeClr val="tx1"/>
                </a:solidFill>
              </a:rPr>
              <a:t>hFile</a:t>
            </a:r>
            <a:r>
              <a:rPr lang="en-US" sz="1800" dirty="0">
                <a:solidFill>
                  <a:schemeClr val="tx1"/>
                </a:solidFill>
              </a:rPr>
              <a:t>,                  </a:t>
            </a:r>
            <a:r>
              <a:rPr lang="ru-RU" sz="1800" dirty="0" smtClean="0">
                <a:solidFill>
                  <a:schemeClr val="tx1"/>
                </a:solidFill>
              </a:rPr>
              <a:t> </a:t>
            </a:r>
            <a:r>
              <a:rPr lang="en-US" sz="1800" dirty="0" smtClean="0">
                <a:solidFill>
                  <a:schemeClr val="tx1"/>
                </a:solidFill>
              </a:rPr>
              <a:t>  // </a:t>
            </a:r>
            <a:r>
              <a:rPr lang="ru-RU" sz="1800" dirty="0">
                <a:solidFill>
                  <a:schemeClr val="tx1"/>
                </a:solidFill>
              </a:rPr>
              <a:t>дескриптор файла</a:t>
            </a:r>
          </a:p>
          <a:p>
            <a:pPr marL="0" indent="539750" algn="just">
              <a:spcBef>
                <a:spcPts val="0"/>
              </a:spcBef>
              <a:buNone/>
            </a:pPr>
            <a:r>
              <a:rPr lang="ru-RU" sz="1800" dirty="0">
                <a:solidFill>
                  <a:schemeClr val="tx1"/>
                </a:solidFill>
              </a:rPr>
              <a:t>  </a:t>
            </a:r>
            <a:r>
              <a:rPr lang="en-US" sz="1800" dirty="0" err="1">
                <a:solidFill>
                  <a:schemeClr val="tx1"/>
                </a:solidFill>
              </a:rPr>
              <a:t>LPCVOID</a:t>
            </a:r>
            <a:r>
              <a:rPr lang="en-US" sz="1800" dirty="0">
                <a:solidFill>
                  <a:schemeClr val="tx1"/>
                </a:solidFill>
              </a:rPr>
              <a:t> </a:t>
            </a:r>
            <a:r>
              <a:rPr lang="en-US" sz="1800" dirty="0" err="1">
                <a:solidFill>
                  <a:schemeClr val="tx1"/>
                </a:solidFill>
              </a:rPr>
              <a:t>lpBuffer</a:t>
            </a:r>
            <a:r>
              <a:rPr lang="en-US" sz="1800" dirty="0">
                <a:solidFill>
                  <a:schemeClr val="tx1"/>
                </a:solidFill>
              </a:rPr>
              <a:t>,                // </a:t>
            </a:r>
            <a:r>
              <a:rPr lang="ru-RU" sz="1800" dirty="0">
                <a:solidFill>
                  <a:schemeClr val="tx1"/>
                </a:solidFill>
              </a:rPr>
              <a:t>буфер данных</a:t>
            </a:r>
          </a:p>
          <a:p>
            <a:pPr marL="0" indent="539750" algn="just">
              <a:spcBef>
                <a:spcPts val="0"/>
              </a:spcBef>
              <a:buNone/>
            </a:pPr>
            <a:r>
              <a:rPr lang="ru-RU" sz="1800" dirty="0">
                <a:solidFill>
                  <a:schemeClr val="tx1"/>
                </a:solidFill>
              </a:rPr>
              <a:t>  </a:t>
            </a:r>
            <a:r>
              <a:rPr lang="en-US" sz="1800" dirty="0" err="1">
                <a:solidFill>
                  <a:schemeClr val="tx1"/>
                </a:solidFill>
              </a:rPr>
              <a:t>DWORD</a:t>
            </a:r>
            <a:r>
              <a:rPr lang="en-US" sz="1800" dirty="0">
                <a:solidFill>
                  <a:schemeClr val="tx1"/>
                </a:solidFill>
              </a:rPr>
              <a:t> </a:t>
            </a:r>
            <a:r>
              <a:rPr lang="en-US" sz="1800" dirty="0" err="1">
                <a:solidFill>
                  <a:schemeClr val="tx1"/>
                </a:solidFill>
              </a:rPr>
              <a:t>nNumberOfBytesToWrite</a:t>
            </a:r>
            <a:r>
              <a:rPr lang="en-US" sz="1800" dirty="0">
                <a:solidFill>
                  <a:schemeClr val="tx1"/>
                </a:solidFill>
              </a:rPr>
              <a:t>,    </a:t>
            </a:r>
            <a:r>
              <a:rPr lang="ru-RU" sz="1800" dirty="0" smtClean="0">
                <a:solidFill>
                  <a:schemeClr val="tx1"/>
                </a:solidFill>
              </a:rPr>
              <a:t> </a:t>
            </a:r>
            <a:r>
              <a:rPr lang="en-US" sz="1800" dirty="0" smtClean="0">
                <a:solidFill>
                  <a:schemeClr val="tx1"/>
                </a:solidFill>
              </a:rPr>
              <a:t> </a:t>
            </a:r>
            <a:r>
              <a:rPr lang="en-US" sz="1800" dirty="0">
                <a:solidFill>
                  <a:schemeClr val="tx1"/>
                </a:solidFill>
              </a:rPr>
              <a:t>// </a:t>
            </a:r>
            <a:r>
              <a:rPr lang="ru-RU" sz="1800" dirty="0">
                <a:solidFill>
                  <a:schemeClr val="tx1"/>
                </a:solidFill>
              </a:rPr>
              <a:t>число байтов для записи</a:t>
            </a:r>
          </a:p>
          <a:p>
            <a:pPr marL="0" indent="539750" algn="just">
              <a:spcBef>
                <a:spcPts val="0"/>
              </a:spcBef>
              <a:buNone/>
            </a:pPr>
            <a:r>
              <a:rPr lang="ru-RU" sz="1800" dirty="0">
                <a:solidFill>
                  <a:schemeClr val="tx1"/>
                </a:solidFill>
              </a:rPr>
              <a:t>  </a:t>
            </a:r>
            <a:r>
              <a:rPr lang="en-US" sz="1800" dirty="0" err="1">
                <a:solidFill>
                  <a:schemeClr val="tx1"/>
                </a:solidFill>
              </a:rPr>
              <a:t>LPDWORD</a:t>
            </a:r>
            <a:r>
              <a:rPr lang="en-US" sz="1800" dirty="0">
                <a:solidFill>
                  <a:schemeClr val="tx1"/>
                </a:solidFill>
              </a:rPr>
              <a:t> </a:t>
            </a:r>
            <a:r>
              <a:rPr lang="en-US" sz="1800" dirty="0" err="1">
                <a:solidFill>
                  <a:schemeClr val="tx1"/>
                </a:solidFill>
              </a:rPr>
              <a:t>lpNumberOfBytesWritten</a:t>
            </a:r>
            <a:r>
              <a:rPr lang="en-US" sz="1800" dirty="0">
                <a:solidFill>
                  <a:schemeClr val="tx1"/>
                </a:solidFill>
              </a:rPr>
              <a:t>,  // </a:t>
            </a:r>
            <a:r>
              <a:rPr lang="ru-RU" sz="1800" dirty="0">
                <a:solidFill>
                  <a:schemeClr val="tx1"/>
                </a:solidFill>
              </a:rPr>
              <a:t>число записанных байтов</a:t>
            </a:r>
          </a:p>
          <a:p>
            <a:pPr marL="0" indent="539750" algn="just">
              <a:spcBef>
                <a:spcPts val="0"/>
              </a:spcBef>
              <a:buNone/>
            </a:pPr>
            <a:r>
              <a:rPr lang="ru-RU" sz="1800" dirty="0">
                <a:solidFill>
                  <a:schemeClr val="tx1"/>
                </a:solidFill>
              </a:rPr>
              <a:t>  </a:t>
            </a:r>
            <a:r>
              <a:rPr lang="en-US" sz="1800" dirty="0" err="1">
                <a:solidFill>
                  <a:schemeClr val="tx1"/>
                </a:solidFill>
              </a:rPr>
              <a:t>LPOVERLAPPED</a:t>
            </a:r>
            <a:r>
              <a:rPr lang="en-US" sz="1800" dirty="0">
                <a:solidFill>
                  <a:schemeClr val="tx1"/>
                </a:solidFill>
              </a:rPr>
              <a:t> </a:t>
            </a:r>
            <a:r>
              <a:rPr lang="en-US" sz="1800" dirty="0" err="1">
                <a:solidFill>
                  <a:schemeClr val="tx1"/>
                </a:solidFill>
              </a:rPr>
              <a:t>lpOverlapped</a:t>
            </a:r>
            <a:r>
              <a:rPr lang="en-US" sz="1800" dirty="0">
                <a:solidFill>
                  <a:schemeClr val="tx1"/>
                </a:solidFill>
              </a:rPr>
              <a:t>     </a:t>
            </a:r>
            <a:r>
              <a:rPr lang="ru-RU" sz="1800" dirty="0" smtClean="0">
                <a:solidFill>
                  <a:schemeClr val="tx1"/>
                </a:solidFill>
              </a:rPr>
              <a:t>    </a:t>
            </a:r>
            <a:r>
              <a:rPr lang="en-US" sz="1800" dirty="0" smtClean="0">
                <a:solidFill>
                  <a:schemeClr val="tx1"/>
                </a:solidFill>
              </a:rPr>
              <a:t>   </a:t>
            </a:r>
            <a:r>
              <a:rPr lang="en-US" sz="1800" dirty="0">
                <a:solidFill>
                  <a:schemeClr val="tx1"/>
                </a:solidFill>
              </a:rPr>
              <a:t>// </a:t>
            </a:r>
            <a:r>
              <a:rPr lang="ru-RU" sz="1800" dirty="0">
                <a:solidFill>
                  <a:schemeClr val="tx1"/>
                </a:solidFill>
              </a:rPr>
              <a:t>асинхронный буфер</a:t>
            </a:r>
          </a:p>
          <a:p>
            <a:pPr marL="0" indent="539750" algn="just">
              <a:spcBef>
                <a:spcPts val="0"/>
              </a:spcBef>
              <a:buNone/>
            </a:pPr>
            <a:r>
              <a:rPr lang="ru-RU" sz="1800" dirty="0">
                <a:solidFill>
                  <a:schemeClr val="tx1"/>
                </a:solidFill>
              </a:rPr>
              <a:t>);</a:t>
            </a:r>
          </a:p>
        </p:txBody>
      </p:sp>
    </p:spTree>
    <p:extLst>
      <p:ext uri="{BB962C8B-B14F-4D97-AF65-F5344CB8AC3E}">
        <p14:creationId xmlns:p14="http://schemas.microsoft.com/office/powerpoint/2010/main" val="10772792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2"/>
          <p:cNvSpPr txBox="1">
            <a:spLocks/>
          </p:cNvSpPr>
          <p:nvPr/>
        </p:nvSpPr>
        <p:spPr>
          <a:xfrm>
            <a:off x="323528" y="260648"/>
            <a:ext cx="8640960" cy="6597352"/>
          </a:xfrm>
          <a:prstGeom prst="rect">
            <a:avLst/>
          </a:prstGeom>
        </p:spPr>
        <p:txBody>
          <a:bodyPr vert="horz" lIns="91440" tIns="45720" rIns="91440" bIns="45720" rtlCol="0">
            <a:no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539750" algn="just">
              <a:spcBef>
                <a:spcPts val="0"/>
              </a:spcBef>
              <a:buNone/>
            </a:pPr>
            <a:r>
              <a:rPr lang="ru-RU" sz="1800" dirty="0">
                <a:solidFill>
                  <a:schemeClr val="tx1"/>
                </a:solidFill>
              </a:rPr>
              <a:t>Функция </a:t>
            </a:r>
            <a:r>
              <a:rPr lang="en-US" sz="1800" b="1" dirty="0" err="1">
                <a:solidFill>
                  <a:schemeClr val="tx1"/>
                </a:solidFill>
              </a:rPr>
              <a:t>WriteFileEx</a:t>
            </a:r>
            <a:r>
              <a:rPr lang="en-US" sz="1800" dirty="0">
                <a:solidFill>
                  <a:schemeClr val="tx1"/>
                </a:solidFill>
              </a:rPr>
              <a:t> </a:t>
            </a:r>
            <a:r>
              <a:rPr lang="ru-RU" sz="1800" dirty="0">
                <a:solidFill>
                  <a:schemeClr val="tx1"/>
                </a:solidFill>
              </a:rPr>
              <a:t>пишет данные в файл. Она сообщает о своем состоянии завершения асинхронно, вызывая заданную процедуру завершения, когда запись завершается или отменяется, а вызывающий поток находится в готовом к действию режиме ожидания.</a:t>
            </a:r>
          </a:p>
          <a:p>
            <a:pPr marL="0" indent="539750" algn="just">
              <a:spcBef>
                <a:spcPts val="0"/>
              </a:spcBef>
              <a:buNone/>
            </a:pPr>
            <a:endParaRPr lang="ru-RU" sz="1800" dirty="0">
              <a:solidFill>
                <a:schemeClr val="tx1"/>
              </a:solidFill>
            </a:endParaRPr>
          </a:p>
          <a:p>
            <a:pPr marL="0" indent="539750" algn="just">
              <a:spcBef>
                <a:spcPts val="0"/>
              </a:spcBef>
              <a:buNone/>
            </a:pPr>
            <a:r>
              <a:rPr lang="ru-RU" sz="1800" dirty="0">
                <a:solidFill>
                  <a:schemeClr val="tx1"/>
                </a:solidFill>
              </a:rPr>
              <a:t>Чтобы записать данные в файл синхронно, используйте функцию </a:t>
            </a:r>
            <a:r>
              <a:rPr lang="en-US" sz="1800" b="1" dirty="0" err="1">
                <a:solidFill>
                  <a:schemeClr val="tx1"/>
                </a:solidFill>
              </a:rPr>
              <a:t>WriteFile</a:t>
            </a:r>
            <a:r>
              <a:rPr lang="en-US" sz="1800" dirty="0">
                <a:solidFill>
                  <a:schemeClr val="tx1"/>
                </a:solidFill>
              </a:rPr>
              <a:t>.</a:t>
            </a:r>
          </a:p>
          <a:p>
            <a:pPr marL="0" indent="539750" algn="just">
              <a:spcBef>
                <a:spcPts val="0"/>
              </a:spcBef>
              <a:buNone/>
            </a:pPr>
            <a:endParaRPr lang="ru-RU" sz="1800" dirty="0" smtClean="0">
              <a:solidFill>
                <a:schemeClr val="tx1"/>
              </a:solidFill>
            </a:endParaRPr>
          </a:p>
          <a:p>
            <a:pPr marL="0" indent="539750" algn="just">
              <a:spcBef>
                <a:spcPts val="0"/>
              </a:spcBef>
              <a:buNone/>
            </a:pPr>
            <a:endParaRPr lang="en-US" sz="1800" dirty="0">
              <a:solidFill>
                <a:schemeClr val="tx1"/>
              </a:solidFill>
            </a:endParaRPr>
          </a:p>
          <a:p>
            <a:pPr marL="0" indent="539750" algn="just">
              <a:spcBef>
                <a:spcPts val="0"/>
              </a:spcBef>
              <a:buNone/>
            </a:pPr>
            <a:r>
              <a:rPr lang="ru-RU" sz="1800" b="1" dirty="0">
                <a:solidFill>
                  <a:schemeClr val="tx1"/>
                </a:solidFill>
              </a:rPr>
              <a:t>Синтаксис</a:t>
            </a:r>
          </a:p>
          <a:p>
            <a:pPr marL="0" indent="539750" algn="just">
              <a:spcBef>
                <a:spcPts val="0"/>
              </a:spcBef>
              <a:buNone/>
            </a:pPr>
            <a:endParaRPr lang="ru-RU" sz="1800" dirty="0">
              <a:solidFill>
                <a:schemeClr val="tx1"/>
              </a:solidFill>
            </a:endParaRPr>
          </a:p>
          <a:p>
            <a:pPr marL="0" indent="539750" algn="just">
              <a:spcBef>
                <a:spcPts val="0"/>
              </a:spcBef>
              <a:buNone/>
            </a:pPr>
            <a:r>
              <a:rPr lang="en-US" sz="1800" dirty="0" err="1">
                <a:solidFill>
                  <a:schemeClr val="tx1"/>
                </a:solidFill>
              </a:rPr>
              <a:t>BOOL</a:t>
            </a:r>
            <a:r>
              <a:rPr lang="en-US" sz="1800" dirty="0">
                <a:solidFill>
                  <a:schemeClr val="tx1"/>
                </a:solidFill>
              </a:rPr>
              <a:t> </a:t>
            </a:r>
            <a:r>
              <a:rPr lang="en-US" sz="1800" dirty="0" err="1">
                <a:solidFill>
                  <a:schemeClr val="tx1"/>
                </a:solidFill>
              </a:rPr>
              <a:t>WriteFileEx</a:t>
            </a:r>
            <a:r>
              <a:rPr lang="en-US" sz="1800" dirty="0">
                <a:solidFill>
                  <a:schemeClr val="tx1"/>
                </a:solidFill>
              </a:rPr>
              <a:t>(</a:t>
            </a:r>
          </a:p>
          <a:p>
            <a:pPr marL="0" indent="539750" algn="just">
              <a:spcBef>
                <a:spcPts val="0"/>
              </a:spcBef>
              <a:buNone/>
            </a:pPr>
            <a:r>
              <a:rPr lang="en-US" sz="1800" dirty="0">
                <a:solidFill>
                  <a:schemeClr val="tx1"/>
                </a:solidFill>
              </a:rPr>
              <a:t>  HANDLE </a:t>
            </a:r>
            <a:r>
              <a:rPr lang="en-US" sz="1800" dirty="0" err="1">
                <a:solidFill>
                  <a:schemeClr val="tx1"/>
                </a:solidFill>
              </a:rPr>
              <a:t>hFile</a:t>
            </a:r>
            <a:r>
              <a:rPr lang="en-US" sz="1800" dirty="0">
                <a:solidFill>
                  <a:schemeClr val="tx1"/>
                </a:solidFill>
              </a:rPr>
              <a:t>,                      // </a:t>
            </a:r>
            <a:r>
              <a:rPr lang="ru-RU" sz="1800" dirty="0">
                <a:solidFill>
                  <a:schemeClr val="tx1"/>
                </a:solidFill>
              </a:rPr>
              <a:t>дескриптор файла вывода</a:t>
            </a:r>
          </a:p>
          <a:p>
            <a:pPr marL="0" indent="539750" algn="just">
              <a:spcBef>
                <a:spcPts val="0"/>
              </a:spcBef>
              <a:buNone/>
            </a:pPr>
            <a:r>
              <a:rPr lang="ru-RU" sz="1800" dirty="0">
                <a:solidFill>
                  <a:schemeClr val="tx1"/>
                </a:solidFill>
              </a:rPr>
              <a:t>  </a:t>
            </a:r>
            <a:r>
              <a:rPr lang="en-US" sz="1800" dirty="0" err="1">
                <a:solidFill>
                  <a:schemeClr val="tx1"/>
                </a:solidFill>
              </a:rPr>
              <a:t>LPCVOID</a:t>
            </a:r>
            <a:r>
              <a:rPr lang="en-US" sz="1800" dirty="0">
                <a:solidFill>
                  <a:schemeClr val="tx1"/>
                </a:solidFill>
              </a:rPr>
              <a:t> </a:t>
            </a:r>
            <a:r>
              <a:rPr lang="en-US" sz="1800" dirty="0" err="1">
                <a:solidFill>
                  <a:schemeClr val="tx1"/>
                </a:solidFill>
              </a:rPr>
              <a:t>lpBuffer</a:t>
            </a:r>
            <a:r>
              <a:rPr lang="en-US" sz="1800" dirty="0">
                <a:solidFill>
                  <a:schemeClr val="tx1"/>
                </a:solidFill>
              </a:rPr>
              <a:t>,                  // </a:t>
            </a:r>
            <a:r>
              <a:rPr lang="ru-RU" sz="1800" dirty="0">
                <a:solidFill>
                  <a:schemeClr val="tx1"/>
                </a:solidFill>
              </a:rPr>
              <a:t>буфер данных</a:t>
            </a:r>
          </a:p>
          <a:p>
            <a:pPr marL="0" indent="539750" algn="just">
              <a:spcBef>
                <a:spcPts val="0"/>
              </a:spcBef>
              <a:buNone/>
            </a:pPr>
            <a:r>
              <a:rPr lang="ru-RU" sz="1800" dirty="0">
                <a:solidFill>
                  <a:schemeClr val="tx1"/>
                </a:solidFill>
              </a:rPr>
              <a:t>  </a:t>
            </a:r>
            <a:r>
              <a:rPr lang="en-US" sz="1800" dirty="0" err="1">
                <a:solidFill>
                  <a:schemeClr val="tx1"/>
                </a:solidFill>
              </a:rPr>
              <a:t>DWORD</a:t>
            </a:r>
            <a:r>
              <a:rPr lang="en-US" sz="1800" dirty="0">
                <a:solidFill>
                  <a:schemeClr val="tx1"/>
                </a:solidFill>
              </a:rPr>
              <a:t> </a:t>
            </a:r>
            <a:r>
              <a:rPr lang="en-US" sz="1800" dirty="0" err="1">
                <a:solidFill>
                  <a:schemeClr val="tx1"/>
                </a:solidFill>
              </a:rPr>
              <a:t>nNumberOfBytesToWrite</a:t>
            </a:r>
            <a:r>
              <a:rPr lang="en-US" sz="1800" dirty="0">
                <a:solidFill>
                  <a:schemeClr val="tx1"/>
                </a:solidFill>
              </a:rPr>
              <a:t>,       // </a:t>
            </a:r>
            <a:r>
              <a:rPr lang="ru-RU" sz="1800" dirty="0">
                <a:solidFill>
                  <a:schemeClr val="tx1"/>
                </a:solidFill>
              </a:rPr>
              <a:t>число байтов для записи</a:t>
            </a:r>
          </a:p>
          <a:p>
            <a:pPr marL="0" indent="539750" algn="just">
              <a:spcBef>
                <a:spcPts val="0"/>
              </a:spcBef>
              <a:buNone/>
            </a:pPr>
            <a:r>
              <a:rPr lang="ru-RU" sz="1800" dirty="0">
                <a:solidFill>
                  <a:schemeClr val="tx1"/>
                </a:solidFill>
              </a:rPr>
              <a:t>  </a:t>
            </a:r>
            <a:r>
              <a:rPr lang="en-US" sz="1800" dirty="0" err="1">
                <a:solidFill>
                  <a:schemeClr val="tx1"/>
                </a:solidFill>
              </a:rPr>
              <a:t>LPOVERLAPPED</a:t>
            </a:r>
            <a:r>
              <a:rPr lang="en-US" sz="1800" dirty="0">
                <a:solidFill>
                  <a:schemeClr val="tx1"/>
                </a:solidFill>
              </a:rPr>
              <a:t> </a:t>
            </a:r>
            <a:r>
              <a:rPr lang="en-US" sz="1800" dirty="0" err="1">
                <a:solidFill>
                  <a:schemeClr val="tx1"/>
                </a:solidFill>
              </a:rPr>
              <a:t>lpOverlapped</a:t>
            </a:r>
            <a:r>
              <a:rPr lang="en-US" sz="1800" dirty="0">
                <a:solidFill>
                  <a:schemeClr val="tx1"/>
                </a:solidFill>
              </a:rPr>
              <a:t>,        </a:t>
            </a:r>
            <a:r>
              <a:rPr lang="ru-RU" sz="1800" dirty="0" smtClean="0">
                <a:solidFill>
                  <a:schemeClr val="tx1"/>
                </a:solidFill>
              </a:rPr>
              <a:t>   </a:t>
            </a:r>
            <a:r>
              <a:rPr lang="en-US" sz="1800" dirty="0" smtClean="0">
                <a:solidFill>
                  <a:schemeClr val="tx1"/>
                </a:solidFill>
              </a:rPr>
              <a:t> </a:t>
            </a:r>
            <a:r>
              <a:rPr lang="en-US" sz="1800" dirty="0">
                <a:solidFill>
                  <a:schemeClr val="tx1"/>
                </a:solidFill>
              </a:rPr>
              <a:t>// </a:t>
            </a:r>
            <a:r>
              <a:rPr lang="ru-RU" sz="1800" dirty="0">
                <a:solidFill>
                  <a:schemeClr val="tx1"/>
                </a:solidFill>
              </a:rPr>
              <a:t>асинхронный буфер</a:t>
            </a:r>
          </a:p>
          <a:p>
            <a:pPr marL="0" indent="539750" algn="just">
              <a:spcBef>
                <a:spcPts val="0"/>
              </a:spcBef>
              <a:buNone/>
            </a:pPr>
            <a:r>
              <a:rPr lang="ru-RU" sz="1800" dirty="0">
                <a:solidFill>
                  <a:schemeClr val="tx1"/>
                </a:solidFill>
              </a:rPr>
              <a:t>  </a:t>
            </a:r>
            <a:r>
              <a:rPr lang="en-US" sz="1800" dirty="0" err="1">
                <a:solidFill>
                  <a:schemeClr val="tx1"/>
                </a:solidFill>
              </a:rPr>
              <a:t>LPOVERLAPPED_COMPLETION_ROUTINE</a:t>
            </a:r>
            <a:endParaRPr lang="en-US" sz="1800" dirty="0">
              <a:solidFill>
                <a:schemeClr val="tx1"/>
              </a:solidFill>
            </a:endParaRPr>
          </a:p>
          <a:p>
            <a:pPr marL="0" indent="539750" algn="just">
              <a:spcBef>
                <a:spcPts val="0"/>
              </a:spcBef>
              <a:buNone/>
            </a:pPr>
            <a:r>
              <a:rPr lang="en-US" sz="1800" dirty="0">
                <a:solidFill>
                  <a:schemeClr val="tx1"/>
                </a:solidFill>
              </a:rPr>
              <a:t>            </a:t>
            </a:r>
            <a:r>
              <a:rPr lang="ru-RU" sz="1800" dirty="0" smtClean="0">
                <a:solidFill>
                  <a:schemeClr val="tx1"/>
                </a:solidFill>
              </a:rPr>
              <a:t>		</a:t>
            </a:r>
            <a:r>
              <a:rPr lang="en-US" sz="1800" dirty="0" smtClean="0">
                <a:solidFill>
                  <a:schemeClr val="tx1"/>
                </a:solidFill>
              </a:rPr>
              <a:t>  </a:t>
            </a:r>
            <a:r>
              <a:rPr lang="en-US" sz="1800" dirty="0" err="1">
                <a:solidFill>
                  <a:schemeClr val="tx1"/>
                </a:solidFill>
              </a:rPr>
              <a:t>lpCompletionRoutine</a:t>
            </a:r>
            <a:r>
              <a:rPr lang="en-US" sz="1800" dirty="0">
                <a:solidFill>
                  <a:schemeClr val="tx1"/>
                </a:solidFill>
              </a:rPr>
              <a:t>    // </a:t>
            </a:r>
            <a:r>
              <a:rPr lang="ru-RU" sz="1800" dirty="0">
                <a:solidFill>
                  <a:schemeClr val="tx1"/>
                </a:solidFill>
              </a:rPr>
              <a:t>процедура завершения</a:t>
            </a:r>
          </a:p>
          <a:p>
            <a:pPr marL="0" indent="539750" algn="just">
              <a:spcBef>
                <a:spcPts val="0"/>
              </a:spcBef>
              <a:buNone/>
            </a:pPr>
            <a:r>
              <a:rPr lang="ru-RU" sz="1800" dirty="0">
                <a:solidFill>
                  <a:schemeClr val="tx1"/>
                </a:solidFill>
              </a:rPr>
              <a:t>);</a:t>
            </a:r>
          </a:p>
        </p:txBody>
      </p:sp>
    </p:spTree>
    <p:extLst>
      <p:ext uri="{BB962C8B-B14F-4D97-AF65-F5344CB8AC3E}">
        <p14:creationId xmlns:p14="http://schemas.microsoft.com/office/powerpoint/2010/main" val="1537080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2"/>
          <p:cNvSpPr txBox="1">
            <a:spLocks/>
          </p:cNvSpPr>
          <p:nvPr/>
        </p:nvSpPr>
        <p:spPr>
          <a:xfrm>
            <a:off x="323528" y="260648"/>
            <a:ext cx="8568952" cy="6597352"/>
          </a:xfrm>
          <a:prstGeom prst="rect">
            <a:avLst/>
          </a:prstGeom>
        </p:spPr>
        <p:txBody>
          <a:bodyPr vert="horz" lIns="91440" tIns="45720" rIns="91440" bIns="45720" rtlCol="0">
            <a:normAutofit fontScale="85000" lnSpcReduction="20000"/>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539750" algn="just">
              <a:lnSpc>
                <a:spcPct val="120000"/>
              </a:lnSpc>
              <a:buNone/>
            </a:pPr>
            <a:r>
              <a:rPr lang="ru-RU" sz="2400" b="1" dirty="0">
                <a:solidFill>
                  <a:schemeClr val="tx1"/>
                </a:solidFill>
              </a:rPr>
              <a:t>Цветовая палитра </a:t>
            </a:r>
            <a:r>
              <a:rPr lang="ru-RU" sz="2400" dirty="0">
                <a:solidFill>
                  <a:schemeClr val="tx1"/>
                </a:solidFill>
              </a:rPr>
              <a:t>- это не более чем набор </a:t>
            </a:r>
            <a:r>
              <a:rPr lang="ru-RU" sz="2400" dirty="0" smtClean="0">
                <a:solidFill>
                  <a:schemeClr val="tx1"/>
                </a:solidFill>
              </a:rPr>
              <a:t>цветов, который </a:t>
            </a:r>
            <a:r>
              <a:rPr lang="ru-RU" sz="2400" dirty="0">
                <a:solidFill>
                  <a:schemeClr val="tx1"/>
                </a:solidFill>
              </a:rPr>
              <a:t>используется для рисования</a:t>
            </a:r>
            <a:r>
              <a:rPr lang="ru-RU" sz="2400" dirty="0" smtClean="0">
                <a:solidFill>
                  <a:schemeClr val="tx1"/>
                </a:solidFill>
              </a:rPr>
              <a:t>.</a:t>
            </a:r>
          </a:p>
          <a:p>
            <a:pPr marL="0" indent="539750" algn="just">
              <a:lnSpc>
                <a:spcPct val="120000"/>
              </a:lnSpc>
              <a:buNone/>
            </a:pPr>
            <a:r>
              <a:rPr lang="ru-RU" sz="2400" dirty="0">
                <a:solidFill>
                  <a:schemeClr val="tx1"/>
                </a:solidFill>
              </a:rPr>
              <a:t>В GDI встроены средства для работы с 256-цветными палитрами. Если видеоконтроллер способен работать с палитрами, создается одна системная </a:t>
            </a:r>
            <a:r>
              <a:rPr lang="ru-RU" sz="2400" dirty="0" smtClean="0">
                <a:solidFill>
                  <a:schemeClr val="tx1"/>
                </a:solidFill>
              </a:rPr>
              <a:t>палитра, </a:t>
            </a:r>
            <a:r>
              <a:rPr lang="ru-RU" sz="2400" dirty="0">
                <a:solidFill>
                  <a:schemeClr val="tx1"/>
                </a:solidFill>
              </a:rPr>
              <a:t>которая содержит отображаемые на экране цвета. </a:t>
            </a:r>
            <a:endParaRPr lang="ru-RU" sz="2400" dirty="0" smtClean="0">
              <a:solidFill>
                <a:schemeClr val="tx1"/>
              </a:solidFill>
            </a:endParaRPr>
          </a:p>
          <a:p>
            <a:pPr marL="0" indent="539750" algn="just">
              <a:lnSpc>
                <a:spcPct val="120000"/>
              </a:lnSpc>
              <a:buNone/>
            </a:pPr>
            <a:r>
              <a:rPr lang="ru-RU" sz="2400" dirty="0" smtClean="0">
                <a:solidFill>
                  <a:schemeClr val="tx1"/>
                </a:solidFill>
              </a:rPr>
              <a:t>Часть </a:t>
            </a:r>
            <a:r>
              <a:rPr lang="ru-RU" sz="2400" dirty="0">
                <a:solidFill>
                  <a:schemeClr val="tx1"/>
                </a:solidFill>
              </a:rPr>
              <a:t>системной палитры (20 элементов) зарезервированы для использования операционной системой. В зарезервированных элементах хранятся статические цвета, которые нужны для рисования таких объектов, как рамки окон, полосы просмотра и </a:t>
            </a:r>
            <a:r>
              <a:rPr lang="ru-RU" sz="2400" dirty="0" smtClean="0">
                <a:solidFill>
                  <a:schemeClr val="tx1"/>
                </a:solidFill>
              </a:rPr>
              <a:t>т.п</a:t>
            </a:r>
            <a:r>
              <a:rPr lang="ru-RU" sz="2400" dirty="0">
                <a:solidFill>
                  <a:schemeClr val="tx1"/>
                </a:solidFill>
              </a:rPr>
              <a:t>., а также изображений, рисуемых приложением. Если видеоконтроллер работает в режиме низкого цветового </a:t>
            </a:r>
            <a:r>
              <a:rPr lang="ru-RU" sz="2400" dirty="0" smtClean="0">
                <a:solidFill>
                  <a:schemeClr val="tx1"/>
                </a:solidFill>
              </a:rPr>
              <a:t>разрешения (16 цветов) </a:t>
            </a:r>
            <a:r>
              <a:rPr lang="ru-RU" sz="2400" dirty="0">
                <a:solidFill>
                  <a:schemeClr val="tx1"/>
                </a:solidFill>
              </a:rPr>
              <a:t>или приложение не использует цветовые палитры (несмотря на наличие соответствующих возможностей аппаратуры), цветовая гамма приложения ограничена статическими цветами.</a:t>
            </a:r>
          </a:p>
          <a:p>
            <a:pPr marL="0" indent="539750" algn="just">
              <a:lnSpc>
                <a:spcPct val="120000"/>
              </a:lnSpc>
              <a:buNone/>
            </a:pPr>
            <a:r>
              <a:rPr lang="ru-RU" sz="2400" dirty="0">
                <a:solidFill>
                  <a:schemeClr val="tx1"/>
                </a:solidFill>
              </a:rPr>
              <a:t>Приложения никогда не изменяют статические цвета, записанные в зарезервированных ячейках системной палитры. Содержимое остальных 236 ячеек системной палитры может изменяться в процессе реализации приложениями своих собственных цветовых палитр.</a:t>
            </a:r>
            <a:endParaRPr lang="ru-RU" sz="2400" dirty="0" smtClean="0">
              <a:solidFill>
                <a:schemeClr val="tx1"/>
              </a:solidFill>
            </a:endParaRPr>
          </a:p>
        </p:txBody>
      </p:sp>
    </p:spTree>
    <p:extLst>
      <p:ext uri="{BB962C8B-B14F-4D97-AF65-F5344CB8AC3E}">
        <p14:creationId xmlns:p14="http://schemas.microsoft.com/office/powerpoint/2010/main" val="19964346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Объект 2"/>
          <p:cNvSpPr>
            <a:spLocks noGrp="1"/>
          </p:cNvSpPr>
          <p:nvPr>
            <p:ph idx="4294967295"/>
          </p:nvPr>
        </p:nvSpPr>
        <p:spPr>
          <a:xfrm>
            <a:off x="323528" y="1268760"/>
            <a:ext cx="8568952" cy="5400600"/>
          </a:xfrm>
          <a:prstGeom prst="rect">
            <a:avLst/>
          </a:prstGeom>
        </p:spPr>
        <p:txBody>
          <a:bodyPr>
            <a:normAutofit fontScale="70000" lnSpcReduction="20000"/>
          </a:bodyPr>
          <a:lstStyle/>
          <a:p>
            <a:pPr marL="0" indent="539750" algn="just">
              <a:lnSpc>
                <a:spcPct val="120000"/>
              </a:lnSpc>
              <a:buNone/>
            </a:pPr>
            <a:r>
              <a:rPr lang="ru-RU" sz="2400" dirty="0">
                <a:solidFill>
                  <a:schemeClr val="tx1"/>
                </a:solidFill>
              </a:rPr>
              <a:t>Прежде, чем файл может быть скопирован, он должен быть закрыт или открыт только для чтения. Поток не может </a:t>
            </a:r>
            <a:r>
              <a:rPr lang="ru-RU" sz="2400" dirty="0" smtClean="0">
                <a:solidFill>
                  <a:schemeClr val="tx1"/>
                </a:solidFill>
              </a:rPr>
              <a:t>скопировать </a:t>
            </a:r>
            <a:r>
              <a:rPr lang="ru-RU" sz="2400" dirty="0">
                <a:solidFill>
                  <a:schemeClr val="tx1"/>
                </a:solidFill>
              </a:rPr>
              <a:t>файл, открытый для записи. Чтобы скопировать существующий файл в новый, используйте функцию </a:t>
            </a:r>
            <a:r>
              <a:rPr lang="ru-RU" sz="2400" b="1" dirty="0" err="1">
                <a:solidFill>
                  <a:schemeClr val="tx1"/>
                </a:solidFill>
              </a:rPr>
              <a:t>CopyFile</a:t>
            </a:r>
            <a:r>
              <a:rPr lang="ru-RU" sz="2400" dirty="0">
                <a:solidFill>
                  <a:schemeClr val="tx1"/>
                </a:solidFill>
              </a:rPr>
              <a:t> или </a:t>
            </a:r>
            <a:r>
              <a:rPr lang="ru-RU" sz="2400" b="1" dirty="0" err="1">
                <a:solidFill>
                  <a:schemeClr val="tx1"/>
                </a:solidFill>
              </a:rPr>
              <a:t>CopyFileEx</a:t>
            </a:r>
            <a:r>
              <a:rPr lang="ru-RU" sz="2400" b="1" dirty="0">
                <a:solidFill>
                  <a:schemeClr val="tx1"/>
                </a:solidFill>
              </a:rPr>
              <a:t>.</a:t>
            </a:r>
            <a:r>
              <a:rPr lang="ru-RU" sz="2400" dirty="0">
                <a:solidFill>
                  <a:schemeClr val="tx1"/>
                </a:solidFill>
              </a:rPr>
              <a:t> Приложения могут определить, завершаются ли </a:t>
            </a:r>
            <a:r>
              <a:rPr lang="ru-RU" sz="2400" b="1" dirty="0" err="1">
                <a:solidFill>
                  <a:schemeClr val="tx1"/>
                </a:solidFill>
              </a:rPr>
              <a:t>CopyFile</a:t>
            </a:r>
            <a:r>
              <a:rPr lang="ru-RU" sz="2400" dirty="0">
                <a:solidFill>
                  <a:schemeClr val="tx1"/>
                </a:solidFill>
              </a:rPr>
              <a:t> и </a:t>
            </a:r>
            <a:r>
              <a:rPr lang="ru-RU" sz="2400" b="1" dirty="0" err="1">
                <a:solidFill>
                  <a:schemeClr val="tx1"/>
                </a:solidFill>
              </a:rPr>
              <a:t>CopyFileEx</a:t>
            </a:r>
            <a:r>
              <a:rPr lang="ru-RU" sz="2400" dirty="0">
                <a:solidFill>
                  <a:schemeClr val="tx1"/>
                </a:solidFill>
              </a:rPr>
              <a:t> ошибкой, если получившийся файл уже существует.</a:t>
            </a:r>
          </a:p>
          <a:p>
            <a:pPr marL="0" indent="539750" algn="just">
              <a:lnSpc>
                <a:spcPct val="120000"/>
              </a:lnSpc>
              <a:buNone/>
            </a:pPr>
            <a:endParaRPr lang="ru-RU" sz="2400" dirty="0" smtClean="0">
              <a:solidFill>
                <a:schemeClr val="tx1"/>
              </a:solidFill>
            </a:endParaRPr>
          </a:p>
          <a:p>
            <a:pPr marL="0" indent="539750" algn="just">
              <a:lnSpc>
                <a:spcPct val="120000"/>
              </a:lnSpc>
              <a:buNone/>
            </a:pPr>
            <a:r>
              <a:rPr lang="ru-RU" sz="2400" dirty="0" smtClean="0">
                <a:solidFill>
                  <a:schemeClr val="tx1"/>
                </a:solidFill>
              </a:rPr>
              <a:t>Функция </a:t>
            </a:r>
            <a:r>
              <a:rPr lang="ru-RU" sz="2400" b="1" dirty="0" err="1">
                <a:solidFill>
                  <a:schemeClr val="tx1"/>
                </a:solidFill>
              </a:rPr>
              <a:t>ReplaceFile</a:t>
            </a:r>
            <a:r>
              <a:rPr lang="ru-RU" sz="2400" dirty="0">
                <a:solidFill>
                  <a:schemeClr val="tx1"/>
                </a:solidFill>
              </a:rPr>
              <a:t> заменяет один файл другим файлом, с параметром создания резервной копии исходного файла. Функция сохраняет атрибуты исходного файла, такие как его  время создания, списки контроля доступа (</a:t>
            </a:r>
            <a:r>
              <a:rPr lang="ru-RU" sz="2400" dirty="0" err="1">
                <a:solidFill>
                  <a:schemeClr val="tx1"/>
                </a:solidFill>
              </a:rPr>
              <a:t>ACL</a:t>
            </a:r>
            <a:r>
              <a:rPr lang="ru-RU" sz="2400" dirty="0">
                <a:solidFill>
                  <a:schemeClr val="tx1"/>
                </a:solidFill>
              </a:rPr>
              <a:t>) и атрибут шифрования.</a:t>
            </a:r>
          </a:p>
          <a:p>
            <a:pPr marL="0" indent="539750" algn="just">
              <a:lnSpc>
                <a:spcPct val="120000"/>
              </a:lnSpc>
              <a:buNone/>
            </a:pPr>
            <a:endParaRPr lang="ru-RU" sz="2400" dirty="0">
              <a:solidFill>
                <a:schemeClr val="tx1"/>
              </a:solidFill>
            </a:endParaRPr>
          </a:p>
          <a:p>
            <a:pPr marL="0" indent="539750" algn="just">
              <a:lnSpc>
                <a:spcPct val="120000"/>
              </a:lnSpc>
              <a:buNone/>
            </a:pPr>
            <a:r>
              <a:rPr lang="ru-RU" sz="2400" dirty="0">
                <a:solidFill>
                  <a:schemeClr val="tx1"/>
                </a:solidFill>
              </a:rPr>
              <a:t>Файл, к тому же, должен быть закрыт прежде, чем приложение может переместить его. Функции </a:t>
            </a:r>
            <a:r>
              <a:rPr lang="ru-RU" sz="2400" b="1" dirty="0" err="1">
                <a:solidFill>
                  <a:schemeClr val="tx1"/>
                </a:solidFill>
              </a:rPr>
              <a:t>MoveFile</a:t>
            </a:r>
            <a:r>
              <a:rPr lang="ru-RU" sz="2400" b="1" dirty="0">
                <a:solidFill>
                  <a:schemeClr val="tx1"/>
                </a:solidFill>
              </a:rPr>
              <a:t> </a:t>
            </a:r>
            <a:r>
              <a:rPr lang="ru-RU" sz="2400" dirty="0">
                <a:solidFill>
                  <a:schemeClr val="tx1"/>
                </a:solidFill>
              </a:rPr>
              <a:t>и</a:t>
            </a:r>
            <a:r>
              <a:rPr lang="ru-RU" sz="2400" b="1" dirty="0">
                <a:solidFill>
                  <a:schemeClr val="tx1"/>
                </a:solidFill>
              </a:rPr>
              <a:t> </a:t>
            </a:r>
            <a:r>
              <a:rPr lang="ru-RU" sz="2400" b="1" dirty="0" err="1">
                <a:solidFill>
                  <a:schemeClr val="tx1"/>
                </a:solidFill>
              </a:rPr>
              <a:t>MoveFileEx</a:t>
            </a:r>
            <a:r>
              <a:rPr lang="ru-RU" sz="2400" b="1" dirty="0">
                <a:solidFill>
                  <a:schemeClr val="tx1"/>
                </a:solidFill>
              </a:rPr>
              <a:t> </a:t>
            </a:r>
            <a:r>
              <a:rPr lang="ru-RU" sz="2400" dirty="0">
                <a:solidFill>
                  <a:schemeClr val="tx1"/>
                </a:solidFill>
              </a:rPr>
              <a:t>копируют существующий файл в новое место и удаляют оригинал.</a:t>
            </a:r>
          </a:p>
          <a:p>
            <a:pPr marL="0" indent="539750" algn="just">
              <a:lnSpc>
                <a:spcPct val="120000"/>
              </a:lnSpc>
              <a:buNone/>
            </a:pPr>
            <a:r>
              <a:rPr lang="ru-RU" sz="2400" dirty="0" smtClean="0">
                <a:solidFill>
                  <a:schemeClr val="tx1"/>
                </a:solidFill>
              </a:rPr>
              <a:t>Функция </a:t>
            </a:r>
            <a:r>
              <a:rPr lang="ru-RU" sz="2400" b="1" dirty="0" err="1">
                <a:solidFill>
                  <a:schemeClr val="tx1"/>
                </a:solidFill>
              </a:rPr>
              <a:t>MoveFileEx</a:t>
            </a:r>
            <a:r>
              <a:rPr lang="ru-RU" sz="2400" b="1" dirty="0">
                <a:solidFill>
                  <a:schemeClr val="tx1"/>
                </a:solidFill>
              </a:rPr>
              <a:t> </a:t>
            </a:r>
            <a:r>
              <a:rPr lang="ru-RU" sz="2400" dirty="0">
                <a:solidFill>
                  <a:schemeClr val="tx1"/>
                </a:solidFill>
              </a:rPr>
              <a:t>также дает возможность приложению определять, как переместить файл. Функция может заменить существующий файл, перемещать файл между томами и задерживать перемещение файла до тех пор, пока операционная система не перезапустится.</a:t>
            </a:r>
            <a:endParaRPr lang="en-US" sz="2400" dirty="0" smtClean="0">
              <a:solidFill>
                <a:schemeClr val="tx1"/>
              </a:solidFill>
            </a:endParaRPr>
          </a:p>
        </p:txBody>
      </p:sp>
      <p:sp>
        <p:nvSpPr>
          <p:cNvPr id="4" name="Прямоугольник 3"/>
          <p:cNvSpPr/>
          <p:nvPr/>
        </p:nvSpPr>
        <p:spPr>
          <a:xfrm>
            <a:off x="0" y="188640"/>
            <a:ext cx="9144000" cy="646331"/>
          </a:xfrm>
          <a:prstGeom prst="rect">
            <a:avLst/>
          </a:prstGeom>
          <a:noFill/>
        </p:spPr>
        <p:txBody>
          <a:bodyPr wrap="square" lIns="91440" tIns="45720" rIns="91440" bIns="45720">
            <a:spAutoFit/>
          </a:bodyPr>
          <a:lstStyle/>
          <a:p>
            <a:pPr algn="ctr"/>
            <a:r>
              <a:rPr lang="ru-RU"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Перемещение и замена файлов</a:t>
            </a:r>
          </a:p>
        </p:txBody>
      </p:sp>
      <p:cxnSp>
        <p:nvCxnSpPr>
          <p:cNvPr id="5" name="Прямая соединительная линия 4"/>
          <p:cNvCxnSpPr/>
          <p:nvPr/>
        </p:nvCxnSpPr>
        <p:spPr>
          <a:xfrm>
            <a:off x="1112346" y="1019637"/>
            <a:ext cx="7239482" cy="0"/>
          </a:xfrm>
          <a:prstGeom prst="line">
            <a:avLst/>
          </a:prstGeom>
          <a:ln>
            <a:solidFill>
              <a:schemeClr val="accent6"/>
            </a:solidFill>
          </a:ln>
          <a:effectLst>
            <a:outerShdw blurRad="50800" dist="38100" algn="l" rotWithShape="0">
              <a:prstClr val="black">
                <a:alpha val="40000"/>
              </a:prstClr>
            </a:outerShdw>
          </a:effectLst>
          <a:scene3d>
            <a:camera prst="orthographicFront">
              <a:rot lat="0" lon="0" rev="0"/>
            </a:camera>
            <a:lightRig rig="balanced" dir="tr"/>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611561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Объект 2"/>
          <p:cNvSpPr>
            <a:spLocks noGrp="1"/>
          </p:cNvSpPr>
          <p:nvPr>
            <p:ph idx="4294967295"/>
          </p:nvPr>
        </p:nvSpPr>
        <p:spPr>
          <a:xfrm>
            <a:off x="323528" y="1268760"/>
            <a:ext cx="8568952" cy="5328592"/>
          </a:xfrm>
          <a:prstGeom prst="rect">
            <a:avLst/>
          </a:prstGeom>
        </p:spPr>
        <p:txBody>
          <a:bodyPr>
            <a:normAutofit fontScale="85000" lnSpcReduction="20000"/>
          </a:bodyPr>
          <a:lstStyle/>
          <a:p>
            <a:pPr marL="0" indent="539750" algn="just">
              <a:lnSpc>
                <a:spcPct val="120000"/>
              </a:lnSpc>
              <a:buNone/>
            </a:pPr>
            <a:r>
              <a:rPr lang="ru-RU" sz="2400" dirty="0">
                <a:solidFill>
                  <a:schemeClr val="tx1"/>
                </a:solidFill>
              </a:rPr>
              <a:t>Чтобы эффективно использовать ресурсы операционной системы, приложение должно закрывать файлы, когда они больше не нужны, при помощи использования функции </a:t>
            </a:r>
            <a:r>
              <a:rPr lang="ru-RU" sz="2400" b="1" dirty="0" err="1">
                <a:solidFill>
                  <a:schemeClr val="tx1"/>
                </a:solidFill>
              </a:rPr>
              <a:t>CloseHandle</a:t>
            </a:r>
            <a:r>
              <a:rPr lang="ru-RU" sz="2400" dirty="0">
                <a:solidFill>
                  <a:schemeClr val="tx1"/>
                </a:solidFill>
              </a:rPr>
              <a:t>. Если файл </a:t>
            </a:r>
            <a:r>
              <a:rPr lang="ru-RU" sz="2400" dirty="0" smtClean="0">
                <a:solidFill>
                  <a:schemeClr val="tx1"/>
                </a:solidFill>
              </a:rPr>
              <a:t>открыт, </a:t>
            </a:r>
            <a:r>
              <a:rPr lang="ru-RU" sz="2400" dirty="0">
                <a:solidFill>
                  <a:schemeClr val="tx1"/>
                </a:solidFill>
              </a:rPr>
              <a:t>когда приложение завершает работу, система закрывает его автоматически.</a:t>
            </a:r>
          </a:p>
          <a:p>
            <a:pPr marL="0" indent="539750" algn="just">
              <a:lnSpc>
                <a:spcPct val="120000"/>
              </a:lnSpc>
              <a:buNone/>
            </a:pPr>
            <a:r>
              <a:rPr lang="ru-RU" sz="2400" dirty="0" smtClean="0">
                <a:solidFill>
                  <a:schemeClr val="tx1"/>
                </a:solidFill>
              </a:rPr>
              <a:t>Закрытие файла </a:t>
            </a:r>
            <a:r>
              <a:rPr lang="ru-RU" sz="2400" dirty="0">
                <a:solidFill>
                  <a:schemeClr val="tx1"/>
                </a:solidFill>
              </a:rPr>
              <a:t>не удаляет </a:t>
            </a:r>
            <a:r>
              <a:rPr lang="ru-RU" sz="2400" dirty="0" smtClean="0">
                <a:solidFill>
                  <a:schemeClr val="tx1"/>
                </a:solidFill>
              </a:rPr>
              <a:t>его </a:t>
            </a:r>
            <a:r>
              <a:rPr lang="ru-RU" sz="2400" dirty="0">
                <a:solidFill>
                  <a:schemeClr val="tx1"/>
                </a:solidFill>
              </a:rPr>
              <a:t>с диска</a:t>
            </a:r>
            <a:r>
              <a:rPr lang="ru-RU" sz="2400" dirty="0" smtClean="0">
                <a:solidFill>
                  <a:schemeClr val="tx1"/>
                </a:solidFill>
              </a:rPr>
              <a:t>.</a:t>
            </a:r>
          </a:p>
          <a:p>
            <a:pPr marL="0" indent="539750" algn="just">
              <a:lnSpc>
                <a:spcPct val="120000"/>
              </a:lnSpc>
              <a:buNone/>
            </a:pPr>
            <a:r>
              <a:rPr lang="ru-RU" sz="2400" dirty="0">
                <a:solidFill>
                  <a:schemeClr val="tx1"/>
                </a:solidFill>
              </a:rPr>
              <a:t>Функция </a:t>
            </a:r>
            <a:r>
              <a:rPr lang="ru-RU" sz="2400" b="1" dirty="0" err="1">
                <a:solidFill>
                  <a:schemeClr val="tx1"/>
                </a:solidFill>
              </a:rPr>
              <a:t>DeleteFile</a:t>
            </a:r>
            <a:r>
              <a:rPr lang="ru-RU" sz="2400" dirty="0">
                <a:solidFill>
                  <a:schemeClr val="tx1"/>
                </a:solidFill>
              </a:rPr>
              <a:t> может быть использована для удаления файла. Но, перед этим файл должен быть закрыт, чтобы любая попытка удалить его завершилась успешно.</a:t>
            </a:r>
          </a:p>
          <a:p>
            <a:pPr marL="0" indent="539750" algn="just">
              <a:lnSpc>
                <a:spcPct val="120000"/>
              </a:lnSpc>
              <a:buNone/>
            </a:pPr>
            <a:r>
              <a:rPr lang="ru-RU" sz="2400" dirty="0" smtClean="0">
                <a:solidFill>
                  <a:schemeClr val="tx1"/>
                </a:solidFill>
              </a:rPr>
              <a:t>Нижеследующий </a:t>
            </a:r>
            <a:r>
              <a:rPr lang="ru-RU" sz="2400" dirty="0">
                <a:solidFill>
                  <a:schemeClr val="tx1"/>
                </a:solidFill>
              </a:rPr>
              <a:t>код закрывает и удаляет файл </a:t>
            </a:r>
            <a:r>
              <a:rPr lang="ru-RU" sz="2400" dirty="0" smtClean="0">
                <a:solidFill>
                  <a:schemeClr val="tx1"/>
                </a:solidFill>
              </a:rPr>
              <a:t>из предыдущего примера, </a:t>
            </a:r>
            <a:r>
              <a:rPr lang="ru-RU" sz="2400" dirty="0">
                <a:solidFill>
                  <a:schemeClr val="tx1"/>
                </a:solidFill>
              </a:rPr>
              <a:t>дескриптор которого сохраняется в переменной </a:t>
            </a:r>
            <a:r>
              <a:rPr lang="ru-RU" sz="2400" dirty="0" err="1">
                <a:solidFill>
                  <a:schemeClr val="tx1"/>
                </a:solidFill>
              </a:rPr>
              <a:t>hFile</a:t>
            </a:r>
            <a:r>
              <a:rPr lang="ru-RU" sz="2400" dirty="0" smtClean="0">
                <a:solidFill>
                  <a:schemeClr val="tx1"/>
                </a:solidFill>
              </a:rPr>
              <a:t>.</a:t>
            </a:r>
          </a:p>
          <a:p>
            <a:pPr marL="0" indent="539750" algn="just">
              <a:lnSpc>
                <a:spcPct val="120000"/>
              </a:lnSpc>
              <a:buNone/>
            </a:pPr>
            <a:endParaRPr lang="ru-RU" sz="2400" b="1" dirty="0" smtClean="0">
              <a:solidFill>
                <a:schemeClr val="tx1"/>
              </a:solidFill>
            </a:endParaRPr>
          </a:p>
          <a:p>
            <a:pPr marL="0" indent="539750" algn="just">
              <a:lnSpc>
                <a:spcPct val="120000"/>
              </a:lnSpc>
              <a:buNone/>
            </a:pPr>
            <a:r>
              <a:rPr lang="ru-RU" sz="2400" b="1" dirty="0" err="1" smtClean="0">
                <a:solidFill>
                  <a:schemeClr val="tx1"/>
                </a:solidFill>
              </a:rPr>
              <a:t>CloseHandle</a:t>
            </a:r>
            <a:r>
              <a:rPr lang="ru-RU" sz="2400" b="1" dirty="0" smtClean="0">
                <a:solidFill>
                  <a:schemeClr val="tx1"/>
                </a:solidFill>
              </a:rPr>
              <a:t>(</a:t>
            </a:r>
            <a:r>
              <a:rPr lang="ru-RU" sz="2400" b="1" dirty="0" err="1" smtClean="0">
                <a:solidFill>
                  <a:schemeClr val="tx1"/>
                </a:solidFill>
              </a:rPr>
              <a:t>hFile</a:t>
            </a:r>
            <a:r>
              <a:rPr lang="ru-RU" sz="2400" b="1" dirty="0">
                <a:solidFill>
                  <a:schemeClr val="tx1"/>
                </a:solidFill>
              </a:rPr>
              <a:t>); </a:t>
            </a:r>
          </a:p>
          <a:p>
            <a:pPr marL="0" indent="539750" algn="just">
              <a:lnSpc>
                <a:spcPct val="120000"/>
              </a:lnSpc>
              <a:buNone/>
            </a:pPr>
            <a:r>
              <a:rPr lang="ru-RU" sz="2400" b="1" dirty="0" err="1">
                <a:solidFill>
                  <a:schemeClr val="tx1"/>
                </a:solidFill>
              </a:rPr>
              <a:t>DeleteFile</a:t>
            </a:r>
            <a:r>
              <a:rPr lang="ru-RU" sz="2400" b="1" dirty="0">
                <a:solidFill>
                  <a:schemeClr val="tx1"/>
                </a:solidFill>
              </a:rPr>
              <a:t>(</a:t>
            </a:r>
            <a:r>
              <a:rPr lang="ru-RU" sz="2400" b="1" dirty="0" err="1">
                <a:solidFill>
                  <a:schemeClr val="tx1"/>
                </a:solidFill>
              </a:rPr>
              <a:t>TEXT</a:t>
            </a:r>
            <a:r>
              <a:rPr lang="ru-RU" sz="2400" b="1" dirty="0">
                <a:solidFill>
                  <a:schemeClr val="tx1"/>
                </a:solidFill>
              </a:rPr>
              <a:t>("myfile.txt</a:t>
            </a:r>
            <a:r>
              <a:rPr lang="ru-RU" sz="2400" b="1" dirty="0" smtClean="0">
                <a:solidFill>
                  <a:schemeClr val="tx1"/>
                </a:solidFill>
              </a:rPr>
              <a:t>"));</a:t>
            </a:r>
            <a:endParaRPr lang="ru-RU" sz="2400" b="1" dirty="0">
              <a:solidFill>
                <a:schemeClr val="tx1"/>
              </a:solidFill>
            </a:endParaRPr>
          </a:p>
        </p:txBody>
      </p:sp>
      <p:sp>
        <p:nvSpPr>
          <p:cNvPr id="4" name="Прямоугольник 3"/>
          <p:cNvSpPr/>
          <p:nvPr/>
        </p:nvSpPr>
        <p:spPr>
          <a:xfrm>
            <a:off x="0" y="188640"/>
            <a:ext cx="9144000" cy="646331"/>
          </a:xfrm>
          <a:prstGeom prst="rect">
            <a:avLst/>
          </a:prstGeom>
          <a:noFill/>
        </p:spPr>
        <p:txBody>
          <a:bodyPr wrap="square" lIns="91440" tIns="45720" rIns="91440" bIns="45720">
            <a:spAutoFit/>
          </a:bodyPr>
          <a:lstStyle/>
          <a:p>
            <a:pPr algn="ctr"/>
            <a:r>
              <a:rPr lang="ru-RU"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Закрытие и удаление файлов</a:t>
            </a:r>
            <a:endParaRPr lang="ru-RU"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cxnSp>
        <p:nvCxnSpPr>
          <p:cNvPr id="5" name="Прямая соединительная линия 4"/>
          <p:cNvCxnSpPr/>
          <p:nvPr/>
        </p:nvCxnSpPr>
        <p:spPr>
          <a:xfrm>
            <a:off x="1112346" y="1019637"/>
            <a:ext cx="7239482" cy="0"/>
          </a:xfrm>
          <a:prstGeom prst="line">
            <a:avLst/>
          </a:prstGeom>
          <a:ln>
            <a:solidFill>
              <a:schemeClr val="accent6"/>
            </a:solidFill>
          </a:ln>
          <a:effectLst>
            <a:outerShdw blurRad="50800" dist="38100" algn="l" rotWithShape="0">
              <a:prstClr val="black">
                <a:alpha val="40000"/>
              </a:prstClr>
            </a:outerShdw>
          </a:effectLst>
          <a:scene3d>
            <a:camera prst="orthographicFront">
              <a:rot lat="0" lon="0" rev="0"/>
            </a:camera>
            <a:lightRig rig="balanced" dir="tr"/>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612211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3528" y="188640"/>
            <a:ext cx="8640960" cy="400110"/>
          </a:xfrm>
          <a:prstGeom prst="rect">
            <a:avLst/>
          </a:prstGeom>
        </p:spPr>
        <p:txBody>
          <a:bodyPr wrap="square">
            <a:spAutoFit/>
          </a:bodyPr>
          <a:lstStyle/>
          <a:p>
            <a:pPr indent="355600"/>
            <a:r>
              <a:rPr lang="ru-RU" sz="2000" dirty="0"/>
              <a:t>Схематически системная цветовая палитра изображена на </a:t>
            </a:r>
            <a:r>
              <a:rPr lang="ru-RU" sz="2000" dirty="0" smtClean="0"/>
              <a:t>рисунке</a:t>
            </a:r>
            <a:r>
              <a:rPr lang="ru-RU" dirty="0" smtClean="0"/>
              <a:t>.</a:t>
            </a:r>
            <a:endParaRPr lang="ru-R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980728"/>
            <a:ext cx="7398822"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Прямоугольник 2"/>
          <p:cNvSpPr/>
          <p:nvPr/>
        </p:nvSpPr>
        <p:spPr>
          <a:xfrm>
            <a:off x="323528" y="4869160"/>
            <a:ext cx="8640960" cy="1323439"/>
          </a:xfrm>
          <a:prstGeom prst="rect">
            <a:avLst/>
          </a:prstGeom>
        </p:spPr>
        <p:txBody>
          <a:bodyPr wrap="square">
            <a:spAutoFit/>
          </a:bodyPr>
          <a:lstStyle/>
          <a:p>
            <a:pPr indent="539750" algn="just"/>
            <a:r>
              <a:rPr lang="ru-RU" sz="2000" dirty="0"/>
              <a:t>Странное на первый взгляд расположение статических цветов в системной палитре (десять цветов находятся в начале таблицы, десять - в конце) выбрано для обеспечения правильной работы часто используемой растровой операции "ИСКЛЮЧАЮЩЕЕ ИЛИ".</a:t>
            </a:r>
            <a:endParaRPr lang="ru-RU" sz="2000" dirty="0"/>
          </a:p>
        </p:txBody>
      </p:sp>
    </p:spTree>
    <p:extLst>
      <p:ext uri="{BB962C8B-B14F-4D97-AF65-F5344CB8AC3E}">
        <p14:creationId xmlns:p14="http://schemas.microsoft.com/office/powerpoint/2010/main" val="196029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Объект 2"/>
          <p:cNvSpPr>
            <a:spLocks noGrp="1"/>
          </p:cNvSpPr>
          <p:nvPr>
            <p:ph idx="4294967295"/>
          </p:nvPr>
        </p:nvSpPr>
        <p:spPr>
          <a:xfrm>
            <a:off x="323528" y="1268760"/>
            <a:ext cx="8568952" cy="4896544"/>
          </a:xfrm>
          <a:prstGeom prst="rect">
            <a:avLst/>
          </a:prstGeom>
        </p:spPr>
        <p:txBody>
          <a:bodyPr>
            <a:normAutofit fontScale="85000" lnSpcReduction="20000"/>
          </a:bodyPr>
          <a:lstStyle/>
          <a:p>
            <a:pPr marL="0" indent="539750" algn="just">
              <a:lnSpc>
                <a:spcPct val="120000"/>
              </a:lnSpc>
              <a:buNone/>
            </a:pPr>
            <a:r>
              <a:rPr lang="ru-RU" sz="2400" dirty="0">
                <a:solidFill>
                  <a:schemeClr val="tx1"/>
                </a:solidFill>
              </a:rPr>
              <a:t>Приложения, которые не хотят ничего знать про палитры, могут указывать логический цвет изображений, составляя его из RGB-компонент, указывая их количественный состав. Однако, </a:t>
            </a:r>
            <a:r>
              <a:rPr lang="ru-RU" sz="2400" dirty="0" smtClean="0">
                <a:solidFill>
                  <a:schemeClr val="tx1"/>
                </a:solidFill>
              </a:rPr>
              <a:t>для </a:t>
            </a:r>
            <a:r>
              <a:rPr lang="ru-RU" sz="2400" dirty="0">
                <a:solidFill>
                  <a:schemeClr val="tx1"/>
                </a:solidFill>
              </a:rPr>
              <a:t>вывода на экран будут использованы только статические цвета или смешанные цвета, состоящие из статических цветов. В результате полученный на экране физический цвет может не соответствовать запрошенному логическому цвету</a:t>
            </a:r>
            <a:r>
              <a:rPr lang="ru-RU" sz="2400" dirty="0" smtClean="0">
                <a:solidFill>
                  <a:schemeClr val="tx1"/>
                </a:solidFill>
              </a:rPr>
              <a:t>.</a:t>
            </a:r>
          </a:p>
          <a:p>
            <a:pPr marL="0" indent="539750" algn="just">
              <a:lnSpc>
                <a:spcPct val="120000"/>
              </a:lnSpc>
              <a:buNone/>
            </a:pPr>
            <a:r>
              <a:rPr lang="ru-RU" sz="2400" dirty="0">
                <a:solidFill>
                  <a:schemeClr val="tx1"/>
                </a:solidFill>
              </a:rPr>
              <a:t>В простейшем случае цвет можно определить с помощью макрокоманды RGB , комбинирующей цвет из отдельных компонент:</a:t>
            </a:r>
          </a:p>
          <a:p>
            <a:pPr marL="0" indent="539750" algn="just">
              <a:lnSpc>
                <a:spcPct val="120000"/>
              </a:lnSpc>
              <a:buNone/>
            </a:pPr>
            <a:r>
              <a:rPr lang="ru-RU" sz="2400" b="1" dirty="0">
                <a:solidFill>
                  <a:schemeClr val="tx1"/>
                </a:solidFill>
              </a:rPr>
              <a:t>#</a:t>
            </a:r>
            <a:r>
              <a:rPr lang="ru-RU" sz="2400" b="1" dirty="0" err="1">
                <a:solidFill>
                  <a:schemeClr val="tx1"/>
                </a:solidFill>
              </a:rPr>
              <a:t>define</a:t>
            </a:r>
            <a:r>
              <a:rPr lang="ru-RU" sz="2400" b="1" dirty="0">
                <a:solidFill>
                  <a:schemeClr val="tx1"/>
                </a:solidFill>
              </a:rPr>
              <a:t> RGB(</a:t>
            </a:r>
            <a:r>
              <a:rPr lang="ru-RU" sz="2400" b="1" dirty="0" err="1">
                <a:solidFill>
                  <a:schemeClr val="tx1"/>
                </a:solidFill>
              </a:rPr>
              <a:t>r,g,b</a:t>
            </a:r>
            <a:r>
              <a:rPr lang="ru-RU" sz="2400" b="1" dirty="0">
                <a:solidFill>
                  <a:schemeClr val="tx1"/>
                </a:solidFill>
              </a:rPr>
              <a:t>) </a:t>
            </a:r>
          </a:p>
          <a:p>
            <a:pPr marL="0" indent="539750" algn="just">
              <a:lnSpc>
                <a:spcPct val="120000"/>
              </a:lnSpc>
              <a:buNone/>
            </a:pPr>
            <a:r>
              <a:rPr lang="ru-RU" sz="2400" dirty="0" smtClean="0">
                <a:solidFill>
                  <a:schemeClr val="tx1"/>
                </a:solidFill>
              </a:rPr>
              <a:t>Эта </a:t>
            </a:r>
            <a:r>
              <a:rPr lang="ru-RU" sz="2400" dirty="0">
                <a:solidFill>
                  <a:schemeClr val="tx1"/>
                </a:solidFill>
              </a:rPr>
              <a:t>макрокоманда упаковывает отдельные цветовые компоненты в двойное слово, причем (что важно) старший байт этого слова должен быть равен </a:t>
            </a:r>
            <a:r>
              <a:rPr lang="ru-RU" sz="2400" dirty="0" smtClean="0">
                <a:solidFill>
                  <a:schemeClr val="tx1"/>
                </a:solidFill>
              </a:rPr>
              <a:t>нулю. На </a:t>
            </a:r>
            <a:r>
              <a:rPr lang="ru-RU" sz="2400" dirty="0">
                <a:solidFill>
                  <a:schemeClr val="tx1"/>
                </a:solidFill>
              </a:rPr>
              <a:t>рисунке отображено </a:t>
            </a:r>
            <a:r>
              <a:rPr lang="ru-RU" sz="2400" dirty="0" smtClean="0">
                <a:solidFill>
                  <a:schemeClr val="tx1"/>
                </a:solidFill>
              </a:rPr>
              <a:t>представление </a:t>
            </a:r>
            <a:r>
              <a:rPr lang="ru-RU" sz="2400" dirty="0">
                <a:solidFill>
                  <a:schemeClr val="tx1"/>
                </a:solidFill>
              </a:rPr>
              <a:t>цвета, полученное с помощью макрокоманды </a:t>
            </a:r>
            <a:r>
              <a:rPr lang="ru-RU" sz="2400" dirty="0" smtClean="0">
                <a:solidFill>
                  <a:schemeClr val="tx1"/>
                </a:solidFill>
              </a:rPr>
              <a:t>RGB.</a:t>
            </a:r>
          </a:p>
        </p:txBody>
      </p:sp>
      <p:sp>
        <p:nvSpPr>
          <p:cNvPr id="4" name="Прямоугольник 3"/>
          <p:cNvSpPr/>
          <p:nvPr/>
        </p:nvSpPr>
        <p:spPr>
          <a:xfrm>
            <a:off x="0" y="0"/>
            <a:ext cx="9144000" cy="1200329"/>
          </a:xfrm>
          <a:prstGeom prst="rect">
            <a:avLst/>
          </a:prstGeom>
          <a:noFill/>
        </p:spPr>
        <p:txBody>
          <a:bodyPr wrap="square" lIns="91440" tIns="45720" rIns="91440" bIns="45720">
            <a:spAutoFit/>
          </a:bodyPr>
          <a:lstStyle/>
          <a:p>
            <a:pPr algn="ctr"/>
            <a:r>
              <a:rPr lang="ru-RU"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Выбор цвета </a:t>
            </a:r>
            <a:r>
              <a:rPr lang="ru-RU"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r>
            <a:br>
              <a:rPr lang="ru-RU"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ru-RU"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без </a:t>
            </a:r>
            <a:r>
              <a:rPr lang="ru-RU"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использования палитры</a:t>
            </a:r>
            <a:endParaRPr lang="ru-RU"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cxnSp>
        <p:nvCxnSpPr>
          <p:cNvPr id="5" name="Прямая соединительная линия 4"/>
          <p:cNvCxnSpPr/>
          <p:nvPr/>
        </p:nvCxnSpPr>
        <p:spPr>
          <a:xfrm>
            <a:off x="1112346" y="1124744"/>
            <a:ext cx="7239482" cy="0"/>
          </a:xfrm>
          <a:prstGeom prst="line">
            <a:avLst/>
          </a:prstGeom>
          <a:ln>
            <a:solidFill>
              <a:schemeClr val="accent6"/>
            </a:solidFill>
          </a:ln>
          <a:effectLst>
            <a:outerShdw blurRad="50800" dist="38100" algn="l" rotWithShape="0">
              <a:prstClr val="black">
                <a:alpha val="40000"/>
              </a:prstClr>
            </a:outerShdw>
          </a:effectLst>
          <a:scene3d>
            <a:camera prst="orthographicFront">
              <a:rot lat="0" lon="0" rev="0"/>
            </a:camera>
            <a:lightRig rig="balanced" dir="tr"/>
          </a:scene3d>
          <a:sp3d prstMaterial="matte"/>
        </p:spPr>
        <p:style>
          <a:lnRef idx="3">
            <a:schemeClr val="dk1"/>
          </a:lnRef>
          <a:fillRef idx="0">
            <a:schemeClr val="dk1"/>
          </a:fillRef>
          <a:effectRef idx="2">
            <a:schemeClr val="dk1"/>
          </a:effectRef>
          <a:fontRef idx="minor">
            <a:schemeClr val="tx1"/>
          </a:fontRef>
        </p:style>
      </p:cxn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5949280"/>
            <a:ext cx="5694840"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61818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2"/>
          <p:cNvSpPr txBox="1">
            <a:spLocks/>
          </p:cNvSpPr>
          <p:nvPr/>
        </p:nvSpPr>
        <p:spPr>
          <a:xfrm>
            <a:off x="323528" y="260648"/>
            <a:ext cx="8568952" cy="6264696"/>
          </a:xfrm>
          <a:prstGeom prst="rect">
            <a:avLst/>
          </a:prstGeom>
        </p:spPr>
        <p:txBody>
          <a:bodyPr vert="horz" lIns="91440" tIns="45720" rIns="91440" bIns="45720" rtlCol="0">
            <a:normAutofit fontScale="85000" lnSpcReduction="20000"/>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539750" algn="just">
              <a:lnSpc>
                <a:spcPct val="120000"/>
              </a:lnSpc>
              <a:buNone/>
            </a:pPr>
            <a:r>
              <a:rPr lang="ru-RU" sz="2400" dirty="0">
                <a:solidFill>
                  <a:schemeClr val="tx1"/>
                </a:solidFill>
              </a:rPr>
              <a:t>В файле </a:t>
            </a:r>
            <a:r>
              <a:rPr lang="ru-RU" sz="2400" b="1" dirty="0" err="1">
                <a:solidFill>
                  <a:schemeClr val="tx1"/>
                </a:solidFill>
              </a:rPr>
              <a:t>windows.h</a:t>
            </a:r>
            <a:r>
              <a:rPr lang="ru-RU" sz="2400" dirty="0">
                <a:solidFill>
                  <a:schemeClr val="tx1"/>
                </a:solidFill>
              </a:rPr>
              <a:t> определены также макрокоманды, извлекающие из переменной типа </a:t>
            </a:r>
            <a:r>
              <a:rPr lang="ru-RU" sz="2400" b="1" dirty="0">
                <a:solidFill>
                  <a:schemeClr val="tx1"/>
                </a:solidFill>
              </a:rPr>
              <a:t>COLORREF</a:t>
            </a:r>
            <a:r>
              <a:rPr lang="ru-RU" sz="2400" dirty="0">
                <a:solidFill>
                  <a:schemeClr val="tx1"/>
                </a:solidFill>
              </a:rPr>
              <a:t>, упакованной с помощью макрокоманды RGB, отдельные цветовые компоненты:</a:t>
            </a:r>
          </a:p>
          <a:p>
            <a:pPr marL="0" indent="539750" algn="just">
              <a:lnSpc>
                <a:spcPct val="120000"/>
              </a:lnSpc>
              <a:buNone/>
            </a:pPr>
            <a:r>
              <a:rPr lang="ru-RU" sz="2400" b="1" dirty="0">
                <a:solidFill>
                  <a:schemeClr val="tx1"/>
                </a:solidFill>
              </a:rPr>
              <a:t>#</a:t>
            </a:r>
            <a:r>
              <a:rPr lang="ru-RU" sz="2400" b="1" dirty="0" err="1">
                <a:solidFill>
                  <a:schemeClr val="tx1"/>
                </a:solidFill>
              </a:rPr>
              <a:t>define</a:t>
            </a:r>
            <a:r>
              <a:rPr lang="ru-RU" sz="2400" b="1" dirty="0">
                <a:solidFill>
                  <a:schemeClr val="tx1"/>
                </a:solidFill>
              </a:rPr>
              <a:t> </a:t>
            </a:r>
            <a:r>
              <a:rPr lang="ru-RU" sz="2400" b="1" dirty="0" err="1">
                <a:solidFill>
                  <a:schemeClr val="tx1"/>
                </a:solidFill>
              </a:rPr>
              <a:t>GetRValue</a:t>
            </a:r>
            <a:r>
              <a:rPr lang="ru-RU" sz="2400" b="1" dirty="0">
                <a:solidFill>
                  <a:schemeClr val="tx1"/>
                </a:solidFill>
              </a:rPr>
              <a:t> (</a:t>
            </a:r>
            <a:r>
              <a:rPr lang="ru-RU" sz="2400" b="1" dirty="0" err="1">
                <a:solidFill>
                  <a:schemeClr val="tx1"/>
                </a:solidFill>
              </a:rPr>
              <a:t>rgb</a:t>
            </a:r>
            <a:r>
              <a:rPr lang="ru-RU" sz="2400" b="1" dirty="0">
                <a:solidFill>
                  <a:schemeClr val="tx1"/>
                </a:solidFill>
              </a:rPr>
              <a:t>) </a:t>
            </a:r>
            <a:endParaRPr lang="ru-RU" sz="2400" b="1" dirty="0" smtClean="0">
              <a:solidFill>
                <a:schemeClr val="tx1"/>
              </a:solidFill>
            </a:endParaRPr>
          </a:p>
          <a:p>
            <a:pPr marL="0" indent="539750" algn="just">
              <a:lnSpc>
                <a:spcPct val="120000"/>
              </a:lnSpc>
              <a:buNone/>
            </a:pPr>
            <a:r>
              <a:rPr lang="ru-RU" sz="2400" b="1" dirty="0" smtClean="0">
                <a:solidFill>
                  <a:schemeClr val="tx1"/>
                </a:solidFill>
              </a:rPr>
              <a:t>#</a:t>
            </a:r>
            <a:r>
              <a:rPr lang="ru-RU" sz="2400" b="1" dirty="0" err="1">
                <a:solidFill>
                  <a:schemeClr val="tx1"/>
                </a:solidFill>
              </a:rPr>
              <a:t>define</a:t>
            </a:r>
            <a:r>
              <a:rPr lang="ru-RU" sz="2400" b="1" dirty="0">
                <a:solidFill>
                  <a:schemeClr val="tx1"/>
                </a:solidFill>
              </a:rPr>
              <a:t> </a:t>
            </a:r>
            <a:r>
              <a:rPr lang="ru-RU" sz="2400" b="1" dirty="0" err="1">
                <a:solidFill>
                  <a:schemeClr val="tx1"/>
                </a:solidFill>
              </a:rPr>
              <a:t>GetGValue</a:t>
            </a:r>
            <a:r>
              <a:rPr lang="ru-RU" sz="2400" b="1" dirty="0">
                <a:solidFill>
                  <a:schemeClr val="tx1"/>
                </a:solidFill>
              </a:rPr>
              <a:t> (</a:t>
            </a:r>
            <a:r>
              <a:rPr lang="ru-RU" sz="2400" b="1" dirty="0" err="1">
                <a:solidFill>
                  <a:schemeClr val="tx1"/>
                </a:solidFill>
              </a:rPr>
              <a:t>rgb</a:t>
            </a:r>
            <a:r>
              <a:rPr lang="ru-RU" sz="2400" b="1" dirty="0">
                <a:solidFill>
                  <a:schemeClr val="tx1"/>
                </a:solidFill>
              </a:rPr>
              <a:t>) </a:t>
            </a:r>
            <a:endParaRPr lang="ru-RU" sz="2400" b="1" dirty="0" smtClean="0">
              <a:solidFill>
                <a:schemeClr val="tx1"/>
              </a:solidFill>
            </a:endParaRPr>
          </a:p>
          <a:p>
            <a:pPr marL="0" indent="539750" algn="just">
              <a:lnSpc>
                <a:spcPct val="120000"/>
              </a:lnSpc>
              <a:buNone/>
            </a:pPr>
            <a:r>
              <a:rPr lang="ru-RU" sz="2400" b="1" dirty="0" smtClean="0">
                <a:solidFill>
                  <a:schemeClr val="tx1"/>
                </a:solidFill>
              </a:rPr>
              <a:t>#</a:t>
            </a:r>
            <a:r>
              <a:rPr lang="ru-RU" sz="2400" b="1" dirty="0" err="1">
                <a:solidFill>
                  <a:schemeClr val="tx1"/>
                </a:solidFill>
              </a:rPr>
              <a:t>define</a:t>
            </a:r>
            <a:r>
              <a:rPr lang="ru-RU" sz="2400" b="1" dirty="0">
                <a:solidFill>
                  <a:schemeClr val="tx1"/>
                </a:solidFill>
              </a:rPr>
              <a:t> </a:t>
            </a:r>
            <a:r>
              <a:rPr lang="ru-RU" sz="2400" b="1" dirty="0" err="1">
                <a:solidFill>
                  <a:schemeClr val="tx1"/>
                </a:solidFill>
              </a:rPr>
              <a:t>GetBValue</a:t>
            </a:r>
            <a:r>
              <a:rPr lang="ru-RU" sz="2400" b="1" dirty="0">
                <a:solidFill>
                  <a:schemeClr val="tx1"/>
                </a:solidFill>
              </a:rPr>
              <a:t> (</a:t>
            </a:r>
            <a:r>
              <a:rPr lang="ru-RU" sz="2400" b="1" dirty="0" err="1">
                <a:solidFill>
                  <a:schemeClr val="tx1"/>
                </a:solidFill>
              </a:rPr>
              <a:t>rgb</a:t>
            </a:r>
            <a:r>
              <a:rPr lang="ru-RU" sz="2400" b="1" dirty="0">
                <a:solidFill>
                  <a:schemeClr val="tx1"/>
                </a:solidFill>
              </a:rPr>
              <a:t>) </a:t>
            </a:r>
            <a:endParaRPr lang="ru-RU" sz="2400" b="1" dirty="0" smtClean="0">
              <a:solidFill>
                <a:schemeClr val="tx1"/>
              </a:solidFill>
            </a:endParaRPr>
          </a:p>
          <a:p>
            <a:pPr marL="0" indent="539750" algn="just">
              <a:lnSpc>
                <a:spcPct val="120000"/>
              </a:lnSpc>
              <a:buNone/>
            </a:pPr>
            <a:endParaRPr lang="ru-RU" sz="2400" b="1" dirty="0" smtClean="0">
              <a:solidFill>
                <a:schemeClr val="tx1"/>
              </a:solidFill>
            </a:endParaRPr>
          </a:p>
          <a:p>
            <a:pPr marL="0" indent="539750" algn="just">
              <a:lnSpc>
                <a:spcPct val="120000"/>
              </a:lnSpc>
              <a:buNone/>
            </a:pPr>
            <a:r>
              <a:rPr lang="ru-RU" sz="2400" dirty="0" smtClean="0">
                <a:solidFill>
                  <a:schemeClr val="tx1"/>
                </a:solidFill>
              </a:rPr>
              <a:t>В </a:t>
            </a:r>
            <a:r>
              <a:rPr lang="ru-RU" sz="2400" dirty="0">
                <a:solidFill>
                  <a:schemeClr val="tx1"/>
                </a:solidFill>
              </a:rPr>
              <a:t>зависимости от текущего цветового разрешения </a:t>
            </a:r>
            <a:r>
              <a:rPr lang="ru-RU" sz="2400" dirty="0" err="1">
                <a:solidFill>
                  <a:schemeClr val="tx1"/>
                </a:solidFill>
              </a:rPr>
              <a:t>Windows</a:t>
            </a:r>
            <a:r>
              <a:rPr lang="ru-RU" sz="2400" dirty="0">
                <a:solidFill>
                  <a:schemeClr val="tx1"/>
                </a:solidFill>
              </a:rPr>
              <a:t> может предоставить приложению приближенный цвет, который максимально соответствует запрошенному логическому цвету. </a:t>
            </a:r>
            <a:endParaRPr lang="ru-RU" sz="2400" dirty="0" smtClean="0">
              <a:solidFill>
                <a:schemeClr val="tx1"/>
              </a:solidFill>
            </a:endParaRPr>
          </a:p>
          <a:p>
            <a:pPr marL="0" indent="539750" algn="just">
              <a:lnSpc>
                <a:spcPct val="120000"/>
              </a:lnSpc>
              <a:buNone/>
            </a:pPr>
            <a:r>
              <a:rPr lang="ru-RU" sz="2400" dirty="0" smtClean="0">
                <a:solidFill>
                  <a:schemeClr val="tx1"/>
                </a:solidFill>
              </a:rPr>
              <a:t>Функция </a:t>
            </a:r>
            <a:r>
              <a:rPr lang="ru-RU" sz="2400" b="1" dirty="0" err="1">
                <a:solidFill>
                  <a:schemeClr val="tx1"/>
                </a:solidFill>
              </a:rPr>
              <a:t>GetNearestColor</a:t>
            </a:r>
            <a:r>
              <a:rPr lang="ru-RU" sz="2400" dirty="0">
                <a:solidFill>
                  <a:schemeClr val="tx1"/>
                </a:solidFill>
              </a:rPr>
              <a:t> возвращает для запрошенного логического цвета </a:t>
            </a:r>
            <a:r>
              <a:rPr lang="ru-RU" sz="2400" b="1" dirty="0" err="1">
                <a:solidFill>
                  <a:schemeClr val="tx1"/>
                </a:solidFill>
              </a:rPr>
              <a:t>clrref</a:t>
            </a:r>
            <a:r>
              <a:rPr lang="ru-RU" sz="2400" dirty="0">
                <a:solidFill>
                  <a:schemeClr val="tx1"/>
                </a:solidFill>
              </a:rPr>
              <a:t> физический цвет, составленный только из компонент чистого цвета:</a:t>
            </a:r>
          </a:p>
          <a:p>
            <a:pPr marL="0" indent="539750" algn="just">
              <a:lnSpc>
                <a:spcPct val="120000"/>
              </a:lnSpc>
              <a:buNone/>
            </a:pPr>
            <a:r>
              <a:rPr lang="ru-RU" sz="2400" b="1" dirty="0">
                <a:solidFill>
                  <a:schemeClr val="tx1"/>
                </a:solidFill>
              </a:rPr>
              <a:t>COLORREF WINAPI </a:t>
            </a:r>
            <a:r>
              <a:rPr lang="ru-RU" sz="2400" b="1" dirty="0" err="1">
                <a:solidFill>
                  <a:schemeClr val="tx1"/>
                </a:solidFill>
              </a:rPr>
              <a:t>GetNearestColor</a:t>
            </a:r>
            <a:r>
              <a:rPr lang="ru-RU" sz="2400" b="1" dirty="0">
                <a:solidFill>
                  <a:schemeClr val="tx1"/>
                </a:solidFill>
              </a:rPr>
              <a:t>(HDC </a:t>
            </a:r>
            <a:r>
              <a:rPr lang="ru-RU" sz="2400" b="1" dirty="0" err="1">
                <a:solidFill>
                  <a:schemeClr val="tx1"/>
                </a:solidFill>
              </a:rPr>
              <a:t>hdc</a:t>
            </a:r>
            <a:r>
              <a:rPr lang="ru-RU" sz="2400" b="1" dirty="0">
                <a:solidFill>
                  <a:schemeClr val="tx1"/>
                </a:solidFill>
              </a:rPr>
              <a:t>, COLORREF </a:t>
            </a:r>
            <a:r>
              <a:rPr lang="ru-RU" sz="2400" b="1" dirty="0" err="1">
                <a:solidFill>
                  <a:schemeClr val="tx1"/>
                </a:solidFill>
              </a:rPr>
              <a:t>clrref</a:t>
            </a:r>
            <a:r>
              <a:rPr lang="ru-RU" sz="2400" b="1" dirty="0" smtClean="0">
                <a:solidFill>
                  <a:schemeClr val="tx1"/>
                </a:solidFill>
              </a:rPr>
              <a:t>);</a:t>
            </a:r>
          </a:p>
          <a:p>
            <a:pPr marL="0" indent="539750" algn="just">
              <a:lnSpc>
                <a:spcPct val="120000"/>
              </a:lnSpc>
              <a:buNone/>
            </a:pPr>
            <a:endParaRPr lang="ru-RU" sz="2400" b="1" dirty="0">
              <a:solidFill>
                <a:schemeClr val="tx1"/>
              </a:solidFill>
            </a:endParaRPr>
          </a:p>
          <a:p>
            <a:pPr marL="0" indent="539750" algn="just">
              <a:lnSpc>
                <a:spcPct val="120000"/>
              </a:lnSpc>
              <a:buNone/>
            </a:pPr>
            <a:r>
              <a:rPr lang="ru-RU" sz="2400" dirty="0">
                <a:solidFill>
                  <a:schemeClr val="tx1"/>
                </a:solidFill>
              </a:rPr>
              <a:t>Через параметр </a:t>
            </a:r>
            <a:r>
              <a:rPr lang="ru-RU" sz="2400" b="1" dirty="0" err="1">
                <a:solidFill>
                  <a:schemeClr val="tx1"/>
                </a:solidFill>
              </a:rPr>
              <a:t>hdc</a:t>
            </a:r>
            <a:r>
              <a:rPr lang="ru-RU" sz="2400" b="1" dirty="0">
                <a:solidFill>
                  <a:schemeClr val="tx1"/>
                </a:solidFill>
              </a:rPr>
              <a:t> </a:t>
            </a:r>
            <a:r>
              <a:rPr lang="ru-RU" sz="2400" dirty="0">
                <a:solidFill>
                  <a:schemeClr val="tx1"/>
                </a:solidFill>
              </a:rPr>
              <a:t>необходимо передать идентификатор контекста отображения.</a:t>
            </a:r>
            <a:endParaRPr lang="ru-RU" sz="2400" dirty="0" smtClean="0">
              <a:solidFill>
                <a:schemeClr val="tx1"/>
              </a:solidFill>
            </a:endParaRPr>
          </a:p>
        </p:txBody>
      </p:sp>
    </p:spTree>
    <p:extLst>
      <p:ext uri="{BB962C8B-B14F-4D97-AF65-F5344CB8AC3E}">
        <p14:creationId xmlns:p14="http://schemas.microsoft.com/office/powerpoint/2010/main" val="2056467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51520" y="332656"/>
            <a:ext cx="8640960" cy="2246769"/>
          </a:xfrm>
          <a:prstGeom prst="rect">
            <a:avLst/>
          </a:prstGeom>
        </p:spPr>
        <p:txBody>
          <a:bodyPr wrap="square">
            <a:spAutoFit/>
          </a:bodyPr>
          <a:lstStyle/>
          <a:p>
            <a:pPr indent="539750" algn="just"/>
            <a:r>
              <a:rPr lang="ru-RU" sz="2000" dirty="0"/>
              <a:t>Для того чтобы узнать цвет той или иной системной компоненты экрана </a:t>
            </a:r>
            <a:r>
              <a:rPr lang="ru-RU" sz="2000" dirty="0" err="1"/>
              <a:t>Windows</a:t>
            </a:r>
            <a:r>
              <a:rPr lang="ru-RU" sz="2000" dirty="0"/>
              <a:t>, вы можете вызвать функцию </a:t>
            </a:r>
            <a:r>
              <a:rPr lang="ru-RU" sz="2000" dirty="0" err="1"/>
              <a:t>GetSysColor</a:t>
            </a:r>
            <a:r>
              <a:rPr lang="ru-RU" sz="2000" dirty="0"/>
              <a:t> :</a:t>
            </a:r>
          </a:p>
          <a:p>
            <a:pPr indent="539750" algn="just"/>
            <a:endParaRPr lang="ru-RU" sz="2000" b="1" dirty="0" smtClean="0"/>
          </a:p>
          <a:p>
            <a:pPr indent="539750" algn="just"/>
            <a:r>
              <a:rPr lang="ru-RU" sz="2000" b="1" dirty="0" smtClean="0"/>
              <a:t>COLORREF </a:t>
            </a:r>
            <a:r>
              <a:rPr lang="ru-RU" sz="2000" b="1" dirty="0"/>
              <a:t>WINAPI </a:t>
            </a:r>
            <a:r>
              <a:rPr lang="ru-RU" sz="2000" b="1" dirty="0" err="1"/>
              <a:t>GetSysColor</a:t>
            </a:r>
            <a:r>
              <a:rPr lang="ru-RU" sz="2000" b="1" dirty="0"/>
              <a:t>(</a:t>
            </a:r>
            <a:r>
              <a:rPr lang="ru-RU" sz="2000" b="1" dirty="0" err="1"/>
              <a:t>int</a:t>
            </a:r>
            <a:r>
              <a:rPr lang="ru-RU" sz="2000" b="1" dirty="0"/>
              <a:t> </a:t>
            </a:r>
            <a:r>
              <a:rPr lang="ru-RU" sz="2000" b="1" dirty="0" err="1"/>
              <a:t>nDspElement</a:t>
            </a:r>
            <a:r>
              <a:rPr lang="ru-RU" sz="2000" b="1" dirty="0"/>
              <a:t>); </a:t>
            </a:r>
          </a:p>
          <a:p>
            <a:pPr indent="539750" algn="just"/>
            <a:endParaRPr lang="ru-RU" sz="2000" dirty="0"/>
          </a:p>
          <a:p>
            <a:pPr indent="539750" algn="just"/>
            <a:r>
              <a:rPr lang="ru-RU" sz="2000" dirty="0"/>
              <a:t>В качестве единственного параметра следует передать этой функции идентификатор компоненты:</a:t>
            </a:r>
            <a:endParaRPr lang="ru-RU" sz="2000" dirty="0"/>
          </a:p>
        </p:txBody>
      </p:sp>
      <p:graphicFrame>
        <p:nvGraphicFramePr>
          <p:cNvPr id="4" name="Таблица 3"/>
          <p:cNvGraphicFramePr>
            <a:graphicFrameLocks noGrp="1"/>
          </p:cNvGraphicFramePr>
          <p:nvPr>
            <p:extLst>
              <p:ext uri="{D42A27DB-BD31-4B8C-83A1-F6EECF244321}">
                <p14:modId xmlns:p14="http://schemas.microsoft.com/office/powerpoint/2010/main" val="11935775"/>
              </p:ext>
            </p:extLst>
          </p:nvPr>
        </p:nvGraphicFramePr>
        <p:xfrm>
          <a:off x="251520" y="2708922"/>
          <a:ext cx="8568952" cy="3852886"/>
        </p:xfrm>
        <a:graphic>
          <a:graphicData uri="http://schemas.openxmlformats.org/drawingml/2006/table">
            <a:tbl>
              <a:tblPr/>
              <a:tblGrid>
                <a:gridCol w="3168352"/>
                <a:gridCol w="5400600"/>
              </a:tblGrid>
              <a:tr h="441164">
                <a:tc>
                  <a:txBody>
                    <a:bodyPr/>
                    <a:lstStyle/>
                    <a:p>
                      <a:pPr algn="ctr"/>
                      <a:r>
                        <a:rPr lang="ru-RU" sz="2000" b="1" dirty="0">
                          <a:effectLst/>
                          <a:latin typeface="Arial" pitchFamily="34" charset="0"/>
                          <a:cs typeface="Arial" pitchFamily="34" charset="0"/>
                        </a:rPr>
                        <a:t> </a:t>
                      </a:r>
                      <a:r>
                        <a:rPr lang="ru-RU" sz="2000" b="1" dirty="0" smtClean="0">
                          <a:effectLst/>
                          <a:latin typeface="Arial" pitchFamily="34" charset="0"/>
                          <a:cs typeface="Arial" pitchFamily="34" charset="0"/>
                        </a:rPr>
                        <a:t>Компонент</a:t>
                      </a:r>
                      <a:endParaRPr lang="ru-RU" sz="2000" b="1" dirty="0">
                        <a:effectLst/>
                        <a:latin typeface="Arial" pitchFamily="34" charset="0"/>
                        <a:cs typeface="Arial" pitchFamily="34" charset="0"/>
                      </a:endParaRPr>
                    </a:p>
                  </a:txBody>
                  <a:tcPr marL="21319" marR="21319" marT="10660" marB="10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000" b="1" dirty="0">
                          <a:effectLst/>
                          <a:latin typeface="Arial" pitchFamily="34" charset="0"/>
                          <a:cs typeface="Arial" pitchFamily="34" charset="0"/>
                        </a:rPr>
                        <a:t>Описание</a:t>
                      </a:r>
                    </a:p>
                  </a:txBody>
                  <a:tcPr marL="21319" marR="21319" marT="10660" marB="10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1164">
                <a:tc>
                  <a:txBody>
                    <a:bodyPr/>
                    <a:lstStyle/>
                    <a:p>
                      <a:r>
                        <a:rPr lang="en-US" sz="1800" dirty="0">
                          <a:effectLst/>
                          <a:latin typeface="Arial" pitchFamily="34" charset="0"/>
                          <a:cs typeface="Arial" pitchFamily="34" charset="0"/>
                        </a:rPr>
                        <a:t>COLOR_ACTIVEBORDER</a:t>
                      </a:r>
                    </a:p>
                  </a:txBody>
                  <a:tcPr marL="21319" marR="21319" marT="10660" marB="10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800" dirty="0">
                          <a:effectLst/>
                          <a:latin typeface="Arial" pitchFamily="34" charset="0"/>
                          <a:cs typeface="Arial" pitchFamily="34" charset="0"/>
                        </a:rPr>
                        <a:t>Рамка вокруг активного окна</a:t>
                      </a:r>
                    </a:p>
                  </a:txBody>
                  <a:tcPr marL="21319" marR="21319" marT="10660" marB="10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1164">
                <a:tc>
                  <a:txBody>
                    <a:bodyPr/>
                    <a:lstStyle/>
                    <a:p>
                      <a:r>
                        <a:rPr lang="en-US" sz="1800">
                          <a:effectLst/>
                          <a:latin typeface="Arial" pitchFamily="34" charset="0"/>
                          <a:cs typeface="Arial" pitchFamily="34" charset="0"/>
                        </a:rPr>
                        <a:t>COLOR_ACTIVECAPTION</a:t>
                      </a:r>
                    </a:p>
                  </a:txBody>
                  <a:tcPr marL="21319" marR="21319" marT="10660" marB="10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800" dirty="0">
                          <a:effectLst/>
                          <a:latin typeface="Arial" pitchFamily="34" charset="0"/>
                          <a:cs typeface="Arial" pitchFamily="34" charset="0"/>
                        </a:rPr>
                        <a:t>Заголовок активного окна</a:t>
                      </a:r>
                    </a:p>
                  </a:txBody>
                  <a:tcPr marL="21319" marR="21319" marT="10660" marB="10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4738">
                <a:tc>
                  <a:txBody>
                    <a:bodyPr/>
                    <a:lstStyle/>
                    <a:p>
                      <a:r>
                        <a:rPr lang="en-US" sz="1800" dirty="0">
                          <a:effectLst/>
                          <a:latin typeface="Arial" pitchFamily="34" charset="0"/>
                          <a:cs typeface="Arial" pitchFamily="34" charset="0"/>
                        </a:rPr>
                        <a:t>COLOR_APPWORKSPACE</a:t>
                      </a:r>
                    </a:p>
                  </a:txBody>
                  <a:tcPr marL="21319" marR="21319" marT="10660" marB="10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800" dirty="0">
                          <a:effectLst/>
                          <a:latin typeface="Arial" pitchFamily="34" charset="0"/>
                          <a:cs typeface="Arial" pitchFamily="34" charset="0"/>
                        </a:rPr>
                        <a:t>Фон окна приложения MDI (приложение, использующее многооконный интерфейс)</a:t>
                      </a:r>
                    </a:p>
                  </a:txBody>
                  <a:tcPr marL="21319" marR="21319" marT="10660" marB="10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1164">
                <a:tc>
                  <a:txBody>
                    <a:bodyPr/>
                    <a:lstStyle/>
                    <a:p>
                      <a:r>
                        <a:rPr lang="en-US" sz="1800" dirty="0">
                          <a:effectLst/>
                          <a:latin typeface="Arial" pitchFamily="34" charset="0"/>
                          <a:cs typeface="Arial" pitchFamily="34" charset="0"/>
                        </a:rPr>
                        <a:t>COLOR_BACKGROUND</a:t>
                      </a:r>
                    </a:p>
                  </a:txBody>
                  <a:tcPr marL="21319" marR="21319" marT="10660" marB="10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800" dirty="0">
                          <a:effectLst/>
                          <a:latin typeface="Arial" pitchFamily="34" charset="0"/>
                          <a:cs typeface="Arial" pitchFamily="34" charset="0"/>
                        </a:rPr>
                        <a:t>Окно </a:t>
                      </a:r>
                      <a:r>
                        <a:rPr lang="en-US" sz="1800" dirty="0">
                          <a:effectLst/>
                          <a:latin typeface="Arial" pitchFamily="34" charset="0"/>
                          <a:cs typeface="Arial" pitchFamily="34" charset="0"/>
                        </a:rPr>
                        <a:t>Desktop</a:t>
                      </a:r>
                    </a:p>
                  </a:txBody>
                  <a:tcPr marL="21319" marR="21319" marT="10660" marB="10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1164">
                <a:tc>
                  <a:txBody>
                    <a:bodyPr/>
                    <a:lstStyle/>
                    <a:p>
                      <a:r>
                        <a:rPr lang="en-US" sz="1800" dirty="0">
                          <a:effectLst/>
                          <a:latin typeface="Arial" pitchFamily="34" charset="0"/>
                          <a:cs typeface="Arial" pitchFamily="34" charset="0"/>
                        </a:rPr>
                        <a:t>COLOR_BTNFACE</a:t>
                      </a:r>
                    </a:p>
                  </a:txBody>
                  <a:tcPr marL="21319" marR="21319" marT="10660" marB="10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800" dirty="0">
                          <a:effectLst/>
                          <a:latin typeface="Arial" pitchFamily="34" charset="0"/>
                          <a:cs typeface="Arial" pitchFamily="34" charset="0"/>
                        </a:rPr>
                        <a:t>Кнопка</a:t>
                      </a:r>
                    </a:p>
                  </a:txBody>
                  <a:tcPr marL="21319" marR="21319" marT="10660" marB="10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1164">
                <a:tc>
                  <a:txBody>
                    <a:bodyPr/>
                    <a:lstStyle/>
                    <a:p>
                      <a:r>
                        <a:rPr lang="en-US" sz="1800">
                          <a:effectLst/>
                          <a:latin typeface="Arial" pitchFamily="34" charset="0"/>
                          <a:cs typeface="Arial" pitchFamily="34" charset="0"/>
                        </a:rPr>
                        <a:t>COLOR_BTNHIGHLIGHT</a:t>
                      </a:r>
                    </a:p>
                  </a:txBody>
                  <a:tcPr marL="21319" marR="21319" marT="10660" marB="10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800" dirty="0">
                          <a:effectLst/>
                          <a:latin typeface="Arial" pitchFamily="34" charset="0"/>
                          <a:cs typeface="Arial" pitchFamily="34" charset="0"/>
                        </a:rPr>
                        <a:t>Выбранная кнопка</a:t>
                      </a:r>
                    </a:p>
                  </a:txBody>
                  <a:tcPr marL="21319" marR="21319" marT="10660" marB="10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1164">
                <a:tc>
                  <a:txBody>
                    <a:bodyPr/>
                    <a:lstStyle/>
                    <a:p>
                      <a:r>
                        <a:rPr lang="en-US" sz="1800">
                          <a:effectLst/>
                          <a:latin typeface="Arial" pitchFamily="34" charset="0"/>
                          <a:cs typeface="Arial" pitchFamily="34" charset="0"/>
                        </a:rPr>
                        <a:t>COLOR_BTNSHADOW</a:t>
                      </a:r>
                    </a:p>
                  </a:txBody>
                  <a:tcPr marL="21319" marR="21319" marT="10660" marB="10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800" dirty="0">
                          <a:effectLst/>
                          <a:latin typeface="Arial" pitchFamily="34" charset="0"/>
                          <a:cs typeface="Arial" pitchFamily="34" charset="0"/>
                        </a:rPr>
                        <a:t>Тень, "отбрасываемой" кнопкой</a:t>
                      </a:r>
                    </a:p>
                  </a:txBody>
                  <a:tcPr marL="21319" marR="21319" marT="10660" marB="10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34738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3"/>
          <p:cNvGraphicFramePr>
            <a:graphicFrameLocks noGrp="1"/>
          </p:cNvGraphicFramePr>
          <p:nvPr>
            <p:extLst>
              <p:ext uri="{D42A27DB-BD31-4B8C-83A1-F6EECF244321}">
                <p14:modId xmlns:p14="http://schemas.microsoft.com/office/powerpoint/2010/main" val="1330649424"/>
              </p:ext>
            </p:extLst>
          </p:nvPr>
        </p:nvGraphicFramePr>
        <p:xfrm>
          <a:off x="323528" y="188641"/>
          <a:ext cx="8568952" cy="6408712"/>
        </p:xfrm>
        <a:graphic>
          <a:graphicData uri="http://schemas.openxmlformats.org/drawingml/2006/table">
            <a:tbl>
              <a:tblPr/>
              <a:tblGrid>
                <a:gridCol w="3672408"/>
                <a:gridCol w="4896544"/>
              </a:tblGrid>
              <a:tr h="443427">
                <a:tc>
                  <a:txBody>
                    <a:bodyPr/>
                    <a:lstStyle/>
                    <a:p>
                      <a:r>
                        <a:rPr lang="en-US" sz="1800" dirty="0">
                          <a:effectLst/>
                          <a:latin typeface="Arial" pitchFamily="34" charset="0"/>
                          <a:cs typeface="Arial" pitchFamily="34" charset="0"/>
                        </a:rPr>
                        <a:t>COLOR_BTNTEXT</a:t>
                      </a:r>
                    </a:p>
                  </a:txBody>
                  <a:tcPr marL="21319" marR="21319" marT="10660" marB="10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800" dirty="0">
                          <a:effectLst/>
                          <a:latin typeface="Arial" pitchFamily="34" charset="0"/>
                          <a:cs typeface="Arial" pitchFamily="34" charset="0"/>
                        </a:rPr>
                        <a:t>Текст надписи на поверхности кнопки</a:t>
                      </a:r>
                    </a:p>
                  </a:txBody>
                  <a:tcPr marL="21319" marR="21319" marT="10660" marB="10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32305">
                <a:tc>
                  <a:txBody>
                    <a:bodyPr/>
                    <a:lstStyle/>
                    <a:p>
                      <a:r>
                        <a:rPr lang="en-US" sz="1800" dirty="0">
                          <a:effectLst/>
                          <a:latin typeface="Arial" pitchFamily="34" charset="0"/>
                          <a:cs typeface="Arial" pitchFamily="34" charset="0"/>
                        </a:rPr>
                        <a:t>COLOR_CAPTIONTEXT</a:t>
                      </a:r>
                    </a:p>
                  </a:txBody>
                  <a:tcPr marL="21319" marR="21319" marT="10660" marB="10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800">
                          <a:effectLst/>
                          <a:latin typeface="Arial" pitchFamily="34" charset="0"/>
                          <a:cs typeface="Arial" pitchFamily="34" charset="0"/>
                        </a:rPr>
                        <a:t>Текст заголовка окна, кнопки изменения размера, кнопки полосы просмотра</a:t>
                      </a:r>
                    </a:p>
                  </a:txBody>
                  <a:tcPr marL="21319" marR="21319" marT="10660" marB="10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3883">
                <a:tc>
                  <a:txBody>
                    <a:bodyPr/>
                    <a:lstStyle/>
                    <a:p>
                      <a:r>
                        <a:rPr lang="en-US" sz="1800" dirty="0">
                          <a:effectLst/>
                          <a:latin typeface="Arial" pitchFamily="34" charset="0"/>
                          <a:cs typeface="Arial" pitchFamily="34" charset="0"/>
                        </a:rPr>
                        <a:t>COLOR_GRAYTEXT</a:t>
                      </a:r>
                    </a:p>
                  </a:txBody>
                  <a:tcPr marL="21319" marR="21319" marT="10660" marB="10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800" dirty="0">
                          <a:effectLst/>
                          <a:latin typeface="Arial" pitchFamily="34" charset="0"/>
                          <a:cs typeface="Arial" pitchFamily="34" charset="0"/>
                        </a:rPr>
                        <a:t>Текст серого цвета</a:t>
                      </a:r>
                    </a:p>
                  </a:txBody>
                  <a:tcPr marL="21319" marR="21319" marT="10660" marB="10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2967">
                <a:tc>
                  <a:txBody>
                    <a:bodyPr/>
                    <a:lstStyle/>
                    <a:p>
                      <a:r>
                        <a:rPr lang="en-US" sz="1800" dirty="0">
                          <a:effectLst/>
                          <a:latin typeface="Arial" pitchFamily="34" charset="0"/>
                          <a:cs typeface="Arial" pitchFamily="34" charset="0"/>
                        </a:rPr>
                        <a:t>COLOR_HIGHLIGHT</a:t>
                      </a:r>
                    </a:p>
                  </a:txBody>
                  <a:tcPr marL="21319" marR="21319" marT="10660" marB="10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800" dirty="0">
                          <a:effectLst/>
                          <a:latin typeface="Arial" pitchFamily="34" charset="0"/>
                          <a:cs typeface="Arial" pitchFamily="34" charset="0"/>
                        </a:rPr>
                        <a:t>Фон выбранного элемента в органе управления</a:t>
                      </a:r>
                    </a:p>
                  </a:txBody>
                  <a:tcPr marL="21319" marR="21319" marT="10660" marB="10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2613">
                <a:tc>
                  <a:txBody>
                    <a:bodyPr/>
                    <a:lstStyle/>
                    <a:p>
                      <a:r>
                        <a:rPr lang="en-US" sz="1800" dirty="0">
                          <a:effectLst/>
                          <a:latin typeface="Arial" pitchFamily="34" charset="0"/>
                          <a:cs typeface="Arial" pitchFamily="34" charset="0"/>
                        </a:rPr>
                        <a:t>COLOR_HIGHLIGHTTEXT</a:t>
                      </a:r>
                    </a:p>
                  </a:txBody>
                  <a:tcPr marL="21319" marR="21319" marT="10660" marB="10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800" dirty="0">
                          <a:effectLst/>
                          <a:latin typeface="Arial" pitchFamily="34" charset="0"/>
                          <a:cs typeface="Arial" pitchFamily="34" charset="0"/>
                        </a:rPr>
                        <a:t>Текст для выбранного органа управления</a:t>
                      </a:r>
                    </a:p>
                  </a:txBody>
                  <a:tcPr marL="21319" marR="21319" marT="10660" marB="10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2613">
                <a:tc>
                  <a:txBody>
                    <a:bodyPr/>
                    <a:lstStyle/>
                    <a:p>
                      <a:r>
                        <a:rPr lang="en-US" sz="1800" dirty="0">
                          <a:effectLst/>
                          <a:latin typeface="Arial" pitchFamily="34" charset="0"/>
                          <a:cs typeface="Arial" pitchFamily="34" charset="0"/>
                        </a:rPr>
                        <a:t>COLOR_INACTIVEBORDER</a:t>
                      </a:r>
                    </a:p>
                  </a:txBody>
                  <a:tcPr marL="21319" marR="21319" marT="10660" marB="10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800" dirty="0">
                          <a:effectLst/>
                          <a:latin typeface="Arial" pitchFamily="34" charset="0"/>
                          <a:cs typeface="Arial" pitchFamily="34" charset="0"/>
                        </a:rPr>
                        <a:t>Рамка вокруг неактивного окна</a:t>
                      </a:r>
                    </a:p>
                  </a:txBody>
                  <a:tcPr marL="21319" marR="21319" marT="10660" marB="10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2613">
                <a:tc>
                  <a:txBody>
                    <a:bodyPr/>
                    <a:lstStyle/>
                    <a:p>
                      <a:r>
                        <a:rPr lang="en-US" sz="1800" dirty="0">
                          <a:effectLst/>
                          <a:latin typeface="Arial" pitchFamily="34" charset="0"/>
                          <a:cs typeface="Arial" pitchFamily="34" charset="0"/>
                        </a:rPr>
                        <a:t>COLOR_INACTIVECAPTION</a:t>
                      </a:r>
                    </a:p>
                  </a:txBody>
                  <a:tcPr marL="21319" marR="21319" marT="10660" marB="10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800" dirty="0">
                          <a:effectLst/>
                          <a:latin typeface="Arial" pitchFamily="34" charset="0"/>
                          <a:cs typeface="Arial" pitchFamily="34" charset="0"/>
                        </a:rPr>
                        <a:t>Заголовок неактивного окна</a:t>
                      </a:r>
                    </a:p>
                  </a:txBody>
                  <a:tcPr marL="21319" marR="21319" marT="10660" marB="10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2613">
                <a:tc>
                  <a:txBody>
                    <a:bodyPr/>
                    <a:lstStyle/>
                    <a:p>
                      <a:r>
                        <a:rPr lang="en-US" sz="1800">
                          <a:effectLst/>
                          <a:latin typeface="Arial" pitchFamily="34" charset="0"/>
                          <a:cs typeface="Arial" pitchFamily="34" charset="0"/>
                        </a:rPr>
                        <a:t>COLOR_INACTIVECAPTIONTEXT</a:t>
                      </a:r>
                    </a:p>
                  </a:txBody>
                  <a:tcPr marL="21319" marR="21319" marT="10660" marB="10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800" dirty="0">
                          <a:effectLst/>
                          <a:latin typeface="Arial" pitchFamily="34" charset="0"/>
                          <a:cs typeface="Arial" pitchFamily="34" charset="0"/>
                        </a:rPr>
                        <a:t>Текст заголовка для неактивного окна</a:t>
                      </a:r>
                    </a:p>
                  </a:txBody>
                  <a:tcPr marL="21319" marR="21319" marT="10660" marB="10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2613">
                <a:tc>
                  <a:txBody>
                    <a:bodyPr/>
                    <a:lstStyle/>
                    <a:p>
                      <a:r>
                        <a:rPr lang="en-US" sz="1800">
                          <a:effectLst/>
                          <a:latin typeface="Arial" pitchFamily="34" charset="0"/>
                          <a:cs typeface="Arial" pitchFamily="34" charset="0"/>
                        </a:rPr>
                        <a:t>COLOR_MENU</a:t>
                      </a:r>
                    </a:p>
                  </a:txBody>
                  <a:tcPr marL="21319" marR="21319" marT="10660" marB="10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800" dirty="0">
                          <a:effectLst/>
                          <a:latin typeface="Arial" pitchFamily="34" charset="0"/>
                          <a:cs typeface="Arial" pitchFamily="34" charset="0"/>
                        </a:rPr>
                        <a:t>Фон меню</a:t>
                      </a:r>
                    </a:p>
                  </a:txBody>
                  <a:tcPr marL="21319" marR="21319" marT="10660" marB="10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2613">
                <a:tc>
                  <a:txBody>
                    <a:bodyPr/>
                    <a:lstStyle/>
                    <a:p>
                      <a:r>
                        <a:rPr lang="en-US" sz="1800">
                          <a:effectLst/>
                          <a:latin typeface="Arial" pitchFamily="34" charset="0"/>
                          <a:cs typeface="Arial" pitchFamily="34" charset="0"/>
                        </a:rPr>
                        <a:t>COLOR_MENUTEXT</a:t>
                      </a:r>
                    </a:p>
                  </a:txBody>
                  <a:tcPr marL="21319" marR="21319" marT="10660" marB="10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800" dirty="0">
                          <a:effectLst/>
                          <a:latin typeface="Arial" pitchFamily="34" charset="0"/>
                          <a:cs typeface="Arial" pitchFamily="34" charset="0"/>
                        </a:rPr>
                        <a:t>Текст меню</a:t>
                      </a:r>
                    </a:p>
                  </a:txBody>
                  <a:tcPr marL="21319" marR="21319" marT="10660" marB="10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2613">
                <a:tc>
                  <a:txBody>
                    <a:bodyPr/>
                    <a:lstStyle/>
                    <a:p>
                      <a:r>
                        <a:rPr lang="en-US" sz="1800">
                          <a:effectLst/>
                          <a:latin typeface="Arial" pitchFamily="34" charset="0"/>
                          <a:cs typeface="Arial" pitchFamily="34" charset="0"/>
                        </a:rPr>
                        <a:t>COLOR_SCROLLBAR</a:t>
                      </a:r>
                    </a:p>
                  </a:txBody>
                  <a:tcPr marL="21319" marR="21319" marT="10660" marB="10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800" dirty="0">
                          <a:effectLst/>
                          <a:latin typeface="Arial" pitchFamily="34" charset="0"/>
                          <a:cs typeface="Arial" pitchFamily="34" charset="0"/>
                        </a:rPr>
                        <a:t>Полоса просмотра</a:t>
                      </a:r>
                    </a:p>
                  </a:txBody>
                  <a:tcPr marL="21319" marR="21319" marT="10660" marB="10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2613">
                <a:tc>
                  <a:txBody>
                    <a:bodyPr/>
                    <a:lstStyle/>
                    <a:p>
                      <a:r>
                        <a:rPr lang="en-US" sz="1800">
                          <a:effectLst/>
                          <a:latin typeface="Arial" pitchFamily="34" charset="0"/>
                          <a:cs typeface="Arial" pitchFamily="34" charset="0"/>
                        </a:rPr>
                        <a:t>COLOR_WINDOW</a:t>
                      </a:r>
                    </a:p>
                  </a:txBody>
                  <a:tcPr marL="21319" marR="21319" marT="10660" marB="10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800">
                          <a:effectLst/>
                          <a:latin typeface="Arial" pitchFamily="34" charset="0"/>
                          <a:cs typeface="Arial" pitchFamily="34" charset="0"/>
                        </a:rPr>
                        <a:t>Фон окна</a:t>
                      </a:r>
                    </a:p>
                  </a:txBody>
                  <a:tcPr marL="21319" marR="21319" marT="10660" marB="10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2613">
                <a:tc>
                  <a:txBody>
                    <a:bodyPr/>
                    <a:lstStyle/>
                    <a:p>
                      <a:r>
                        <a:rPr lang="en-US" sz="1800">
                          <a:effectLst/>
                          <a:latin typeface="Arial" pitchFamily="34" charset="0"/>
                          <a:cs typeface="Arial" pitchFamily="34" charset="0"/>
                        </a:rPr>
                        <a:t>COLOR_WINDOWFRAME</a:t>
                      </a:r>
                    </a:p>
                  </a:txBody>
                  <a:tcPr marL="21319" marR="21319" marT="10660" marB="10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800" dirty="0">
                          <a:effectLst/>
                          <a:latin typeface="Arial" pitchFamily="34" charset="0"/>
                          <a:cs typeface="Arial" pitchFamily="34" charset="0"/>
                        </a:rPr>
                        <a:t>Рамка окна</a:t>
                      </a:r>
                    </a:p>
                  </a:txBody>
                  <a:tcPr marL="21319" marR="21319" marT="10660" marB="10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2613">
                <a:tc>
                  <a:txBody>
                    <a:bodyPr/>
                    <a:lstStyle/>
                    <a:p>
                      <a:r>
                        <a:rPr lang="en-US" sz="1800">
                          <a:effectLst/>
                          <a:latin typeface="Arial" pitchFamily="34" charset="0"/>
                          <a:cs typeface="Arial" pitchFamily="34" charset="0"/>
                        </a:rPr>
                        <a:t>COLOR_WINDOWTEXT</a:t>
                      </a:r>
                    </a:p>
                  </a:txBody>
                  <a:tcPr marL="21319" marR="21319" marT="10660" marB="10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800" dirty="0">
                          <a:effectLst/>
                          <a:latin typeface="Arial" pitchFamily="34" charset="0"/>
                          <a:cs typeface="Arial" pitchFamily="34" charset="0"/>
                        </a:rPr>
                        <a:t>Текст в окне</a:t>
                      </a:r>
                    </a:p>
                  </a:txBody>
                  <a:tcPr marL="21319" marR="21319" marT="10660" marB="10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33588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2"/>
          <p:cNvSpPr txBox="1">
            <a:spLocks/>
          </p:cNvSpPr>
          <p:nvPr/>
        </p:nvSpPr>
        <p:spPr>
          <a:xfrm>
            <a:off x="323528" y="260648"/>
            <a:ext cx="8568952" cy="6597352"/>
          </a:xfrm>
          <a:prstGeom prst="rect">
            <a:avLst/>
          </a:prstGeom>
        </p:spPr>
        <p:txBody>
          <a:bodyPr vert="horz" lIns="91440" tIns="45720" rIns="91440" bIns="45720" rtlCol="0">
            <a:normAutofit fontScale="70000" lnSpcReduction="20000"/>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539750" algn="just">
              <a:lnSpc>
                <a:spcPct val="120000"/>
              </a:lnSpc>
              <a:buNone/>
            </a:pPr>
            <a:r>
              <a:rPr lang="ru-RU" sz="2400" dirty="0">
                <a:solidFill>
                  <a:schemeClr val="tx1"/>
                </a:solidFill>
              </a:rPr>
              <a:t>Вы можете создать приложение, изменяющее системные цвета. Для этого обратите внимание на функцию </a:t>
            </a:r>
            <a:r>
              <a:rPr lang="ru-RU" sz="2400" b="1" dirty="0" err="1">
                <a:solidFill>
                  <a:schemeClr val="tx1"/>
                </a:solidFill>
              </a:rPr>
              <a:t>SetSysColors</a:t>
            </a:r>
            <a:r>
              <a:rPr lang="ru-RU" sz="2400" dirty="0">
                <a:solidFill>
                  <a:schemeClr val="tx1"/>
                </a:solidFill>
              </a:rPr>
              <a:t> :</a:t>
            </a:r>
          </a:p>
          <a:p>
            <a:pPr marL="0" indent="539750" algn="just">
              <a:lnSpc>
                <a:spcPct val="120000"/>
              </a:lnSpc>
              <a:buNone/>
            </a:pPr>
            <a:r>
              <a:rPr lang="ru-RU" sz="2400" b="1" dirty="0" err="1">
                <a:solidFill>
                  <a:schemeClr val="tx1"/>
                </a:solidFill>
              </a:rPr>
              <a:t>void</a:t>
            </a:r>
            <a:r>
              <a:rPr lang="ru-RU" sz="2400" b="1" dirty="0">
                <a:solidFill>
                  <a:schemeClr val="tx1"/>
                </a:solidFill>
              </a:rPr>
              <a:t> WINAPI</a:t>
            </a:r>
            <a:r>
              <a:rPr lang="ru-RU" sz="2400" dirty="0">
                <a:solidFill>
                  <a:schemeClr val="tx1"/>
                </a:solidFill>
              </a:rPr>
              <a:t> </a:t>
            </a:r>
            <a:r>
              <a:rPr lang="ru-RU" sz="2400" dirty="0" err="1">
                <a:solidFill>
                  <a:schemeClr val="tx1"/>
                </a:solidFill>
              </a:rPr>
              <a:t>SetSysColors</a:t>
            </a:r>
            <a:r>
              <a:rPr lang="ru-RU" sz="2400" dirty="0">
                <a:solidFill>
                  <a:schemeClr val="tx1"/>
                </a:solidFill>
              </a:rPr>
              <a:t>(</a:t>
            </a:r>
          </a:p>
          <a:p>
            <a:pPr marL="0" indent="539750" algn="just">
              <a:lnSpc>
                <a:spcPct val="120000"/>
              </a:lnSpc>
              <a:buNone/>
            </a:pPr>
            <a:r>
              <a:rPr lang="ru-RU" sz="2400" dirty="0">
                <a:solidFill>
                  <a:schemeClr val="tx1"/>
                </a:solidFill>
              </a:rPr>
              <a:t>  </a:t>
            </a:r>
            <a:r>
              <a:rPr lang="ru-RU" sz="2400" b="1" dirty="0" err="1">
                <a:solidFill>
                  <a:schemeClr val="tx1"/>
                </a:solidFill>
              </a:rPr>
              <a:t>int</a:t>
            </a:r>
            <a:r>
              <a:rPr lang="ru-RU" sz="2400" b="1" dirty="0">
                <a:solidFill>
                  <a:schemeClr val="tx1"/>
                </a:solidFill>
              </a:rPr>
              <a:t> </a:t>
            </a:r>
            <a:r>
              <a:rPr lang="ru-RU" sz="2400" dirty="0" err="1">
                <a:solidFill>
                  <a:schemeClr val="tx1"/>
                </a:solidFill>
              </a:rPr>
              <a:t>cDspElements</a:t>
            </a:r>
            <a:r>
              <a:rPr lang="ru-RU" sz="2400" dirty="0">
                <a:solidFill>
                  <a:schemeClr val="tx1"/>
                </a:solidFill>
              </a:rPr>
              <a:t>,</a:t>
            </a:r>
          </a:p>
          <a:p>
            <a:pPr marL="0" indent="539750" algn="just">
              <a:lnSpc>
                <a:spcPct val="120000"/>
              </a:lnSpc>
              <a:buNone/>
            </a:pPr>
            <a:r>
              <a:rPr lang="ru-RU" sz="2400" dirty="0">
                <a:solidFill>
                  <a:schemeClr val="tx1"/>
                </a:solidFill>
              </a:rPr>
              <a:t>  </a:t>
            </a:r>
            <a:r>
              <a:rPr lang="ru-RU" sz="2400" b="1" dirty="0" err="1">
                <a:solidFill>
                  <a:schemeClr val="tx1"/>
                </a:solidFill>
              </a:rPr>
              <a:t>const</a:t>
            </a:r>
            <a:r>
              <a:rPr lang="ru-RU" sz="2400" b="1" dirty="0">
                <a:solidFill>
                  <a:schemeClr val="tx1"/>
                </a:solidFill>
              </a:rPr>
              <a:t> </a:t>
            </a:r>
            <a:r>
              <a:rPr lang="ru-RU" sz="2400" b="1" dirty="0" err="1">
                <a:solidFill>
                  <a:schemeClr val="tx1"/>
                </a:solidFill>
              </a:rPr>
              <a:t>int</a:t>
            </a:r>
            <a:r>
              <a:rPr lang="ru-RU" sz="2400" b="1" dirty="0">
                <a:solidFill>
                  <a:schemeClr val="tx1"/>
                </a:solidFill>
              </a:rPr>
              <a:t> FAR* </a:t>
            </a:r>
            <a:r>
              <a:rPr lang="ru-RU" sz="2400" dirty="0" err="1">
                <a:solidFill>
                  <a:schemeClr val="tx1"/>
                </a:solidFill>
              </a:rPr>
              <a:t>lpnDspElements</a:t>
            </a:r>
            <a:r>
              <a:rPr lang="ru-RU" sz="2400" dirty="0">
                <a:solidFill>
                  <a:schemeClr val="tx1"/>
                </a:solidFill>
              </a:rPr>
              <a:t>,</a:t>
            </a:r>
          </a:p>
          <a:p>
            <a:pPr marL="0" indent="539750" algn="just">
              <a:lnSpc>
                <a:spcPct val="120000"/>
              </a:lnSpc>
              <a:buNone/>
            </a:pPr>
            <a:r>
              <a:rPr lang="ru-RU" sz="2400" dirty="0">
                <a:solidFill>
                  <a:schemeClr val="tx1"/>
                </a:solidFill>
              </a:rPr>
              <a:t>  </a:t>
            </a:r>
            <a:r>
              <a:rPr lang="ru-RU" sz="2400" b="1" dirty="0" err="1">
                <a:solidFill>
                  <a:schemeClr val="tx1"/>
                </a:solidFill>
              </a:rPr>
              <a:t>const</a:t>
            </a:r>
            <a:r>
              <a:rPr lang="ru-RU" sz="2400" b="1" dirty="0">
                <a:solidFill>
                  <a:schemeClr val="tx1"/>
                </a:solidFill>
              </a:rPr>
              <a:t> COLORREF FAR* </a:t>
            </a:r>
            <a:r>
              <a:rPr lang="ru-RU" sz="2400" dirty="0" err="1">
                <a:solidFill>
                  <a:schemeClr val="tx1"/>
                </a:solidFill>
              </a:rPr>
              <a:t>lpdwRgbValues</a:t>
            </a:r>
            <a:r>
              <a:rPr lang="ru-RU" sz="2400" dirty="0" smtClean="0">
                <a:solidFill>
                  <a:schemeClr val="tx1"/>
                </a:solidFill>
              </a:rPr>
              <a:t>);</a:t>
            </a:r>
          </a:p>
          <a:p>
            <a:pPr marL="0" indent="539750" algn="just">
              <a:lnSpc>
                <a:spcPct val="120000"/>
              </a:lnSpc>
              <a:buNone/>
            </a:pPr>
            <a:endParaRPr lang="ru-RU" sz="2400" dirty="0">
              <a:solidFill>
                <a:schemeClr val="tx1"/>
              </a:solidFill>
            </a:endParaRPr>
          </a:p>
          <a:p>
            <a:pPr marL="0" indent="355600" algn="just">
              <a:lnSpc>
                <a:spcPct val="120000"/>
              </a:lnSpc>
              <a:buFont typeface="Wingdings" pitchFamily="2" charset="2"/>
              <a:buChar char="§"/>
              <a:tabLst>
                <a:tab pos="0" algn="l"/>
              </a:tabLst>
            </a:pPr>
            <a:r>
              <a:rPr lang="ru-RU" sz="2400" b="1" dirty="0" err="1" smtClean="0">
                <a:solidFill>
                  <a:schemeClr val="tx1"/>
                </a:solidFill>
              </a:rPr>
              <a:t>cDspElements</a:t>
            </a:r>
            <a:r>
              <a:rPr lang="ru-RU" sz="2400" dirty="0" smtClean="0">
                <a:solidFill>
                  <a:schemeClr val="tx1"/>
                </a:solidFill>
              </a:rPr>
              <a:t>  - определяет </a:t>
            </a:r>
            <a:r>
              <a:rPr lang="ru-RU" sz="2400" dirty="0">
                <a:solidFill>
                  <a:schemeClr val="tx1"/>
                </a:solidFill>
              </a:rPr>
              <a:t>количество элементов, для которых изменяются </a:t>
            </a:r>
            <a:r>
              <a:rPr lang="ru-RU" sz="2400" dirty="0" smtClean="0">
                <a:solidFill>
                  <a:schemeClr val="tx1"/>
                </a:solidFill>
              </a:rPr>
              <a:t>цвета;</a:t>
            </a:r>
          </a:p>
          <a:p>
            <a:pPr marL="0" indent="355600" algn="just">
              <a:lnSpc>
                <a:spcPct val="120000"/>
              </a:lnSpc>
              <a:buFont typeface="Wingdings" pitchFamily="2" charset="2"/>
              <a:buChar char="§"/>
              <a:tabLst>
                <a:tab pos="0" algn="l"/>
              </a:tabLst>
            </a:pPr>
            <a:r>
              <a:rPr lang="ru-RU" sz="2400" b="1" dirty="0" err="1" smtClean="0">
                <a:solidFill>
                  <a:schemeClr val="tx1"/>
                </a:solidFill>
              </a:rPr>
              <a:t>lpnDspElements</a:t>
            </a:r>
            <a:r>
              <a:rPr lang="ru-RU" sz="2400" b="1" dirty="0" smtClean="0">
                <a:solidFill>
                  <a:schemeClr val="tx1"/>
                </a:solidFill>
              </a:rPr>
              <a:t>  - </a:t>
            </a:r>
            <a:r>
              <a:rPr lang="ru-RU" sz="2400" dirty="0" smtClean="0">
                <a:solidFill>
                  <a:schemeClr val="tx1"/>
                </a:solidFill>
              </a:rPr>
              <a:t>указатель </a:t>
            </a:r>
            <a:r>
              <a:rPr lang="ru-RU" sz="2400" dirty="0">
                <a:solidFill>
                  <a:schemeClr val="tx1"/>
                </a:solidFill>
              </a:rPr>
              <a:t>на массив идентификаторов элементов изображения, список которых приведен </a:t>
            </a:r>
            <a:r>
              <a:rPr lang="ru-RU" sz="2400" dirty="0" smtClean="0">
                <a:solidFill>
                  <a:schemeClr val="tx1"/>
                </a:solidFill>
              </a:rPr>
              <a:t>выше;</a:t>
            </a:r>
          </a:p>
          <a:p>
            <a:pPr marL="0" indent="355600" algn="just">
              <a:lnSpc>
                <a:spcPct val="120000"/>
              </a:lnSpc>
              <a:buFont typeface="Wingdings" pitchFamily="2" charset="2"/>
              <a:buChar char="§"/>
              <a:tabLst>
                <a:tab pos="0" algn="l"/>
              </a:tabLst>
            </a:pPr>
            <a:r>
              <a:rPr lang="ru-RU" sz="2400" b="1" dirty="0" err="1" smtClean="0">
                <a:solidFill>
                  <a:schemeClr val="tx1"/>
                </a:solidFill>
              </a:rPr>
              <a:t>lpdwRgbValues</a:t>
            </a:r>
            <a:r>
              <a:rPr lang="ru-RU" sz="2400" dirty="0" smtClean="0">
                <a:solidFill>
                  <a:schemeClr val="tx1"/>
                </a:solidFill>
              </a:rPr>
              <a:t> - </a:t>
            </a:r>
            <a:r>
              <a:rPr lang="ru-RU" sz="2400" dirty="0">
                <a:solidFill>
                  <a:schemeClr val="tx1"/>
                </a:solidFill>
              </a:rPr>
              <a:t>указатель на массив из </a:t>
            </a:r>
            <a:r>
              <a:rPr lang="ru-RU" sz="2400" b="1" dirty="0" err="1">
                <a:solidFill>
                  <a:schemeClr val="tx1"/>
                </a:solidFill>
              </a:rPr>
              <a:t>cDspElements</a:t>
            </a:r>
            <a:r>
              <a:rPr lang="ru-RU" sz="2400" b="1" dirty="0">
                <a:solidFill>
                  <a:schemeClr val="tx1"/>
                </a:solidFill>
              </a:rPr>
              <a:t> </a:t>
            </a:r>
            <a:r>
              <a:rPr lang="ru-RU" sz="2400" dirty="0">
                <a:solidFill>
                  <a:schemeClr val="tx1"/>
                </a:solidFill>
              </a:rPr>
              <a:t>элементов, содержащих новые значения для </a:t>
            </a:r>
            <a:r>
              <a:rPr lang="ru-RU" sz="2400" dirty="0" smtClean="0">
                <a:solidFill>
                  <a:schemeClr val="tx1"/>
                </a:solidFill>
              </a:rPr>
              <a:t>цветов. Его необходимо подготовить еще перед </a:t>
            </a:r>
            <a:r>
              <a:rPr lang="ru-RU" sz="2400" dirty="0">
                <a:solidFill>
                  <a:schemeClr val="tx1"/>
                </a:solidFill>
              </a:rPr>
              <a:t>вызовом </a:t>
            </a:r>
            <a:r>
              <a:rPr lang="ru-RU" sz="2400" dirty="0" smtClean="0">
                <a:solidFill>
                  <a:schemeClr val="tx1"/>
                </a:solidFill>
              </a:rPr>
              <a:t>функции.</a:t>
            </a:r>
          </a:p>
          <a:p>
            <a:pPr marL="0" indent="539750" algn="just">
              <a:lnSpc>
                <a:spcPct val="120000"/>
              </a:lnSpc>
              <a:buNone/>
              <a:tabLst>
                <a:tab pos="0" algn="l"/>
              </a:tabLst>
            </a:pPr>
            <a:r>
              <a:rPr lang="ru-RU" sz="2400" dirty="0" smtClean="0">
                <a:solidFill>
                  <a:schemeClr val="tx1"/>
                </a:solidFill>
              </a:rPr>
              <a:t> Внесенные </a:t>
            </a:r>
            <a:r>
              <a:rPr lang="ru-RU" sz="2400" dirty="0">
                <a:solidFill>
                  <a:schemeClr val="tx1"/>
                </a:solidFill>
              </a:rPr>
              <a:t>изменения сохраняются только до очередного перезапуска операционной системы </a:t>
            </a:r>
            <a:r>
              <a:rPr lang="ru-RU" sz="2400" dirty="0" err="1">
                <a:solidFill>
                  <a:schemeClr val="tx1"/>
                </a:solidFill>
              </a:rPr>
              <a:t>Windows</a:t>
            </a:r>
            <a:r>
              <a:rPr lang="ru-RU" sz="2400" dirty="0">
                <a:solidFill>
                  <a:schemeClr val="tx1"/>
                </a:solidFill>
              </a:rPr>
              <a:t>.</a:t>
            </a:r>
          </a:p>
          <a:p>
            <a:pPr marL="0" indent="539750" algn="just">
              <a:lnSpc>
                <a:spcPct val="120000"/>
              </a:lnSpc>
              <a:buNone/>
            </a:pPr>
            <a:r>
              <a:rPr lang="ru-RU" sz="2400" dirty="0">
                <a:solidFill>
                  <a:schemeClr val="tx1"/>
                </a:solidFill>
              </a:rPr>
              <a:t>После вызова этой функции все запущенные приложения получают сообщение </a:t>
            </a:r>
            <a:r>
              <a:rPr lang="ru-RU" sz="2400" b="1" dirty="0" smtClean="0">
                <a:solidFill>
                  <a:schemeClr val="tx1"/>
                </a:solidFill>
              </a:rPr>
              <a:t>WM_SYSCOLORCHANGE</a:t>
            </a:r>
            <a:r>
              <a:rPr lang="ru-RU" sz="2400" dirty="0" smtClean="0">
                <a:solidFill>
                  <a:schemeClr val="tx1"/>
                </a:solidFill>
              </a:rPr>
              <a:t>, </a:t>
            </a:r>
            <a:r>
              <a:rPr lang="ru-RU" sz="2400" dirty="0">
                <a:solidFill>
                  <a:schemeClr val="tx1"/>
                </a:solidFill>
              </a:rPr>
              <a:t>которое информирует их об изменении системных цветов. </a:t>
            </a:r>
            <a:r>
              <a:rPr lang="ru-RU" sz="2400" dirty="0" err="1" smtClean="0">
                <a:solidFill>
                  <a:schemeClr val="tx1"/>
                </a:solidFill>
              </a:rPr>
              <a:t>Windows</a:t>
            </a:r>
            <a:r>
              <a:rPr lang="ru-RU" sz="2400" dirty="0" smtClean="0">
                <a:solidFill>
                  <a:schemeClr val="tx1"/>
                </a:solidFill>
              </a:rPr>
              <a:t> </a:t>
            </a:r>
            <a:r>
              <a:rPr lang="ru-RU" sz="2400" dirty="0">
                <a:solidFill>
                  <a:schemeClr val="tx1"/>
                </a:solidFill>
              </a:rPr>
              <a:t>также перерисовывает на экране все видимые окна</a:t>
            </a:r>
            <a:r>
              <a:rPr lang="ru-RU" sz="2400" dirty="0" smtClean="0">
                <a:solidFill>
                  <a:schemeClr val="tx1"/>
                </a:solidFill>
              </a:rPr>
              <a:t>.</a:t>
            </a:r>
          </a:p>
          <a:p>
            <a:pPr marL="0" indent="539750" algn="just">
              <a:lnSpc>
                <a:spcPct val="120000"/>
              </a:lnSpc>
              <a:buNone/>
            </a:pPr>
            <a:r>
              <a:rPr lang="ru-RU" sz="2300" b="1" dirty="0" smtClean="0">
                <a:solidFill>
                  <a:schemeClr val="tx1"/>
                </a:solidFill>
              </a:rPr>
              <a:t>Стоит отметить, что использовать данную функцию НЕ РЕКОМЕНДУЕТСЯ.</a:t>
            </a:r>
            <a:endParaRPr lang="ru-RU" sz="2300" b="1" dirty="0" smtClean="0">
              <a:solidFill>
                <a:schemeClr val="tx1"/>
              </a:solidFill>
            </a:endParaRPr>
          </a:p>
        </p:txBody>
      </p:sp>
    </p:spTree>
    <p:extLst>
      <p:ext uri="{BB962C8B-B14F-4D97-AF65-F5344CB8AC3E}">
        <p14:creationId xmlns:p14="http://schemas.microsoft.com/office/powerpoint/2010/main" val="1628939729"/>
      </p:ext>
    </p:extLst>
  </p:cSld>
  <p:clrMapOvr>
    <a:masterClrMapping/>
  </p:clrMapOvr>
</p:sld>
</file>

<file path=ppt/theme/theme1.xml><?xml version="1.0" encoding="utf-8"?>
<a:theme xmlns:a="http://schemas.openxmlformats.org/drawingml/2006/main" name="Воздушный поток">
  <a:themeElements>
    <a:clrScheme name="Воздушный поток">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Воздушный поток">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Воздушный поток">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1115</TotalTime>
  <Words>3358</Words>
  <Application>Microsoft Office PowerPoint</Application>
  <PresentationFormat>Экран (4:3)</PresentationFormat>
  <Paragraphs>312</Paragraphs>
  <Slides>31</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31</vt:i4>
      </vt:variant>
    </vt:vector>
  </HeadingPairs>
  <TitlesOfParts>
    <vt:vector size="32" baseType="lpstr">
      <vt:lpstr>Воздушный поток</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Хата</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Лекция 19</dc:title>
  <dc:creator>Сергей</dc:creator>
  <cp:lastModifiedBy>Агния</cp:lastModifiedBy>
  <cp:revision>72</cp:revision>
  <dcterms:created xsi:type="dcterms:W3CDTF">2010-05-06T17:24:06Z</dcterms:created>
  <dcterms:modified xsi:type="dcterms:W3CDTF">2016-10-06T10:02:01Z</dcterms:modified>
</cp:coreProperties>
</file>