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tiff" ContentType="image/tiff"/>
  <Override PartName="/ppt/media/image21.png" ContentType="image/png"/>
  <Override PartName="/ppt/media/image6.tiff" ContentType="image/tiff"/>
  <Override PartName="/ppt/media/image5.tiff" ContentType="image/tiff"/>
  <Override PartName="/ppt/media/image18.png" ContentType="image/png"/>
  <Override PartName="/ppt/media/image4.png" ContentType="image/png"/>
  <Override PartName="/ppt/media/image3.png" ContentType="image/png"/>
  <Override PartName="/ppt/media/image7.tiff" ContentType="image/tiff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15608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87320" y="8278920"/>
            <a:ext cx="15608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38544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385440" y="827892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387320" y="827892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15608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87320" y="3661200"/>
            <a:ext cx="15608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52080" y="3661200"/>
            <a:ext cx="11079360" cy="88401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52080" y="3661200"/>
            <a:ext cx="11079360" cy="884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387320" y="3661200"/>
            <a:ext cx="15608880" cy="88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15608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7616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2385440" y="3661200"/>
            <a:ext cx="7616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387320" y="624960"/>
            <a:ext cx="15608880" cy="140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387320" y="827892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2385440" y="3661200"/>
            <a:ext cx="7616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387320" y="3661200"/>
            <a:ext cx="15608880" cy="88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7616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38544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385440" y="827892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38544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87320" y="8278920"/>
            <a:ext cx="15608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15608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87320" y="8278920"/>
            <a:ext cx="15608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38544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385440" y="827892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387320" y="827892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15608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87320" y="3661200"/>
            <a:ext cx="15608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52080" y="3661200"/>
            <a:ext cx="11079360" cy="88401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52080" y="3661200"/>
            <a:ext cx="11079360" cy="884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15608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7616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385440" y="3661200"/>
            <a:ext cx="7616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387320" y="624960"/>
            <a:ext cx="15608880" cy="1407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387320" y="827892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385440" y="3661200"/>
            <a:ext cx="7616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7616880" cy="8840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38544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385440" y="827892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385440" y="3661200"/>
            <a:ext cx="7616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87320" y="8278920"/>
            <a:ext cx="15608880" cy="421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71280" rIns="71280" tIns="71280" bIns="71280" anchor="b"/>
          <a:p>
            <a:pPr>
              <a:lnSpc>
                <a:spcPct val="100000"/>
              </a:lnSpc>
            </a:pPr>
            <a:r>
              <a:rPr lang="en-US" sz="11200">
                <a:solidFill>
                  <a:srgbClr val="000000"/>
                </a:solidFill>
                <a:latin typeface="Helvetica Light"/>
                <a:ea typeface="Helvetica Light"/>
              </a:rPr>
              <a:t>Click to edit the title text formatTitle Text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34080" y="7072200"/>
            <a:ext cx="14715720" cy="1589040"/>
          </a:xfrm>
          <a:prstGeom prst="rect">
            <a:avLst/>
          </a:prstGeom>
        </p:spPr>
        <p:txBody>
          <a:bodyPr lIns="71280" rIns="71280" tIns="71280" bIns="71280"/>
          <a:p>
            <a:pPr>
              <a:buSzPct val="4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4400">
                <a:solidFill>
                  <a:srgbClr val="000000"/>
                </a:solidFill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4400">
                <a:solidFill>
                  <a:srgbClr val="000000"/>
                </a:solidFill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Helvetica Light"/>
                <a:ea typeface="Helvetica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Helvetica Light"/>
                <a:ea typeface="Helvetica Light"/>
              </a:rPr>
              <a:t>Seventh Outline LevelBody Level One</a:t>
            </a:r>
            <a:endParaRPr/>
          </a:p>
          <a:p>
            <a:r>
              <a:rPr lang="en-US" sz="4400">
                <a:solidFill>
                  <a:srgbClr val="000000"/>
                </a:solidFill>
                <a:latin typeface="Helvetica Light"/>
                <a:ea typeface="Helvetica Light"/>
              </a:rPr>
              <a:t>Body Level Two</a:t>
            </a:r>
            <a:endParaRPr/>
          </a:p>
          <a:p>
            <a:r>
              <a:rPr lang="en-US" sz="4400">
                <a:solidFill>
                  <a:srgbClr val="000000"/>
                </a:solidFill>
                <a:latin typeface="Helvetica Light"/>
                <a:ea typeface="Helvetica Light"/>
              </a:rPr>
              <a:t>Body Level Three</a:t>
            </a:r>
            <a:endParaRPr/>
          </a:p>
          <a:p>
            <a:r>
              <a:rPr lang="en-US" sz="4400">
                <a:solidFill>
                  <a:srgbClr val="000000"/>
                </a:solidFill>
                <a:latin typeface="Helvetica Light"/>
                <a:ea typeface="Helvetica Light"/>
              </a:rPr>
              <a:t>Body Level Four</a:t>
            </a:r>
            <a:endParaRPr/>
          </a:p>
          <a:p>
            <a:r>
              <a:rPr lang="en-US" sz="4400">
                <a:solidFill>
                  <a:srgbClr val="000000"/>
                </a:solidFill>
                <a:latin typeface="Helvetica Light"/>
                <a:ea typeface="Helvetica Light"/>
              </a:rPr>
              <a:t>Body Level Five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35800" y="13010400"/>
            <a:ext cx="494280" cy="510840"/>
          </a:xfrm>
          <a:prstGeom prst="rect">
            <a:avLst/>
          </a:prstGeom>
        </p:spPr>
        <p:txBody>
          <a:bodyPr lIns="71280" rIns="71280" tIns="71280" bIns="7128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387320" y="624960"/>
            <a:ext cx="15608880" cy="3035880"/>
          </a:xfrm>
          <a:prstGeom prst="rect">
            <a:avLst/>
          </a:prstGeom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lang="en-US" sz="11200">
                <a:solidFill>
                  <a:srgbClr val="000000"/>
                </a:solidFill>
                <a:latin typeface="Helvetica Light"/>
                <a:ea typeface="Helvetica Light"/>
              </a:rPr>
              <a:t>Click to edit the title text formatTitle Text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387320" y="3661200"/>
            <a:ext cx="15608880" cy="8840160"/>
          </a:xfrm>
          <a:prstGeom prst="rect">
            <a:avLst/>
          </a:prstGeom>
        </p:spPr>
        <p:txBody>
          <a:bodyPr lIns="71280" rIns="71280" tIns="71280" bIns="71280" anchor="ctr"/>
          <a:p>
            <a:pPr>
              <a:buSzPct val="45000"/>
              <a:buFont typeface="StarSymbol"/>
              <a:buChar char=""/>
            </a:pPr>
            <a:r>
              <a:rPr lang="en-US" sz="5000">
                <a:solidFill>
                  <a:srgbClr val="000000"/>
                </a:solidFill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000">
                <a:solidFill>
                  <a:srgbClr val="000000"/>
                </a:solidFill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000">
                <a:solidFill>
                  <a:srgbClr val="000000"/>
                </a:solidFill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000">
                <a:solidFill>
                  <a:srgbClr val="000000"/>
                </a:solidFill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000">
                <a:solidFill>
                  <a:srgbClr val="000000"/>
                </a:solidFill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000">
                <a:solidFill>
                  <a:srgbClr val="000000"/>
                </a:solidFill>
                <a:latin typeface="Helvetica Light"/>
                <a:ea typeface="Helvetica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5000">
                <a:solidFill>
                  <a:srgbClr val="000000"/>
                </a:solidFill>
                <a:latin typeface="Helvetica Light"/>
                <a:ea typeface="Helvetica Light"/>
              </a:rPr>
              <a:t>Seventh Outline LevelBody Level One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5000">
                <a:solidFill>
                  <a:srgbClr val="000000"/>
                </a:solidFill>
                <a:latin typeface="Helvetica Light"/>
                <a:ea typeface="Helvetica Light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5000">
                <a:solidFill>
                  <a:srgbClr val="000000"/>
                </a:solidFill>
                <a:latin typeface="Helvetica Light"/>
                <a:ea typeface="Helvetica Light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5000">
                <a:solidFill>
                  <a:srgbClr val="000000"/>
                </a:solidFill>
                <a:latin typeface="Helvetica Light"/>
                <a:ea typeface="Helvetica Light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5000">
                <a:solidFill>
                  <a:srgbClr val="000000"/>
                </a:solidFill>
                <a:latin typeface="Helvetica Light"/>
                <a:ea typeface="Helvetica Light"/>
              </a:rPr>
              <a:t>Body Level Five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11935800" y="13010400"/>
            <a:ext cx="494280" cy="510840"/>
          </a:xfrm>
          <a:prstGeom prst="rect">
            <a:avLst/>
          </a:prstGeom>
        </p:spPr>
        <p:txBody>
          <a:bodyPr lIns="71280" rIns="71280" tIns="71280" bIns="7128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tif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tiff"/><Relationship Id="rId2" Type="http://schemas.openxmlformats.org/officeDocument/2006/relationships/image" Target="../media/image7.tiff"/><Relationship Id="rId3" Type="http://schemas.openxmlformats.org/officeDocument/2006/relationships/image" Target="../media/image8.tiff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71280" rIns="71280" tIns="71280" bIns="71280" anchor="b"/>
          <a:p>
            <a:pPr>
              <a:lnSpc>
                <a:spcPct val="100000"/>
              </a:lnSpc>
            </a:pPr>
            <a:r>
              <a:rPr lang="en-US" sz="11200">
                <a:solidFill>
                  <a:srgbClr val="000000"/>
                </a:solidFill>
                <a:latin typeface="Helvetica Light"/>
                <a:ea typeface="Helvetica Light"/>
              </a:rPr>
              <a:t>埋点数据分析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4834080" y="7072200"/>
            <a:ext cx="14715720" cy="1589040"/>
          </a:xfrm>
          <a:prstGeom prst="rect">
            <a:avLst/>
          </a:prstGeom>
        </p:spPr>
        <p:txBody>
          <a:bodyPr lIns="71280" rIns="71280" tIns="71280" bIns="71280"/>
          <a:p>
            <a:pPr algn="ctr"/>
            <a:endParaRPr/>
          </a:p>
        </p:txBody>
      </p:sp>
      <p:pic>
        <p:nvPicPr>
          <p:cNvPr id="76" name="pasted-image.tiff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37240" y="0"/>
            <a:ext cx="19944720" cy="13715640"/>
          </a:xfrm>
          <a:prstGeom prst="rect">
            <a:avLst/>
          </a:prstGeom>
          <a:ln w="12600"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19384200" y="10726560"/>
            <a:ext cx="2927160" cy="1604160"/>
          </a:xfrm>
          <a:prstGeom prst="rect">
            <a:avLst/>
          </a:prstGeom>
          <a:noFill/>
          <a:ln w="25560">
            <a:solidFill>
              <a:srgbClr val="85888d"/>
            </a:solidFill>
            <a:miter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Helvetica Light"/>
                <a:ea typeface="Helvetica Light"/>
              </a:rPr>
              <a:t>　　王茂安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Helvetica Light"/>
                <a:ea typeface="Helvetica Light"/>
              </a:rPr>
              <a:t>　  深极智能 　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5800" y="2082600"/>
            <a:ext cx="18805680" cy="802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49040" y="4389120"/>
            <a:ext cx="1344168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387320" y="62496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000">
                <a:latin typeface="Helvetica Light"/>
              </a:rPr>
              <a:t>感谢！！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387320" y="3661200"/>
            <a:ext cx="15608880" cy="88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asted-image.tiff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72920" y="2049120"/>
            <a:ext cx="3370680" cy="3345840"/>
          </a:xfrm>
          <a:prstGeom prst="rect">
            <a:avLst/>
          </a:prstGeom>
          <a:ln w="12600">
            <a:noFill/>
          </a:ln>
        </p:spPr>
      </p:pic>
      <p:pic>
        <p:nvPicPr>
          <p:cNvPr id="79" name="pasted-image.tiff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286280" y="2049120"/>
            <a:ext cx="3429720" cy="3620160"/>
          </a:xfrm>
          <a:prstGeom prst="rect">
            <a:avLst/>
          </a:prstGeom>
          <a:ln w="12600">
            <a:noFill/>
          </a:ln>
        </p:spPr>
      </p:pic>
      <p:pic>
        <p:nvPicPr>
          <p:cNvPr id="80" name="pasted-image.tiff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471240" y="2060280"/>
            <a:ext cx="3200040" cy="2877480"/>
          </a:xfrm>
          <a:prstGeom prst="rect">
            <a:avLst/>
          </a:prstGeom>
          <a:ln w="12600"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2885040" y="6154560"/>
            <a:ext cx="3241440" cy="798480"/>
          </a:xfrm>
          <a:prstGeom prst="rect">
            <a:avLst/>
          </a:prstGeom>
          <a:noFill/>
          <a:ln w="25560">
            <a:solidFill>
              <a:srgbClr val="85888d"/>
            </a:solidFill>
            <a:miter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000000"/>
                </a:solidFill>
                <a:latin typeface="Helvetica Light"/>
                <a:ea typeface="Helvetica Light"/>
              </a:rPr>
              <a:t>　　人工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2071800" y="7883640"/>
            <a:ext cx="4813560" cy="2427480"/>
          </a:xfrm>
          <a:prstGeom prst="rect">
            <a:avLst/>
          </a:prstGeom>
          <a:noFill/>
          <a:ln w="12600">
            <a:noFill/>
          </a:ln>
        </p:spPr>
        <p:txBody>
          <a:bodyPr wrap="none" lIns="71280" rIns="71280" tIns="71280" bIns="7128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Light"/>
                <a:ea typeface="Helvetica Light"/>
              </a:rPr>
              <a:t>－ 依照人的经验，以及对比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Light"/>
                <a:ea typeface="Helvetica Light"/>
              </a:rPr>
              <a:t>－ 分层的数据分析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Light"/>
                <a:ea typeface="Helvetica Light"/>
              </a:rPr>
              <a:t>ui</a:t>
            </a:r>
            <a:r>
              <a:rPr lang="en-US" sz="3000">
                <a:solidFill>
                  <a:srgbClr val="000000"/>
                </a:solidFill>
                <a:latin typeface="Helvetica Light"/>
                <a:ea typeface="Helvetica Light"/>
              </a:rPr>
              <a:t>分析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Light"/>
                <a:ea typeface="Helvetica Light"/>
              </a:rPr>
              <a:t>关键指标分析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Light"/>
                <a:ea typeface="Helvetica Light"/>
              </a:rPr>
              <a:t>……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10200240" y="6126120"/>
            <a:ext cx="3424320" cy="799200"/>
          </a:xfrm>
          <a:prstGeom prst="rect">
            <a:avLst/>
          </a:prstGeom>
          <a:noFill/>
          <a:ln w="25560">
            <a:solidFill>
              <a:srgbClr val="85888d"/>
            </a:solidFill>
            <a:miter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000000"/>
                </a:solidFill>
                <a:latin typeface="Helvetica Light"/>
                <a:ea typeface="Helvetica Light"/>
              </a:rPr>
              <a:t>　半自动化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18105120" y="6150240"/>
            <a:ext cx="3424320" cy="799200"/>
          </a:xfrm>
          <a:prstGeom prst="rect">
            <a:avLst/>
          </a:prstGeom>
          <a:noFill/>
          <a:ln w="25560">
            <a:solidFill>
              <a:srgbClr val="85888d"/>
            </a:solidFill>
            <a:miter/>
          </a:ln>
        </p:spPr>
        <p:txBody>
          <a:bodyPr lIns="71280" rIns="71280" tIns="71280" bIns="7128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000000"/>
                </a:solidFill>
                <a:latin typeface="Helvetica Light"/>
                <a:ea typeface="Helvetica Light"/>
              </a:rPr>
              <a:t>　自动化</a:t>
            </a:r>
            <a:endParaRPr/>
          </a:p>
        </p:txBody>
      </p:sp>
      <p:sp>
        <p:nvSpPr>
          <p:cNvPr id="85" name="CustomShape 5"/>
          <p:cNvSpPr/>
          <p:nvPr/>
        </p:nvSpPr>
        <p:spPr>
          <a:xfrm>
            <a:off x="9418320" y="7680960"/>
            <a:ext cx="5575320" cy="2882880"/>
          </a:xfrm>
          <a:prstGeom prst="rect">
            <a:avLst/>
          </a:prstGeom>
          <a:noFill/>
          <a:ln w="12600">
            <a:noFill/>
          </a:ln>
        </p:spPr>
        <p:txBody>
          <a:bodyPr wrap="none" lIns="71280" rIns="71280" tIns="71280" bIns="7128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Light"/>
                <a:ea typeface="Helvetica Light"/>
              </a:rPr>
              <a:t>－ 人的经验加上数据挖掘的算法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Light"/>
                <a:ea typeface="Helvetica Light"/>
              </a:rPr>
              <a:t>－ 验证猜想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Light"/>
                <a:ea typeface="Helvetica Light"/>
              </a:rPr>
              <a:t>－ 找到重要指标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6"/>
          <p:cNvSpPr/>
          <p:nvPr/>
        </p:nvSpPr>
        <p:spPr>
          <a:xfrm>
            <a:off x="17190720" y="7541280"/>
            <a:ext cx="5575320" cy="2882880"/>
          </a:xfrm>
          <a:prstGeom prst="rect">
            <a:avLst/>
          </a:prstGeom>
          <a:noFill/>
          <a:ln w="12600">
            <a:noFill/>
          </a:ln>
        </p:spPr>
        <p:txBody>
          <a:bodyPr wrap="none" lIns="71280" rIns="71280" tIns="71280" bIns="7128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Light"/>
                <a:ea typeface="Helvetica Light"/>
              </a:rPr>
              <a:t>－ 人工智能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457200"/>
            <a:ext cx="22860000" cy="1225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0" y="1371600"/>
            <a:ext cx="11155680" cy="1115568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4206240" y="-914400"/>
            <a:ext cx="15608880" cy="303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000">
                <a:latin typeface="Helvetica Light"/>
              </a:rPr>
              <a:t>30</a:t>
            </a:r>
            <a:r>
              <a:rPr lang="en-US" sz="4000">
                <a:latin typeface="Helvetica Light"/>
              </a:rPr>
              <a:t>岁以下、长相中等以上并且是高收入者或中等以上收入的公务员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74400" y="2636640"/>
            <a:ext cx="15016320" cy="833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1240" y="2865600"/>
            <a:ext cx="15938640" cy="79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371600" y="4572000"/>
            <a:ext cx="2139696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6000">
                <a:latin typeface="Helvetica Light"/>
              </a:rPr>
              <a:t>“</a:t>
            </a:r>
            <a:r>
              <a:rPr lang="en-US" sz="5000">
                <a:latin typeface="Helvetica Light"/>
              </a:rPr>
              <a:t>通过用户间</a:t>
            </a:r>
            <a:r>
              <a:rPr lang="en-US" sz="5000">
                <a:latin typeface="Helvetica Light"/>
              </a:rPr>
              <a:t>action</a:t>
            </a:r>
            <a:r>
              <a:rPr lang="en-US" sz="5000">
                <a:latin typeface="Helvetica Light"/>
              </a:rPr>
              <a:t>点击次数分布的差异，来寻找区分度大的</a:t>
            </a:r>
            <a:r>
              <a:rPr lang="en-US" sz="5000">
                <a:latin typeface="Helvetica Light"/>
              </a:rPr>
              <a:t>action </a:t>
            </a:r>
            <a:r>
              <a:rPr b="1" lang="en-US" sz="6000">
                <a:latin typeface="Helvetica Light"/>
              </a:rPr>
              <a:t>”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840440" y="166140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01880" y="1661400"/>
            <a:ext cx="1904760" cy="1904760"/>
          </a:xfrm>
          <a:prstGeom prst="rect">
            <a:avLst/>
          </a:prstGeom>
          <a:ln>
            <a:noFill/>
          </a:ln>
        </p:spPr>
      </p:pic>
      <p:graphicFrame>
        <p:nvGraphicFramePr>
          <p:cNvPr id="95" name="Table 1"/>
          <p:cNvGraphicFramePr/>
          <p:nvPr/>
        </p:nvGraphicFramePr>
        <p:xfrm>
          <a:off x="15576840" y="4595760"/>
          <a:ext cx="5075280" cy="170064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1958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Btn_CommonAttack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Go_UGCBattleCard_0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Go_Upgrade/Btn_Upgrade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Go_Rune/Btn_ActiveBreak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NewGuidePanel/Btn_Ensure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Table 2"/>
          <p:cNvGraphicFramePr/>
          <p:nvPr/>
        </p:nvGraphicFramePr>
        <p:xfrm>
          <a:off x="3682440" y="4627800"/>
          <a:ext cx="5075280" cy="170064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370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Go_MobaSkill2/Btn_Upgrade</a:t>
                      </a:r>
                      <a:endParaRPr/>
                    </a:p>
                  </a:txBody>
                  <a:tcPr/>
                </a:tc>
              </a:tr>
              <a:tr h="4370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AwardReceiveWin/Txt_Continue</a:t>
                      </a:r>
                      <a:endParaRPr/>
                    </a:p>
                  </a:txBody>
                  <a:tcPr/>
                </a:tc>
              </a:tr>
              <a:tr h="4370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Go_Title/Btn_Back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StoryModeNewWin</a:t>
                      </a:r>
                      <a:endParaRPr/>
                    </a:p>
                  </a:txBody>
                  <a:tcPr/>
                </a:tc>
              </a:tr>
              <a:tr h="4370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Tog_SkillTrain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93320" y="3708720"/>
            <a:ext cx="1630440" cy="9190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023320" y="3676680"/>
            <a:ext cx="1630440" cy="9190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501880" y="7036200"/>
            <a:ext cx="1630440" cy="9190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7023320" y="6949440"/>
            <a:ext cx="1630440" cy="919080"/>
          </a:xfrm>
          <a:prstGeom prst="rect">
            <a:avLst/>
          </a:prstGeom>
          <a:ln>
            <a:noFill/>
          </a:ln>
        </p:spPr>
      </p:pic>
      <p:graphicFrame>
        <p:nvGraphicFramePr>
          <p:cNvPr id="101" name="Table 3"/>
          <p:cNvGraphicFramePr/>
          <p:nvPr/>
        </p:nvGraphicFramePr>
        <p:xfrm>
          <a:off x="3659040" y="8227800"/>
          <a:ext cx="5075280" cy="1700640"/>
        </p:xfrm>
        <a:graphic>
          <a:graphicData uri="http://schemas.openxmlformats.org/drawingml/2006/table">
            <a:tbl>
              <a:tblPr/>
              <a:tblGrid>
                <a:gridCol w="4313160"/>
                <a:gridCol w="762120"/>
              </a:tblGrid>
              <a:tr h="4370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Go_MobaSkill2/Btn_Upgrade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34</a:t>
                      </a:r>
                      <a:endParaRPr/>
                    </a:p>
                  </a:txBody>
                  <a:tcPr/>
                </a:tc>
              </a:tr>
              <a:tr h="78012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AwardReceiveWin/Txt_Continue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43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</a:tr>
              <a:tr h="4370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Go_Title/Btn_Back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23</a:t>
                      </a:r>
                      <a:endParaRPr/>
                    </a:p>
                  </a:txBody>
                  <a:tcPr/>
                </a:tc>
              </a:tr>
              <a:tr h="4370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StoryModeNewWin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19</a:t>
                      </a:r>
                      <a:endParaRPr/>
                    </a:p>
                  </a:txBody>
                  <a:tcPr/>
                </a:tc>
              </a:tr>
              <a:tr h="437040"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02" name="TextShape 4"/>
          <p:cNvSpPr txBox="1"/>
          <p:nvPr/>
        </p:nvSpPr>
        <p:spPr>
          <a:xfrm>
            <a:off x="822960" y="5760720"/>
            <a:ext cx="1815120" cy="13248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4000">
                <a:solidFill>
                  <a:srgbClr val="ff3333"/>
                </a:solidFill>
                <a:latin typeface="Arial"/>
              </a:rPr>
              <a:t>付费</a:t>
            </a:r>
            <a:r>
              <a:rPr b="1" lang="en-US" sz="4000">
                <a:solidFill>
                  <a:srgbClr val="ff3333"/>
                </a:solidFill>
                <a:latin typeface="Arial"/>
              </a:rPr>
              <a:t>action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7"/>
          <a:stretch>
            <a:fillRect/>
          </a:stretch>
        </p:blipFill>
        <p:spPr>
          <a:xfrm rot="16278600">
            <a:off x="2300760" y="5755680"/>
            <a:ext cx="1630440" cy="919080"/>
          </a:xfrm>
          <a:prstGeom prst="rect">
            <a:avLst/>
          </a:prstGeom>
          <a:ln>
            <a:noFill/>
          </a:ln>
        </p:spPr>
      </p:pic>
      <p:graphicFrame>
        <p:nvGraphicFramePr>
          <p:cNvPr id="104" name="Table 5"/>
          <p:cNvGraphicFramePr/>
          <p:nvPr/>
        </p:nvGraphicFramePr>
        <p:xfrm>
          <a:off x="15619680" y="8004240"/>
          <a:ext cx="5075280" cy="1700640"/>
        </p:xfrm>
        <a:graphic>
          <a:graphicData uri="http://schemas.openxmlformats.org/drawingml/2006/table">
            <a:tbl>
              <a:tblPr/>
              <a:tblGrid>
                <a:gridCol w="4313160"/>
                <a:gridCol w="762120"/>
              </a:tblGrid>
              <a:tr h="4370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Btn_CommonAttack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14</a:t>
                      </a:r>
                      <a:endParaRPr/>
                    </a:p>
                  </a:txBody>
                  <a:tcPr/>
                </a:tc>
              </a:tr>
              <a:tr h="78012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Go_UGCBattleCard_0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15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</a:tr>
              <a:tr h="4370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Go_Upgrade/Btn_Upgrade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</a:tr>
              <a:tr h="4370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Go_Rune/Btn_ActiveBreak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28</a:t>
                      </a:r>
                      <a:endParaRPr/>
                    </a:p>
                  </a:txBody>
                  <a:tcPr/>
                </a:tc>
              </a:tr>
              <a:tr h="437040"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NewGuidePanel/Btn_Ensure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>
                          <a:latin typeface="Arial"/>
                        </a:rPr>
                        <a:t>34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926080" y="182880"/>
            <a:ext cx="19175040" cy="8840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  <a:p>
            <a:endParaRPr/>
          </a:p>
          <a:p>
            <a:endParaRPr/>
          </a:p>
          <a:p>
            <a:r>
              <a:rPr lang="en-US" sz="3200">
                <a:latin typeface="Arial"/>
              </a:rPr>
              <a:t>1. </a:t>
            </a:r>
            <a:r>
              <a:rPr lang="en-US" sz="3200">
                <a:latin typeface="Arial"/>
              </a:rPr>
              <a:t>按照点击次数中位数选出了前</a:t>
            </a:r>
            <a:r>
              <a:rPr lang="en-US" sz="3200">
                <a:latin typeface="Arial"/>
              </a:rPr>
              <a:t>20</a:t>
            </a:r>
            <a:r>
              <a:rPr lang="en-US" sz="3200">
                <a:latin typeface="Arial"/>
              </a:rPr>
              <a:t>个出现次数最多的动作，用来体现最常被点击的动作。同时发现</a:t>
            </a:r>
            <a:r>
              <a:rPr b="1" lang="en-US" sz="3200">
                <a:solidFill>
                  <a:srgbClr val="ff3333"/>
                </a:solidFill>
                <a:latin typeface="Arial"/>
              </a:rPr>
              <a:t>８个独特的</a:t>
            </a:r>
            <a:r>
              <a:rPr b="1" lang="en-US" sz="3200">
                <a:solidFill>
                  <a:srgbClr val="ff3333"/>
                </a:solidFill>
                <a:latin typeface="Arial"/>
              </a:rPr>
              <a:t>action</a:t>
            </a:r>
            <a:r>
              <a:rPr lang="en-US" sz="3200">
                <a:latin typeface="Arial"/>
              </a:rPr>
              <a:t>，它们不是付费用户和非付费用户所共有的动作，即只出现在非付费玩家中，或者只出现在付费玩家中。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3200">
                <a:latin typeface="Arial"/>
              </a:rPr>
              <a:t>2. </a:t>
            </a:r>
            <a:r>
              <a:rPr lang="en-US" sz="3200">
                <a:latin typeface="Arial"/>
              </a:rPr>
              <a:t>点击次数</a:t>
            </a:r>
            <a:r>
              <a:rPr b="1" lang="en-US" sz="3200">
                <a:solidFill>
                  <a:srgbClr val="ff3333"/>
                </a:solidFill>
                <a:latin typeface="Arial"/>
              </a:rPr>
              <a:t>标准差较大</a:t>
            </a:r>
            <a:r>
              <a:rPr lang="en-US" sz="3200">
                <a:latin typeface="Arial"/>
              </a:rPr>
              <a:t>的</a:t>
            </a:r>
            <a:r>
              <a:rPr lang="en-US" sz="3200">
                <a:latin typeface="Arial"/>
              </a:rPr>
              <a:t>action. </a:t>
            </a:r>
            <a:r>
              <a:rPr lang="en-US" sz="3200">
                <a:latin typeface="Arial"/>
              </a:rPr>
              <a:t>它可以反映出点击次数的波动情况，标准差大的动作意味着对于不同玩家，点击次数有着剧烈的差异。是有可能区分付费跟非付费玩家的。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