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3" r:id="rId3"/>
    <p:sldId id="278" r:id="rId4"/>
    <p:sldId id="279" r:id="rId5"/>
    <p:sldId id="280" r:id="rId6"/>
    <p:sldId id="281" r:id="rId7"/>
    <p:sldId id="296" r:id="rId8"/>
    <p:sldId id="297" r:id="rId9"/>
    <p:sldId id="298" r:id="rId10"/>
    <p:sldId id="299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0D0-E2BC-4ECF-B8B3-3AA360CEEEA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DBE-D44E-42BE-9036-0611E723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0D0-E2BC-4ECF-B8B3-3AA360CEEEA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DBE-D44E-42BE-9036-0611E723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3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0D0-E2BC-4ECF-B8B3-3AA360CEEEA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DBE-D44E-42BE-9036-0611E723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2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0D0-E2BC-4ECF-B8B3-3AA360CEEEA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DBE-D44E-42BE-9036-0611E723F98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9141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0D0-E2BC-4ECF-B8B3-3AA360CEEEA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DBE-D44E-42BE-9036-0611E723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66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0D0-E2BC-4ECF-B8B3-3AA360CEEEA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DBE-D44E-42BE-9036-0611E723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74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0D0-E2BC-4ECF-B8B3-3AA360CEEEA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DBE-D44E-42BE-9036-0611E723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71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0D0-E2BC-4ECF-B8B3-3AA360CEEEA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DBE-D44E-42BE-9036-0611E723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90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0D0-E2BC-4ECF-B8B3-3AA360CEEEA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DBE-D44E-42BE-9036-0611E723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1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0D0-E2BC-4ECF-B8B3-3AA360CEEEA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DBE-D44E-42BE-9036-0611E723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5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0D0-E2BC-4ECF-B8B3-3AA360CEEEA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DBE-D44E-42BE-9036-0611E723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0D0-E2BC-4ECF-B8B3-3AA360CEEEA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DBE-D44E-42BE-9036-0611E723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6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0D0-E2BC-4ECF-B8B3-3AA360CEEEA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DBE-D44E-42BE-9036-0611E723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3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0D0-E2BC-4ECF-B8B3-3AA360CEEEA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DBE-D44E-42BE-9036-0611E723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4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0D0-E2BC-4ECF-B8B3-3AA360CEEEA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DBE-D44E-42BE-9036-0611E723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5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0D0-E2BC-4ECF-B8B3-3AA360CEEEA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DBE-D44E-42BE-9036-0611E723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5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60D0-E2BC-4ECF-B8B3-3AA360CEEEA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DBE-D44E-42BE-9036-0611E723F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Relationship Id="rId27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3C160D0-E2BC-4ECF-B8B3-3AA360CEEEA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59DBE-D44E-42BE-9036-0611E723F988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28159616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26" imgW="360" imgH="360" progId="TCLayout.ActiveDocument.1">
                  <p:embed/>
                </p:oleObj>
              </mc:Choice>
              <mc:Fallback>
                <p:oleObj name="think-cell Slide" r:id="rId26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US" sz="3600" b="0" i="0" baseline="0" dirty="0"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605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922987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5400" dirty="0"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Positioning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Grant Wisner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3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/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Random Forest machine learning models to predict user location using </a:t>
            </a:r>
            <a:r>
              <a:rPr lang="en-US" dirty="0" err="1" smtClean="0"/>
              <a:t>wifi</a:t>
            </a:r>
            <a:r>
              <a:rPr lang="en-US" dirty="0" smtClean="0"/>
              <a:t> fingerprinting</a:t>
            </a:r>
          </a:p>
          <a:p>
            <a:r>
              <a:rPr lang="en-US" dirty="0" smtClean="0"/>
              <a:t>Models can be created / used to provide building to building location or just location inside a particular building</a:t>
            </a:r>
          </a:p>
          <a:p>
            <a:r>
              <a:rPr lang="en-US" dirty="0" smtClean="0"/>
              <a:t>Create phone application using created random forest model and sell to our 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6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Requirement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investigate </a:t>
            </a:r>
            <a:r>
              <a:rPr lang="en-US" dirty="0"/>
              <a:t>the feasibility of using "</a:t>
            </a:r>
            <a:r>
              <a:rPr lang="en-US" dirty="0" err="1"/>
              <a:t>wifi</a:t>
            </a:r>
            <a:r>
              <a:rPr lang="en-US" dirty="0"/>
              <a:t> fingerprinting" to determine a person's location in indoor </a:t>
            </a:r>
            <a:r>
              <a:rPr lang="en-US" dirty="0" smtClean="0"/>
              <a:t>spaces using the </a:t>
            </a:r>
            <a:r>
              <a:rPr lang="en-US" dirty="0"/>
              <a:t>signals from </a:t>
            </a:r>
            <a:r>
              <a:rPr lang="en-US" dirty="0" err="1" smtClean="0"/>
              <a:t>wifi</a:t>
            </a:r>
            <a:r>
              <a:rPr lang="en-US" dirty="0" smtClean="0"/>
              <a:t> hotspots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evaluate multiple machine learning models to see which produces the best result, enabling us to make a recommendation to the client.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8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371600"/>
            <a:ext cx="9287853" cy="48767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Data comes from the </a:t>
            </a:r>
            <a:r>
              <a:rPr lang="en-US" dirty="0" err="1"/>
              <a:t>UJIIndoorLoc</a:t>
            </a:r>
            <a:r>
              <a:rPr lang="en-US" dirty="0"/>
              <a:t> </a:t>
            </a:r>
            <a:r>
              <a:rPr lang="en-US" dirty="0" smtClean="0"/>
              <a:t>database, which covers </a:t>
            </a:r>
            <a:r>
              <a:rPr lang="en-US" dirty="0"/>
              <a:t>three buildings </a:t>
            </a:r>
            <a:r>
              <a:rPr lang="en-US" dirty="0" smtClean="0"/>
              <a:t>with </a:t>
            </a:r>
            <a:r>
              <a:rPr lang="en-US" dirty="0"/>
              <a:t>4 or more floors and almost </a:t>
            </a:r>
            <a:r>
              <a:rPr lang="en-US" dirty="0" smtClean="0"/>
              <a:t>110.000m2</a:t>
            </a:r>
          </a:p>
          <a:p>
            <a:r>
              <a:rPr lang="en-US" dirty="0" smtClean="0"/>
              <a:t>Created by 20 </a:t>
            </a:r>
            <a:r>
              <a:rPr lang="en-US" dirty="0"/>
              <a:t>different users and 25 Android </a:t>
            </a:r>
            <a:r>
              <a:rPr lang="en-US" dirty="0" smtClean="0"/>
              <a:t>devices </a:t>
            </a:r>
          </a:p>
          <a:p>
            <a:r>
              <a:rPr lang="en-US" dirty="0" smtClean="0"/>
              <a:t>The </a:t>
            </a:r>
            <a:r>
              <a:rPr lang="en-US" dirty="0"/>
              <a:t>database consists of 19937 training/reference records </a:t>
            </a:r>
            <a:r>
              <a:rPr lang="en-US" dirty="0" smtClean="0"/>
              <a:t>and </a:t>
            </a:r>
            <a:r>
              <a:rPr lang="en-US" dirty="0"/>
              <a:t>1111 validation/test </a:t>
            </a:r>
            <a:r>
              <a:rPr lang="en-US" dirty="0" smtClean="0"/>
              <a:t>records</a:t>
            </a:r>
          </a:p>
          <a:p>
            <a:r>
              <a:rPr lang="en-US" dirty="0" smtClean="0"/>
              <a:t>Variables include:</a:t>
            </a:r>
          </a:p>
          <a:p>
            <a:pPr lvl="1"/>
            <a:r>
              <a:rPr lang="en-US" dirty="0" err="1" smtClean="0"/>
              <a:t>Wifi</a:t>
            </a:r>
            <a:r>
              <a:rPr lang="en-US" dirty="0" smtClean="0"/>
              <a:t> Signals – 520 data points ranging from 0 to -104 (100 = no-signal)</a:t>
            </a:r>
          </a:p>
          <a:p>
            <a:pPr lvl="1"/>
            <a:r>
              <a:rPr lang="en-US" dirty="0" smtClean="0"/>
              <a:t>Longitude and longitude in real values</a:t>
            </a:r>
          </a:p>
          <a:p>
            <a:pPr lvl="1"/>
            <a:r>
              <a:rPr lang="en-US" dirty="0" smtClean="0"/>
              <a:t>Floor – value of building floor from 0 to 4</a:t>
            </a:r>
          </a:p>
          <a:p>
            <a:pPr lvl="1"/>
            <a:r>
              <a:rPr lang="en-US" dirty="0" smtClean="0"/>
              <a:t>Building ID – values 0 to 2 for three different buildings</a:t>
            </a:r>
          </a:p>
          <a:p>
            <a:pPr lvl="1"/>
            <a:r>
              <a:rPr lang="en-US" dirty="0" smtClean="0"/>
              <a:t>Space ID – number to identify whether the space is a office, corridor, or classroom</a:t>
            </a:r>
          </a:p>
          <a:p>
            <a:pPr lvl="1"/>
            <a:r>
              <a:rPr lang="en-US" dirty="0" smtClean="0"/>
              <a:t>Relative Position ID – number that gives relative position (inside or outside of room)</a:t>
            </a:r>
          </a:p>
          <a:p>
            <a:pPr lvl="1"/>
            <a:r>
              <a:rPr lang="en-US" dirty="0" smtClean="0"/>
              <a:t>User ID – Identifies the user who took the measurement</a:t>
            </a:r>
          </a:p>
          <a:p>
            <a:pPr lvl="1"/>
            <a:r>
              <a:rPr lang="en-US" dirty="0" smtClean="0"/>
              <a:t>Phone ID – Identifies the devise used for the measurement</a:t>
            </a:r>
          </a:p>
          <a:p>
            <a:pPr lvl="1"/>
            <a:r>
              <a:rPr lang="en-US" dirty="0" smtClean="0"/>
              <a:t>Timestamp – UNIX time when the measurement was taken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3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38554" y="1547446"/>
            <a:ext cx="9311299" cy="4700953"/>
          </a:xfrm>
        </p:spPr>
        <p:txBody>
          <a:bodyPr/>
          <a:lstStyle/>
          <a:p>
            <a:r>
              <a:rPr lang="en-US" dirty="0" smtClean="0"/>
              <a:t>Used machine learning to predict the “Building and Floor”</a:t>
            </a:r>
          </a:p>
          <a:p>
            <a:pPr lvl="1"/>
            <a:r>
              <a:rPr lang="en-US" dirty="0" smtClean="0"/>
              <a:t>Rationale – If a person needed to go to another building, but was currently inside, the phone app would use </a:t>
            </a:r>
            <a:r>
              <a:rPr lang="en-US" dirty="0" err="1" smtClean="0"/>
              <a:t>wifi</a:t>
            </a:r>
            <a:r>
              <a:rPr lang="en-US" dirty="0" smtClean="0"/>
              <a:t> fingerprinting to give directions on the best way to the next building based on the floor and building the user was currently in</a:t>
            </a:r>
          </a:p>
          <a:p>
            <a:pPr lvl="1"/>
            <a:r>
              <a:rPr lang="en-US" dirty="0" smtClean="0"/>
              <a:t>Data tested – Random sample of 5000 observations across all buildings</a:t>
            </a:r>
          </a:p>
          <a:p>
            <a:pPr lvl="1"/>
            <a:r>
              <a:rPr lang="en-US" dirty="0" smtClean="0"/>
              <a:t>Algorithms tested – C5.0, Random Forest, and KNN</a:t>
            </a:r>
          </a:p>
          <a:p>
            <a:r>
              <a:rPr lang="en-US" dirty="0" smtClean="0"/>
              <a:t>Used machine learning to predict “Floor, Relative Position, Space id”</a:t>
            </a:r>
          </a:p>
          <a:p>
            <a:pPr lvl="1"/>
            <a:r>
              <a:rPr lang="en-US" dirty="0" smtClean="0"/>
              <a:t>Rationale – If the building is not important to the user, this would allow the phone app to provide directions / location inside a particular building</a:t>
            </a:r>
          </a:p>
          <a:p>
            <a:pPr lvl="1"/>
            <a:r>
              <a:rPr lang="en-US" dirty="0" smtClean="0"/>
              <a:t>Data tested – All observations for Building 0</a:t>
            </a:r>
          </a:p>
          <a:p>
            <a:pPr lvl="1"/>
            <a:r>
              <a:rPr lang="en-US" dirty="0" smtClean="0"/>
              <a:t>Algorithms tested -- </a:t>
            </a:r>
            <a:r>
              <a:rPr lang="en-US" dirty="0"/>
              <a:t>C5.0, Random Forest, and KNN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2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“Building and </a:t>
            </a:r>
            <a:r>
              <a:rPr lang="en-US" dirty="0" smtClean="0"/>
              <a:t>Floor” </a:t>
            </a:r>
            <a:br>
              <a:rPr lang="en-US" dirty="0" smtClean="0"/>
            </a:br>
            <a:r>
              <a:rPr lang="en-US" dirty="0" smtClean="0"/>
              <a:t>	-- Model Comparison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627" y="2076084"/>
            <a:ext cx="7034489" cy="4524008"/>
          </a:xfrm>
        </p:spPr>
      </p:pic>
      <p:sp>
        <p:nvSpPr>
          <p:cNvPr id="8" name="TextBox 7"/>
          <p:cNvSpPr txBox="1"/>
          <p:nvPr/>
        </p:nvSpPr>
        <p:spPr>
          <a:xfrm>
            <a:off x="1" y="2450123"/>
            <a:ext cx="46946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Top Performing model:  Random Forest where data were “out of the box” and centered and scaled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</a:t>
            </a:r>
            <a:r>
              <a:rPr lang="en-US" dirty="0" smtClean="0"/>
              <a:t>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Accuracy – .988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Kappa -- .987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7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“Building and Floor” </a:t>
            </a:r>
            <a:br>
              <a:rPr lang="en-US" dirty="0"/>
            </a:br>
            <a:r>
              <a:rPr lang="en-US" dirty="0" smtClean="0"/>
              <a:t>  -- Top Model Variable Importance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027" y="1968159"/>
            <a:ext cx="6564696" cy="4648895"/>
          </a:xfrm>
        </p:spPr>
      </p:pic>
      <p:sp>
        <p:nvSpPr>
          <p:cNvPr id="8" name="TextBox 7"/>
          <p:cNvSpPr txBox="1"/>
          <p:nvPr/>
        </p:nvSpPr>
        <p:spPr>
          <a:xfrm>
            <a:off x="1" y="2450123"/>
            <a:ext cx="4694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WAP065 had the most significant impact on the overall algorithm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Potential reasons could be that this WAP is more centrally located, which would mean its signal would have been captured more often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3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“Floor, Relative Position, Space id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smtClean="0"/>
              <a:t>	-- Model Comparison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" y="2450123"/>
            <a:ext cx="4694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Top Performing model:  Random Forest where data were “out of the box” and centered and scaled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Performance 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Accuracy – .834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Kappa -- .834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982" y="2064362"/>
            <a:ext cx="6599864" cy="4673800"/>
          </a:xfrm>
        </p:spPr>
      </p:pic>
    </p:spTree>
    <p:extLst>
      <p:ext uri="{BB962C8B-B14F-4D97-AF65-F5344CB8AC3E}">
        <p14:creationId xmlns:p14="http://schemas.microsoft.com/office/powerpoint/2010/main" val="113963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“Floor, Relative Position, Space id”</a:t>
            </a:r>
            <a:br>
              <a:rPr lang="en-US" dirty="0"/>
            </a:br>
            <a:r>
              <a:rPr lang="en-US" dirty="0" smtClean="0"/>
              <a:t>  -- Top Model Variable Importance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" y="2450123"/>
            <a:ext cx="4694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WAP051 &amp; WAP052 had the most significant impact on the overall algorithm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Potential reasons could be that these WAPs are more centrally located in Building 0, which would mean its signal would have been captured more often</a:t>
            </a:r>
            <a:endParaRPr lang="en-US" dirty="0"/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626" y="1982299"/>
            <a:ext cx="6711927" cy="475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8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on Improving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data, more data, more data</a:t>
            </a:r>
          </a:p>
          <a:p>
            <a:pPr lvl="1"/>
            <a:r>
              <a:rPr lang="en-US" dirty="0" smtClean="0"/>
              <a:t>Each square meter of each building should be recorded in the dataset by at least three separate phones to ensure proper and accurate readings for all building locations</a:t>
            </a:r>
          </a:p>
          <a:p>
            <a:r>
              <a:rPr lang="en-US" dirty="0"/>
              <a:t>I</a:t>
            </a:r>
            <a:r>
              <a:rPr lang="en-US" dirty="0" smtClean="0"/>
              <a:t>ntegration </a:t>
            </a:r>
            <a:r>
              <a:rPr lang="en-US" dirty="0"/>
              <a:t>with other sensor such as camera </a:t>
            </a:r>
            <a:endParaRPr lang="en-US" dirty="0" smtClean="0"/>
          </a:p>
          <a:p>
            <a:pPr lvl="1"/>
            <a:r>
              <a:rPr lang="en-US" dirty="0" smtClean="0"/>
              <a:t>Changing environment can change signal strength (i.e. adding a couch or shelving units)</a:t>
            </a:r>
          </a:p>
          <a:p>
            <a:r>
              <a:rPr lang="en-US" dirty="0" smtClean="0"/>
              <a:t>Add Basic </a:t>
            </a:r>
            <a:r>
              <a:rPr lang="en-US" dirty="0"/>
              <a:t>Service Set </a:t>
            </a:r>
            <a:r>
              <a:rPr lang="en-US" dirty="0" err="1"/>
              <a:t>IDentifier</a:t>
            </a:r>
            <a:r>
              <a:rPr lang="en-US" dirty="0"/>
              <a:t> (BSSID) </a:t>
            </a:r>
            <a:r>
              <a:rPr lang="en-US" dirty="0" smtClean="0"/>
              <a:t>to the dataset</a:t>
            </a:r>
          </a:p>
          <a:p>
            <a:pPr lvl="1"/>
            <a:r>
              <a:rPr lang="en-US" dirty="0"/>
              <a:t>Received Signal Strength Indication (RSSI) and Basic Service Set Identifier (BSSID) </a:t>
            </a:r>
            <a:r>
              <a:rPr lang="en-US" dirty="0" smtClean="0"/>
              <a:t>together </a:t>
            </a:r>
            <a:r>
              <a:rPr lang="en-US" dirty="0"/>
              <a:t>solve the problem of position recognition owing to the similar signal strength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7912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l_3vX1C3V48vkImXOGZu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ZHaGkSReMlbXLZbGVG3Q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10064</TotalTime>
  <Words>654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think-cell Slide</vt:lpstr>
      <vt:lpstr>Wifi Positioning Analysis</vt:lpstr>
      <vt:lpstr>Summary of Requirement</vt:lpstr>
      <vt:lpstr>Summary of Data</vt:lpstr>
      <vt:lpstr>Methodology</vt:lpstr>
      <vt:lpstr>“Building and Floor”   -- Model Comparison</vt:lpstr>
      <vt:lpstr>“Building and Floor”    -- Top Model Variable Importance</vt:lpstr>
      <vt:lpstr>“Floor, Relative Position, Space id”  -- Model Comparison</vt:lpstr>
      <vt:lpstr>“Floor, Relative Position, Space id”   -- Top Model Variable Importance</vt:lpstr>
      <vt:lpstr>Recommendations on Improving Data</vt:lpstr>
      <vt:lpstr>Conclusion / Recommendations</vt:lpstr>
    </vt:vector>
  </TitlesOfParts>
  <Company>DHA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Wisner, Grant, MAJ, USA</dc:creator>
  <cp:lastModifiedBy>Wisner, Grant, MAJ, USA</cp:lastModifiedBy>
  <cp:revision>39</cp:revision>
  <dcterms:created xsi:type="dcterms:W3CDTF">2019-08-27T15:38:58Z</dcterms:created>
  <dcterms:modified xsi:type="dcterms:W3CDTF">2019-09-24T17:53:26Z</dcterms:modified>
</cp:coreProperties>
</file>