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0"/>
    <p:restoredTop sz="94666"/>
  </p:normalViewPr>
  <p:slideViewPr>
    <p:cSldViewPr snapToGrid="0" snapToObjects="1">
      <p:cViewPr varScale="1">
        <p:scale>
          <a:sx n="67" d="100"/>
          <a:sy n="67" d="100"/>
        </p:scale>
        <p:origin x="192" y="2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EEB10-72BB-1649-9C44-231BD4E26452}"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CF811F6E-7D63-1B49-93F0-78D179CEDE7A}">
      <dgm:prSet phldrT="[Text]"/>
      <dgm:spPr/>
      <dgm:t>
        <a:bodyPr/>
        <a:lstStyle/>
        <a:p>
          <a:r>
            <a:rPr lang="en-US" dirty="0"/>
            <a:t>Define the goal</a:t>
          </a:r>
        </a:p>
      </dgm:t>
    </dgm:pt>
    <dgm:pt modelId="{9E48F3CB-96BD-9C43-889D-30F61DBCFAF2}" type="parTrans" cxnId="{3B8CE25B-D41B-5647-8C32-FC7C2D8B35F0}">
      <dgm:prSet/>
      <dgm:spPr/>
      <dgm:t>
        <a:bodyPr/>
        <a:lstStyle/>
        <a:p>
          <a:endParaRPr lang="en-US"/>
        </a:p>
      </dgm:t>
    </dgm:pt>
    <dgm:pt modelId="{2D51EB41-43B4-4D49-B9D5-1F33E93ABB5D}" type="sibTrans" cxnId="{3B8CE25B-D41B-5647-8C32-FC7C2D8B35F0}">
      <dgm:prSet/>
      <dgm:spPr/>
      <dgm:t>
        <a:bodyPr/>
        <a:lstStyle/>
        <a:p>
          <a:endParaRPr lang="en-US"/>
        </a:p>
      </dgm:t>
    </dgm:pt>
    <dgm:pt modelId="{A46C0769-9358-EC4E-8400-320DBE3136E5}">
      <dgm:prSet phldrT="[Text]"/>
      <dgm:spPr/>
      <dgm:t>
        <a:bodyPr/>
        <a:lstStyle/>
        <a:p>
          <a:r>
            <a:rPr lang="en-US" dirty="0"/>
            <a:t>Collect and Manage data</a:t>
          </a:r>
        </a:p>
      </dgm:t>
    </dgm:pt>
    <dgm:pt modelId="{12AE64F8-5B2B-1747-AAAD-4FDF113D6D8E}" type="parTrans" cxnId="{36EEFD6C-132A-AE4E-9EE5-730FEC4877EA}">
      <dgm:prSet/>
      <dgm:spPr/>
      <dgm:t>
        <a:bodyPr/>
        <a:lstStyle/>
        <a:p>
          <a:endParaRPr lang="en-US"/>
        </a:p>
      </dgm:t>
    </dgm:pt>
    <dgm:pt modelId="{02FA76E0-D104-8840-94E7-77E972D9D810}" type="sibTrans" cxnId="{36EEFD6C-132A-AE4E-9EE5-730FEC4877EA}">
      <dgm:prSet/>
      <dgm:spPr/>
      <dgm:t>
        <a:bodyPr/>
        <a:lstStyle/>
        <a:p>
          <a:endParaRPr lang="en-US"/>
        </a:p>
      </dgm:t>
    </dgm:pt>
    <dgm:pt modelId="{E641F8C3-B355-6240-8E6F-ED3CC86849A1}">
      <dgm:prSet phldrT="[Text]"/>
      <dgm:spPr/>
      <dgm:t>
        <a:bodyPr/>
        <a:lstStyle/>
        <a:p>
          <a:r>
            <a:rPr lang="en-US" dirty="0"/>
            <a:t>Build the model</a:t>
          </a:r>
        </a:p>
      </dgm:t>
    </dgm:pt>
    <dgm:pt modelId="{B9825E18-BF93-B34D-A604-1319B45D6CB0}" type="parTrans" cxnId="{8EACB975-D354-BC44-A30E-C2006BD53F9E}">
      <dgm:prSet/>
      <dgm:spPr/>
      <dgm:t>
        <a:bodyPr/>
        <a:lstStyle/>
        <a:p>
          <a:endParaRPr lang="en-US"/>
        </a:p>
      </dgm:t>
    </dgm:pt>
    <dgm:pt modelId="{16C28687-14D1-0140-AB22-831D93ADAEAC}" type="sibTrans" cxnId="{8EACB975-D354-BC44-A30E-C2006BD53F9E}">
      <dgm:prSet/>
      <dgm:spPr/>
      <dgm:t>
        <a:bodyPr/>
        <a:lstStyle/>
        <a:p>
          <a:endParaRPr lang="en-US"/>
        </a:p>
      </dgm:t>
    </dgm:pt>
    <dgm:pt modelId="{857B0E31-8F55-6042-9EE4-AF9EC95B499A}">
      <dgm:prSet/>
      <dgm:spPr/>
      <dgm:t>
        <a:bodyPr/>
        <a:lstStyle/>
        <a:p>
          <a:r>
            <a:rPr lang="en-US" dirty="0"/>
            <a:t>Evaluate the model</a:t>
          </a:r>
        </a:p>
      </dgm:t>
    </dgm:pt>
    <dgm:pt modelId="{0CC22AFD-3AFD-9C48-AC57-4D42C77BDA2A}" type="parTrans" cxnId="{AA32968C-C772-8F4E-A0F1-E6B61C6E25D6}">
      <dgm:prSet/>
      <dgm:spPr/>
      <dgm:t>
        <a:bodyPr/>
        <a:lstStyle/>
        <a:p>
          <a:endParaRPr lang="en-US"/>
        </a:p>
      </dgm:t>
    </dgm:pt>
    <dgm:pt modelId="{93B1A19D-B910-4544-A988-BB6D1D20C734}" type="sibTrans" cxnId="{AA32968C-C772-8F4E-A0F1-E6B61C6E25D6}">
      <dgm:prSet/>
      <dgm:spPr/>
      <dgm:t>
        <a:bodyPr/>
        <a:lstStyle/>
        <a:p>
          <a:endParaRPr lang="en-US"/>
        </a:p>
      </dgm:t>
    </dgm:pt>
    <dgm:pt modelId="{6FB3F779-3CD3-1B4C-A1CC-644E4598B0A0}">
      <dgm:prSet/>
      <dgm:spPr/>
      <dgm:t>
        <a:bodyPr/>
        <a:lstStyle/>
        <a:p>
          <a:r>
            <a:rPr lang="en-US" dirty="0"/>
            <a:t>Present the model results</a:t>
          </a:r>
        </a:p>
      </dgm:t>
    </dgm:pt>
    <dgm:pt modelId="{280C6A0D-7D45-7042-9588-A68032E5A003}" type="parTrans" cxnId="{7695E6B0-59C6-AA44-9D76-10B191525F23}">
      <dgm:prSet/>
      <dgm:spPr/>
      <dgm:t>
        <a:bodyPr/>
        <a:lstStyle/>
        <a:p>
          <a:endParaRPr lang="en-US"/>
        </a:p>
      </dgm:t>
    </dgm:pt>
    <dgm:pt modelId="{969F8486-BA6B-8C4A-B22B-733CEABAEB09}" type="sibTrans" cxnId="{7695E6B0-59C6-AA44-9D76-10B191525F23}">
      <dgm:prSet/>
      <dgm:spPr/>
      <dgm:t>
        <a:bodyPr/>
        <a:lstStyle/>
        <a:p>
          <a:endParaRPr lang="en-US"/>
        </a:p>
      </dgm:t>
    </dgm:pt>
    <dgm:pt modelId="{E859629C-983B-AC47-BF1B-6517C46C5165}">
      <dgm:prSet/>
      <dgm:spPr/>
      <dgm:t>
        <a:bodyPr/>
        <a:lstStyle/>
        <a:p>
          <a:r>
            <a:rPr lang="en-US" dirty="0"/>
            <a:t>Deploy and maintain the model</a:t>
          </a:r>
        </a:p>
      </dgm:t>
    </dgm:pt>
    <dgm:pt modelId="{4864569C-F2B8-E341-86A2-B470C89CF2E8}" type="parTrans" cxnId="{A999CFE4-50F4-D345-B05A-F777BAA4C9BA}">
      <dgm:prSet/>
      <dgm:spPr/>
      <dgm:t>
        <a:bodyPr/>
        <a:lstStyle/>
        <a:p>
          <a:endParaRPr lang="en-US"/>
        </a:p>
      </dgm:t>
    </dgm:pt>
    <dgm:pt modelId="{8A0CE40A-E17D-4C4F-A82A-4D61826B4642}" type="sibTrans" cxnId="{A999CFE4-50F4-D345-B05A-F777BAA4C9BA}">
      <dgm:prSet/>
      <dgm:spPr/>
      <dgm:t>
        <a:bodyPr/>
        <a:lstStyle/>
        <a:p>
          <a:endParaRPr lang="en-US"/>
        </a:p>
      </dgm:t>
    </dgm:pt>
    <dgm:pt modelId="{915F757F-6BF8-E641-8B25-3F5FF6F26231}">
      <dgm:prSet/>
      <dgm:spPr/>
      <dgm:t>
        <a:bodyPr/>
        <a:lstStyle/>
        <a:p>
          <a:r>
            <a:rPr lang="en-US" dirty="0"/>
            <a:t>Exploratory Analysis</a:t>
          </a:r>
        </a:p>
      </dgm:t>
    </dgm:pt>
    <dgm:pt modelId="{6201F7D4-BF09-A54B-BAA3-010D23A38A1F}" type="parTrans" cxnId="{2D6CED14-4575-E443-8364-1F1DE83A3E5F}">
      <dgm:prSet/>
      <dgm:spPr/>
      <dgm:t>
        <a:bodyPr/>
        <a:lstStyle/>
        <a:p>
          <a:endParaRPr lang="en-US"/>
        </a:p>
      </dgm:t>
    </dgm:pt>
    <dgm:pt modelId="{C2BCA6B8-6CBB-BF4C-8881-C6C615EE28EE}" type="sibTrans" cxnId="{2D6CED14-4575-E443-8364-1F1DE83A3E5F}">
      <dgm:prSet/>
      <dgm:spPr/>
      <dgm:t>
        <a:bodyPr/>
        <a:lstStyle/>
        <a:p>
          <a:endParaRPr lang="en-US"/>
        </a:p>
      </dgm:t>
    </dgm:pt>
    <dgm:pt modelId="{0DD72A91-571D-5B49-800F-28FF8E07297F}" type="pres">
      <dgm:prSet presAssocID="{6F9EEB10-72BB-1649-9C44-231BD4E26452}" presName="Name0" presStyleCnt="0">
        <dgm:presLayoutVars>
          <dgm:dir/>
          <dgm:animLvl val="lvl"/>
          <dgm:resizeHandles val="exact"/>
        </dgm:presLayoutVars>
      </dgm:prSet>
      <dgm:spPr/>
    </dgm:pt>
    <dgm:pt modelId="{1DA9C685-6666-874E-86EB-E00D67755F42}" type="pres">
      <dgm:prSet presAssocID="{CF811F6E-7D63-1B49-93F0-78D179CEDE7A}" presName="parTxOnly" presStyleLbl="node1" presStyleIdx="0" presStyleCnt="7">
        <dgm:presLayoutVars>
          <dgm:chMax val="0"/>
          <dgm:chPref val="0"/>
          <dgm:bulletEnabled val="1"/>
        </dgm:presLayoutVars>
      </dgm:prSet>
      <dgm:spPr/>
    </dgm:pt>
    <dgm:pt modelId="{428D5FE1-7101-4449-9A39-985C669B11C7}" type="pres">
      <dgm:prSet presAssocID="{2D51EB41-43B4-4D49-B9D5-1F33E93ABB5D}" presName="parTxOnlySpace" presStyleCnt="0"/>
      <dgm:spPr/>
    </dgm:pt>
    <dgm:pt modelId="{2E9D875B-5896-604B-9D46-3536368C4E7B}" type="pres">
      <dgm:prSet presAssocID="{A46C0769-9358-EC4E-8400-320DBE3136E5}" presName="parTxOnly" presStyleLbl="node1" presStyleIdx="1" presStyleCnt="7">
        <dgm:presLayoutVars>
          <dgm:chMax val="0"/>
          <dgm:chPref val="0"/>
          <dgm:bulletEnabled val="1"/>
        </dgm:presLayoutVars>
      </dgm:prSet>
      <dgm:spPr/>
    </dgm:pt>
    <dgm:pt modelId="{F734A4C0-3328-AF4C-8B68-CEF2A8F4EB7A}" type="pres">
      <dgm:prSet presAssocID="{02FA76E0-D104-8840-94E7-77E972D9D810}" presName="parTxOnlySpace" presStyleCnt="0"/>
      <dgm:spPr/>
    </dgm:pt>
    <dgm:pt modelId="{B3E11AE8-6012-AD4D-83ED-D2ED9696A1D1}" type="pres">
      <dgm:prSet presAssocID="{915F757F-6BF8-E641-8B25-3F5FF6F26231}" presName="parTxOnly" presStyleLbl="node1" presStyleIdx="2" presStyleCnt="7">
        <dgm:presLayoutVars>
          <dgm:chMax val="0"/>
          <dgm:chPref val="0"/>
          <dgm:bulletEnabled val="1"/>
        </dgm:presLayoutVars>
      </dgm:prSet>
      <dgm:spPr/>
    </dgm:pt>
    <dgm:pt modelId="{347CB1B2-5633-1B41-8855-302E6F06A78C}" type="pres">
      <dgm:prSet presAssocID="{C2BCA6B8-6CBB-BF4C-8881-C6C615EE28EE}" presName="parTxOnlySpace" presStyleCnt="0"/>
      <dgm:spPr/>
    </dgm:pt>
    <dgm:pt modelId="{DD6EEE33-D76B-BC47-8C58-C166C5115567}" type="pres">
      <dgm:prSet presAssocID="{E641F8C3-B355-6240-8E6F-ED3CC86849A1}" presName="parTxOnly" presStyleLbl="node1" presStyleIdx="3" presStyleCnt="7">
        <dgm:presLayoutVars>
          <dgm:chMax val="0"/>
          <dgm:chPref val="0"/>
          <dgm:bulletEnabled val="1"/>
        </dgm:presLayoutVars>
      </dgm:prSet>
      <dgm:spPr/>
    </dgm:pt>
    <dgm:pt modelId="{459C7303-C235-A446-8E00-795FE7F442FA}" type="pres">
      <dgm:prSet presAssocID="{16C28687-14D1-0140-AB22-831D93ADAEAC}" presName="parTxOnlySpace" presStyleCnt="0"/>
      <dgm:spPr/>
    </dgm:pt>
    <dgm:pt modelId="{1DBE08E6-3236-A949-8B33-7C7AC4A5E6E9}" type="pres">
      <dgm:prSet presAssocID="{857B0E31-8F55-6042-9EE4-AF9EC95B499A}" presName="parTxOnly" presStyleLbl="node1" presStyleIdx="4" presStyleCnt="7">
        <dgm:presLayoutVars>
          <dgm:chMax val="0"/>
          <dgm:chPref val="0"/>
          <dgm:bulletEnabled val="1"/>
        </dgm:presLayoutVars>
      </dgm:prSet>
      <dgm:spPr/>
    </dgm:pt>
    <dgm:pt modelId="{5582F951-44B6-7142-B2F8-D07493527236}" type="pres">
      <dgm:prSet presAssocID="{93B1A19D-B910-4544-A988-BB6D1D20C734}" presName="parTxOnlySpace" presStyleCnt="0"/>
      <dgm:spPr/>
    </dgm:pt>
    <dgm:pt modelId="{AE4C4425-24B2-3245-8A98-9182E50D5045}" type="pres">
      <dgm:prSet presAssocID="{6FB3F779-3CD3-1B4C-A1CC-644E4598B0A0}" presName="parTxOnly" presStyleLbl="node1" presStyleIdx="5" presStyleCnt="7">
        <dgm:presLayoutVars>
          <dgm:chMax val="0"/>
          <dgm:chPref val="0"/>
          <dgm:bulletEnabled val="1"/>
        </dgm:presLayoutVars>
      </dgm:prSet>
      <dgm:spPr/>
    </dgm:pt>
    <dgm:pt modelId="{538792D0-CE5A-7D47-9348-CD64911B755C}" type="pres">
      <dgm:prSet presAssocID="{969F8486-BA6B-8C4A-B22B-733CEABAEB09}" presName="parTxOnlySpace" presStyleCnt="0"/>
      <dgm:spPr/>
    </dgm:pt>
    <dgm:pt modelId="{3CF4CFA9-CE6C-B042-8B9D-64969512F4E2}" type="pres">
      <dgm:prSet presAssocID="{E859629C-983B-AC47-BF1B-6517C46C5165}" presName="parTxOnly" presStyleLbl="node1" presStyleIdx="6" presStyleCnt="7">
        <dgm:presLayoutVars>
          <dgm:chMax val="0"/>
          <dgm:chPref val="0"/>
          <dgm:bulletEnabled val="1"/>
        </dgm:presLayoutVars>
      </dgm:prSet>
      <dgm:spPr/>
    </dgm:pt>
  </dgm:ptLst>
  <dgm:cxnLst>
    <dgm:cxn modelId="{2D6CED14-4575-E443-8364-1F1DE83A3E5F}" srcId="{6F9EEB10-72BB-1649-9C44-231BD4E26452}" destId="{915F757F-6BF8-E641-8B25-3F5FF6F26231}" srcOrd="2" destOrd="0" parTransId="{6201F7D4-BF09-A54B-BAA3-010D23A38A1F}" sibTransId="{C2BCA6B8-6CBB-BF4C-8881-C6C615EE28EE}"/>
    <dgm:cxn modelId="{8907D729-86D4-E94D-869E-46481B66372D}" type="presOf" srcId="{6FB3F779-3CD3-1B4C-A1CC-644E4598B0A0}" destId="{AE4C4425-24B2-3245-8A98-9182E50D5045}" srcOrd="0" destOrd="0" presId="urn:microsoft.com/office/officeart/2005/8/layout/chevron1"/>
    <dgm:cxn modelId="{A498E92D-2A5A-DF4E-8156-457CEE0A304D}" type="presOf" srcId="{CF811F6E-7D63-1B49-93F0-78D179CEDE7A}" destId="{1DA9C685-6666-874E-86EB-E00D67755F42}" srcOrd="0" destOrd="0" presId="urn:microsoft.com/office/officeart/2005/8/layout/chevron1"/>
    <dgm:cxn modelId="{A910833E-967A-C147-8D59-25F822A26DDF}" type="presOf" srcId="{915F757F-6BF8-E641-8B25-3F5FF6F26231}" destId="{B3E11AE8-6012-AD4D-83ED-D2ED9696A1D1}" srcOrd="0" destOrd="0" presId="urn:microsoft.com/office/officeart/2005/8/layout/chevron1"/>
    <dgm:cxn modelId="{3B8CE25B-D41B-5647-8C32-FC7C2D8B35F0}" srcId="{6F9EEB10-72BB-1649-9C44-231BD4E26452}" destId="{CF811F6E-7D63-1B49-93F0-78D179CEDE7A}" srcOrd="0" destOrd="0" parTransId="{9E48F3CB-96BD-9C43-889D-30F61DBCFAF2}" sibTransId="{2D51EB41-43B4-4D49-B9D5-1F33E93ABB5D}"/>
    <dgm:cxn modelId="{36EEFD6C-132A-AE4E-9EE5-730FEC4877EA}" srcId="{6F9EEB10-72BB-1649-9C44-231BD4E26452}" destId="{A46C0769-9358-EC4E-8400-320DBE3136E5}" srcOrd="1" destOrd="0" parTransId="{12AE64F8-5B2B-1747-AAAD-4FDF113D6D8E}" sibTransId="{02FA76E0-D104-8840-94E7-77E972D9D810}"/>
    <dgm:cxn modelId="{8EACB975-D354-BC44-A30E-C2006BD53F9E}" srcId="{6F9EEB10-72BB-1649-9C44-231BD4E26452}" destId="{E641F8C3-B355-6240-8E6F-ED3CC86849A1}" srcOrd="3" destOrd="0" parTransId="{B9825E18-BF93-B34D-A604-1319B45D6CB0}" sibTransId="{16C28687-14D1-0140-AB22-831D93ADAEAC}"/>
    <dgm:cxn modelId="{34E4D78A-F8E1-3044-AF83-63AD1EC14E88}" type="presOf" srcId="{857B0E31-8F55-6042-9EE4-AF9EC95B499A}" destId="{1DBE08E6-3236-A949-8B33-7C7AC4A5E6E9}" srcOrd="0" destOrd="0" presId="urn:microsoft.com/office/officeart/2005/8/layout/chevron1"/>
    <dgm:cxn modelId="{AA32968C-C772-8F4E-A0F1-E6B61C6E25D6}" srcId="{6F9EEB10-72BB-1649-9C44-231BD4E26452}" destId="{857B0E31-8F55-6042-9EE4-AF9EC95B499A}" srcOrd="4" destOrd="0" parTransId="{0CC22AFD-3AFD-9C48-AC57-4D42C77BDA2A}" sibTransId="{93B1A19D-B910-4544-A988-BB6D1D20C734}"/>
    <dgm:cxn modelId="{8DBE4399-7689-8742-B683-0DE8D2868334}" type="presOf" srcId="{6F9EEB10-72BB-1649-9C44-231BD4E26452}" destId="{0DD72A91-571D-5B49-800F-28FF8E07297F}" srcOrd="0" destOrd="0" presId="urn:microsoft.com/office/officeart/2005/8/layout/chevron1"/>
    <dgm:cxn modelId="{C35127A4-1654-0643-988E-8F67A9DFBBD0}" type="presOf" srcId="{E859629C-983B-AC47-BF1B-6517C46C5165}" destId="{3CF4CFA9-CE6C-B042-8B9D-64969512F4E2}" srcOrd="0" destOrd="0" presId="urn:microsoft.com/office/officeart/2005/8/layout/chevron1"/>
    <dgm:cxn modelId="{7695E6B0-59C6-AA44-9D76-10B191525F23}" srcId="{6F9EEB10-72BB-1649-9C44-231BD4E26452}" destId="{6FB3F779-3CD3-1B4C-A1CC-644E4598B0A0}" srcOrd="5" destOrd="0" parTransId="{280C6A0D-7D45-7042-9588-A68032E5A003}" sibTransId="{969F8486-BA6B-8C4A-B22B-733CEABAEB09}"/>
    <dgm:cxn modelId="{0A9D79E0-617C-8046-B41F-5027751BD8F6}" type="presOf" srcId="{E641F8C3-B355-6240-8E6F-ED3CC86849A1}" destId="{DD6EEE33-D76B-BC47-8C58-C166C5115567}" srcOrd="0" destOrd="0" presId="urn:microsoft.com/office/officeart/2005/8/layout/chevron1"/>
    <dgm:cxn modelId="{A999CFE4-50F4-D345-B05A-F777BAA4C9BA}" srcId="{6F9EEB10-72BB-1649-9C44-231BD4E26452}" destId="{E859629C-983B-AC47-BF1B-6517C46C5165}" srcOrd="6" destOrd="0" parTransId="{4864569C-F2B8-E341-86A2-B470C89CF2E8}" sibTransId="{8A0CE40A-E17D-4C4F-A82A-4D61826B4642}"/>
    <dgm:cxn modelId="{534AA4FD-333C-094E-A924-EBE00EC471B9}" type="presOf" srcId="{A46C0769-9358-EC4E-8400-320DBE3136E5}" destId="{2E9D875B-5896-604B-9D46-3536368C4E7B}" srcOrd="0" destOrd="0" presId="urn:microsoft.com/office/officeart/2005/8/layout/chevron1"/>
    <dgm:cxn modelId="{6B570661-3B30-5F49-A61D-6327C39D81DF}" type="presParOf" srcId="{0DD72A91-571D-5B49-800F-28FF8E07297F}" destId="{1DA9C685-6666-874E-86EB-E00D67755F42}" srcOrd="0" destOrd="0" presId="urn:microsoft.com/office/officeart/2005/8/layout/chevron1"/>
    <dgm:cxn modelId="{4C2B3FD8-0F28-7442-91AC-A727A627D72D}" type="presParOf" srcId="{0DD72A91-571D-5B49-800F-28FF8E07297F}" destId="{428D5FE1-7101-4449-9A39-985C669B11C7}" srcOrd="1" destOrd="0" presId="urn:microsoft.com/office/officeart/2005/8/layout/chevron1"/>
    <dgm:cxn modelId="{7D2344A2-8822-FB42-BDF5-326ECF06D189}" type="presParOf" srcId="{0DD72A91-571D-5B49-800F-28FF8E07297F}" destId="{2E9D875B-5896-604B-9D46-3536368C4E7B}" srcOrd="2" destOrd="0" presId="urn:microsoft.com/office/officeart/2005/8/layout/chevron1"/>
    <dgm:cxn modelId="{A83AC903-DD32-ED44-B834-9FF6EB454842}" type="presParOf" srcId="{0DD72A91-571D-5B49-800F-28FF8E07297F}" destId="{F734A4C0-3328-AF4C-8B68-CEF2A8F4EB7A}" srcOrd="3" destOrd="0" presId="urn:microsoft.com/office/officeart/2005/8/layout/chevron1"/>
    <dgm:cxn modelId="{03D32C06-8324-4046-8C8C-76ABFF803A47}" type="presParOf" srcId="{0DD72A91-571D-5B49-800F-28FF8E07297F}" destId="{B3E11AE8-6012-AD4D-83ED-D2ED9696A1D1}" srcOrd="4" destOrd="0" presId="urn:microsoft.com/office/officeart/2005/8/layout/chevron1"/>
    <dgm:cxn modelId="{DEA22E08-4CF0-2347-9880-E6504CC73644}" type="presParOf" srcId="{0DD72A91-571D-5B49-800F-28FF8E07297F}" destId="{347CB1B2-5633-1B41-8855-302E6F06A78C}" srcOrd="5" destOrd="0" presId="urn:microsoft.com/office/officeart/2005/8/layout/chevron1"/>
    <dgm:cxn modelId="{2AE57BB0-0B7E-DF43-A4BF-A6930CC6AB86}" type="presParOf" srcId="{0DD72A91-571D-5B49-800F-28FF8E07297F}" destId="{DD6EEE33-D76B-BC47-8C58-C166C5115567}" srcOrd="6" destOrd="0" presId="urn:microsoft.com/office/officeart/2005/8/layout/chevron1"/>
    <dgm:cxn modelId="{91BA0869-8F9F-EB47-BEC8-57BEBD4ECF41}" type="presParOf" srcId="{0DD72A91-571D-5B49-800F-28FF8E07297F}" destId="{459C7303-C235-A446-8E00-795FE7F442FA}" srcOrd="7" destOrd="0" presId="urn:microsoft.com/office/officeart/2005/8/layout/chevron1"/>
    <dgm:cxn modelId="{F33050B0-77A7-AC40-ABE1-DD972E429AD6}" type="presParOf" srcId="{0DD72A91-571D-5B49-800F-28FF8E07297F}" destId="{1DBE08E6-3236-A949-8B33-7C7AC4A5E6E9}" srcOrd="8" destOrd="0" presId="urn:microsoft.com/office/officeart/2005/8/layout/chevron1"/>
    <dgm:cxn modelId="{519EF3DF-B19D-6146-B2B9-74AD97B74AFE}" type="presParOf" srcId="{0DD72A91-571D-5B49-800F-28FF8E07297F}" destId="{5582F951-44B6-7142-B2F8-D07493527236}" srcOrd="9" destOrd="0" presId="urn:microsoft.com/office/officeart/2005/8/layout/chevron1"/>
    <dgm:cxn modelId="{914A8D32-DD7E-9043-94E7-37249D845A7F}" type="presParOf" srcId="{0DD72A91-571D-5B49-800F-28FF8E07297F}" destId="{AE4C4425-24B2-3245-8A98-9182E50D5045}" srcOrd="10" destOrd="0" presId="urn:microsoft.com/office/officeart/2005/8/layout/chevron1"/>
    <dgm:cxn modelId="{142A8C8B-7F0F-E741-849B-0CF4DE3A6646}" type="presParOf" srcId="{0DD72A91-571D-5B49-800F-28FF8E07297F}" destId="{538792D0-CE5A-7D47-9348-CD64911B755C}" srcOrd="11" destOrd="0" presId="urn:microsoft.com/office/officeart/2005/8/layout/chevron1"/>
    <dgm:cxn modelId="{C992AE68-7CB2-6D44-B675-FAF5BC7A14DA}" type="presParOf" srcId="{0DD72A91-571D-5B49-800F-28FF8E07297F}" destId="{3CF4CFA9-CE6C-B042-8B9D-64969512F4E2}"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9C685-6666-874E-86EB-E00D67755F42}">
      <dsp:nvSpPr>
        <dsp:cNvPr id="0" name=""/>
        <dsp:cNvSpPr/>
      </dsp:nvSpPr>
      <dsp:spPr>
        <a:xfrm>
          <a:off x="0" y="1790700"/>
          <a:ext cx="1904999" cy="76199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Define the goal</a:t>
          </a:r>
        </a:p>
      </dsp:txBody>
      <dsp:txXfrm>
        <a:off x="381000" y="1790700"/>
        <a:ext cx="1143000" cy="761999"/>
      </dsp:txXfrm>
    </dsp:sp>
    <dsp:sp modelId="{2E9D875B-5896-604B-9D46-3536368C4E7B}">
      <dsp:nvSpPr>
        <dsp:cNvPr id="0" name=""/>
        <dsp:cNvSpPr/>
      </dsp:nvSpPr>
      <dsp:spPr>
        <a:xfrm>
          <a:off x="1714500" y="1790700"/>
          <a:ext cx="1904999" cy="76199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Collect and Manage data</a:t>
          </a:r>
        </a:p>
      </dsp:txBody>
      <dsp:txXfrm>
        <a:off x="2095500" y="1790700"/>
        <a:ext cx="1143000" cy="761999"/>
      </dsp:txXfrm>
    </dsp:sp>
    <dsp:sp modelId="{B3E11AE8-6012-AD4D-83ED-D2ED9696A1D1}">
      <dsp:nvSpPr>
        <dsp:cNvPr id="0" name=""/>
        <dsp:cNvSpPr/>
      </dsp:nvSpPr>
      <dsp:spPr>
        <a:xfrm>
          <a:off x="3429000" y="1790700"/>
          <a:ext cx="1904999" cy="76199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Analysis</a:t>
          </a:r>
        </a:p>
      </dsp:txBody>
      <dsp:txXfrm>
        <a:off x="3810000" y="1790700"/>
        <a:ext cx="1143000" cy="761999"/>
      </dsp:txXfrm>
    </dsp:sp>
    <dsp:sp modelId="{DD6EEE33-D76B-BC47-8C58-C166C5115567}">
      <dsp:nvSpPr>
        <dsp:cNvPr id="0" name=""/>
        <dsp:cNvSpPr/>
      </dsp:nvSpPr>
      <dsp:spPr>
        <a:xfrm>
          <a:off x="5143500" y="1790700"/>
          <a:ext cx="1904999" cy="76199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Build the model</a:t>
          </a:r>
        </a:p>
      </dsp:txBody>
      <dsp:txXfrm>
        <a:off x="5524500" y="1790700"/>
        <a:ext cx="1143000" cy="761999"/>
      </dsp:txXfrm>
    </dsp:sp>
    <dsp:sp modelId="{1DBE08E6-3236-A949-8B33-7C7AC4A5E6E9}">
      <dsp:nvSpPr>
        <dsp:cNvPr id="0" name=""/>
        <dsp:cNvSpPr/>
      </dsp:nvSpPr>
      <dsp:spPr>
        <a:xfrm>
          <a:off x="6858000" y="1790700"/>
          <a:ext cx="1904999" cy="76199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Evaluate the model</a:t>
          </a:r>
        </a:p>
      </dsp:txBody>
      <dsp:txXfrm>
        <a:off x="7239000" y="1790700"/>
        <a:ext cx="1143000" cy="761999"/>
      </dsp:txXfrm>
    </dsp:sp>
    <dsp:sp modelId="{AE4C4425-24B2-3245-8A98-9182E50D5045}">
      <dsp:nvSpPr>
        <dsp:cNvPr id="0" name=""/>
        <dsp:cNvSpPr/>
      </dsp:nvSpPr>
      <dsp:spPr>
        <a:xfrm>
          <a:off x="8572500" y="1790700"/>
          <a:ext cx="1904999" cy="76199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Present the model results</a:t>
          </a:r>
        </a:p>
      </dsp:txBody>
      <dsp:txXfrm>
        <a:off x="8953500" y="1790700"/>
        <a:ext cx="1143000" cy="761999"/>
      </dsp:txXfrm>
    </dsp:sp>
    <dsp:sp modelId="{3CF4CFA9-CE6C-B042-8B9D-64969512F4E2}">
      <dsp:nvSpPr>
        <dsp:cNvPr id="0" name=""/>
        <dsp:cNvSpPr/>
      </dsp:nvSpPr>
      <dsp:spPr>
        <a:xfrm>
          <a:off x="10287000" y="1790700"/>
          <a:ext cx="1904999" cy="76199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and maintain the model</a:t>
          </a:r>
        </a:p>
      </dsp:txBody>
      <dsp:txXfrm>
        <a:off x="10668000" y="1790700"/>
        <a:ext cx="1143000" cy="7619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2/14/20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B9C-03A1-CB46-9584-1600F6F21D18}"/>
              </a:ext>
            </a:extLst>
          </p:cNvPr>
          <p:cNvSpPr>
            <a:spLocks noGrp="1"/>
          </p:cNvSpPr>
          <p:nvPr>
            <p:ph type="ctrTitle"/>
          </p:nvPr>
        </p:nvSpPr>
        <p:spPr/>
        <p:txBody>
          <a:bodyPr/>
          <a:lstStyle/>
          <a:p>
            <a:r>
              <a:rPr lang="en-US"/>
              <a:t>Framework for Predicting </a:t>
            </a:r>
            <a:r>
              <a:rPr lang="en-US" dirty="0"/>
              <a:t>Loan Default</a:t>
            </a:r>
          </a:p>
        </p:txBody>
      </p:sp>
      <p:sp>
        <p:nvSpPr>
          <p:cNvPr id="3" name="Subtitle 2">
            <a:extLst>
              <a:ext uri="{FF2B5EF4-FFF2-40B4-BE49-F238E27FC236}">
                <a16:creationId xmlns:a16="http://schemas.microsoft.com/office/drawing/2014/main" id="{9C8BEFE2-F9E8-0C4E-9C6E-1C241E36B624}"/>
              </a:ext>
            </a:extLst>
          </p:cNvPr>
          <p:cNvSpPr>
            <a:spLocks noGrp="1"/>
          </p:cNvSpPr>
          <p:nvPr>
            <p:ph type="subTitle" idx="1"/>
          </p:nvPr>
        </p:nvSpPr>
        <p:spPr/>
        <p:txBody>
          <a:bodyPr/>
          <a:lstStyle/>
          <a:p>
            <a:r>
              <a:rPr lang="en-US" dirty="0"/>
              <a:t>Credit One</a:t>
            </a:r>
          </a:p>
          <a:p>
            <a:endParaRPr lang="en-US" dirty="0"/>
          </a:p>
        </p:txBody>
      </p:sp>
    </p:spTree>
    <p:extLst>
      <p:ext uri="{BB962C8B-B14F-4D97-AF65-F5344CB8AC3E}">
        <p14:creationId xmlns:p14="http://schemas.microsoft.com/office/powerpoint/2010/main" val="51145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A8E0-31D5-3C4A-B970-7CFC1D89EF14}"/>
              </a:ext>
            </a:extLst>
          </p:cNvPr>
          <p:cNvSpPr>
            <a:spLocks noGrp="1"/>
          </p:cNvSpPr>
          <p:nvPr>
            <p:ph type="title"/>
          </p:nvPr>
        </p:nvSpPr>
        <p:spPr/>
        <p:txBody>
          <a:bodyPr/>
          <a:lstStyle/>
          <a:p>
            <a:r>
              <a:rPr lang="en-US" dirty="0"/>
              <a:t>Exploratory Analysis Insight</a:t>
            </a:r>
          </a:p>
        </p:txBody>
      </p:sp>
      <p:sp>
        <p:nvSpPr>
          <p:cNvPr id="3" name="Content Placeholder 2">
            <a:extLst>
              <a:ext uri="{FF2B5EF4-FFF2-40B4-BE49-F238E27FC236}">
                <a16:creationId xmlns:a16="http://schemas.microsoft.com/office/drawing/2014/main" id="{56FE9A1B-0519-8F47-9F1D-2145B6FC1521}"/>
              </a:ext>
            </a:extLst>
          </p:cNvPr>
          <p:cNvSpPr>
            <a:spLocks noGrp="1"/>
          </p:cNvSpPr>
          <p:nvPr>
            <p:ph idx="1"/>
          </p:nvPr>
        </p:nvSpPr>
        <p:spPr/>
        <p:txBody>
          <a:bodyPr>
            <a:normAutofit lnSpcReduction="10000"/>
          </a:bodyPr>
          <a:lstStyle/>
          <a:p>
            <a:r>
              <a:rPr lang="en-US" dirty="0"/>
              <a:t>Men default more than women 24% to 21%</a:t>
            </a:r>
          </a:p>
          <a:p>
            <a:r>
              <a:rPr lang="en-US" dirty="0"/>
              <a:t>High School graduates default at a higher rate 25.2%</a:t>
            </a:r>
          </a:p>
          <a:p>
            <a:r>
              <a:rPr lang="en-US" dirty="0"/>
              <a:t>Divorced customers default at the highest rate compared to single and married customers.</a:t>
            </a:r>
          </a:p>
          <a:p>
            <a:r>
              <a:rPr lang="en-US" dirty="0"/>
              <a:t>Those 50 and older default at a higher rate compared to other age groups</a:t>
            </a:r>
          </a:p>
          <a:p>
            <a:endParaRPr lang="en-US" dirty="0"/>
          </a:p>
          <a:p>
            <a:r>
              <a:rPr lang="en-US" sz="2400" b="1" dirty="0"/>
              <a:t>Caution should be taken when using these variables in determining loan approval.  Discriminatory laws exist that prohibit loan approval based on gender, race, age and other comparable factors.</a:t>
            </a:r>
          </a:p>
        </p:txBody>
      </p:sp>
    </p:spTree>
    <p:extLst>
      <p:ext uri="{BB962C8B-B14F-4D97-AF65-F5344CB8AC3E}">
        <p14:creationId xmlns:p14="http://schemas.microsoft.com/office/powerpoint/2010/main" val="76909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43B2-A400-F944-BCDF-086605A17010}"/>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2BE34998-124A-714D-B249-6A72C1BFDA87}"/>
              </a:ext>
            </a:extLst>
          </p:cNvPr>
          <p:cNvSpPr>
            <a:spLocks noGrp="1"/>
          </p:cNvSpPr>
          <p:nvPr>
            <p:ph idx="1"/>
          </p:nvPr>
        </p:nvSpPr>
        <p:spPr>
          <a:xfrm>
            <a:off x="646111" y="2052918"/>
            <a:ext cx="4764090" cy="4195481"/>
          </a:xfrm>
        </p:spPr>
        <p:txBody>
          <a:bodyPr/>
          <a:lstStyle/>
          <a:p>
            <a:r>
              <a:rPr lang="en-US" dirty="0"/>
              <a:t>Models tested in this analysis</a:t>
            </a:r>
          </a:p>
          <a:p>
            <a:pPr lvl="1"/>
            <a:r>
              <a:rPr lang="en-US" dirty="0"/>
              <a:t>Support Vector Machine (SVC)</a:t>
            </a:r>
          </a:p>
          <a:p>
            <a:pPr lvl="2"/>
            <a:r>
              <a:rPr lang="en-US" dirty="0"/>
              <a:t>TUNED</a:t>
            </a:r>
          </a:p>
          <a:p>
            <a:pPr lvl="1"/>
            <a:r>
              <a:rPr lang="en-US" dirty="0"/>
              <a:t>Random Forest (RF)</a:t>
            </a:r>
          </a:p>
          <a:p>
            <a:pPr lvl="1"/>
            <a:r>
              <a:rPr lang="en-US" dirty="0"/>
              <a:t>Logistic Regression (</a:t>
            </a:r>
            <a:r>
              <a:rPr lang="en-US" dirty="0" err="1"/>
              <a:t>Lr</a:t>
            </a:r>
            <a:r>
              <a:rPr lang="en-US" dirty="0"/>
              <a:t>)</a:t>
            </a:r>
          </a:p>
          <a:p>
            <a:pPr lvl="1"/>
            <a:r>
              <a:rPr lang="en-US" dirty="0"/>
              <a:t>Gradient Boosting (GB)</a:t>
            </a:r>
          </a:p>
          <a:p>
            <a:pPr lvl="2"/>
            <a:r>
              <a:rPr lang="en-US" dirty="0"/>
              <a:t>TUNED</a:t>
            </a:r>
          </a:p>
          <a:p>
            <a:pPr lvl="1"/>
            <a:r>
              <a:rPr lang="en-US" dirty="0"/>
              <a:t>Decision Tree (Tree)</a:t>
            </a:r>
          </a:p>
          <a:p>
            <a:pPr lvl="1"/>
            <a:r>
              <a:rPr lang="en-US" dirty="0"/>
              <a:t>K Nearest Neighbors (KNN)</a:t>
            </a:r>
          </a:p>
        </p:txBody>
      </p:sp>
      <p:sp>
        <p:nvSpPr>
          <p:cNvPr id="4" name="Content Placeholder 2">
            <a:extLst>
              <a:ext uri="{FF2B5EF4-FFF2-40B4-BE49-F238E27FC236}">
                <a16:creationId xmlns:a16="http://schemas.microsoft.com/office/drawing/2014/main" id="{5442F7A1-4F08-6E46-BCF2-619D928C4D21}"/>
              </a:ext>
            </a:extLst>
          </p:cNvPr>
          <p:cNvSpPr txBox="1">
            <a:spLocks/>
          </p:cNvSpPr>
          <p:nvPr/>
        </p:nvSpPr>
        <p:spPr>
          <a:xfrm>
            <a:off x="5743946" y="2052917"/>
            <a:ext cx="492405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Datasets used in this analysis</a:t>
            </a:r>
          </a:p>
          <a:p>
            <a:pPr lvl="1"/>
            <a:r>
              <a:rPr lang="en-US" dirty="0"/>
              <a:t>Out of Box</a:t>
            </a:r>
          </a:p>
          <a:p>
            <a:pPr lvl="2"/>
            <a:r>
              <a:rPr lang="en-US" dirty="0"/>
              <a:t>Correlation Removed - FS</a:t>
            </a:r>
          </a:p>
          <a:p>
            <a:pPr lvl="2"/>
            <a:r>
              <a:rPr lang="en-US" dirty="0"/>
              <a:t>Recursive Feature Elimination - RFE</a:t>
            </a:r>
          </a:p>
          <a:p>
            <a:pPr lvl="1"/>
            <a:r>
              <a:rPr lang="en-US" dirty="0"/>
              <a:t>Dummy Variables for all categorical variables</a:t>
            </a:r>
          </a:p>
          <a:p>
            <a:pPr lvl="2"/>
            <a:r>
              <a:rPr lang="en-US" dirty="0"/>
              <a:t>Correlation Removed - FS</a:t>
            </a:r>
          </a:p>
          <a:p>
            <a:pPr lvl="2"/>
            <a:r>
              <a:rPr lang="en-US" dirty="0"/>
              <a:t>Recursive Feature Elimination - RFE</a:t>
            </a:r>
          </a:p>
          <a:p>
            <a:r>
              <a:rPr lang="en-US" dirty="0"/>
              <a:t>Plus all datasets above scaled</a:t>
            </a:r>
          </a:p>
          <a:p>
            <a:r>
              <a:rPr lang="en-US" dirty="0"/>
              <a:t>12 total datasets</a:t>
            </a:r>
          </a:p>
          <a:p>
            <a:pPr lvl="2"/>
            <a:endParaRPr lang="en-US" dirty="0"/>
          </a:p>
        </p:txBody>
      </p:sp>
    </p:spTree>
    <p:extLst>
      <p:ext uri="{BB962C8B-B14F-4D97-AF65-F5344CB8AC3E}">
        <p14:creationId xmlns:p14="http://schemas.microsoft.com/office/powerpoint/2010/main" val="385657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ADEE-35FB-C44B-8498-7B2B40FDF79B}"/>
              </a:ext>
            </a:extLst>
          </p:cNvPr>
          <p:cNvSpPr>
            <a:spLocks noGrp="1"/>
          </p:cNvSpPr>
          <p:nvPr>
            <p:ph type="title"/>
          </p:nvPr>
        </p:nvSpPr>
        <p:spPr/>
        <p:txBody>
          <a:bodyPr/>
          <a:lstStyle/>
          <a:p>
            <a:r>
              <a:rPr lang="en-US" dirty="0"/>
              <a:t>Model Evaluation – Top Performing for each model</a:t>
            </a:r>
          </a:p>
        </p:txBody>
      </p:sp>
      <p:graphicFrame>
        <p:nvGraphicFramePr>
          <p:cNvPr id="4" name="Content Placeholder 3">
            <a:extLst>
              <a:ext uri="{FF2B5EF4-FFF2-40B4-BE49-F238E27FC236}">
                <a16:creationId xmlns:a16="http://schemas.microsoft.com/office/drawing/2014/main" id="{C847066F-D914-7241-AAE4-E2CD6F4AF9AC}"/>
              </a:ext>
            </a:extLst>
          </p:cNvPr>
          <p:cNvGraphicFramePr>
            <a:graphicFrameLocks noGrp="1"/>
          </p:cNvGraphicFramePr>
          <p:nvPr>
            <p:ph idx="1"/>
            <p:extLst>
              <p:ext uri="{D42A27DB-BD31-4B8C-83A1-F6EECF244321}">
                <p14:modId xmlns:p14="http://schemas.microsoft.com/office/powerpoint/2010/main" val="1879161058"/>
              </p:ext>
            </p:extLst>
          </p:nvPr>
        </p:nvGraphicFramePr>
        <p:xfrm>
          <a:off x="381000" y="2052639"/>
          <a:ext cx="11582400" cy="3944755"/>
        </p:xfrm>
        <a:graphic>
          <a:graphicData uri="http://schemas.openxmlformats.org/drawingml/2006/table">
            <a:tbl>
              <a:tblPr firstRow="1" bandRow="1">
                <a:tableStyleId>{5C22544A-7EE6-4342-B048-85BDC9FD1C3A}</a:tableStyleId>
              </a:tblPr>
              <a:tblGrid>
                <a:gridCol w="933450">
                  <a:extLst>
                    <a:ext uri="{9D8B030D-6E8A-4147-A177-3AD203B41FA5}">
                      <a16:colId xmlns:a16="http://schemas.microsoft.com/office/drawing/2014/main" val="3591733990"/>
                    </a:ext>
                  </a:extLst>
                </a:gridCol>
                <a:gridCol w="1962150">
                  <a:extLst>
                    <a:ext uri="{9D8B030D-6E8A-4147-A177-3AD203B41FA5}">
                      <a16:colId xmlns:a16="http://schemas.microsoft.com/office/drawing/2014/main" val="3024262202"/>
                    </a:ext>
                  </a:extLst>
                </a:gridCol>
                <a:gridCol w="1447800">
                  <a:extLst>
                    <a:ext uri="{9D8B030D-6E8A-4147-A177-3AD203B41FA5}">
                      <a16:colId xmlns:a16="http://schemas.microsoft.com/office/drawing/2014/main" val="570984551"/>
                    </a:ext>
                  </a:extLst>
                </a:gridCol>
                <a:gridCol w="1447800">
                  <a:extLst>
                    <a:ext uri="{9D8B030D-6E8A-4147-A177-3AD203B41FA5}">
                      <a16:colId xmlns:a16="http://schemas.microsoft.com/office/drawing/2014/main" val="1892544659"/>
                    </a:ext>
                  </a:extLst>
                </a:gridCol>
                <a:gridCol w="1447800">
                  <a:extLst>
                    <a:ext uri="{9D8B030D-6E8A-4147-A177-3AD203B41FA5}">
                      <a16:colId xmlns:a16="http://schemas.microsoft.com/office/drawing/2014/main" val="3522118732"/>
                    </a:ext>
                  </a:extLst>
                </a:gridCol>
                <a:gridCol w="1447800">
                  <a:extLst>
                    <a:ext uri="{9D8B030D-6E8A-4147-A177-3AD203B41FA5}">
                      <a16:colId xmlns:a16="http://schemas.microsoft.com/office/drawing/2014/main" val="2174178637"/>
                    </a:ext>
                  </a:extLst>
                </a:gridCol>
                <a:gridCol w="1447800">
                  <a:extLst>
                    <a:ext uri="{9D8B030D-6E8A-4147-A177-3AD203B41FA5}">
                      <a16:colId xmlns:a16="http://schemas.microsoft.com/office/drawing/2014/main" val="1975628241"/>
                    </a:ext>
                  </a:extLst>
                </a:gridCol>
                <a:gridCol w="1447800">
                  <a:extLst>
                    <a:ext uri="{9D8B030D-6E8A-4147-A177-3AD203B41FA5}">
                      <a16:colId xmlns:a16="http://schemas.microsoft.com/office/drawing/2014/main" val="1021775558"/>
                    </a:ext>
                  </a:extLst>
                </a:gridCol>
              </a:tblGrid>
              <a:tr h="520727">
                <a:tc>
                  <a:txBody>
                    <a:bodyPr/>
                    <a:lstStyle/>
                    <a:p>
                      <a:pPr algn="ctr"/>
                      <a:r>
                        <a:rPr lang="en-US" dirty="0"/>
                        <a:t>Model</a:t>
                      </a:r>
                    </a:p>
                  </a:txBody>
                  <a:tcPr anchor="ctr"/>
                </a:tc>
                <a:tc>
                  <a:txBody>
                    <a:bodyPr/>
                    <a:lstStyle/>
                    <a:p>
                      <a:pPr algn="ctr"/>
                      <a:r>
                        <a:rPr lang="en-US" dirty="0"/>
                        <a:t>Dataset</a:t>
                      </a:r>
                    </a:p>
                  </a:txBody>
                  <a:tcPr anchor="ctr"/>
                </a:tc>
                <a:tc>
                  <a:txBody>
                    <a:bodyPr/>
                    <a:lstStyle/>
                    <a:p>
                      <a:pPr algn="ctr"/>
                      <a:r>
                        <a:rPr lang="en-US" dirty="0"/>
                        <a:t>Accuracy</a:t>
                      </a:r>
                    </a:p>
                  </a:txBody>
                  <a:tcPr anchor="ctr"/>
                </a:tc>
                <a:tc>
                  <a:txBody>
                    <a:bodyPr/>
                    <a:lstStyle/>
                    <a:p>
                      <a:pPr algn="ctr"/>
                      <a:r>
                        <a:rPr lang="en-US" dirty="0"/>
                        <a:t>KAPPA</a:t>
                      </a:r>
                    </a:p>
                  </a:txBody>
                  <a:tcPr anchor="ctr"/>
                </a:tc>
                <a:tc>
                  <a:txBody>
                    <a:bodyPr/>
                    <a:lstStyle/>
                    <a:p>
                      <a:pPr algn="ctr"/>
                      <a:r>
                        <a:rPr lang="en-US" dirty="0"/>
                        <a:t>ROC</a:t>
                      </a:r>
                    </a:p>
                  </a:txBody>
                  <a:tcPr anchor="ctr"/>
                </a:tc>
                <a:tc>
                  <a:txBody>
                    <a:bodyPr/>
                    <a:lstStyle/>
                    <a:p>
                      <a:pPr algn="ctr"/>
                      <a:r>
                        <a:rPr lang="en-US" dirty="0"/>
                        <a:t>Precision</a:t>
                      </a:r>
                    </a:p>
                  </a:txBody>
                  <a:tcPr anchor="ctr"/>
                </a:tc>
                <a:tc>
                  <a:txBody>
                    <a:bodyPr/>
                    <a:lstStyle/>
                    <a:p>
                      <a:pPr algn="ctr"/>
                      <a:r>
                        <a:rPr lang="en-US" dirty="0"/>
                        <a:t>Recall</a:t>
                      </a:r>
                    </a:p>
                  </a:txBody>
                  <a:tcPr anchor="ctr"/>
                </a:tc>
                <a:tc>
                  <a:txBody>
                    <a:bodyPr/>
                    <a:lstStyle/>
                    <a:p>
                      <a:pPr algn="ctr"/>
                      <a:r>
                        <a:rPr lang="en-US" dirty="0"/>
                        <a:t>F1 Score</a:t>
                      </a:r>
                    </a:p>
                  </a:txBody>
                  <a:tcPr anchor="ctr"/>
                </a:tc>
                <a:extLst>
                  <a:ext uri="{0D108BD9-81ED-4DB2-BD59-A6C34878D82A}">
                    <a16:rowId xmlns:a16="http://schemas.microsoft.com/office/drawing/2014/main" val="4216044532"/>
                  </a:ext>
                </a:extLst>
              </a:tr>
              <a:tr h="605563">
                <a:tc>
                  <a:txBody>
                    <a:bodyPr/>
                    <a:lstStyle/>
                    <a:p>
                      <a:r>
                        <a:rPr lang="en-US" dirty="0"/>
                        <a:t>SVC - Tuned</a:t>
                      </a:r>
                    </a:p>
                  </a:txBody>
                  <a:tcPr/>
                </a:tc>
                <a:tc>
                  <a:txBody>
                    <a:bodyPr/>
                    <a:lstStyle/>
                    <a:p>
                      <a:pPr algn="ctr"/>
                      <a:r>
                        <a:rPr lang="en-US" dirty="0"/>
                        <a:t>OOB / RFE / S</a:t>
                      </a:r>
                    </a:p>
                  </a:txBody>
                  <a:tcPr anchor="ctr"/>
                </a:tc>
                <a:tc>
                  <a:txBody>
                    <a:bodyPr/>
                    <a:lstStyle/>
                    <a:p>
                      <a:pPr algn="ctr" fontAlgn="ctr"/>
                      <a:r>
                        <a:rPr lang="en-US" dirty="0">
                          <a:effectLst/>
                        </a:rPr>
                        <a:t>0.821000</a:t>
                      </a:r>
                    </a:p>
                  </a:txBody>
                  <a:tcPr anchor="ctr"/>
                </a:tc>
                <a:tc>
                  <a:txBody>
                    <a:bodyPr/>
                    <a:lstStyle/>
                    <a:p>
                      <a:pPr algn="ctr" fontAlgn="ctr"/>
                      <a:r>
                        <a:rPr lang="en-US">
                          <a:effectLst/>
                        </a:rPr>
                        <a:t>0.367036</a:t>
                      </a:r>
                    </a:p>
                  </a:txBody>
                  <a:tcPr anchor="ctr"/>
                </a:tc>
                <a:tc>
                  <a:txBody>
                    <a:bodyPr/>
                    <a:lstStyle/>
                    <a:p>
                      <a:pPr algn="ctr" fontAlgn="ctr"/>
                      <a:r>
                        <a:rPr lang="en-US">
                          <a:effectLst/>
                        </a:rPr>
                        <a:t>0.653005</a:t>
                      </a:r>
                    </a:p>
                  </a:txBody>
                  <a:tcPr anchor="ctr"/>
                </a:tc>
                <a:tc>
                  <a:txBody>
                    <a:bodyPr/>
                    <a:lstStyle/>
                    <a:p>
                      <a:pPr algn="ctr" fontAlgn="ctr"/>
                      <a:r>
                        <a:rPr lang="en-US">
                          <a:effectLst/>
                        </a:rPr>
                        <a:t>0.660019</a:t>
                      </a:r>
                    </a:p>
                  </a:txBody>
                  <a:tcPr anchor="ctr"/>
                </a:tc>
                <a:tc>
                  <a:txBody>
                    <a:bodyPr/>
                    <a:lstStyle/>
                    <a:p>
                      <a:pPr algn="ctr" fontAlgn="ctr"/>
                      <a:r>
                        <a:rPr lang="en-US">
                          <a:effectLst/>
                        </a:rPr>
                        <a:t>0.356776</a:t>
                      </a:r>
                    </a:p>
                  </a:txBody>
                  <a:tcPr anchor="ctr"/>
                </a:tc>
                <a:tc>
                  <a:txBody>
                    <a:bodyPr/>
                    <a:lstStyle/>
                    <a:p>
                      <a:pPr algn="ctr" fontAlgn="ctr"/>
                      <a:r>
                        <a:rPr lang="en-US" dirty="0">
                          <a:effectLst/>
                        </a:rPr>
                        <a:t>0.463179</a:t>
                      </a:r>
                    </a:p>
                  </a:txBody>
                  <a:tcPr anchor="ctr"/>
                </a:tc>
                <a:extLst>
                  <a:ext uri="{0D108BD9-81ED-4DB2-BD59-A6C34878D82A}">
                    <a16:rowId xmlns:a16="http://schemas.microsoft.com/office/drawing/2014/main" val="2735830164"/>
                  </a:ext>
                </a:extLst>
              </a:tr>
              <a:tr h="520727">
                <a:tc>
                  <a:txBody>
                    <a:bodyPr/>
                    <a:lstStyle/>
                    <a:p>
                      <a:r>
                        <a:rPr lang="en-US" dirty="0"/>
                        <a:t>RF</a:t>
                      </a:r>
                    </a:p>
                  </a:txBody>
                  <a:tcPr/>
                </a:tc>
                <a:tc>
                  <a:txBody>
                    <a:bodyPr/>
                    <a:lstStyle/>
                    <a:p>
                      <a:pPr algn="ctr" fontAlgn="ctr"/>
                      <a:r>
                        <a:rPr lang="en-US" dirty="0">
                          <a:effectLst/>
                        </a:rPr>
                        <a:t>DV/ S</a:t>
                      </a:r>
                    </a:p>
                  </a:txBody>
                  <a:tcPr anchor="ctr"/>
                </a:tc>
                <a:tc>
                  <a:txBody>
                    <a:bodyPr/>
                    <a:lstStyle/>
                    <a:p>
                      <a:pPr algn="ctr" fontAlgn="ctr"/>
                      <a:r>
                        <a:rPr lang="en-US">
                          <a:effectLst/>
                        </a:rPr>
                        <a:t>0.817889</a:t>
                      </a:r>
                    </a:p>
                  </a:txBody>
                  <a:tcPr anchor="ctr"/>
                </a:tc>
                <a:tc>
                  <a:txBody>
                    <a:bodyPr/>
                    <a:lstStyle/>
                    <a:p>
                      <a:pPr algn="ctr" fontAlgn="ctr"/>
                      <a:r>
                        <a:rPr lang="en-US">
                          <a:effectLst/>
                        </a:rPr>
                        <a:t>0.370893</a:t>
                      </a:r>
                    </a:p>
                  </a:txBody>
                  <a:tcPr anchor="ctr"/>
                </a:tc>
                <a:tc>
                  <a:txBody>
                    <a:bodyPr/>
                    <a:lstStyle/>
                    <a:p>
                      <a:pPr algn="ctr" fontAlgn="ctr"/>
                      <a:r>
                        <a:rPr lang="en-US">
                          <a:effectLst/>
                        </a:rPr>
                        <a:t>0.658265</a:t>
                      </a:r>
                    </a:p>
                  </a:txBody>
                  <a:tcPr anchor="ctr"/>
                </a:tc>
                <a:tc>
                  <a:txBody>
                    <a:bodyPr/>
                    <a:lstStyle/>
                    <a:p>
                      <a:pPr algn="ctr" fontAlgn="ctr"/>
                      <a:r>
                        <a:rPr lang="en-US">
                          <a:effectLst/>
                        </a:rPr>
                        <a:t>0.633305</a:t>
                      </a:r>
                    </a:p>
                  </a:txBody>
                  <a:tcPr anchor="ctr"/>
                </a:tc>
                <a:tc>
                  <a:txBody>
                    <a:bodyPr/>
                    <a:lstStyle/>
                    <a:p>
                      <a:pPr algn="ctr" fontAlgn="ctr"/>
                      <a:r>
                        <a:rPr lang="en-US">
                          <a:effectLst/>
                        </a:rPr>
                        <a:t>0.376797</a:t>
                      </a:r>
                    </a:p>
                  </a:txBody>
                  <a:tcPr anchor="ctr"/>
                </a:tc>
                <a:tc>
                  <a:txBody>
                    <a:bodyPr/>
                    <a:lstStyle/>
                    <a:p>
                      <a:pPr algn="ctr" fontAlgn="ctr"/>
                      <a:r>
                        <a:rPr lang="en-US" dirty="0">
                          <a:effectLst/>
                        </a:rPr>
                        <a:t>0.472481</a:t>
                      </a:r>
                    </a:p>
                  </a:txBody>
                  <a:tcPr anchor="ctr"/>
                </a:tc>
                <a:extLst>
                  <a:ext uri="{0D108BD9-81ED-4DB2-BD59-A6C34878D82A}">
                    <a16:rowId xmlns:a16="http://schemas.microsoft.com/office/drawing/2014/main" val="3380749058"/>
                  </a:ext>
                </a:extLst>
              </a:tr>
              <a:tr h="520727">
                <a:tc>
                  <a:txBody>
                    <a:bodyPr/>
                    <a:lstStyle/>
                    <a:p>
                      <a:r>
                        <a:rPr lang="en-US" dirty="0" err="1"/>
                        <a:t>Lr</a:t>
                      </a:r>
                      <a:endParaRPr lang="en-US" dirty="0"/>
                    </a:p>
                  </a:txBody>
                  <a:tcPr/>
                </a:tc>
                <a:tc>
                  <a:txBody>
                    <a:bodyPr/>
                    <a:lstStyle/>
                    <a:p>
                      <a:pPr algn="ctr" fontAlgn="ctr"/>
                      <a:r>
                        <a:rPr lang="en-US" dirty="0">
                          <a:effectLst/>
                        </a:rPr>
                        <a:t>DV / RFE / S</a:t>
                      </a:r>
                    </a:p>
                  </a:txBody>
                  <a:tcPr anchor="ctr"/>
                </a:tc>
                <a:tc>
                  <a:txBody>
                    <a:bodyPr/>
                    <a:lstStyle/>
                    <a:p>
                      <a:pPr algn="ctr" fontAlgn="ctr"/>
                      <a:r>
                        <a:rPr lang="en-US" dirty="0">
                          <a:effectLst/>
                        </a:rPr>
                        <a:t>0.817778</a:t>
                      </a:r>
                    </a:p>
                  </a:txBody>
                  <a:tcPr anchor="ctr"/>
                </a:tc>
                <a:tc>
                  <a:txBody>
                    <a:bodyPr/>
                    <a:lstStyle/>
                    <a:p>
                      <a:pPr algn="ctr" fontAlgn="ctr"/>
                      <a:r>
                        <a:rPr lang="en-US">
                          <a:effectLst/>
                        </a:rPr>
                        <a:t>0.339301</a:t>
                      </a:r>
                    </a:p>
                  </a:txBody>
                  <a:tcPr anchor="ctr"/>
                </a:tc>
                <a:tc>
                  <a:txBody>
                    <a:bodyPr/>
                    <a:lstStyle/>
                    <a:p>
                      <a:pPr algn="ctr" fontAlgn="ctr"/>
                      <a:r>
                        <a:rPr lang="en-US">
                          <a:effectLst/>
                        </a:rPr>
                        <a:t>0.637945</a:t>
                      </a:r>
                    </a:p>
                  </a:txBody>
                  <a:tcPr anchor="ctr"/>
                </a:tc>
                <a:tc>
                  <a:txBody>
                    <a:bodyPr/>
                    <a:lstStyle/>
                    <a:p>
                      <a:pPr algn="ctr" fontAlgn="ctr"/>
                      <a:r>
                        <a:rPr lang="en-US">
                          <a:effectLst/>
                        </a:rPr>
                        <a:t>0.663482</a:t>
                      </a:r>
                    </a:p>
                  </a:txBody>
                  <a:tcPr anchor="ctr"/>
                </a:tc>
                <a:tc>
                  <a:txBody>
                    <a:bodyPr/>
                    <a:lstStyle/>
                    <a:p>
                      <a:pPr algn="ctr" fontAlgn="ctr"/>
                      <a:r>
                        <a:rPr lang="en-US">
                          <a:effectLst/>
                        </a:rPr>
                        <a:t>0.320842</a:t>
                      </a:r>
                    </a:p>
                  </a:txBody>
                  <a:tcPr anchor="ctr"/>
                </a:tc>
                <a:tc>
                  <a:txBody>
                    <a:bodyPr/>
                    <a:lstStyle/>
                    <a:p>
                      <a:pPr algn="ctr" fontAlgn="ctr"/>
                      <a:r>
                        <a:rPr lang="en-US" dirty="0">
                          <a:effectLst/>
                        </a:rPr>
                        <a:t>0.432526</a:t>
                      </a:r>
                    </a:p>
                  </a:txBody>
                  <a:tcPr anchor="ctr"/>
                </a:tc>
                <a:extLst>
                  <a:ext uri="{0D108BD9-81ED-4DB2-BD59-A6C34878D82A}">
                    <a16:rowId xmlns:a16="http://schemas.microsoft.com/office/drawing/2014/main" val="3420188034"/>
                  </a:ext>
                </a:extLst>
              </a:tr>
              <a:tr h="605563">
                <a:tc>
                  <a:txBody>
                    <a:bodyPr/>
                    <a:lstStyle/>
                    <a:p>
                      <a:r>
                        <a:rPr lang="en-US" sz="2000" b="1" dirty="0">
                          <a:solidFill>
                            <a:srgbClr val="0070C0"/>
                          </a:solidFill>
                        </a:rPr>
                        <a:t>GB - Tuned</a:t>
                      </a:r>
                    </a:p>
                  </a:txBody>
                  <a:tcPr/>
                </a:tc>
                <a:tc>
                  <a:txBody>
                    <a:bodyPr/>
                    <a:lstStyle/>
                    <a:p>
                      <a:pPr algn="ctr" fontAlgn="ctr"/>
                      <a:r>
                        <a:rPr lang="en-US" sz="2000" b="1" dirty="0">
                          <a:solidFill>
                            <a:srgbClr val="0070C0"/>
                          </a:solidFill>
                          <a:effectLst/>
                        </a:rPr>
                        <a:t>OOB_FS_S_T</a:t>
                      </a:r>
                    </a:p>
                  </a:txBody>
                  <a:tcPr anchor="ctr"/>
                </a:tc>
                <a:tc>
                  <a:txBody>
                    <a:bodyPr/>
                    <a:lstStyle/>
                    <a:p>
                      <a:pPr algn="ctr" fontAlgn="ctr"/>
                      <a:r>
                        <a:rPr lang="en-US" sz="2000" b="1" dirty="0">
                          <a:solidFill>
                            <a:srgbClr val="0070C0"/>
                          </a:solidFill>
                          <a:effectLst/>
                        </a:rPr>
                        <a:t>0.823222</a:t>
                      </a:r>
                    </a:p>
                  </a:txBody>
                  <a:tcPr anchor="ctr"/>
                </a:tc>
                <a:tc>
                  <a:txBody>
                    <a:bodyPr/>
                    <a:lstStyle/>
                    <a:p>
                      <a:pPr algn="ctr" fontAlgn="ctr"/>
                      <a:r>
                        <a:rPr lang="en-US" sz="2000" b="1" dirty="0">
                          <a:solidFill>
                            <a:srgbClr val="0070C0"/>
                          </a:solidFill>
                          <a:effectLst/>
                        </a:rPr>
                        <a:t>0.377115</a:t>
                      </a:r>
                    </a:p>
                  </a:txBody>
                  <a:tcPr anchor="ctr"/>
                </a:tc>
                <a:tc>
                  <a:txBody>
                    <a:bodyPr/>
                    <a:lstStyle/>
                    <a:p>
                      <a:pPr algn="ctr" fontAlgn="ctr"/>
                      <a:r>
                        <a:rPr lang="en-US" sz="2000" b="1" dirty="0">
                          <a:solidFill>
                            <a:srgbClr val="0070C0"/>
                          </a:solidFill>
                          <a:effectLst/>
                        </a:rPr>
                        <a:t>0.657767</a:t>
                      </a:r>
                    </a:p>
                  </a:txBody>
                  <a:tcPr anchor="ctr"/>
                </a:tc>
                <a:tc>
                  <a:txBody>
                    <a:bodyPr/>
                    <a:lstStyle/>
                    <a:p>
                      <a:pPr algn="ctr" fontAlgn="ctr"/>
                      <a:r>
                        <a:rPr lang="en-US" sz="2000" b="1" dirty="0">
                          <a:solidFill>
                            <a:srgbClr val="0070C0"/>
                          </a:solidFill>
                          <a:effectLst/>
                        </a:rPr>
                        <a:t>0.666978</a:t>
                      </a:r>
                    </a:p>
                  </a:txBody>
                  <a:tcPr anchor="ctr"/>
                </a:tc>
                <a:tc>
                  <a:txBody>
                    <a:bodyPr/>
                    <a:lstStyle/>
                    <a:p>
                      <a:pPr algn="ctr" fontAlgn="ctr"/>
                      <a:r>
                        <a:rPr lang="en-US" sz="2000" b="1" dirty="0">
                          <a:solidFill>
                            <a:srgbClr val="0070C0"/>
                          </a:solidFill>
                          <a:effectLst/>
                        </a:rPr>
                        <a:t>0.366016</a:t>
                      </a:r>
                    </a:p>
                  </a:txBody>
                  <a:tcPr anchor="ctr"/>
                </a:tc>
                <a:tc>
                  <a:txBody>
                    <a:bodyPr/>
                    <a:lstStyle/>
                    <a:p>
                      <a:pPr algn="ctr" fontAlgn="ctr"/>
                      <a:r>
                        <a:rPr lang="en-US" sz="2000" b="1" dirty="0">
                          <a:solidFill>
                            <a:srgbClr val="0070C0"/>
                          </a:solidFill>
                          <a:effectLst/>
                        </a:rPr>
                        <a:t>0.472655</a:t>
                      </a:r>
                    </a:p>
                  </a:txBody>
                  <a:tcPr anchor="ctr"/>
                </a:tc>
                <a:extLst>
                  <a:ext uri="{0D108BD9-81ED-4DB2-BD59-A6C34878D82A}">
                    <a16:rowId xmlns:a16="http://schemas.microsoft.com/office/drawing/2014/main" val="1709135487"/>
                  </a:ext>
                </a:extLst>
              </a:tr>
              <a:tr h="520727">
                <a:tc>
                  <a:txBody>
                    <a:bodyPr/>
                    <a:lstStyle/>
                    <a:p>
                      <a:r>
                        <a:rPr lang="en-US" dirty="0"/>
                        <a:t>Tree</a:t>
                      </a:r>
                    </a:p>
                  </a:txBody>
                  <a:tcPr/>
                </a:tc>
                <a:tc>
                  <a:txBody>
                    <a:bodyPr/>
                    <a:lstStyle/>
                    <a:p>
                      <a:pPr algn="ctr" fontAlgn="ctr"/>
                      <a:r>
                        <a:rPr lang="en-US" dirty="0">
                          <a:effectLst/>
                        </a:rPr>
                        <a:t>OOB</a:t>
                      </a:r>
                    </a:p>
                  </a:txBody>
                  <a:tcPr anchor="ctr"/>
                </a:tc>
                <a:tc>
                  <a:txBody>
                    <a:bodyPr/>
                    <a:lstStyle/>
                    <a:p>
                      <a:pPr algn="ctr" fontAlgn="ctr"/>
                      <a:r>
                        <a:rPr lang="en-US" dirty="0">
                          <a:effectLst/>
                        </a:rPr>
                        <a:t>0.729667</a:t>
                      </a:r>
                    </a:p>
                  </a:txBody>
                  <a:tcPr anchor="ctr"/>
                </a:tc>
                <a:tc>
                  <a:txBody>
                    <a:bodyPr/>
                    <a:lstStyle/>
                    <a:p>
                      <a:pPr algn="ctr" fontAlgn="ctr"/>
                      <a:r>
                        <a:rPr lang="en-US">
                          <a:effectLst/>
                        </a:rPr>
                        <a:t>0.234166</a:t>
                      </a:r>
                    </a:p>
                  </a:txBody>
                  <a:tcPr anchor="ctr"/>
                </a:tc>
                <a:tc>
                  <a:txBody>
                    <a:bodyPr/>
                    <a:lstStyle/>
                    <a:p>
                      <a:pPr algn="ctr" fontAlgn="ctr"/>
                      <a:r>
                        <a:rPr lang="en-US">
                          <a:effectLst/>
                        </a:rPr>
                        <a:t>0.621847</a:t>
                      </a:r>
                    </a:p>
                  </a:txBody>
                  <a:tcPr anchor="ctr"/>
                </a:tc>
                <a:tc>
                  <a:txBody>
                    <a:bodyPr/>
                    <a:lstStyle/>
                    <a:p>
                      <a:pPr algn="ctr" fontAlgn="ctr"/>
                      <a:r>
                        <a:rPr lang="en-US">
                          <a:effectLst/>
                        </a:rPr>
                        <a:t>0.388094</a:t>
                      </a:r>
                    </a:p>
                  </a:txBody>
                  <a:tcPr anchor="ctr"/>
                </a:tc>
                <a:tc>
                  <a:txBody>
                    <a:bodyPr/>
                    <a:lstStyle/>
                    <a:p>
                      <a:pPr algn="ctr" fontAlgn="ctr"/>
                      <a:r>
                        <a:rPr lang="en-US">
                          <a:effectLst/>
                        </a:rPr>
                        <a:t>0.431725</a:t>
                      </a:r>
                    </a:p>
                  </a:txBody>
                  <a:tcPr anchor="ctr"/>
                </a:tc>
                <a:tc>
                  <a:txBody>
                    <a:bodyPr/>
                    <a:lstStyle/>
                    <a:p>
                      <a:pPr algn="ctr" fontAlgn="ctr"/>
                      <a:r>
                        <a:rPr lang="en-US" dirty="0">
                          <a:effectLst/>
                        </a:rPr>
                        <a:t>0.408748</a:t>
                      </a:r>
                    </a:p>
                  </a:txBody>
                  <a:tcPr anchor="ctr"/>
                </a:tc>
                <a:extLst>
                  <a:ext uri="{0D108BD9-81ED-4DB2-BD59-A6C34878D82A}">
                    <a16:rowId xmlns:a16="http://schemas.microsoft.com/office/drawing/2014/main" val="1330425976"/>
                  </a:ext>
                </a:extLst>
              </a:tr>
              <a:tr h="520727">
                <a:tc>
                  <a:txBody>
                    <a:bodyPr/>
                    <a:lstStyle/>
                    <a:p>
                      <a:r>
                        <a:rPr lang="en-US" dirty="0"/>
                        <a:t>KNN</a:t>
                      </a:r>
                    </a:p>
                  </a:txBody>
                  <a:tcPr/>
                </a:tc>
                <a:tc>
                  <a:txBody>
                    <a:bodyPr/>
                    <a:lstStyle/>
                    <a:p>
                      <a:pPr algn="ctr" fontAlgn="ctr"/>
                      <a:r>
                        <a:rPr lang="en-US" dirty="0">
                          <a:effectLst/>
                        </a:rPr>
                        <a:t>OOB_RFE_S</a:t>
                      </a:r>
                    </a:p>
                  </a:txBody>
                  <a:tcPr anchor="ctr"/>
                </a:tc>
                <a:tc>
                  <a:txBody>
                    <a:bodyPr/>
                    <a:lstStyle/>
                    <a:p>
                      <a:pPr algn="ctr" fontAlgn="ctr"/>
                      <a:r>
                        <a:rPr lang="en-US">
                          <a:effectLst/>
                        </a:rPr>
                        <a:t>0.777778</a:t>
                      </a:r>
                    </a:p>
                  </a:txBody>
                  <a:tcPr anchor="ctr"/>
                </a:tc>
                <a:tc>
                  <a:txBody>
                    <a:bodyPr/>
                    <a:lstStyle/>
                    <a:p>
                      <a:pPr algn="ctr" fontAlgn="ctr"/>
                      <a:r>
                        <a:rPr lang="en-US" dirty="0">
                          <a:effectLst/>
                        </a:rPr>
                        <a:t>0.294241</a:t>
                      </a:r>
                    </a:p>
                  </a:txBody>
                  <a:tcPr anchor="ctr"/>
                </a:tc>
                <a:tc>
                  <a:txBody>
                    <a:bodyPr/>
                    <a:lstStyle/>
                    <a:p>
                      <a:pPr algn="ctr" fontAlgn="ctr"/>
                      <a:r>
                        <a:rPr lang="en-US" dirty="0">
                          <a:effectLst/>
                        </a:rPr>
                        <a:t>0.636571</a:t>
                      </a:r>
                    </a:p>
                  </a:txBody>
                  <a:tcPr anchor="ctr"/>
                </a:tc>
                <a:tc>
                  <a:txBody>
                    <a:bodyPr/>
                    <a:lstStyle/>
                    <a:p>
                      <a:pPr algn="ctr" fontAlgn="ctr"/>
                      <a:r>
                        <a:rPr lang="en-US" dirty="0">
                          <a:effectLst/>
                        </a:rPr>
                        <a:t>0.483355</a:t>
                      </a:r>
                    </a:p>
                  </a:txBody>
                  <a:tcPr anchor="ctr"/>
                </a:tc>
                <a:tc>
                  <a:txBody>
                    <a:bodyPr/>
                    <a:lstStyle/>
                    <a:p>
                      <a:pPr algn="ctr" fontAlgn="ctr"/>
                      <a:r>
                        <a:rPr lang="en-US" dirty="0">
                          <a:effectLst/>
                        </a:rPr>
                        <a:t>0.387577</a:t>
                      </a:r>
                    </a:p>
                  </a:txBody>
                  <a:tcPr anchor="ctr"/>
                </a:tc>
                <a:tc>
                  <a:txBody>
                    <a:bodyPr/>
                    <a:lstStyle/>
                    <a:p>
                      <a:pPr algn="ctr" fontAlgn="ctr"/>
                      <a:r>
                        <a:rPr lang="en-US" dirty="0">
                          <a:effectLst/>
                        </a:rPr>
                        <a:t>0.430199</a:t>
                      </a:r>
                    </a:p>
                  </a:txBody>
                  <a:tcPr anchor="ctr"/>
                </a:tc>
                <a:extLst>
                  <a:ext uri="{0D108BD9-81ED-4DB2-BD59-A6C34878D82A}">
                    <a16:rowId xmlns:a16="http://schemas.microsoft.com/office/drawing/2014/main" val="1759136214"/>
                  </a:ext>
                </a:extLst>
              </a:tr>
            </a:tbl>
          </a:graphicData>
        </a:graphic>
      </p:graphicFrame>
      <p:sp>
        <p:nvSpPr>
          <p:cNvPr id="5" name="TextBox 4">
            <a:extLst>
              <a:ext uri="{FF2B5EF4-FFF2-40B4-BE49-F238E27FC236}">
                <a16:creationId xmlns:a16="http://schemas.microsoft.com/office/drawing/2014/main" id="{17C9BE14-AD44-4A48-A90C-91E621D41026}"/>
              </a:ext>
            </a:extLst>
          </p:cNvPr>
          <p:cNvSpPr txBox="1"/>
          <p:nvPr/>
        </p:nvSpPr>
        <p:spPr>
          <a:xfrm>
            <a:off x="0" y="6196785"/>
            <a:ext cx="12192000" cy="400110"/>
          </a:xfrm>
          <a:prstGeom prst="rect">
            <a:avLst/>
          </a:prstGeom>
          <a:noFill/>
        </p:spPr>
        <p:txBody>
          <a:bodyPr wrap="square" rtlCol="0">
            <a:spAutoFit/>
          </a:bodyPr>
          <a:lstStyle/>
          <a:p>
            <a:r>
              <a:rPr lang="en-US" sz="2000" b="1" dirty="0">
                <a:solidFill>
                  <a:srgbClr val="FF0000"/>
                </a:solidFill>
              </a:rPr>
              <a:t>BEST MODEL WAS THE GRADIENT BOOSTING MODEL USING OUT OF BOX FEATURE SELECTION SCALED</a:t>
            </a:r>
          </a:p>
        </p:txBody>
      </p:sp>
    </p:spTree>
    <p:extLst>
      <p:ext uri="{BB962C8B-B14F-4D97-AF65-F5344CB8AC3E}">
        <p14:creationId xmlns:p14="http://schemas.microsoft.com/office/powerpoint/2010/main" val="178692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471D-45E9-D149-BF44-64794CE7CB1F}"/>
              </a:ext>
            </a:extLst>
          </p:cNvPr>
          <p:cNvSpPr>
            <a:spLocks noGrp="1"/>
          </p:cNvSpPr>
          <p:nvPr>
            <p:ph type="title"/>
          </p:nvPr>
        </p:nvSpPr>
        <p:spPr/>
        <p:txBody>
          <a:bodyPr/>
          <a:lstStyle/>
          <a:p>
            <a:r>
              <a:rPr lang="en-US" dirty="0"/>
              <a:t>Top Model Performance</a:t>
            </a:r>
          </a:p>
        </p:txBody>
      </p:sp>
      <p:pic>
        <p:nvPicPr>
          <p:cNvPr id="5" name="Content Placeholder 4">
            <a:extLst>
              <a:ext uri="{FF2B5EF4-FFF2-40B4-BE49-F238E27FC236}">
                <a16:creationId xmlns:a16="http://schemas.microsoft.com/office/drawing/2014/main" id="{B35A0D92-3E93-C242-BB3F-30F4B5D8BC21}"/>
              </a:ext>
            </a:extLst>
          </p:cNvPr>
          <p:cNvPicPr>
            <a:picLocks noGrp="1" noChangeAspect="1"/>
          </p:cNvPicPr>
          <p:nvPr>
            <p:ph idx="1"/>
          </p:nvPr>
        </p:nvPicPr>
        <p:blipFill>
          <a:blip r:embed="rId2"/>
          <a:stretch>
            <a:fillRect/>
          </a:stretch>
        </p:blipFill>
        <p:spPr>
          <a:xfrm>
            <a:off x="1288864" y="3165651"/>
            <a:ext cx="8755434" cy="2749018"/>
          </a:xfrm>
        </p:spPr>
      </p:pic>
      <p:sp>
        <p:nvSpPr>
          <p:cNvPr id="6" name="Content Placeholder 2">
            <a:extLst>
              <a:ext uri="{FF2B5EF4-FFF2-40B4-BE49-F238E27FC236}">
                <a16:creationId xmlns:a16="http://schemas.microsoft.com/office/drawing/2014/main" id="{F11F428A-29D8-6046-8735-4F58B6CE8DA2}"/>
              </a:ext>
            </a:extLst>
          </p:cNvPr>
          <p:cNvSpPr txBox="1">
            <a:spLocks/>
          </p:cNvSpPr>
          <p:nvPr/>
        </p:nvSpPr>
        <p:spPr>
          <a:xfrm>
            <a:off x="646112" y="2052918"/>
            <a:ext cx="1004093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Model performed well in predicting the customers who did not default, the model did not perform as well in predicting the customers who did default</a:t>
            </a:r>
          </a:p>
        </p:txBody>
      </p:sp>
    </p:spTree>
    <p:extLst>
      <p:ext uri="{BB962C8B-B14F-4D97-AF65-F5344CB8AC3E}">
        <p14:creationId xmlns:p14="http://schemas.microsoft.com/office/powerpoint/2010/main" val="391670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4285-F3F9-3042-836A-FA62451EDB18}"/>
              </a:ext>
            </a:extLst>
          </p:cNvPr>
          <p:cNvSpPr>
            <a:spLocks noGrp="1"/>
          </p:cNvSpPr>
          <p:nvPr>
            <p:ph type="title"/>
          </p:nvPr>
        </p:nvSpPr>
        <p:spPr/>
        <p:txBody>
          <a:bodyPr/>
          <a:lstStyle/>
          <a:p>
            <a:r>
              <a:rPr lang="en-US" dirty="0"/>
              <a:t>Variable Importance Top Model</a:t>
            </a:r>
          </a:p>
        </p:txBody>
      </p:sp>
      <p:pic>
        <p:nvPicPr>
          <p:cNvPr id="5" name="Content Placeholder 4">
            <a:extLst>
              <a:ext uri="{FF2B5EF4-FFF2-40B4-BE49-F238E27FC236}">
                <a16:creationId xmlns:a16="http://schemas.microsoft.com/office/drawing/2014/main" id="{A88B4565-C59B-7945-9A4E-F18E00680B4B}"/>
              </a:ext>
            </a:extLst>
          </p:cNvPr>
          <p:cNvPicPr>
            <a:picLocks noGrp="1" noChangeAspect="1"/>
          </p:cNvPicPr>
          <p:nvPr>
            <p:ph idx="1"/>
          </p:nvPr>
        </p:nvPicPr>
        <p:blipFill>
          <a:blip r:embed="rId2"/>
          <a:stretch>
            <a:fillRect/>
          </a:stretch>
        </p:blipFill>
        <p:spPr>
          <a:xfrm>
            <a:off x="6000751" y="1714500"/>
            <a:ext cx="5314950" cy="4229100"/>
          </a:xfrm>
        </p:spPr>
      </p:pic>
      <p:sp>
        <p:nvSpPr>
          <p:cNvPr id="6" name="Content Placeholder 2">
            <a:extLst>
              <a:ext uri="{FF2B5EF4-FFF2-40B4-BE49-F238E27FC236}">
                <a16:creationId xmlns:a16="http://schemas.microsoft.com/office/drawing/2014/main" id="{A72A8892-FC53-8045-8A36-941CFC6CC945}"/>
              </a:ext>
            </a:extLst>
          </p:cNvPr>
          <p:cNvSpPr txBox="1">
            <a:spLocks/>
          </p:cNvSpPr>
          <p:nvPr/>
        </p:nvSpPr>
        <p:spPr>
          <a:xfrm>
            <a:off x="646111" y="2052918"/>
            <a:ext cx="4764090"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Most important feature by far in this model is the PAY 1 variable</a:t>
            </a:r>
          </a:p>
          <a:p>
            <a:pPr lvl="1"/>
            <a:r>
              <a:rPr lang="en-US" dirty="0"/>
              <a:t>This is the most recent repayment status</a:t>
            </a:r>
          </a:p>
          <a:p>
            <a:r>
              <a:rPr lang="en-US" dirty="0"/>
              <a:t>The Pay variables show the most importance overall</a:t>
            </a:r>
          </a:p>
          <a:p>
            <a:r>
              <a:rPr lang="en-US" dirty="0"/>
              <a:t>Customer traits show little importance, with age being the first to show</a:t>
            </a:r>
          </a:p>
        </p:txBody>
      </p:sp>
    </p:spTree>
    <p:extLst>
      <p:ext uri="{BB962C8B-B14F-4D97-AF65-F5344CB8AC3E}">
        <p14:creationId xmlns:p14="http://schemas.microsoft.com/office/powerpoint/2010/main" val="291128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F02B-0A1C-1E4E-8C06-0235A70366EC}"/>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1409BAA3-9436-F849-A536-B3F145B06117}"/>
              </a:ext>
            </a:extLst>
          </p:cNvPr>
          <p:cNvSpPr>
            <a:spLocks noGrp="1"/>
          </p:cNvSpPr>
          <p:nvPr>
            <p:ph idx="1"/>
          </p:nvPr>
        </p:nvSpPr>
        <p:spPr/>
        <p:txBody>
          <a:bodyPr>
            <a:normAutofit/>
          </a:bodyPr>
          <a:lstStyle/>
          <a:p>
            <a:r>
              <a:rPr lang="en-US" sz="2800" dirty="0"/>
              <a:t>How do you ensure that customers will pay their loans?</a:t>
            </a:r>
          </a:p>
          <a:p>
            <a:pPr lvl="1"/>
            <a:r>
              <a:rPr lang="en-US" sz="2400" dirty="0"/>
              <a:t>This analysis cannot be used to ”ensure” that a customer will pay their loans.  There is literally NO WAY to ever “ensure” that a member will pay their loan on time.  </a:t>
            </a:r>
          </a:p>
          <a:p>
            <a:pPr lvl="1"/>
            <a:r>
              <a:rPr lang="en-US" sz="2400" dirty="0"/>
              <a:t>This analysis can be used to “predict” the probability that a customer will pay their loan on time.</a:t>
            </a:r>
          </a:p>
          <a:p>
            <a:pPr lvl="2"/>
            <a:r>
              <a:rPr lang="en-US" sz="2000" dirty="0"/>
              <a:t>This could be used to contact current customers who the model predicts might default, and provide assistance</a:t>
            </a:r>
          </a:p>
        </p:txBody>
      </p:sp>
    </p:spTree>
    <p:extLst>
      <p:ext uri="{BB962C8B-B14F-4D97-AF65-F5344CB8AC3E}">
        <p14:creationId xmlns:p14="http://schemas.microsoft.com/office/powerpoint/2010/main" val="131149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63F4-759C-6240-B630-181978AA9AF8}"/>
              </a:ext>
            </a:extLst>
          </p:cNvPr>
          <p:cNvSpPr>
            <a:spLocks noGrp="1"/>
          </p:cNvSpPr>
          <p:nvPr>
            <p:ph type="title"/>
          </p:nvPr>
        </p:nvSpPr>
        <p:spPr/>
        <p:txBody>
          <a:bodyPr/>
          <a:lstStyle/>
          <a:p>
            <a:r>
              <a:rPr lang="en-US" dirty="0"/>
              <a:t>Assessment - Continued</a:t>
            </a:r>
          </a:p>
        </p:txBody>
      </p:sp>
      <p:sp>
        <p:nvSpPr>
          <p:cNvPr id="3" name="Content Placeholder 2">
            <a:extLst>
              <a:ext uri="{FF2B5EF4-FFF2-40B4-BE49-F238E27FC236}">
                <a16:creationId xmlns:a16="http://schemas.microsoft.com/office/drawing/2014/main" id="{C1A7F8B1-5AE5-DA47-B253-C3A89F816565}"/>
              </a:ext>
            </a:extLst>
          </p:cNvPr>
          <p:cNvSpPr>
            <a:spLocks noGrp="1"/>
          </p:cNvSpPr>
          <p:nvPr>
            <p:ph idx="1"/>
          </p:nvPr>
        </p:nvSpPr>
        <p:spPr/>
        <p:txBody>
          <a:bodyPr/>
          <a:lstStyle/>
          <a:p>
            <a:r>
              <a:rPr lang="en-US" dirty="0"/>
              <a:t>Can we approve customers with high certainty</a:t>
            </a:r>
          </a:p>
          <a:p>
            <a:pPr lvl="1"/>
            <a:r>
              <a:rPr lang="en-US" dirty="0"/>
              <a:t>The data analyzed in about customers with current loan information.  These data did not include loan history data prior to approving a loan with Credit One.</a:t>
            </a:r>
          </a:p>
          <a:p>
            <a:pPr lvl="2"/>
            <a:r>
              <a:rPr lang="en-US" dirty="0"/>
              <a:t>Because of this, these data can only be used to predict whether current customers are going to default on their loan.  It cannot be used to predict new customers without any data.</a:t>
            </a:r>
          </a:p>
        </p:txBody>
      </p:sp>
    </p:spTree>
    <p:extLst>
      <p:ext uri="{BB962C8B-B14F-4D97-AF65-F5344CB8AC3E}">
        <p14:creationId xmlns:p14="http://schemas.microsoft.com/office/powerpoint/2010/main" val="2074143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6A57-BEA9-8647-B5E8-4D213661FA2D}"/>
              </a:ext>
            </a:extLst>
          </p:cNvPr>
          <p:cNvSpPr>
            <a:spLocks noGrp="1"/>
          </p:cNvSpPr>
          <p:nvPr>
            <p:ph type="title"/>
          </p:nvPr>
        </p:nvSpPr>
        <p:spPr/>
        <p:txBody>
          <a:bodyPr/>
          <a:lstStyle/>
          <a:p>
            <a:r>
              <a:rPr lang="en-US" dirty="0"/>
              <a:t>Further Study</a:t>
            </a:r>
          </a:p>
        </p:txBody>
      </p:sp>
      <p:sp>
        <p:nvSpPr>
          <p:cNvPr id="3" name="Content Placeholder 2">
            <a:extLst>
              <a:ext uri="{FF2B5EF4-FFF2-40B4-BE49-F238E27FC236}">
                <a16:creationId xmlns:a16="http://schemas.microsoft.com/office/drawing/2014/main" id="{3C78E1D8-12A8-A646-8E4F-5E90585B4948}"/>
              </a:ext>
            </a:extLst>
          </p:cNvPr>
          <p:cNvSpPr>
            <a:spLocks noGrp="1"/>
          </p:cNvSpPr>
          <p:nvPr>
            <p:ph idx="1"/>
          </p:nvPr>
        </p:nvSpPr>
        <p:spPr/>
        <p:txBody>
          <a:bodyPr/>
          <a:lstStyle/>
          <a:p>
            <a:r>
              <a:rPr lang="en-US" dirty="0"/>
              <a:t>Recommendation is to continue analyzing Credit One data to provide more data to the model.  More specifically, the model need more default customers to further educate the model.</a:t>
            </a:r>
          </a:p>
          <a:p>
            <a:r>
              <a:rPr lang="en-US" dirty="0"/>
              <a:t>Recommend analyzing prior to acceptance data on our current customers to see if a model can be created to predict the likely hood of a customer defaulting after selection</a:t>
            </a:r>
          </a:p>
          <a:p>
            <a:r>
              <a:rPr lang="en-US" dirty="0"/>
              <a:t>Recommend adding “Credit Score” to the analysis and to the </a:t>
            </a:r>
            <a:r>
              <a:rPr lang="en-US"/>
              <a:t>approval process</a:t>
            </a:r>
          </a:p>
          <a:p>
            <a:pPr marL="0" indent="0">
              <a:buNone/>
            </a:pPr>
            <a:endParaRPr lang="en-US"/>
          </a:p>
        </p:txBody>
      </p:sp>
    </p:spTree>
    <p:extLst>
      <p:ext uri="{BB962C8B-B14F-4D97-AF65-F5344CB8AC3E}">
        <p14:creationId xmlns:p14="http://schemas.microsoft.com/office/powerpoint/2010/main" val="313353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BAF0-94EB-9D42-8910-D48F74D0D324}"/>
              </a:ext>
            </a:extLst>
          </p:cNvPr>
          <p:cNvSpPr>
            <a:spLocks noGrp="1"/>
          </p:cNvSpPr>
          <p:nvPr>
            <p:ph type="title"/>
          </p:nvPr>
        </p:nvSpPr>
        <p:spPr>
          <a:xfrm>
            <a:off x="627061" y="452718"/>
            <a:ext cx="9404723" cy="1400530"/>
          </a:xfrm>
        </p:spPr>
        <p:txBody>
          <a:bodyPr/>
          <a:lstStyle/>
          <a:p>
            <a:r>
              <a:rPr lang="en-US" dirty="0"/>
              <a:t>Framework Flowchart</a:t>
            </a:r>
          </a:p>
        </p:txBody>
      </p:sp>
      <p:graphicFrame>
        <p:nvGraphicFramePr>
          <p:cNvPr id="4" name="Diagram 3">
            <a:extLst>
              <a:ext uri="{FF2B5EF4-FFF2-40B4-BE49-F238E27FC236}">
                <a16:creationId xmlns:a16="http://schemas.microsoft.com/office/drawing/2014/main" id="{0FB5F3B8-8AC8-6C45-8B5D-520DF02340E5}"/>
              </a:ext>
            </a:extLst>
          </p:cNvPr>
          <p:cNvGraphicFramePr/>
          <p:nvPr>
            <p:extLst>
              <p:ext uri="{D42A27DB-BD31-4B8C-83A1-F6EECF244321}">
                <p14:modId xmlns:p14="http://schemas.microsoft.com/office/powerpoint/2010/main" val="369884085"/>
              </p:ext>
            </p:extLst>
          </p:nvPr>
        </p:nvGraphicFramePr>
        <p:xfrm>
          <a:off x="1" y="1390650"/>
          <a:ext cx="12192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37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B554-28C1-9748-ABBD-3F8A605B5AE0}"/>
              </a:ext>
            </a:extLst>
          </p:cNvPr>
          <p:cNvSpPr>
            <a:spLocks noGrp="1"/>
          </p:cNvSpPr>
          <p:nvPr>
            <p:ph type="title"/>
          </p:nvPr>
        </p:nvSpPr>
        <p:spPr/>
        <p:txBody>
          <a:bodyPr/>
          <a:lstStyle/>
          <a:p>
            <a:r>
              <a:rPr lang="en-US" dirty="0"/>
              <a:t>Goal Statements</a:t>
            </a:r>
          </a:p>
        </p:txBody>
      </p:sp>
      <p:sp>
        <p:nvSpPr>
          <p:cNvPr id="3" name="Content Placeholder 2">
            <a:extLst>
              <a:ext uri="{FF2B5EF4-FFF2-40B4-BE49-F238E27FC236}">
                <a16:creationId xmlns:a16="http://schemas.microsoft.com/office/drawing/2014/main" id="{DF9FC628-AC78-FC47-9160-72D3A76AB40E}"/>
              </a:ext>
            </a:extLst>
          </p:cNvPr>
          <p:cNvSpPr>
            <a:spLocks noGrp="1"/>
          </p:cNvSpPr>
          <p:nvPr>
            <p:ph idx="1"/>
          </p:nvPr>
        </p:nvSpPr>
        <p:spPr/>
        <p:txBody>
          <a:bodyPr/>
          <a:lstStyle/>
          <a:p>
            <a:r>
              <a:rPr lang="en-US" dirty="0"/>
              <a:t>Use potential borrower credit payment behaviors to predict whether or not the borrower will default on their loan in a 6 month period.</a:t>
            </a:r>
          </a:p>
          <a:p>
            <a:pPr lvl="1"/>
            <a:r>
              <a:rPr lang="en-US" dirty="0"/>
              <a:t>Credit One would use this output to inform credit scores provided to its various partners in order to significantly reduce the probability of approving customers who have  a likelihood of defaulting on their loan</a:t>
            </a:r>
          </a:p>
        </p:txBody>
      </p:sp>
    </p:spTree>
    <p:extLst>
      <p:ext uri="{BB962C8B-B14F-4D97-AF65-F5344CB8AC3E}">
        <p14:creationId xmlns:p14="http://schemas.microsoft.com/office/powerpoint/2010/main" val="356470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B85B-CF8A-904E-88FA-ED6906B90599}"/>
              </a:ext>
            </a:extLst>
          </p:cNvPr>
          <p:cNvSpPr>
            <a:spLocks noGrp="1"/>
          </p:cNvSpPr>
          <p:nvPr>
            <p:ph type="title"/>
          </p:nvPr>
        </p:nvSpPr>
        <p:spPr>
          <a:xfrm>
            <a:off x="646111" y="452718"/>
            <a:ext cx="9908678" cy="1400530"/>
          </a:xfrm>
        </p:spPr>
        <p:txBody>
          <a:bodyPr/>
          <a:lstStyle/>
          <a:p>
            <a:r>
              <a:rPr lang="en-US" dirty="0"/>
              <a:t>Data Collection / Data Management</a:t>
            </a:r>
          </a:p>
        </p:txBody>
      </p:sp>
      <p:sp>
        <p:nvSpPr>
          <p:cNvPr id="3" name="Content Placeholder 2">
            <a:extLst>
              <a:ext uri="{FF2B5EF4-FFF2-40B4-BE49-F238E27FC236}">
                <a16:creationId xmlns:a16="http://schemas.microsoft.com/office/drawing/2014/main" id="{6A833365-5F10-AB41-BD15-588C0814210D}"/>
              </a:ext>
            </a:extLst>
          </p:cNvPr>
          <p:cNvSpPr>
            <a:spLocks noGrp="1"/>
          </p:cNvSpPr>
          <p:nvPr>
            <p:ph idx="1"/>
          </p:nvPr>
        </p:nvSpPr>
        <p:spPr>
          <a:xfrm>
            <a:off x="757646" y="1541418"/>
            <a:ext cx="9292207" cy="4706982"/>
          </a:xfrm>
        </p:spPr>
        <p:txBody>
          <a:bodyPr>
            <a:normAutofit/>
          </a:bodyPr>
          <a:lstStyle/>
          <a:p>
            <a:r>
              <a:rPr lang="en-US" dirty="0"/>
              <a:t>Historical Data was provided by Guido Rossum, the Senior Data Scientist from Credit One</a:t>
            </a:r>
          </a:p>
          <a:p>
            <a:r>
              <a:rPr lang="en-US" dirty="0"/>
              <a:t>Data was stored online on the UCI Repository located </a:t>
            </a:r>
            <a:r>
              <a:rPr lang="en-US" dirty="0">
                <a:hlinkClick r:id="rId2"/>
              </a:rPr>
              <a:t>https://archive.ics.uci.edu/ml/datasets/default+of+credit+card+clients</a:t>
            </a:r>
            <a:endParaRPr lang="en-US" dirty="0"/>
          </a:p>
          <a:p>
            <a:r>
              <a:rPr lang="en-US" dirty="0"/>
              <a:t>Binning (grouping data) will be completed for both the Amount Borrowed and the Age variables</a:t>
            </a:r>
          </a:p>
          <a:p>
            <a:pPr lvl="1"/>
            <a:r>
              <a:rPr lang="en-US" dirty="0"/>
              <a:t>This removes unnecessary noise and provides more training observations for categories with very limited observations.</a:t>
            </a:r>
          </a:p>
          <a:p>
            <a:pPr lvl="2"/>
            <a:r>
              <a:rPr lang="en-US" dirty="0"/>
              <a:t>See example using age where age 29 has 1,605 observations while ages 71 to 79 only have 15 observations combined</a:t>
            </a:r>
          </a:p>
          <a:p>
            <a:pPr lvl="1"/>
            <a:r>
              <a:rPr lang="en-US" dirty="0"/>
              <a:t>Amount borrowed will be binned appropriately using computer selected bins</a:t>
            </a:r>
          </a:p>
          <a:p>
            <a:pPr lvl="1"/>
            <a:endParaRPr lang="en-US" dirty="0"/>
          </a:p>
        </p:txBody>
      </p:sp>
      <p:pic>
        <p:nvPicPr>
          <p:cNvPr id="5" name="Picture 4">
            <a:extLst>
              <a:ext uri="{FF2B5EF4-FFF2-40B4-BE49-F238E27FC236}">
                <a16:creationId xmlns:a16="http://schemas.microsoft.com/office/drawing/2014/main" id="{46B37A41-9FE5-3440-8584-9E659CD3F745}"/>
              </a:ext>
            </a:extLst>
          </p:cNvPr>
          <p:cNvPicPr>
            <a:picLocks noChangeAspect="1"/>
          </p:cNvPicPr>
          <p:nvPr/>
        </p:nvPicPr>
        <p:blipFill>
          <a:blip r:embed="rId3"/>
          <a:stretch>
            <a:fillRect/>
          </a:stretch>
        </p:blipFill>
        <p:spPr>
          <a:xfrm>
            <a:off x="10049853" y="3797300"/>
            <a:ext cx="1917700" cy="2451100"/>
          </a:xfrm>
          <a:prstGeom prst="rect">
            <a:avLst/>
          </a:prstGeom>
          <a:solidFill>
            <a:schemeClr val="tx1"/>
          </a:solidFill>
        </p:spPr>
      </p:pic>
    </p:spTree>
    <p:extLst>
      <p:ext uri="{BB962C8B-B14F-4D97-AF65-F5344CB8AC3E}">
        <p14:creationId xmlns:p14="http://schemas.microsoft.com/office/powerpoint/2010/main" val="19072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6D7B-3D75-0548-B926-821D3158BD74}"/>
              </a:ext>
            </a:extLst>
          </p:cNvPr>
          <p:cNvSpPr>
            <a:spLocks noGrp="1"/>
          </p:cNvSpPr>
          <p:nvPr>
            <p:ph type="title"/>
          </p:nvPr>
        </p:nvSpPr>
        <p:spPr/>
        <p:txBody>
          <a:bodyPr/>
          <a:lstStyle/>
          <a:p>
            <a:r>
              <a:rPr lang="en-US" dirty="0"/>
              <a:t>Description of Data</a:t>
            </a:r>
          </a:p>
        </p:txBody>
      </p:sp>
      <p:sp>
        <p:nvSpPr>
          <p:cNvPr id="3" name="Content Placeholder 2">
            <a:extLst>
              <a:ext uri="{FF2B5EF4-FFF2-40B4-BE49-F238E27FC236}">
                <a16:creationId xmlns:a16="http://schemas.microsoft.com/office/drawing/2014/main" id="{199A09DD-4CFD-B64D-A8BC-BF87EB1022B4}"/>
              </a:ext>
            </a:extLst>
          </p:cNvPr>
          <p:cNvSpPr>
            <a:spLocks noGrp="1"/>
          </p:cNvSpPr>
          <p:nvPr>
            <p:ph idx="1"/>
          </p:nvPr>
        </p:nvSpPr>
        <p:spPr/>
        <p:txBody>
          <a:bodyPr/>
          <a:lstStyle/>
          <a:p>
            <a:r>
              <a:rPr lang="en-US" dirty="0"/>
              <a:t>Historical Data was provided by Guido Rossum, the Senior Data Scientist from Credit One</a:t>
            </a:r>
          </a:p>
          <a:p>
            <a:r>
              <a:rPr lang="en-US" dirty="0"/>
              <a:t>Data includes 30,000 unique customers and their credit repayment histories</a:t>
            </a:r>
          </a:p>
          <a:p>
            <a:r>
              <a:rPr lang="en-US" dirty="0"/>
              <a:t>Variable include:</a:t>
            </a:r>
          </a:p>
          <a:p>
            <a:pPr lvl="1"/>
            <a:r>
              <a:rPr lang="en-US" dirty="0"/>
              <a:t>Categorial – Gender, Education Level, Marital Status, Age, History of Past Payment</a:t>
            </a:r>
          </a:p>
          <a:p>
            <a:pPr lvl="1"/>
            <a:r>
              <a:rPr lang="en-US" dirty="0"/>
              <a:t>Numerical – Total Credit Given, Amount of bill statements, Amount of previous payments</a:t>
            </a:r>
          </a:p>
          <a:p>
            <a:pPr lvl="1"/>
            <a:endParaRPr lang="en-US" dirty="0"/>
          </a:p>
          <a:p>
            <a:pPr lvl="1"/>
            <a:endParaRPr lang="en-US" dirty="0"/>
          </a:p>
        </p:txBody>
      </p:sp>
    </p:spTree>
    <p:extLst>
      <p:ext uri="{BB962C8B-B14F-4D97-AF65-F5344CB8AC3E}">
        <p14:creationId xmlns:p14="http://schemas.microsoft.com/office/powerpoint/2010/main" val="124083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3ABD-719E-F34B-8048-9F8947C21613}"/>
              </a:ext>
            </a:extLst>
          </p:cNvPr>
          <p:cNvSpPr>
            <a:spLocks noGrp="1"/>
          </p:cNvSpPr>
          <p:nvPr>
            <p:ph type="title"/>
          </p:nvPr>
        </p:nvSpPr>
        <p:spPr/>
        <p:txBody>
          <a:bodyPr/>
          <a:lstStyle/>
          <a:p>
            <a:r>
              <a:rPr lang="en-US" dirty="0"/>
              <a:t>Manual Data Changes</a:t>
            </a:r>
          </a:p>
        </p:txBody>
      </p:sp>
      <p:sp>
        <p:nvSpPr>
          <p:cNvPr id="3" name="Content Placeholder 2">
            <a:extLst>
              <a:ext uri="{FF2B5EF4-FFF2-40B4-BE49-F238E27FC236}">
                <a16:creationId xmlns:a16="http://schemas.microsoft.com/office/drawing/2014/main" id="{01FCE5AE-8DFC-D84C-9FB8-4B784B5F09FF}"/>
              </a:ext>
            </a:extLst>
          </p:cNvPr>
          <p:cNvSpPr>
            <a:spLocks noGrp="1"/>
          </p:cNvSpPr>
          <p:nvPr>
            <p:ph idx="1"/>
          </p:nvPr>
        </p:nvSpPr>
        <p:spPr/>
        <p:txBody>
          <a:bodyPr/>
          <a:lstStyle/>
          <a:p>
            <a:r>
              <a:rPr lang="en-US" dirty="0"/>
              <a:t>Data label for X6 History of Payment was labeled PAY_0, where X7 is PAY_2.  This does not follow the pattern of X12 Bill Amount or X18 Payment Amount</a:t>
            </a:r>
          </a:p>
          <a:p>
            <a:pPr lvl="1"/>
            <a:r>
              <a:rPr lang="en-US" dirty="0"/>
              <a:t>X6 History of Payment will be relabeled to PAY_1</a:t>
            </a:r>
          </a:p>
          <a:p>
            <a:r>
              <a:rPr lang="en-US" dirty="0"/>
              <a:t>Education variable had four “other” categories, these were combined into one category (0, 4, 5, 6) = (4 = Other)</a:t>
            </a:r>
          </a:p>
          <a:p>
            <a:pPr marL="0" indent="0">
              <a:buNone/>
            </a:pPr>
            <a:endParaRPr lang="en-US" dirty="0"/>
          </a:p>
        </p:txBody>
      </p:sp>
    </p:spTree>
    <p:extLst>
      <p:ext uri="{BB962C8B-B14F-4D97-AF65-F5344CB8AC3E}">
        <p14:creationId xmlns:p14="http://schemas.microsoft.com/office/powerpoint/2010/main" val="127264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D58A-AF07-244F-B84A-3EA9D22C8266}"/>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AC7C9D2E-8146-8A4F-8A11-EAD0AEAAFF30}"/>
              </a:ext>
            </a:extLst>
          </p:cNvPr>
          <p:cNvSpPr>
            <a:spLocks noGrp="1"/>
          </p:cNvSpPr>
          <p:nvPr>
            <p:ph idx="1"/>
          </p:nvPr>
        </p:nvSpPr>
        <p:spPr/>
        <p:txBody>
          <a:bodyPr/>
          <a:lstStyle/>
          <a:p>
            <a:r>
              <a:rPr lang="en-US" dirty="0"/>
              <a:t>Data includes 6,636 observations where borrower defaulted on their loan and 23,364 that did not</a:t>
            </a:r>
          </a:p>
          <a:p>
            <a:r>
              <a:rPr lang="en-US" dirty="0"/>
              <a:t>Males defaulted 24% while Females defaulted 21% of the time</a:t>
            </a:r>
          </a:p>
          <a:p>
            <a:pPr lvl="1"/>
            <a:r>
              <a:rPr lang="en-US" dirty="0"/>
              <a:t>Males 51 and older default at 27%</a:t>
            </a:r>
          </a:p>
          <a:p>
            <a:endParaRPr lang="en-US" dirty="0"/>
          </a:p>
        </p:txBody>
      </p:sp>
      <p:pic>
        <p:nvPicPr>
          <p:cNvPr id="5" name="Picture 4">
            <a:extLst>
              <a:ext uri="{FF2B5EF4-FFF2-40B4-BE49-F238E27FC236}">
                <a16:creationId xmlns:a16="http://schemas.microsoft.com/office/drawing/2014/main" id="{FA19CEBD-8538-CD44-8556-EBE23CF3324B}"/>
              </a:ext>
            </a:extLst>
          </p:cNvPr>
          <p:cNvPicPr>
            <a:picLocks noChangeAspect="1"/>
          </p:cNvPicPr>
          <p:nvPr/>
        </p:nvPicPr>
        <p:blipFill>
          <a:blip r:embed="rId2"/>
          <a:stretch>
            <a:fillRect/>
          </a:stretch>
        </p:blipFill>
        <p:spPr>
          <a:xfrm>
            <a:off x="1919472" y="3867150"/>
            <a:ext cx="6858000" cy="1143000"/>
          </a:xfrm>
          <a:prstGeom prst="rect">
            <a:avLst/>
          </a:prstGeom>
        </p:spPr>
      </p:pic>
    </p:spTree>
    <p:extLst>
      <p:ext uri="{BB962C8B-B14F-4D97-AF65-F5344CB8AC3E}">
        <p14:creationId xmlns:p14="http://schemas.microsoft.com/office/powerpoint/2010/main" val="334929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0E12-2E2D-6A46-BDCB-FB69404F6796}"/>
              </a:ext>
            </a:extLst>
          </p:cNvPr>
          <p:cNvSpPr>
            <a:spLocks noGrp="1"/>
          </p:cNvSpPr>
          <p:nvPr>
            <p:ph type="title"/>
          </p:nvPr>
        </p:nvSpPr>
        <p:spPr/>
        <p:txBody>
          <a:bodyPr/>
          <a:lstStyle/>
          <a:p>
            <a:r>
              <a:rPr lang="en-US" dirty="0"/>
              <a:t>Exploratory Analysis -- Continued</a:t>
            </a:r>
          </a:p>
        </p:txBody>
      </p:sp>
      <p:sp>
        <p:nvSpPr>
          <p:cNvPr id="3" name="Content Placeholder 2">
            <a:extLst>
              <a:ext uri="{FF2B5EF4-FFF2-40B4-BE49-F238E27FC236}">
                <a16:creationId xmlns:a16="http://schemas.microsoft.com/office/drawing/2014/main" id="{75EA0212-C1E8-8243-B18C-06CECF7888EA}"/>
              </a:ext>
            </a:extLst>
          </p:cNvPr>
          <p:cNvSpPr>
            <a:spLocks noGrp="1"/>
          </p:cNvSpPr>
          <p:nvPr>
            <p:ph idx="1"/>
          </p:nvPr>
        </p:nvSpPr>
        <p:spPr/>
        <p:txBody>
          <a:bodyPr>
            <a:normAutofit/>
          </a:bodyPr>
          <a:lstStyle/>
          <a:p>
            <a:r>
              <a:rPr lang="en-US" dirty="0"/>
              <a:t>Divorced borrowers have the highest default rate at 26%, with married next at 23.5%</a:t>
            </a:r>
          </a:p>
          <a:p>
            <a:pPr lvl="1"/>
            <a:r>
              <a:rPr lang="en-US" dirty="0"/>
              <a:t>Divorced Males default at 30.5%</a:t>
            </a:r>
          </a:p>
          <a:p>
            <a:pPr marL="457200" lvl="1" indent="0">
              <a:buNone/>
            </a:pPr>
            <a:endParaRPr lang="en-US" dirty="0"/>
          </a:p>
          <a:p>
            <a:pPr marL="457200" lvl="1" indent="0">
              <a:buNone/>
            </a:pPr>
            <a:endParaRPr lang="en-US" dirty="0"/>
          </a:p>
          <a:p>
            <a:pPr marL="0" indent="0">
              <a:buNone/>
            </a:pPr>
            <a:endParaRPr lang="en-US" dirty="0"/>
          </a:p>
          <a:p>
            <a:r>
              <a:rPr lang="en-US" dirty="0"/>
              <a:t>Those with High School educations default at the highest rate at 25.2% High School Males default at 27.4%</a:t>
            </a:r>
          </a:p>
        </p:txBody>
      </p:sp>
      <p:pic>
        <p:nvPicPr>
          <p:cNvPr id="7" name="Picture 6">
            <a:extLst>
              <a:ext uri="{FF2B5EF4-FFF2-40B4-BE49-F238E27FC236}">
                <a16:creationId xmlns:a16="http://schemas.microsoft.com/office/drawing/2014/main" id="{5A76C452-CE5C-194B-A390-0A740D3187BF}"/>
              </a:ext>
            </a:extLst>
          </p:cNvPr>
          <p:cNvPicPr>
            <a:picLocks noChangeAspect="1"/>
          </p:cNvPicPr>
          <p:nvPr/>
        </p:nvPicPr>
        <p:blipFill>
          <a:blip r:embed="rId2"/>
          <a:stretch>
            <a:fillRect/>
          </a:stretch>
        </p:blipFill>
        <p:spPr>
          <a:xfrm>
            <a:off x="3213100" y="3187700"/>
            <a:ext cx="5765800" cy="1130300"/>
          </a:xfrm>
          <a:prstGeom prst="rect">
            <a:avLst/>
          </a:prstGeom>
        </p:spPr>
      </p:pic>
      <p:pic>
        <p:nvPicPr>
          <p:cNvPr id="9" name="Picture 8">
            <a:extLst>
              <a:ext uri="{FF2B5EF4-FFF2-40B4-BE49-F238E27FC236}">
                <a16:creationId xmlns:a16="http://schemas.microsoft.com/office/drawing/2014/main" id="{05D494F1-6C46-D14D-B889-DFC7C7C7FFA1}"/>
              </a:ext>
            </a:extLst>
          </p:cNvPr>
          <p:cNvPicPr>
            <a:picLocks noChangeAspect="1"/>
          </p:cNvPicPr>
          <p:nvPr/>
        </p:nvPicPr>
        <p:blipFill>
          <a:blip r:embed="rId3"/>
          <a:stretch>
            <a:fillRect/>
          </a:stretch>
        </p:blipFill>
        <p:spPr>
          <a:xfrm>
            <a:off x="3232150" y="5279669"/>
            <a:ext cx="5727700" cy="1168400"/>
          </a:xfrm>
          <a:prstGeom prst="rect">
            <a:avLst/>
          </a:prstGeom>
        </p:spPr>
      </p:pic>
    </p:spTree>
    <p:extLst>
      <p:ext uri="{BB962C8B-B14F-4D97-AF65-F5344CB8AC3E}">
        <p14:creationId xmlns:p14="http://schemas.microsoft.com/office/powerpoint/2010/main" val="61294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0147-E241-934F-9C3D-50C4ABF5C85E}"/>
              </a:ext>
            </a:extLst>
          </p:cNvPr>
          <p:cNvSpPr>
            <a:spLocks noGrp="1"/>
          </p:cNvSpPr>
          <p:nvPr>
            <p:ph type="title"/>
          </p:nvPr>
        </p:nvSpPr>
        <p:spPr/>
        <p:txBody>
          <a:bodyPr/>
          <a:lstStyle/>
          <a:p>
            <a:r>
              <a:rPr lang="en-US" dirty="0"/>
              <a:t>Exploratory Analysis -- Continued</a:t>
            </a:r>
          </a:p>
        </p:txBody>
      </p:sp>
      <p:sp>
        <p:nvSpPr>
          <p:cNvPr id="3" name="Content Placeholder 2">
            <a:extLst>
              <a:ext uri="{FF2B5EF4-FFF2-40B4-BE49-F238E27FC236}">
                <a16:creationId xmlns:a16="http://schemas.microsoft.com/office/drawing/2014/main" id="{43C531A5-C01B-B049-8699-6C9FA797AC21}"/>
              </a:ext>
            </a:extLst>
          </p:cNvPr>
          <p:cNvSpPr>
            <a:spLocks noGrp="1"/>
          </p:cNvSpPr>
          <p:nvPr>
            <p:ph idx="1"/>
          </p:nvPr>
        </p:nvSpPr>
        <p:spPr/>
        <p:txBody>
          <a:bodyPr/>
          <a:lstStyle/>
          <a:p>
            <a:r>
              <a:rPr lang="en-US" dirty="0"/>
              <a:t>Customers who borrow between 0 and $175K  have the highest default rate at 26.8%,</a:t>
            </a:r>
          </a:p>
          <a:p>
            <a:pPr lvl="1"/>
            <a:r>
              <a:rPr lang="en-US" dirty="0"/>
              <a:t>Males have the highest rate at 28.9%</a:t>
            </a:r>
          </a:p>
          <a:p>
            <a:pPr lvl="1"/>
            <a:endParaRPr lang="en-US" dirty="0"/>
          </a:p>
          <a:p>
            <a:endParaRPr lang="en-US" dirty="0"/>
          </a:p>
        </p:txBody>
      </p:sp>
      <p:pic>
        <p:nvPicPr>
          <p:cNvPr id="4" name="Picture 3">
            <a:extLst>
              <a:ext uri="{FF2B5EF4-FFF2-40B4-BE49-F238E27FC236}">
                <a16:creationId xmlns:a16="http://schemas.microsoft.com/office/drawing/2014/main" id="{D5B4339B-82FB-0A47-9F8C-9433ACE07949}"/>
              </a:ext>
            </a:extLst>
          </p:cNvPr>
          <p:cNvPicPr>
            <a:picLocks noChangeAspect="1"/>
          </p:cNvPicPr>
          <p:nvPr/>
        </p:nvPicPr>
        <p:blipFill>
          <a:blip r:embed="rId2"/>
          <a:stretch>
            <a:fillRect/>
          </a:stretch>
        </p:blipFill>
        <p:spPr>
          <a:xfrm>
            <a:off x="2617972" y="3445808"/>
            <a:ext cx="5461000" cy="1816100"/>
          </a:xfrm>
          <a:prstGeom prst="rect">
            <a:avLst/>
          </a:prstGeom>
        </p:spPr>
      </p:pic>
    </p:spTree>
    <p:extLst>
      <p:ext uri="{BB962C8B-B14F-4D97-AF65-F5344CB8AC3E}">
        <p14:creationId xmlns:p14="http://schemas.microsoft.com/office/powerpoint/2010/main" val="1988043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215</TotalTime>
  <Words>1037</Words>
  <Application>Microsoft Macintosh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Framework for Predicting Loan Default</vt:lpstr>
      <vt:lpstr>Framework Flowchart</vt:lpstr>
      <vt:lpstr>Goal Statements</vt:lpstr>
      <vt:lpstr>Data Collection / Data Management</vt:lpstr>
      <vt:lpstr>Description of Data</vt:lpstr>
      <vt:lpstr>Manual Data Changes</vt:lpstr>
      <vt:lpstr>Exploratory Analysis</vt:lpstr>
      <vt:lpstr>Exploratory Analysis -- Continued</vt:lpstr>
      <vt:lpstr>Exploratory Analysis -- Continued</vt:lpstr>
      <vt:lpstr>Exploratory Analysis Insight</vt:lpstr>
      <vt:lpstr>Model Building</vt:lpstr>
      <vt:lpstr>Model Evaluation – Top Performing for each model</vt:lpstr>
      <vt:lpstr>Top Model Performance</vt:lpstr>
      <vt:lpstr>Variable Importance Top Model</vt:lpstr>
      <vt:lpstr>Assessment</vt:lpstr>
      <vt:lpstr>Assessment - Continued</vt:lpstr>
      <vt:lpstr>Further Study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Default Framework</dc:title>
  <dc:creator>grantwisner@gmail.com</dc:creator>
  <cp:lastModifiedBy>grantwisner@gmail.com</cp:lastModifiedBy>
  <cp:revision>19</cp:revision>
  <dcterms:created xsi:type="dcterms:W3CDTF">2019-12-01T16:55:30Z</dcterms:created>
  <dcterms:modified xsi:type="dcterms:W3CDTF">2020-02-14T16:03:44Z</dcterms:modified>
</cp:coreProperties>
</file>