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 id="2147483946" r:id="rId2"/>
  </p:sldMasterIdLst>
  <p:sldIdLst>
    <p:sldId id="256" r:id="rId3"/>
    <p:sldId id="265" r:id="rId4"/>
    <p:sldId id="260" r:id="rId5"/>
    <p:sldId id="275" r:id="rId6"/>
    <p:sldId id="276" r:id="rId7"/>
    <p:sldId id="266" r:id="rId8"/>
    <p:sldId id="271" r:id="rId9"/>
    <p:sldId id="273" r:id="rId10"/>
    <p:sldId id="274" r:id="rId11"/>
    <p:sldId id="277" r:id="rId12"/>
    <p:sldId id="257" r:id="rId13"/>
    <p:sldId id="268" r:id="rId14"/>
    <p:sldId id="259" r:id="rId15"/>
    <p:sldId id="278" r:id="rId16"/>
    <p:sldId id="269" r:id="rId17"/>
    <p:sldId id="262" r:id="rId18"/>
    <p:sldId id="261" r:id="rId19"/>
    <p:sldId id="263" r:id="rId20"/>
    <p:sldId id="270" r:id="rId21"/>
    <p:sldId id="258" r:id="rId22"/>
    <p:sldId id="264"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udul" id="{7292A445-0BB1-4E6F-B8B4-BE5492E081EA}">
          <p14:sldIdLst>
            <p14:sldId id="256"/>
          </p14:sldIdLst>
        </p14:section>
        <p14:section name="isi" id="{C760617C-904C-4AB6-9024-6F00FBD7150B}">
          <p14:sldIdLst>
            <p14:sldId id="265"/>
            <p14:sldId id="260"/>
            <p14:sldId id="275"/>
            <p14:sldId id="276"/>
            <p14:sldId id="266"/>
            <p14:sldId id="271"/>
            <p14:sldId id="273"/>
            <p14:sldId id="274"/>
            <p14:sldId id="277"/>
            <p14:sldId id="257"/>
            <p14:sldId id="268"/>
            <p14:sldId id="259"/>
            <p14:sldId id="278"/>
            <p14:sldId id="269"/>
            <p14:sldId id="262"/>
            <p14:sldId id="261"/>
            <p14:sldId id="263"/>
            <p14:sldId id="270"/>
            <p14:sldId id="258"/>
            <p14:sldId id="264"/>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AD2"/>
    <a:srgbClr val="869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20" y="66"/>
      </p:cViewPr>
      <p:guideLst/>
    </p:cSldViewPr>
  </p:slideViewPr>
  <p:notesTextViewPr>
    <p:cViewPr>
      <p:scale>
        <a:sx n="1" d="1"/>
        <a:sy n="1" d="1"/>
      </p:scale>
      <p:origin x="0" y="0"/>
    </p:cViewPr>
  </p:notesTextViewPr>
  <p:sorterViewPr>
    <p:cViewPr>
      <p:scale>
        <a:sx n="100" d="100"/>
        <a:sy n="100" d="100"/>
      </p:scale>
      <p:origin x="0" y="-13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BA14D1-2EDF-40F4-A2F2-804DB9CE1C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900414A-EC0C-4F80-9483-A8A9437249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2F858BA-F2C4-4D08-A990-44034084B3D4}"/>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a:extLst>
              <a:ext uri="{FF2B5EF4-FFF2-40B4-BE49-F238E27FC236}">
                <a16:creationId xmlns="" xmlns:a16="http://schemas.microsoft.com/office/drawing/2014/main" id="{38C529A5-EE49-41F7-84EE-3B0299236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2AFDC1-F007-4231-9245-64CB061C83FA}"/>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99451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4005F-2CA9-422B-9ECE-868A4136F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99C88D3-3D90-4DA7-8C35-F43C75BEA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26D40FD-2E67-48F9-A624-12AA8B682127}"/>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a:extLst>
              <a:ext uri="{FF2B5EF4-FFF2-40B4-BE49-F238E27FC236}">
                <a16:creationId xmlns="" xmlns:a16="http://schemas.microsoft.com/office/drawing/2014/main" id="{8775912E-8C96-4916-846F-8A8AF974E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2DDC696-5153-4EA8-818D-20CE48F3AD88}"/>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96570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A1F5588-A311-4387-A1AC-A081AE10B8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1588433-9DC4-4844-A8FB-C9AEA949E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29DA441-BA0A-45B8-A04D-FD4EF9969D07}"/>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a:extLst>
              <a:ext uri="{FF2B5EF4-FFF2-40B4-BE49-F238E27FC236}">
                <a16:creationId xmlns="" xmlns:a16="http://schemas.microsoft.com/office/drawing/2014/main" id="{5FDA6F6D-CCC8-478D-952A-6D2F97F84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A51DE3B-91B2-4E34-A782-E94FC0277431}"/>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1837533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402171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27851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413507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C86743E-710D-4C15-8086-D8C29CC0F5ED}" type="datetimeFigureOut">
              <a:rPr lang="en-US" smtClean="0"/>
              <a:t>2/2/2022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83131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C86743E-710D-4C15-8086-D8C29CC0F5ED}" type="datetimeFigureOut">
              <a:rPr lang="en-US" smtClean="0"/>
              <a:t>2/2/2022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306692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C86743E-710D-4C15-8086-D8C29CC0F5ED}" type="datetimeFigureOut">
              <a:rPr lang="en-US" smtClean="0"/>
              <a:t>2/2/2022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964507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C86743E-710D-4C15-8086-D8C29CC0F5ED}"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2873096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86743E-710D-4C15-8086-D8C29CC0F5ED}" type="datetimeFigureOut">
              <a:rPr lang="en-US" smtClean="0"/>
              <a:t>2/2/2022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97237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1C96D-AC3F-4A58-8655-3D1D3ED72D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E40D737-24F5-4628-860D-D34A3FB4B2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BAB4E18-6793-47D7-BF6C-BEDB6CCAD4CF}"/>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a:extLst>
              <a:ext uri="{FF2B5EF4-FFF2-40B4-BE49-F238E27FC236}">
                <a16:creationId xmlns="" xmlns:a16="http://schemas.microsoft.com/office/drawing/2014/main" id="{728E0596-A882-4C20-8E28-2754A714B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22E2F4F-FDFD-402A-BED2-FA19B94792A7}"/>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496820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86743E-710D-4C15-8086-D8C29CC0F5ED}" type="datetimeFigureOut">
              <a:rPr lang="en-US" smtClean="0"/>
              <a:t>2/2/2022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2397357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6743E-710D-4C15-8086-D8C29CC0F5ED}"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30666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6743E-710D-4C15-8086-D8C29CC0F5ED}"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157939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2DDCC9-2F16-4E90-A442-E9F89DEC6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5E2F2D57-279E-450C-B84F-106A76FBB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729D671-730D-43AD-A759-5E5FC4450A4F}"/>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5" name="Footer Placeholder 4">
            <a:extLst>
              <a:ext uri="{FF2B5EF4-FFF2-40B4-BE49-F238E27FC236}">
                <a16:creationId xmlns="" xmlns:a16="http://schemas.microsoft.com/office/drawing/2014/main" id="{92BFC5D4-6BEE-42FC-AF4F-7795DB332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C7CC04-DCBC-4AF0-B473-426A333923BC}"/>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76611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0B2A22-7C68-41D8-B192-9DBC4E7A4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D574E18-DD76-4FC7-AB66-E44514D7F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356F7D29-BD34-4B61-A04B-E404CF70E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49FC4F0-E96A-43B3-AE0E-5DEB46335DA6}"/>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6" name="Footer Placeholder 5">
            <a:extLst>
              <a:ext uri="{FF2B5EF4-FFF2-40B4-BE49-F238E27FC236}">
                <a16:creationId xmlns="" xmlns:a16="http://schemas.microsoft.com/office/drawing/2014/main" id="{3569BA14-F9E5-4E31-8628-62FD0C0FB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EED1221-ACA7-4CA5-9B8B-ACA594536763}"/>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2727685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0DA69D-D0D2-48EE-8FAE-CC52C2F1D4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58DA890F-A3F1-4F46-97E5-76674FC38B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07A1EF9-334A-40E2-82DA-B15B1EA0E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C424B778-BC4A-41F2-B171-F1F3BF723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11A1215-754D-419E-BE15-06018961C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8A3DBDB-6997-4B8E-AE99-B7965E1D32BB}"/>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8" name="Footer Placeholder 7">
            <a:extLst>
              <a:ext uri="{FF2B5EF4-FFF2-40B4-BE49-F238E27FC236}">
                <a16:creationId xmlns="" xmlns:a16="http://schemas.microsoft.com/office/drawing/2014/main" id="{9820409E-533D-4DFC-821D-A72A90AB1B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E75206B-24F8-48FA-9DFA-5BE8D43448D9}"/>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297717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54CEC-4290-4785-9D52-F8DC0203E3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95D1619-5B87-44AD-81BC-DEEF50E0E8B7}"/>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4" name="Footer Placeholder 3">
            <a:extLst>
              <a:ext uri="{FF2B5EF4-FFF2-40B4-BE49-F238E27FC236}">
                <a16:creationId xmlns="" xmlns:a16="http://schemas.microsoft.com/office/drawing/2014/main" id="{6CC6C2C4-F79E-4045-8E81-D496CACBB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3B4B59B-A403-4047-8320-116ABEAC4AD1}"/>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33874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E45DB52-50DA-4A51-A7C3-40A88684EC8A}"/>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3" name="Footer Placeholder 2">
            <a:extLst>
              <a:ext uri="{FF2B5EF4-FFF2-40B4-BE49-F238E27FC236}">
                <a16:creationId xmlns="" xmlns:a16="http://schemas.microsoft.com/office/drawing/2014/main" id="{B593A659-3514-49AF-8AE3-525B09AE3B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75CB5CA-E5FD-44C3-BEB6-ADCCC40E15C6}"/>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156815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46B97C-F935-40DB-9FFD-AE94C8487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7C98AA6-0D1B-4FA9-86CB-D03A38421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0CD056C-808C-4273-8319-E892E6FD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1EDCA78-F780-4C2E-8754-4A616455CC34}"/>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6" name="Footer Placeholder 5">
            <a:extLst>
              <a:ext uri="{FF2B5EF4-FFF2-40B4-BE49-F238E27FC236}">
                <a16:creationId xmlns="" xmlns:a16="http://schemas.microsoft.com/office/drawing/2014/main" id="{E4D7BBF8-6F29-48EE-A592-4760D1AEF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AAAB5A-5052-4101-9664-925712DB6225}"/>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706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4743D9-AFD6-427A-A465-6C9BDFA7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B24ABB5-7598-45B1-A600-33406F7F2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5FAC276-2631-4FA2-B8DA-FA107ED73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04978C0-F3F3-4AEB-ADFC-D19174CE734A}"/>
              </a:ext>
            </a:extLst>
          </p:cNvPr>
          <p:cNvSpPr>
            <a:spLocks noGrp="1"/>
          </p:cNvSpPr>
          <p:nvPr>
            <p:ph type="dt" sz="half" idx="10"/>
          </p:nvPr>
        </p:nvSpPr>
        <p:spPr/>
        <p:txBody>
          <a:bodyPr/>
          <a:lstStyle/>
          <a:p>
            <a:fld id="{2C86743E-710D-4C15-8086-D8C29CC0F5ED}" type="datetimeFigureOut">
              <a:rPr lang="en-US" smtClean="0"/>
              <a:t>2/2/2022</a:t>
            </a:fld>
            <a:endParaRPr lang="en-US"/>
          </a:p>
        </p:txBody>
      </p:sp>
      <p:sp>
        <p:nvSpPr>
          <p:cNvPr id="6" name="Footer Placeholder 5">
            <a:extLst>
              <a:ext uri="{FF2B5EF4-FFF2-40B4-BE49-F238E27FC236}">
                <a16:creationId xmlns="" xmlns:a16="http://schemas.microsoft.com/office/drawing/2014/main" id="{8649C9CE-9386-416C-8246-E36BACBA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BBC025C-E5B1-47CE-8F38-DBB9CB6E3356}"/>
              </a:ext>
            </a:extLst>
          </p:cNvPr>
          <p:cNvSpPr>
            <a:spLocks noGrp="1"/>
          </p:cNvSpPr>
          <p:nvPr>
            <p:ph type="sldNum" sz="quarter" idx="12"/>
          </p:nvPr>
        </p:nvSpPr>
        <p:spPr/>
        <p:txBody>
          <a:bodyPr/>
          <a:lstStyle/>
          <a:p>
            <a:fld id="{5F7B5A5D-D084-43BC-A074-BA179E8A3BEA}" type="slidenum">
              <a:rPr lang="en-US" smtClean="0"/>
              <a:t>‹#›</a:t>
            </a:fld>
            <a:endParaRPr lang="en-US"/>
          </a:p>
        </p:txBody>
      </p:sp>
    </p:spTree>
    <p:extLst>
      <p:ext uri="{BB962C8B-B14F-4D97-AF65-F5344CB8AC3E}">
        <p14:creationId xmlns:p14="http://schemas.microsoft.com/office/powerpoint/2010/main" val="374144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6C49E6E-E27C-44D4-A888-BFD140047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11BB745-C5CA-415C-B819-3A5B76D95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1D6AA1-3BE3-4AA1-A180-A881C2D2E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6743E-710D-4C15-8086-D8C29CC0F5ED}" type="datetimeFigureOut">
              <a:rPr lang="en-US" smtClean="0"/>
              <a:t>2/2/2022</a:t>
            </a:fld>
            <a:endParaRPr lang="en-US"/>
          </a:p>
        </p:txBody>
      </p:sp>
      <p:sp>
        <p:nvSpPr>
          <p:cNvPr id="5" name="Footer Placeholder 4">
            <a:extLst>
              <a:ext uri="{FF2B5EF4-FFF2-40B4-BE49-F238E27FC236}">
                <a16:creationId xmlns="" xmlns:a16="http://schemas.microsoft.com/office/drawing/2014/main" id="{0354B1A1-7479-4554-86AB-68106264C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D525224C-F895-4C59-9AFA-D0E6AF590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B5A5D-D084-43BC-A074-BA179E8A3BEA}" type="slidenum">
              <a:rPr lang="en-US" smtClean="0"/>
              <a:t>‹#›</a:t>
            </a:fld>
            <a:endParaRPr lang="en-US"/>
          </a:p>
        </p:txBody>
      </p:sp>
    </p:spTree>
    <p:extLst>
      <p:ext uri="{BB962C8B-B14F-4D97-AF65-F5344CB8AC3E}">
        <p14:creationId xmlns:p14="http://schemas.microsoft.com/office/powerpoint/2010/main" val="311459835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C86743E-710D-4C15-8086-D8C29CC0F5ED}" type="datetimeFigureOut">
              <a:rPr lang="en-US" smtClean="0"/>
              <a:t>2/2/2022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F7B5A5D-D084-43BC-A074-BA179E8A3BEA}" type="slidenum">
              <a:rPr lang="en-US" smtClean="0"/>
              <a:t>‹#›</a:t>
            </a:fld>
            <a:endParaRPr lang="en-US"/>
          </a:p>
        </p:txBody>
      </p:sp>
    </p:spTree>
    <p:extLst>
      <p:ext uri="{BB962C8B-B14F-4D97-AF65-F5344CB8AC3E}">
        <p14:creationId xmlns:p14="http://schemas.microsoft.com/office/powerpoint/2010/main" val="205133060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841" y="1244471"/>
            <a:ext cx="8011886" cy="1323439"/>
          </a:xfrm>
          <a:prstGeom prst="rect">
            <a:avLst/>
          </a:prstGeom>
          <a:noFill/>
        </p:spPr>
        <p:txBody>
          <a:bodyPr wrap="square" rtlCol="0">
            <a:spAutoFit/>
          </a:bodyPr>
          <a:lstStyle/>
          <a:p>
            <a:r>
              <a:rPr lang="en-US" sz="4000" b="1" dirty="0" smtClean="0">
                <a:solidFill>
                  <a:schemeClr val="bg1"/>
                </a:solidFill>
                <a:latin typeface="Calibri" panose="020F0502020204030204" pitchFamily="34" charset="0"/>
                <a:cs typeface="Calibri" panose="020F0502020204030204" pitchFamily="34" charset="0"/>
              </a:rPr>
              <a:t>LAPORAN </a:t>
            </a:r>
          </a:p>
          <a:p>
            <a:r>
              <a:rPr lang="en-US" sz="4000" b="1" dirty="0" smtClean="0">
                <a:solidFill>
                  <a:schemeClr val="bg1"/>
                </a:solidFill>
                <a:latin typeface="Calibri" panose="020F0502020204030204" pitchFamily="34" charset="0"/>
                <a:cs typeface="Calibri" panose="020F0502020204030204" pitchFamily="34" charset="0"/>
              </a:rPr>
              <a:t>PRAKTIK KERJA LAPANGAN </a:t>
            </a:r>
            <a:endParaRPr lang="en-US" sz="4000" b="1" dirty="0">
              <a:solidFill>
                <a:schemeClr val="bg1"/>
              </a:solidFill>
              <a:latin typeface="Calibri" panose="020F0502020204030204" pitchFamily="34" charset="0"/>
              <a:cs typeface="Calibri" panose="020F0502020204030204" pitchFamily="34" charset="0"/>
            </a:endParaRPr>
          </a:p>
        </p:txBody>
      </p:sp>
      <p:sp>
        <p:nvSpPr>
          <p:cNvPr id="4" name="TextBox 3"/>
          <p:cNvSpPr txBox="1"/>
          <p:nvPr/>
        </p:nvSpPr>
        <p:spPr>
          <a:xfrm>
            <a:off x="501727" y="3063240"/>
            <a:ext cx="5144693" cy="1015663"/>
          </a:xfrm>
          <a:prstGeom prst="rect">
            <a:avLst/>
          </a:prstGeom>
          <a:noFill/>
        </p:spPr>
        <p:txBody>
          <a:bodyPr wrap="square" rtlCol="0">
            <a:spAutoFit/>
          </a:bodyPr>
          <a:lstStyle/>
          <a:p>
            <a:pPr algn="ctr"/>
            <a:r>
              <a:rPr lang="en-US" sz="2000" dirty="0" err="1" smtClean="0">
                <a:solidFill>
                  <a:schemeClr val="bg1"/>
                </a:solidFill>
                <a:latin typeface="Calibri" panose="020F0502020204030204" pitchFamily="34" charset="0"/>
                <a:cs typeface="Calibri" panose="020F0502020204030204" pitchFamily="34" charset="0"/>
              </a:rPr>
              <a:t>Sistem</a:t>
            </a:r>
            <a:r>
              <a:rPr lang="en-US" sz="2000" dirty="0" smtClean="0">
                <a:solidFill>
                  <a:schemeClr val="bg1"/>
                </a:solidFill>
                <a:latin typeface="Calibri" panose="020F0502020204030204" pitchFamily="34" charset="0"/>
                <a:cs typeface="Calibri" panose="020F0502020204030204" pitchFamily="34" charset="0"/>
              </a:rPr>
              <a:t> </a:t>
            </a:r>
            <a:r>
              <a:rPr lang="en-US" sz="2000" dirty="0" err="1" smtClean="0">
                <a:solidFill>
                  <a:schemeClr val="bg1"/>
                </a:solidFill>
                <a:latin typeface="Calibri" panose="020F0502020204030204" pitchFamily="34" charset="0"/>
                <a:cs typeface="Calibri" panose="020F0502020204030204" pitchFamily="34" charset="0"/>
              </a:rPr>
              <a:t>Informatika</a:t>
            </a:r>
            <a:r>
              <a:rPr lang="en-US" sz="2000" dirty="0" smtClean="0">
                <a:solidFill>
                  <a:schemeClr val="bg1"/>
                </a:solidFill>
                <a:latin typeface="Calibri" panose="020F0502020204030204" pitchFamily="34" charset="0"/>
                <a:cs typeface="Calibri" panose="020F0502020204030204" pitchFamily="34" charset="0"/>
              </a:rPr>
              <a:t> </a:t>
            </a:r>
            <a:r>
              <a:rPr lang="en-US" sz="2000" dirty="0" err="1" smtClean="0">
                <a:solidFill>
                  <a:schemeClr val="bg1"/>
                </a:solidFill>
                <a:latin typeface="Calibri" panose="020F0502020204030204" pitchFamily="34" charset="0"/>
                <a:cs typeface="Calibri" panose="020F0502020204030204" pitchFamily="34" charset="0"/>
              </a:rPr>
              <a:t>Jaringan</a:t>
            </a:r>
            <a:r>
              <a:rPr lang="en-US" sz="2000" dirty="0" smtClean="0">
                <a:solidFill>
                  <a:schemeClr val="bg1"/>
                </a:solidFill>
                <a:latin typeface="Calibri" panose="020F0502020204030204" pitchFamily="34" charset="0"/>
                <a:cs typeface="Calibri" panose="020F0502020204030204" pitchFamily="34" charset="0"/>
              </a:rPr>
              <a:t> </a:t>
            </a:r>
            <a:r>
              <a:rPr lang="en-US" sz="2000" dirty="0" err="1" smtClean="0">
                <a:solidFill>
                  <a:schemeClr val="bg1"/>
                </a:solidFill>
                <a:latin typeface="Calibri" panose="020F0502020204030204" pitchFamily="34" charset="0"/>
                <a:cs typeface="Calibri" panose="020F0502020204030204" pitchFamily="34" charset="0"/>
              </a:rPr>
              <a:t>Aplikasi</a:t>
            </a:r>
            <a:endParaRPr lang="en-US" sz="2000" dirty="0" smtClean="0">
              <a:solidFill>
                <a:schemeClr val="bg1"/>
              </a:solidFill>
              <a:latin typeface="Calibri" panose="020F0502020204030204" pitchFamily="34" charset="0"/>
              <a:cs typeface="Calibri" panose="020F0502020204030204" pitchFamily="34" charset="0"/>
            </a:endParaRPr>
          </a:p>
          <a:p>
            <a:pPr algn="ctr"/>
            <a:r>
              <a:rPr lang="en-US" sz="2000" dirty="0" smtClean="0">
                <a:solidFill>
                  <a:schemeClr val="bg1"/>
                </a:solidFill>
                <a:latin typeface="Calibri" panose="020F0502020204030204" pitchFamily="34" charset="0"/>
                <a:cs typeface="Calibri" panose="020F0502020204030204" pitchFamily="34" charset="0"/>
              </a:rPr>
              <a:t>SMK </a:t>
            </a:r>
            <a:r>
              <a:rPr lang="en-US" sz="2000" dirty="0" err="1" smtClean="0">
                <a:solidFill>
                  <a:schemeClr val="bg1"/>
                </a:solidFill>
                <a:latin typeface="Calibri" panose="020F0502020204030204" pitchFamily="34" charset="0"/>
                <a:cs typeface="Calibri" panose="020F0502020204030204" pitchFamily="34" charset="0"/>
              </a:rPr>
              <a:t>Negeri</a:t>
            </a:r>
            <a:r>
              <a:rPr lang="en-US" sz="2000" dirty="0" smtClean="0">
                <a:solidFill>
                  <a:schemeClr val="bg1"/>
                </a:solidFill>
                <a:latin typeface="Calibri" panose="020F0502020204030204" pitchFamily="34" charset="0"/>
                <a:cs typeface="Calibri" panose="020F0502020204030204" pitchFamily="34" charset="0"/>
              </a:rPr>
              <a:t> 2 </a:t>
            </a:r>
            <a:r>
              <a:rPr lang="en-US" sz="2000" dirty="0" err="1" smtClean="0">
                <a:solidFill>
                  <a:schemeClr val="bg1"/>
                </a:solidFill>
                <a:latin typeface="Calibri" panose="020F0502020204030204" pitchFamily="34" charset="0"/>
                <a:cs typeface="Calibri" panose="020F0502020204030204" pitchFamily="34" charset="0"/>
              </a:rPr>
              <a:t>Tasikmalaya</a:t>
            </a:r>
            <a:endParaRPr lang="en-US" sz="2000" dirty="0" smtClean="0">
              <a:solidFill>
                <a:schemeClr val="bg1"/>
              </a:solidFill>
              <a:latin typeface="Calibri" panose="020F0502020204030204" pitchFamily="34" charset="0"/>
              <a:cs typeface="Calibri" panose="020F0502020204030204" pitchFamily="34" charset="0"/>
            </a:endParaRPr>
          </a:p>
          <a:p>
            <a:pPr algn="ctr"/>
            <a:r>
              <a:rPr lang="en-US" sz="2000" dirty="0" err="1" smtClean="0">
                <a:solidFill>
                  <a:schemeClr val="bg1"/>
                </a:solidFill>
                <a:latin typeface="Calibri" panose="020F0502020204030204" pitchFamily="34" charset="0"/>
                <a:cs typeface="Calibri" panose="020F0502020204030204" pitchFamily="34" charset="0"/>
              </a:rPr>
              <a:t>Tahun</a:t>
            </a:r>
            <a:r>
              <a:rPr lang="en-US" sz="2000" dirty="0" smtClean="0">
                <a:solidFill>
                  <a:schemeClr val="bg1"/>
                </a:solidFill>
                <a:latin typeface="Calibri" panose="020F0502020204030204" pitchFamily="34" charset="0"/>
                <a:cs typeface="Calibri" panose="020F0502020204030204" pitchFamily="34" charset="0"/>
              </a:rPr>
              <a:t> 2021</a:t>
            </a:r>
            <a:endParaRPr lang="en-US" sz="2000" dirty="0">
              <a:solidFill>
                <a:schemeClr val="bg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 xmlns:a16="http://schemas.microsoft.com/office/drawing/2014/main" id="{A6899795-E320-42AA-A882-C17391E50830}"/>
              </a:ext>
            </a:extLst>
          </p:cNvPr>
          <p:cNvSpPr txBox="1"/>
          <p:nvPr/>
        </p:nvSpPr>
        <p:spPr>
          <a:xfrm>
            <a:off x="247981" y="5450356"/>
            <a:ext cx="6557320" cy="523220"/>
          </a:xfrm>
          <a:prstGeom prst="rect">
            <a:avLst/>
          </a:prstGeom>
          <a:noFill/>
        </p:spPr>
        <p:txBody>
          <a:bodyPr wrap="square" rtlCol="0">
            <a:spAutoFit/>
          </a:bodyPr>
          <a:lstStyle/>
          <a:p>
            <a:r>
              <a:rPr lang="en-US" sz="2800" dirty="0" err="1" smtClean="0">
                <a:solidFill>
                  <a:schemeClr val="bg1"/>
                </a:solidFill>
              </a:rPr>
              <a:t>Penyusun</a:t>
            </a:r>
            <a:r>
              <a:rPr lang="en-US" sz="2800" dirty="0" smtClean="0">
                <a:solidFill>
                  <a:schemeClr val="bg1"/>
                </a:solidFill>
              </a:rPr>
              <a:t> : </a:t>
            </a:r>
            <a:r>
              <a:rPr lang="en-US" sz="2800" dirty="0" err="1" smtClean="0">
                <a:solidFill>
                  <a:schemeClr val="bg1"/>
                </a:solidFill>
              </a:rPr>
              <a:t>Wisnu</a:t>
            </a:r>
            <a:r>
              <a:rPr lang="en-US" sz="2800" dirty="0" smtClean="0">
                <a:solidFill>
                  <a:schemeClr val="bg1"/>
                </a:solidFill>
              </a:rPr>
              <a:t> </a:t>
            </a:r>
            <a:r>
              <a:rPr lang="en-US" sz="2800" dirty="0" err="1">
                <a:solidFill>
                  <a:schemeClr val="bg1"/>
                </a:solidFill>
              </a:rPr>
              <a:t>Sukmana</a:t>
            </a:r>
            <a:r>
              <a:rPr lang="en-US" sz="2800" dirty="0">
                <a:solidFill>
                  <a:schemeClr val="bg1"/>
                </a:solidFill>
              </a:rPr>
              <a:t> Putra</a:t>
            </a:r>
          </a:p>
        </p:txBody>
      </p:sp>
    </p:spTree>
    <p:extLst>
      <p:ext uri="{BB962C8B-B14F-4D97-AF65-F5344CB8AC3E}">
        <p14:creationId xmlns:p14="http://schemas.microsoft.com/office/powerpoint/2010/main" val="125970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50275" y="2828836"/>
            <a:ext cx="7291450" cy="1200329"/>
          </a:xfrm>
          <a:prstGeom prst="rect">
            <a:avLst/>
          </a:prstGeom>
          <a:noFill/>
        </p:spPr>
        <p:txBody>
          <a:bodyPr wrap="square" rtlCol="0">
            <a:spAutoFit/>
          </a:bodyPr>
          <a:lstStyle/>
          <a:p>
            <a:pPr algn="ctr"/>
            <a:r>
              <a:rPr lang="en-GB" sz="3600" b="1" dirty="0"/>
              <a:t>PERANCANGAN HOTSPOT MIKROTIK MENGGUNAKAN USERMANAGER </a:t>
            </a:r>
            <a:endParaRPr lang="en-US" sz="3600" b="1" dirty="0"/>
          </a:p>
        </p:txBody>
      </p:sp>
    </p:spTree>
    <p:extLst>
      <p:ext uri="{BB962C8B-B14F-4D97-AF65-F5344CB8AC3E}">
        <p14:creationId xmlns:p14="http://schemas.microsoft.com/office/powerpoint/2010/main" val="329455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61" y="932246"/>
            <a:ext cx="4849078" cy="964789"/>
          </a:xfrm>
        </p:spPr>
        <p:txBody>
          <a:bodyPr>
            <a:normAutofit/>
          </a:bodyPr>
          <a:lstStyle/>
          <a:p>
            <a:pPr algn="ctr"/>
            <a:r>
              <a:rPr lang="en-US" b="1" dirty="0" smtClean="0">
                <a:latin typeface="+mn-lt"/>
              </a:rPr>
              <a:t>PERMASALAHAN</a:t>
            </a:r>
            <a:endParaRPr lang="en-US" b="1" dirty="0">
              <a:latin typeface="+mn-lt"/>
            </a:endParaRPr>
          </a:p>
        </p:txBody>
      </p:sp>
      <p:sp>
        <p:nvSpPr>
          <p:cNvPr id="4" name="TextBox 3"/>
          <p:cNvSpPr txBox="1"/>
          <p:nvPr/>
        </p:nvSpPr>
        <p:spPr>
          <a:xfrm>
            <a:off x="1470454" y="2320983"/>
            <a:ext cx="8623571" cy="1569660"/>
          </a:xfrm>
          <a:prstGeom prst="rect">
            <a:avLst/>
          </a:prstGeom>
          <a:noFill/>
        </p:spPr>
        <p:txBody>
          <a:bodyPr wrap="square" rtlCol="0">
            <a:spAutoFit/>
          </a:bodyPr>
          <a:lstStyle/>
          <a:p>
            <a:r>
              <a:rPr lang="en-US" sz="2400" dirty="0" err="1">
                <a:latin typeface="Calibri" panose="020F0502020204030204" pitchFamily="34" charset="0"/>
                <a:cs typeface="Calibri" panose="020F0502020204030204" pitchFamily="34" charset="0"/>
              </a:rPr>
              <a:t>Permasalahan</a:t>
            </a:r>
            <a:r>
              <a:rPr lang="en-US" sz="2400" dirty="0">
                <a:latin typeface="Calibri" panose="020F0502020204030204" pitchFamily="34" charset="0"/>
                <a:cs typeface="Calibri" panose="020F0502020204030204" pitchFamily="34" charset="0"/>
              </a:rPr>
              <a:t> yang </a:t>
            </a:r>
            <a:r>
              <a:rPr lang="en-US" sz="2400" dirty="0" err="1">
                <a:latin typeface="Calibri" panose="020F0502020204030204" pitchFamily="34" charset="0"/>
                <a:cs typeface="Calibri" panose="020F0502020204030204" pitchFamily="34" charset="0"/>
              </a:rPr>
              <a:t>sering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dihadapi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berhubungan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dengan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akses</a:t>
            </a:r>
            <a:r>
              <a:rPr lang="en-US" sz="2400" dirty="0">
                <a:latin typeface="Calibri" panose="020F0502020204030204" pitchFamily="34" charset="0"/>
                <a:cs typeface="Calibri" panose="020F0502020204030204" pitchFamily="34" charset="0"/>
              </a:rPr>
              <a:t> internet </a:t>
            </a:r>
            <a:r>
              <a:rPr lang="en-US" sz="2400" dirty="0" err="1">
                <a:latin typeface="Calibri" panose="020F0502020204030204" pitchFamily="34" charset="0"/>
                <a:cs typeface="Calibri" panose="020F0502020204030204" pitchFamily="34" charset="0"/>
              </a:rPr>
              <a:t>adalah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koneksi</a:t>
            </a:r>
            <a:r>
              <a:rPr lang="en-US" sz="2400" dirty="0">
                <a:latin typeface="Calibri" panose="020F0502020204030204" pitchFamily="34" charset="0"/>
                <a:cs typeface="Calibri" panose="020F0502020204030204" pitchFamily="34" charset="0"/>
              </a:rPr>
              <a:t> internet </a:t>
            </a:r>
            <a:r>
              <a:rPr lang="en-US" sz="2400" dirty="0" err="1">
                <a:latin typeface="Calibri" panose="020F0502020204030204" pitchFamily="34" charset="0"/>
                <a:cs typeface="Calibri" panose="020F0502020204030204" pitchFamily="34" charset="0"/>
              </a:rPr>
              <a:t>menjadi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lambat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putus-putus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pada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melakukan</a:t>
            </a:r>
            <a:r>
              <a:rPr lang="en-US" sz="2400" dirty="0">
                <a:latin typeface="Calibri" panose="020F0502020204030204" pitchFamily="34" charset="0"/>
                <a:cs typeface="Calibri" panose="020F0502020204030204" pitchFamily="34" charset="0"/>
              </a:rPr>
              <a:t> download </a:t>
            </a:r>
            <a:r>
              <a:rPr lang="en-US" sz="2400" dirty="0" err="1">
                <a:latin typeface="Calibri" panose="020F0502020204030204" pitchFamily="34" charset="0"/>
                <a:cs typeface="Calibri" panose="020F0502020204030204" pitchFamily="34" charset="0"/>
              </a:rPr>
              <a:t>maupun</a:t>
            </a:r>
            <a:r>
              <a:rPr lang="en-US" sz="2400" dirty="0">
                <a:latin typeface="Calibri" panose="020F0502020204030204" pitchFamily="34" charset="0"/>
                <a:cs typeface="Calibri" panose="020F0502020204030204" pitchFamily="34" charset="0"/>
              </a:rPr>
              <a:t> upload </a:t>
            </a:r>
            <a:r>
              <a:rPr lang="en-US" sz="2400" dirty="0" err="1">
                <a:latin typeface="Calibri" panose="020F0502020204030204" pitchFamily="34" charset="0"/>
                <a:cs typeface="Calibri" panose="020F0502020204030204" pitchFamily="34" charset="0"/>
              </a:rPr>
              <a:t>bahkan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kadang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tidak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bisa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melakukan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akses</a:t>
            </a:r>
            <a:r>
              <a:rPr lang="en-US" sz="2400" dirty="0">
                <a:latin typeface="Calibri" panose="020F0502020204030204" pitchFamily="34" charset="0"/>
                <a:cs typeface="Calibri" panose="020F0502020204030204" pitchFamily="34" charset="0"/>
              </a:rPr>
              <a:t> internet </a:t>
            </a:r>
            <a:r>
              <a:rPr lang="en-US" sz="2400" dirty="0" err="1">
                <a:latin typeface="Calibri" panose="020F0502020204030204" pitchFamily="34" charset="0"/>
                <a:cs typeface="Calibri" panose="020F0502020204030204" pitchFamily="34" charset="0"/>
              </a:rPr>
              <a:t>sama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sekali</a:t>
            </a:r>
            <a:r>
              <a:rPr lang="en-US" sz="2400" dirty="0">
                <a:latin typeface="Calibri" panose="020F0502020204030204" pitchFamily="34" charset="0"/>
                <a:cs typeface="Calibri" panose="020F0502020204030204" pitchFamily="34" charset="0"/>
              </a:rPr>
              <a:t>.</a:t>
            </a:r>
          </a:p>
        </p:txBody>
      </p:sp>
      <p:sp>
        <p:nvSpPr>
          <p:cNvPr id="5" name="TextBox 4"/>
          <p:cNvSpPr txBox="1"/>
          <p:nvPr/>
        </p:nvSpPr>
        <p:spPr>
          <a:xfrm>
            <a:off x="1482330" y="4141223"/>
            <a:ext cx="8326688" cy="1200329"/>
          </a:xfrm>
          <a:prstGeom prst="rect">
            <a:avLst/>
          </a:prstGeom>
          <a:noFill/>
        </p:spPr>
        <p:txBody>
          <a:bodyPr wrap="square" rtlCol="0">
            <a:spAutoFit/>
          </a:bodyPr>
          <a:lstStyle/>
          <a:p>
            <a:r>
              <a:rPr lang="en-US" sz="2400" dirty="0" err="1">
                <a:latin typeface="Calibri" panose="020F0502020204030204" pitchFamily="34" charset="0"/>
                <a:cs typeface="Calibri" panose="020F0502020204030204" pitchFamily="34" charset="0"/>
              </a:rPr>
              <a:t>Masalah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diatas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dapat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ditangani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dengan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usermanager</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Usermanager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merupakan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fitur</a:t>
            </a:r>
            <a:r>
              <a:rPr lang="en-US" sz="2400" dirty="0">
                <a:latin typeface="Calibri" panose="020F0502020204030204" pitchFamily="34" charset="0"/>
                <a:cs typeface="Calibri" panose="020F0502020204030204" pitchFamily="34" charset="0"/>
              </a:rPr>
              <a:t> AAA (Authentication, Authorization, </a:t>
            </a:r>
            <a:r>
              <a:rPr lang="en-US" sz="2400" dirty="0" err="1">
                <a:latin typeface="Calibri" panose="020F0502020204030204" pitchFamily="34" charset="0"/>
                <a:cs typeface="Calibri" panose="020F0502020204030204" pitchFamily="34" charset="0"/>
              </a:rPr>
              <a:t>dan</a:t>
            </a:r>
            <a:r>
              <a:rPr lang="en-US" sz="2400" dirty="0">
                <a:latin typeface="Calibri" panose="020F0502020204030204" pitchFamily="34" charset="0"/>
                <a:cs typeface="Calibri" panose="020F0502020204030204" pitchFamily="34" charset="0"/>
              </a:rPr>
              <a:t> Accounting) server yang </a:t>
            </a:r>
            <a:r>
              <a:rPr lang="en-US" sz="2400" dirty="0" err="1">
                <a:latin typeface="Calibri" panose="020F0502020204030204" pitchFamily="34" charset="0"/>
                <a:cs typeface="Calibri" panose="020F0502020204030204" pitchFamily="34" charset="0"/>
              </a:rPr>
              <a:t>dimiliki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oleh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mikrotik</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77809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71461" y="1146531"/>
            <a:ext cx="4849078" cy="964789"/>
          </a:xfrm>
        </p:spPr>
        <p:txBody>
          <a:bodyPr>
            <a:normAutofit/>
          </a:bodyPr>
          <a:lstStyle/>
          <a:p>
            <a:pPr algn="ctr"/>
            <a:r>
              <a:rPr lang="en-US" b="1" dirty="0" smtClean="0">
                <a:latin typeface="+mn-lt"/>
              </a:rPr>
              <a:t>PEMBAHASAN</a:t>
            </a:r>
            <a:endParaRPr lang="en-US" b="1" dirty="0">
              <a:latin typeface="+mn-lt"/>
            </a:endParaRPr>
          </a:p>
        </p:txBody>
      </p:sp>
      <p:sp>
        <p:nvSpPr>
          <p:cNvPr id="5" name="TextBox 4"/>
          <p:cNvSpPr txBox="1"/>
          <p:nvPr/>
        </p:nvSpPr>
        <p:spPr>
          <a:xfrm>
            <a:off x="596205" y="2637834"/>
            <a:ext cx="6906885" cy="2308324"/>
          </a:xfrm>
          <a:prstGeom prst="rect">
            <a:avLst/>
          </a:prstGeom>
          <a:noFill/>
        </p:spPr>
        <p:txBody>
          <a:bodyPr wrap="square" rtlCol="0">
            <a:spAutoFit/>
          </a:bodyPr>
          <a:lstStyle/>
          <a:p>
            <a:r>
              <a:rPr lang="en-US" sz="2400" dirty="0" err="1"/>
              <a:t>Mikrotik</a:t>
            </a:r>
            <a:r>
              <a:rPr lang="en-US" sz="2400" dirty="0"/>
              <a:t> </a:t>
            </a:r>
            <a:r>
              <a:rPr lang="en-US" sz="2400" dirty="0" err="1"/>
              <a:t>adalah</a:t>
            </a:r>
            <a:r>
              <a:rPr lang="en-US" sz="2400" dirty="0"/>
              <a:t> </a:t>
            </a:r>
            <a:r>
              <a:rPr lang="en-US" sz="2400" dirty="0" err="1"/>
              <a:t>sebuah</a:t>
            </a:r>
            <a:r>
              <a:rPr lang="en-US" sz="2400" dirty="0"/>
              <a:t> </a:t>
            </a:r>
            <a:r>
              <a:rPr lang="en-US" sz="2400" dirty="0" err="1"/>
              <a:t>perangkat</a:t>
            </a:r>
            <a:r>
              <a:rPr lang="en-US" sz="2400" dirty="0"/>
              <a:t> </a:t>
            </a:r>
            <a:r>
              <a:rPr lang="en-US" sz="2400" dirty="0" err="1"/>
              <a:t>keras</a:t>
            </a:r>
            <a:r>
              <a:rPr lang="en-US" sz="2400" dirty="0"/>
              <a:t> </a:t>
            </a:r>
            <a:r>
              <a:rPr lang="en-US" sz="2400" dirty="0" err="1"/>
              <a:t>berbasiskan</a:t>
            </a:r>
            <a:r>
              <a:rPr lang="en-US" sz="2400" dirty="0"/>
              <a:t> Personal Computer (PC) yang </a:t>
            </a:r>
            <a:r>
              <a:rPr lang="en-US" sz="2400" dirty="0" err="1"/>
              <a:t>dikenal</a:t>
            </a:r>
            <a:r>
              <a:rPr lang="en-US" sz="2400" dirty="0"/>
              <a:t> </a:t>
            </a:r>
            <a:r>
              <a:rPr lang="en-US" sz="2400" dirty="0" err="1"/>
              <a:t>dengan</a:t>
            </a:r>
            <a:r>
              <a:rPr lang="en-US" sz="2400" dirty="0"/>
              <a:t> </a:t>
            </a:r>
            <a:r>
              <a:rPr lang="en-US" sz="2400" dirty="0" err="1"/>
              <a:t>MikrotikOs</a:t>
            </a:r>
            <a:r>
              <a:rPr lang="en-US" sz="2400" dirty="0"/>
              <a:t> </a:t>
            </a:r>
            <a:r>
              <a:rPr lang="en-US" sz="2400" dirty="0" err="1"/>
              <a:t>karena</a:t>
            </a:r>
            <a:r>
              <a:rPr lang="en-US" sz="2400" dirty="0"/>
              <a:t> </a:t>
            </a:r>
            <a:r>
              <a:rPr lang="en-US" sz="2400" dirty="0" err="1"/>
              <a:t>kestabilan</a:t>
            </a:r>
            <a:r>
              <a:rPr lang="en-US" sz="2400" dirty="0"/>
              <a:t>, </a:t>
            </a:r>
            <a:r>
              <a:rPr lang="en-US" sz="2400" dirty="0" err="1"/>
              <a:t>kualitas</a:t>
            </a:r>
            <a:r>
              <a:rPr lang="en-US" sz="2400" dirty="0"/>
              <a:t> </a:t>
            </a:r>
            <a:r>
              <a:rPr lang="en-US" sz="2400" dirty="0" err="1"/>
              <a:t>kontrol</a:t>
            </a:r>
            <a:r>
              <a:rPr lang="en-US" sz="2400" dirty="0"/>
              <a:t> </a:t>
            </a:r>
            <a:r>
              <a:rPr lang="en-US" sz="2400" dirty="0" err="1"/>
              <a:t>dan</a:t>
            </a:r>
            <a:r>
              <a:rPr lang="en-US" sz="2400" dirty="0"/>
              <a:t> </a:t>
            </a:r>
            <a:r>
              <a:rPr lang="en-US" sz="2400" dirty="0" err="1"/>
              <a:t>fleksibilitas</a:t>
            </a:r>
            <a:r>
              <a:rPr lang="en-US" sz="2400" dirty="0"/>
              <a:t> </a:t>
            </a:r>
            <a:r>
              <a:rPr lang="en-US" sz="2400" dirty="0" err="1"/>
              <a:t>untuk</a:t>
            </a:r>
            <a:r>
              <a:rPr lang="en-US" sz="2400" dirty="0"/>
              <a:t> </a:t>
            </a:r>
            <a:r>
              <a:rPr lang="en-US" sz="2400" dirty="0" err="1"/>
              <a:t>berbagai</a:t>
            </a:r>
            <a:r>
              <a:rPr lang="en-US" sz="2400" dirty="0"/>
              <a:t> </a:t>
            </a:r>
            <a:r>
              <a:rPr lang="en-US" sz="2400" dirty="0" err="1"/>
              <a:t>jenis</a:t>
            </a:r>
            <a:r>
              <a:rPr lang="en-US" sz="2400" dirty="0"/>
              <a:t> </a:t>
            </a:r>
            <a:r>
              <a:rPr lang="en-US" sz="2400" dirty="0" err="1"/>
              <a:t>paket</a:t>
            </a:r>
            <a:r>
              <a:rPr lang="en-US" sz="2400" dirty="0"/>
              <a:t> data </a:t>
            </a:r>
            <a:r>
              <a:rPr lang="en-US" sz="2400" dirty="0" err="1"/>
              <a:t>dan</a:t>
            </a:r>
            <a:r>
              <a:rPr lang="en-US" sz="2400" dirty="0"/>
              <a:t> </a:t>
            </a:r>
            <a:r>
              <a:rPr lang="en-US" sz="2400" dirty="0" err="1"/>
              <a:t>penanganan</a:t>
            </a:r>
            <a:r>
              <a:rPr lang="en-US" sz="2400" dirty="0"/>
              <a:t> proses </a:t>
            </a:r>
            <a:r>
              <a:rPr lang="en-US" sz="2400" dirty="0" err="1"/>
              <a:t>rute</a:t>
            </a:r>
            <a:r>
              <a:rPr lang="en-US" sz="2400" dirty="0"/>
              <a:t> </a:t>
            </a:r>
            <a:r>
              <a:rPr lang="en-US" sz="2400" dirty="0" err="1"/>
              <a:t>atau</a:t>
            </a:r>
            <a:r>
              <a:rPr lang="en-US" sz="2400" dirty="0"/>
              <a:t> </a:t>
            </a:r>
            <a:r>
              <a:rPr lang="en-US" sz="2400" dirty="0" err="1"/>
              <a:t>lebih</a:t>
            </a:r>
            <a:r>
              <a:rPr lang="en-US" sz="2400" dirty="0"/>
              <a:t> </a:t>
            </a:r>
            <a:r>
              <a:rPr lang="en-US" sz="2400" dirty="0" err="1"/>
              <a:t>dikenal</a:t>
            </a:r>
            <a:r>
              <a:rPr lang="en-US" sz="2400" dirty="0"/>
              <a:t> </a:t>
            </a:r>
            <a:r>
              <a:rPr lang="en-US" sz="2400" dirty="0" err="1"/>
              <a:t>dengan</a:t>
            </a:r>
            <a:r>
              <a:rPr lang="en-US" sz="2400" dirty="0"/>
              <a:t> </a:t>
            </a:r>
            <a:r>
              <a:rPr lang="en-US" sz="2400" dirty="0" err="1"/>
              <a:t>istilah</a:t>
            </a:r>
            <a:r>
              <a:rPr lang="en-US" sz="2400" dirty="0"/>
              <a:t> routing. </a:t>
            </a:r>
          </a:p>
        </p:txBody>
      </p:sp>
      <p:pic>
        <p:nvPicPr>
          <p:cNvPr id="2" name="Picture 1"/>
          <p:cNvPicPr>
            <a:picLocks noChangeAspect="1"/>
          </p:cNvPicPr>
          <p:nvPr/>
        </p:nvPicPr>
        <p:blipFill>
          <a:blip r:embed="rId2"/>
          <a:stretch>
            <a:fillRect/>
          </a:stretch>
        </p:blipFill>
        <p:spPr>
          <a:xfrm>
            <a:off x="8023834" y="2111320"/>
            <a:ext cx="3424955" cy="3424955"/>
          </a:xfrm>
          <a:prstGeom prst="rect">
            <a:avLst/>
          </a:prstGeom>
        </p:spPr>
      </p:pic>
    </p:spTree>
    <p:extLst>
      <p:ext uri="{BB962C8B-B14F-4D97-AF65-F5344CB8AC3E}">
        <p14:creationId xmlns:p14="http://schemas.microsoft.com/office/powerpoint/2010/main" val="22010662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2675" y="2333054"/>
            <a:ext cx="4381996" cy="461665"/>
          </a:xfrm>
          <a:prstGeom prst="rect">
            <a:avLst/>
          </a:prstGeom>
          <a:noFill/>
        </p:spPr>
        <p:txBody>
          <a:bodyPr wrap="square" rtlCol="0">
            <a:spAutoFit/>
          </a:bodyPr>
          <a:lstStyle/>
          <a:p>
            <a:r>
              <a:rPr lang="en-US" sz="2400" dirty="0" err="1"/>
              <a:t>Kenapa</a:t>
            </a:r>
            <a:r>
              <a:rPr lang="en-US" sz="2400" dirty="0"/>
              <a:t> </a:t>
            </a:r>
            <a:r>
              <a:rPr lang="en-US" sz="2400" dirty="0" err="1"/>
              <a:t>menggunakan</a:t>
            </a:r>
            <a:r>
              <a:rPr lang="en-US" sz="2400" dirty="0"/>
              <a:t> </a:t>
            </a:r>
            <a:r>
              <a:rPr lang="en-US" sz="2400" dirty="0" err="1"/>
              <a:t>MikroTik</a:t>
            </a:r>
            <a:r>
              <a:rPr lang="en-US" sz="2400" dirty="0"/>
              <a:t> ?</a:t>
            </a:r>
          </a:p>
        </p:txBody>
      </p:sp>
      <p:sp>
        <p:nvSpPr>
          <p:cNvPr id="6" name="TextBox 5"/>
          <p:cNvSpPr txBox="1"/>
          <p:nvPr/>
        </p:nvSpPr>
        <p:spPr>
          <a:xfrm>
            <a:off x="807522" y="2789404"/>
            <a:ext cx="5242950" cy="1938992"/>
          </a:xfrm>
          <a:prstGeom prst="rect">
            <a:avLst/>
          </a:prstGeom>
          <a:noFill/>
        </p:spPr>
        <p:txBody>
          <a:bodyPr wrap="square" rtlCol="0">
            <a:spAutoFit/>
          </a:bodyPr>
          <a:lstStyle/>
          <a:p>
            <a:pPr marL="285750" indent="-285750">
              <a:buFontTx/>
              <a:buChar char="-"/>
            </a:pPr>
            <a:r>
              <a:rPr lang="en-US" sz="2400" dirty="0" err="1"/>
              <a:t>Harganya</a:t>
            </a:r>
            <a:r>
              <a:rPr lang="en-US" sz="2400" dirty="0"/>
              <a:t> </a:t>
            </a:r>
            <a:r>
              <a:rPr lang="en-US" sz="2400" dirty="0" err="1"/>
              <a:t>murah</a:t>
            </a:r>
            <a:r>
              <a:rPr lang="en-US" sz="2400" dirty="0"/>
              <a:t> </a:t>
            </a:r>
          </a:p>
          <a:p>
            <a:pPr marL="285750" indent="-285750">
              <a:buFontTx/>
              <a:buChar char="-"/>
            </a:pPr>
            <a:r>
              <a:rPr lang="en-US" sz="2400" dirty="0" err="1"/>
              <a:t>Mudah</a:t>
            </a:r>
            <a:r>
              <a:rPr lang="en-US" sz="2400" dirty="0"/>
              <a:t> </a:t>
            </a:r>
            <a:r>
              <a:rPr lang="en-US" sz="2400" dirty="0" err="1"/>
              <a:t>dalam</a:t>
            </a:r>
            <a:r>
              <a:rPr lang="en-US" sz="2400" dirty="0"/>
              <a:t> </a:t>
            </a:r>
            <a:r>
              <a:rPr lang="en-US" sz="2400" dirty="0" err="1"/>
              <a:t>penggunaan</a:t>
            </a:r>
            <a:r>
              <a:rPr lang="en-US" sz="2400" dirty="0"/>
              <a:t> </a:t>
            </a:r>
            <a:r>
              <a:rPr lang="en-US" sz="2400" dirty="0" err="1"/>
              <a:t>dan</a:t>
            </a:r>
            <a:r>
              <a:rPr lang="en-US" sz="2400" dirty="0"/>
              <a:t> maintenance</a:t>
            </a:r>
          </a:p>
          <a:p>
            <a:pPr marL="285750" indent="-285750">
              <a:buFontTx/>
              <a:buChar char="-"/>
            </a:pPr>
            <a:r>
              <a:rPr lang="en-US" sz="2400" dirty="0"/>
              <a:t>Dan </a:t>
            </a:r>
            <a:r>
              <a:rPr lang="en-US" sz="2400" dirty="0" err="1"/>
              <a:t>fitur</a:t>
            </a:r>
            <a:r>
              <a:rPr lang="en-US" sz="2400" dirty="0"/>
              <a:t> </a:t>
            </a:r>
            <a:r>
              <a:rPr lang="en-US" sz="2400" dirty="0" err="1"/>
              <a:t>nya</a:t>
            </a:r>
            <a:r>
              <a:rPr lang="en-US" sz="2400" dirty="0"/>
              <a:t> </a:t>
            </a:r>
            <a:r>
              <a:rPr lang="en-US" sz="2400" dirty="0" err="1"/>
              <a:t>sangat</a:t>
            </a:r>
            <a:r>
              <a:rPr lang="en-US" sz="2400" dirty="0"/>
              <a:t> </a:t>
            </a:r>
            <a:r>
              <a:rPr lang="en-US" sz="2400" dirty="0" err="1" smtClean="0"/>
              <a:t>banyak</a:t>
            </a:r>
            <a:r>
              <a:rPr lang="en-US" sz="2400" dirty="0" smtClean="0"/>
              <a:t> </a:t>
            </a:r>
            <a:r>
              <a:rPr lang="en-US" sz="2400" dirty="0" err="1" smtClean="0"/>
              <a:t>dan</a:t>
            </a:r>
            <a:r>
              <a:rPr lang="en-US" sz="2400" dirty="0" smtClean="0"/>
              <a:t> </a:t>
            </a:r>
            <a:r>
              <a:rPr lang="en-US" sz="2400" dirty="0" err="1" smtClean="0"/>
              <a:t>lengkap</a:t>
            </a:r>
            <a:endParaRPr lang="en-US" sz="2400" dirty="0"/>
          </a:p>
        </p:txBody>
      </p:sp>
      <p:pic>
        <p:nvPicPr>
          <p:cNvPr id="2050" name="Picture 2" descr="Training Mikrotik Terbaik di Jakarta Timur. Call : 021-47884163/68"/>
          <p:cNvPicPr>
            <a:picLocks noChangeAspect="1" noChangeArrowheads="1"/>
          </p:cNvPicPr>
          <p:nvPr/>
        </p:nvPicPr>
        <p:blipFill rotWithShape="1">
          <a:blip r:embed="rId2">
            <a:extLst>
              <a:ext uri="{28A0092B-C50C-407E-A947-70E740481C1C}">
                <a14:useLocalDpi xmlns:a14="http://schemas.microsoft.com/office/drawing/2010/main" val="0"/>
              </a:ext>
            </a:extLst>
          </a:blip>
          <a:srcRect l="3863" t="2166" r="4617" b="2131"/>
          <a:stretch/>
        </p:blipFill>
        <p:spPr bwMode="auto">
          <a:xfrm>
            <a:off x="6050472" y="2113805"/>
            <a:ext cx="5147960" cy="2957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8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32" y="2061215"/>
            <a:ext cx="6038054" cy="3588023"/>
          </a:xfrm>
          <a:prstGeom prst="rect">
            <a:avLst/>
          </a:prstGeom>
        </p:spPr>
      </p:pic>
      <p:sp>
        <p:nvSpPr>
          <p:cNvPr id="6" name="TextBox 5"/>
          <p:cNvSpPr txBox="1"/>
          <p:nvPr/>
        </p:nvSpPr>
        <p:spPr>
          <a:xfrm>
            <a:off x="5554952" y="1859103"/>
            <a:ext cx="5079645" cy="923330"/>
          </a:xfrm>
          <a:prstGeom prst="rect">
            <a:avLst/>
          </a:prstGeom>
          <a:noFill/>
        </p:spPr>
        <p:txBody>
          <a:bodyPr wrap="square" rtlCol="0">
            <a:spAutoFit/>
          </a:bodyPr>
          <a:lstStyle/>
          <a:p>
            <a:r>
              <a:rPr lang="en-US" dirty="0" err="1" smtClean="0"/>
              <a:t>Ini</a:t>
            </a:r>
            <a:r>
              <a:rPr lang="en-US" dirty="0" smtClean="0"/>
              <a:t> </a:t>
            </a:r>
            <a:r>
              <a:rPr lang="en-US" dirty="0" err="1" smtClean="0"/>
              <a:t>adalah</a:t>
            </a:r>
            <a:r>
              <a:rPr lang="en-US" dirty="0" smtClean="0"/>
              <a:t> </a:t>
            </a:r>
            <a:r>
              <a:rPr lang="en-US" dirty="0" err="1" smtClean="0"/>
              <a:t>Topologi</a:t>
            </a:r>
            <a:r>
              <a:rPr lang="en-US" dirty="0" smtClean="0"/>
              <a:t> yang </a:t>
            </a:r>
            <a:r>
              <a:rPr lang="en-US" dirty="0" err="1" smtClean="0"/>
              <a:t>saya</a:t>
            </a:r>
            <a:r>
              <a:rPr lang="en-US" dirty="0" smtClean="0"/>
              <a:t> </a:t>
            </a:r>
            <a:r>
              <a:rPr lang="en-US" dirty="0" err="1" smtClean="0"/>
              <a:t>gunakan</a:t>
            </a:r>
            <a:r>
              <a:rPr lang="en-US" dirty="0" smtClean="0"/>
              <a:t> </a:t>
            </a:r>
            <a:r>
              <a:rPr lang="en-US" dirty="0" err="1" smtClean="0"/>
              <a:t>pada</a:t>
            </a:r>
            <a:r>
              <a:rPr lang="en-US" dirty="0" smtClean="0"/>
              <a:t> </a:t>
            </a:r>
            <a:r>
              <a:rPr lang="en-US" dirty="0" err="1" smtClean="0"/>
              <a:t>Mikrotik</a:t>
            </a:r>
            <a:r>
              <a:rPr lang="en-US" dirty="0" smtClean="0"/>
              <a:t> hotspot manager </a:t>
            </a:r>
            <a:r>
              <a:rPr lang="en-US" dirty="0" err="1" smtClean="0"/>
              <a:t>untuk</a:t>
            </a:r>
            <a:r>
              <a:rPr lang="en-US" dirty="0" smtClean="0"/>
              <a:t> </a:t>
            </a:r>
            <a:r>
              <a:rPr lang="en-US" dirty="0" err="1" smtClean="0"/>
              <a:t>alat</a:t>
            </a:r>
            <a:r>
              <a:rPr lang="en-US" dirty="0" smtClean="0"/>
              <a:t> </a:t>
            </a:r>
            <a:r>
              <a:rPr lang="en-US" dirty="0" err="1" smtClean="0"/>
              <a:t>dan</a:t>
            </a:r>
            <a:r>
              <a:rPr lang="en-US" dirty="0" smtClean="0"/>
              <a:t> </a:t>
            </a:r>
            <a:r>
              <a:rPr lang="en-US" dirty="0" err="1" smtClean="0"/>
              <a:t>bahan</a:t>
            </a:r>
            <a:r>
              <a:rPr lang="en-US" dirty="0" smtClean="0"/>
              <a:t> yang </a:t>
            </a:r>
            <a:r>
              <a:rPr lang="en-US" dirty="0" err="1" smtClean="0"/>
              <a:t>digunakan</a:t>
            </a:r>
            <a:r>
              <a:rPr lang="en-US" dirty="0" smtClean="0"/>
              <a:t> </a:t>
            </a:r>
            <a:r>
              <a:rPr lang="en-US" dirty="0" err="1" smtClean="0"/>
              <a:t>adalah</a:t>
            </a:r>
            <a:r>
              <a:rPr lang="en-US" dirty="0" smtClean="0"/>
              <a: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20163302"/>
              </p:ext>
            </p:extLst>
          </p:nvPr>
        </p:nvGraphicFramePr>
        <p:xfrm>
          <a:off x="5902599" y="2904209"/>
          <a:ext cx="5235879" cy="3233543"/>
        </p:xfrm>
        <a:graphic>
          <a:graphicData uri="http://schemas.openxmlformats.org/drawingml/2006/table">
            <a:tbl>
              <a:tblPr firstRow="1" firstCol="1" bandRow="1">
                <a:tableStyleId>{D7AC3CCA-C797-4891-BE02-D94E43425B78}</a:tableStyleId>
              </a:tblPr>
              <a:tblGrid>
                <a:gridCol w="3583465"/>
                <a:gridCol w="1652414"/>
              </a:tblGrid>
              <a:tr h="502070">
                <a:tc>
                  <a:txBody>
                    <a:bodyPr/>
                    <a:lstStyle/>
                    <a:p>
                      <a:pPr marL="0" marR="0" algn="ctr">
                        <a:lnSpc>
                          <a:spcPct val="150000"/>
                        </a:lnSpc>
                        <a:spcBef>
                          <a:spcPts val="0"/>
                        </a:spcBef>
                        <a:spcAft>
                          <a:spcPts val="600"/>
                        </a:spcAft>
                      </a:pPr>
                      <a:r>
                        <a:rPr lang="en-US" sz="1600" dirty="0" err="1">
                          <a:effectLst/>
                        </a:rPr>
                        <a:t>Nama</a:t>
                      </a:r>
                      <a:r>
                        <a:rPr lang="en-US" sz="1600" dirty="0">
                          <a:effectLst/>
                        </a:rPr>
                        <a:t> </a:t>
                      </a:r>
                      <a:r>
                        <a:rPr lang="en-US" sz="1600" dirty="0" err="1">
                          <a:effectLst/>
                        </a:rPr>
                        <a:t>Alat</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dirty="0" err="1">
                          <a:effectLst/>
                        </a:rPr>
                        <a:t>Jumlah</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532665">
                <a:tc>
                  <a:txBody>
                    <a:bodyPr/>
                    <a:lstStyle/>
                    <a:p>
                      <a:pPr marL="0" marR="0" algn="ctr">
                        <a:lnSpc>
                          <a:spcPct val="150000"/>
                        </a:lnSpc>
                        <a:spcBef>
                          <a:spcPts val="0"/>
                        </a:spcBef>
                        <a:spcAft>
                          <a:spcPts val="600"/>
                        </a:spcAft>
                      </a:pPr>
                      <a:r>
                        <a:rPr lang="en-US" sz="1600" dirty="0" err="1">
                          <a:effectLst/>
                        </a:rPr>
                        <a:t>Mikrotik</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a:effectLst/>
                        </a:rPr>
                        <a:t>1</a:t>
                      </a:r>
                      <a:endParaRPr lang="en-US" sz="16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549702">
                <a:tc>
                  <a:txBody>
                    <a:bodyPr/>
                    <a:lstStyle/>
                    <a:p>
                      <a:pPr marL="0" marR="0" algn="ctr">
                        <a:lnSpc>
                          <a:spcPct val="150000"/>
                        </a:lnSpc>
                        <a:spcBef>
                          <a:spcPts val="0"/>
                        </a:spcBef>
                        <a:spcAft>
                          <a:spcPts val="600"/>
                        </a:spcAft>
                      </a:pPr>
                      <a:r>
                        <a:rPr lang="en-US" sz="1600" dirty="0">
                          <a:effectLst/>
                        </a:rPr>
                        <a:t>Access point</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dirty="0">
                          <a:effectLst/>
                        </a:rPr>
                        <a:t>1</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549702">
                <a:tc>
                  <a:txBody>
                    <a:bodyPr/>
                    <a:lstStyle/>
                    <a:p>
                      <a:pPr marL="0" marR="0" algn="ctr">
                        <a:lnSpc>
                          <a:spcPct val="150000"/>
                        </a:lnSpc>
                        <a:spcBef>
                          <a:spcPts val="0"/>
                        </a:spcBef>
                        <a:spcAft>
                          <a:spcPts val="600"/>
                        </a:spcAft>
                      </a:pPr>
                      <a:r>
                        <a:rPr lang="en-US" sz="1600" dirty="0" err="1">
                          <a:effectLst/>
                        </a:rPr>
                        <a:t>Kabel</a:t>
                      </a:r>
                      <a:r>
                        <a:rPr lang="en-US" sz="1600" dirty="0">
                          <a:effectLst/>
                        </a:rPr>
                        <a:t> </a:t>
                      </a:r>
                      <a:r>
                        <a:rPr lang="en-US" sz="1600" dirty="0" err="1">
                          <a:effectLst/>
                        </a:rPr>
                        <a:t>ethernet</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dirty="0">
                          <a:effectLst/>
                        </a:rPr>
                        <a:t>3</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549702">
                <a:tc>
                  <a:txBody>
                    <a:bodyPr/>
                    <a:lstStyle/>
                    <a:p>
                      <a:pPr marL="0" marR="0" algn="ctr">
                        <a:lnSpc>
                          <a:spcPct val="150000"/>
                        </a:lnSpc>
                        <a:spcBef>
                          <a:spcPts val="0"/>
                        </a:spcBef>
                        <a:spcAft>
                          <a:spcPts val="600"/>
                        </a:spcAft>
                      </a:pPr>
                      <a:r>
                        <a:rPr lang="en-US" sz="1600" dirty="0" smtClean="0">
                          <a:effectLst/>
                        </a:rPr>
                        <a:t>Tang Crimping</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dirty="0">
                          <a:effectLst/>
                        </a:rPr>
                        <a:t>1</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r h="549702">
                <a:tc>
                  <a:txBody>
                    <a:bodyPr/>
                    <a:lstStyle/>
                    <a:p>
                      <a:pPr marL="0" marR="0" algn="ctr">
                        <a:lnSpc>
                          <a:spcPct val="150000"/>
                        </a:lnSpc>
                        <a:spcBef>
                          <a:spcPts val="0"/>
                        </a:spcBef>
                        <a:spcAft>
                          <a:spcPts val="600"/>
                        </a:spcAft>
                      </a:pPr>
                      <a:r>
                        <a:rPr lang="en-US" sz="1600">
                          <a:effectLst/>
                        </a:rPr>
                        <a:t>Konektor UTP</a:t>
                      </a:r>
                      <a:endParaRPr lang="en-US" sz="16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600"/>
                        </a:spcAft>
                      </a:pPr>
                      <a:r>
                        <a:rPr lang="en-US" sz="1600" dirty="0">
                          <a:effectLst/>
                        </a:rPr>
                        <a:t>4</a:t>
                      </a:r>
                      <a:endParaRPr lang="en-US" sz="16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5" name="Title 1"/>
          <p:cNvSpPr>
            <a:spLocks noGrp="1"/>
          </p:cNvSpPr>
          <p:nvPr>
            <p:ph type="title"/>
          </p:nvPr>
        </p:nvSpPr>
        <p:spPr>
          <a:xfrm>
            <a:off x="3671461" y="808329"/>
            <a:ext cx="4849078" cy="964789"/>
          </a:xfrm>
        </p:spPr>
        <p:txBody>
          <a:bodyPr>
            <a:normAutofit/>
          </a:bodyPr>
          <a:lstStyle/>
          <a:p>
            <a:pPr algn="ctr"/>
            <a:r>
              <a:rPr lang="en-US" b="1" dirty="0" smtClean="0">
                <a:latin typeface="+mn-lt"/>
              </a:rPr>
              <a:t>TOPOLOGI</a:t>
            </a:r>
            <a:endParaRPr lang="en-US" b="1" dirty="0">
              <a:latin typeface="+mn-lt"/>
            </a:endParaRPr>
          </a:p>
        </p:txBody>
      </p:sp>
    </p:spTree>
    <p:extLst>
      <p:ext uri="{BB962C8B-B14F-4D97-AF65-F5344CB8AC3E}">
        <p14:creationId xmlns:p14="http://schemas.microsoft.com/office/powerpoint/2010/main" val="17072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tur Menarik dan Setting Hotspot Mikrotik ~ PT. Network Data Si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064" y="1992572"/>
            <a:ext cx="4255067" cy="2393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4155" y="1992572"/>
            <a:ext cx="6197147" cy="2677656"/>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Di </a:t>
            </a:r>
            <a:r>
              <a:rPr lang="en-US" sz="2400" dirty="0" err="1" smtClean="0">
                <a:latin typeface="Calibri" panose="020F0502020204030204" pitchFamily="34" charset="0"/>
                <a:cs typeface="Calibri" panose="020F0502020204030204" pitchFamily="34" charset="0"/>
              </a:rPr>
              <a:t>dalam</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mikrotik</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terdapat</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banyak</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sekali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fitur-fitur</a:t>
            </a:r>
            <a:r>
              <a:rPr lang="en-US" sz="2400" dirty="0" smtClean="0">
                <a:latin typeface="Calibri" panose="020F0502020204030204" pitchFamily="34" charset="0"/>
                <a:cs typeface="Calibri" panose="020F0502020204030204" pitchFamily="34" charset="0"/>
              </a:rPr>
              <a:t> yang </a:t>
            </a:r>
            <a:r>
              <a:rPr lang="en-US" sz="2400" dirty="0" err="1" smtClean="0">
                <a:latin typeface="Calibri" panose="020F0502020204030204" pitchFamily="34" charset="0"/>
                <a:cs typeface="Calibri" panose="020F0502020204030204" pitchFamily="34" charset="0"/>
              </a:rPr>
              <a:t>bisa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digunakan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contohnya</a:t>
            </a:r>
            <a:r>
              <a:rPr lang="en-US" sz="2400" dirty="0" smtClean="0">
                <a:latin typeface="Calibri" panose="020F0502020204030204" pitchFamily="34" charset="0"/>
                <a:cs typeface="Calibri" panose="020F0502020204030204" pitchFamily="34" charset="0"/>
              </a:rPr>
              <a:t> </a:t>
            </a:r>
            <a:r>
              <a:rPr lang="en-US" sz="2400" dirty="0" smtClean="0"/>
              <a:t>bandwidth </a:t>
            </a:r>
            <a:r>
              <a:rPr lang="en-US" sz="2400" dirty="0" err="1"/>
              <a:t>manajemen</a:t>
            </a:r>
            <a:r>
              <a:rPr lang="en-US" sz="2400" dirty="0"/>
              <a:t>, Firewall, Wireless Access Point, Backhaul Link, </a:t>
            </a:r>
            <a:r>
              <a:rPr lang="en-US" sz="2400" dirty="0" err="1"/>
              <a:t>sistem</a:t>
            </a:r>
            <a:r>
              <a:rPr lang="en-US" sz="2400" dirty="0"/>
              <a:t> Hotspot, Virtual Private Network (VPN) server </a:t>
            </a:r>
            <a:r>
              <a:rPr lang="en-US" sz="2400" dirty="0" err="1"/>
              <a:t>dan</a:t>
            </a:r>
            <a:r>
              <a:rPr lang="en-US" sz="2400" dirty="0"/>
              <a:t> </a:t>
            </a:r>
            <a:r>
              <a:rPr lang="en-US" sz="2400" dirty="0" err="1"/>
              <a:t>masih</a:t>
            </a:r>
            <a:r>
              <a:rPr lang="en-US" sz="2400" dirty="0"/>
              <a:t> </a:t>
            </a:r>
            <a:r>
              <a:rPr lang="en-US" sz="2400" dirty="0" err="1"/>
              <a:t>banyak</a:t>
            </a:r>
            <a:r>
              <a:rPr lang="en-US" sz="2400" dirty="0"/>
              <a:t> </a:t>
            </a:r>
            <a:r>
              <a:rPr lang="en-US" sz="2400" dirty="0" err="1"/>
              <a:t>lainya</a:t>
            </a:r>
            <a:r>
              <a:rPr lang="en-US" sz="2400" dirty="0" smtClean="0"/>
              <a:t>.</a:t>
            </a:r>
          </a:p>
          <a:p>
            <a:r>
              <a:rPr lang="en-US" sz="2400" dirty="0" err="1" smtClean="0">
                <a:latin typeface="Calibri" panose="020F0502020204030204" pitchFamily="34" charset="0"/>
                <a:cs typeface="Calibri" panose="020F0502020204030204" pitchFamily="34" charset="0"/>
              </a:rPr>
              <a:t>Tetapi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disini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saya</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menggunakan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fitur</a:t>
            </a:r>
            <a:r>
              <a:rPr lang="en-US" sz="2400" dirty="0" smtClean="0">
                <a:latin typeface="Calibri" panose="020F0502020204030204" pitchFamily="34" charset="0"/>
                <a:cs typeface="Calibri" panose="020F0502020204030204" pitchFamily="34" charset="0"/>
              </a:rPr>
              <a:t> yang </a:t>
            </a:r>
            <a:r>
              <a:rPr lang="en-US" sz="2400" dirty="0" err="1" smtClean="0">
                <a:latin typeface="Calibri" panose="020F0502020204030204" pitchFamily="34" charset="0"/>
                <a:cs typeface="Calibri" panose="020F0502020204030204" pitchFamily="34" charset="0"/>
              </a:rPr>
              <a:t>bernama</a:t>
            </a:r>
            <a:r>
              <a:rPr lang="en-US" sz="2400" dirty="0" smtClean="0">
                <a:latin typeface="Calibri" panose="020F0502020204030204" pitchFamily="34" charset="0"/>
                <a:cs typeface="Calibri" panose="020F0502020204030204" pitchFamily="34" charset="0"/>
              </a:rPr>
              <a:t> Hotspot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59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4405" y="2274838"/>
            <a:ext cx="5165765" cy="2308324"/>
          </a:xfrm>
          <a:prstGeom prst="rect">
            <a:avLst/>
          </a:prstGeom>
          <a:noFill/>
        </p:spPr>
        <p:txBody>
          <a:bodyPr wrap="square" rtlCol="0">
            <a:spAutoFit/>
          </a:bodyPr>
          <a:lstStyle/>
          <a:p>
            <a:r>
              <a:rPr lang="en-US" sz="2400" dirty="0" err="1">
                <a:latin typeface="Calibri" panose="020F0502020204030204" pitchFamily="34" charset="0"/>
                <a:cs typeface="Calibri" panose="020F0502020204030204" pitchFamily="34" charset="0"/>
              </a:rPr>
              <a:t>Penggunaan</a:t>
            </a:r>
            <a:r>
              <a:rPr lang="en-US" sz="2400" dirty="0">
                <a:latin typeface="Calibri" panose="020F0502020204030204" pitchFamily="34" charset="0"/>
                <a:cs typeface="Calibri" panose="020F0502020204030204" pitchFamily="34" charset="0"/>
              </a:rPr>
              <a:t> hotspot </a:t>
            </a:r>
            <a:r>
              <a:rPr lang="en-US" sz="2400" dirty="0" err="1">
                <a:latin typeface="Calibri" panose="020F0502020204030204" pitchFamily="34" charset="0"/>
                <a:cs typeface="Calibri" panose="020F0502020204030204" pitchFamily="34" charset="0"/>
              </a:rPr>
              <a:t>adalah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sebagai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gerbang</a:t>
            </a:r>
            <a:r>
              <a:rPr lang="en-US" sz="2400" dirty="0">
                <a:latin typeface="Calibri" panose="020F0502020204030204" pitchFamily="34" charset="0"/>
                <a:cs typeface="Calibri" panose="020F0502020204030204" pitchFamily="34" charset="0"/>
              </a:rPr>
              <a:t> authenticate </a:t>
            </a:r>
            <a:r>
              <a:rPr lang="en-US" sz="2400" dirty="0" err="1">
                <a:latin typeface="Calibri" panose="020F0502020204030204" pitchFamily="34" charset="0"/>
                <a:cs typeface="Calibri" panose="020F0502020204030204" pitchFamily="34" charset="0"/>
              </a:rPr>
              <a:t>kepada</a:t>
            </a:r>
            <a:r>
              <a:rPr lang="en-US" sz="2400" dirty="0">
                <a:latin typeface="Calibri" panose="020F0502020204030204" pitchFamily="34" charset="0"/>
                <a:cs typeface="Calibri" panose="020F0502020204030204" pitchFamily="34" charset="0"/>
              </a:rPr>
              <a:t> user </a:t>
            </a:r>
            <a:r>
              <a:rPr lang="en-US" sz="2400" dirty="0" err="1">
                <a:latin typeface="Calibri" panose="020F0502020204030204" pitchFamily="34" charset="0"/>
                <a:cs typeface="Calibri" panose="020F0502020204030204" pitchFamily="34" charset="0"/>
              </a:rPr>
              <a:t>apakah</a:t>
            </a:r>
            <a:r>
              <a:rPr lang="en-US" sz="2400" dirty="0">
                <a:latin typeface="Calibri" panose="020F0502020204030204" pitchFamily="34" charset="0"/>
                <a:cs typeface="Calibri" panose="020F0502020204030204" pitchFamily="34" charset="0"/>
              </a:rPr>
              <a:t> user </a:t>
            </a:r>
            <a:r>
              <a:rPr lang="en-US" sz="2400" dirty="0" err="1">
                <a:latin typeface="Calibri" panose="020F0502020204030204" pitchFamily="34" charset="0"/>
                <a:cs typeface="Calibri" panose="020F0502020204030204" pitchFamily="34" charset="0"/>
              </a:rPr>
              <a:t>tersebut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boleh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atau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tidak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terkoneksi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jaringan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wifi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yaitu</a:t>
            </a:r>
            <a:r>
              <a:rPr lang="en-US" sz="2400" dirty="0">
                <a:latin typeface="Calibri" panose="020F0502020204030204" pitchFamily="34" charset="0"/>
                <a:cs typeface="Calibri" panose="020F0502020204030204" pitchFamily="34" charset="0"/>
              </a:rPr>
              <a:t> user </a:t>
            </a:r>
            <a:r>
              <a:rPr lang="en-US" sz="2400" dirty="0" err="1">
                <a:latin typeface="Calibri" panose="020F0502020204030204" pitchFamily="34" charset="0"/>
                <a:cs typeface="Calibri" panose="020F0502020204030204" pitchFamily="34" charset="0"/>
              </a:rPr>
              <a:t>harus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mempunyai</a:t>
            </a:r>
            <a:r>
              <a:rPr lang="en-US" sz="2400" dirty="0">
                <a:latin typeface="Calibri" panose="020F0502020204030204" pitchFamily="34" charset="0"/>
                <a:cs typeface="Calibri" panose="020F0502020204030204" pitchFamily="34" charset="0"/>
              </a:rPr>
              <a:t> account agar </a:t>
            </a:r>
            <a:r>
              <a:rPr lang="en-US" sz="2400" dirty="0" err="1">
                <a:latin typeface="Calibri" panose="020F0502020204030204" pitchFamily="34" charset="0"/>
                <a:cs typeface="Calibri" panose="020F0502020204030204" pitchFamily="34" charset="0"/>
              </a:rPr>
              <a:t>bisa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terkoneksi</a:t>
            </a:r>
            <a:endParaRPr lang="en-US" sz="2400" dirty="0">
              <a:latin typeface="Calibri" panose="020F0502020204030204" pitchFamily="34" charset="0"/>
              <a:cs typeface="Calibri" panose="020F0502020204030204" pitchFamily="34" charset="0"/>
            </a:endParaRPr>
          </a:p>
        </p:txBody>
      </p:sp>
      <p:pic>
        <p:nvPicPr>
          <p:cNvPr id="6" name="Picture 5"/>
          <p:cNvPicPr/>
          <p:nvPr/>
        </p:nvPicPr>
        <p:blipFill rotWithShape="1">
          <a:blip r:embed="rId2"/>
          <a:srcRect l="23390" t="25523" r="26207"/>
          <a:stretch/>
        </p:blipFill>
        <p:spPr>
          <a:xfrm>
            <a:off x="6733310" y="2081151"/>
            <a:ext cx="3954483" cy="2695699"/>
          </a:xfrm>
          <a:prstGeom prst="rect">
            <a:avLst/>
          </a:prstGeom>
        </p:spPr>
      </p:pic>
    </p:spTree>
    <p:extLst>
      <p:ext uri="{BB962C8B-B14F-4D97-AF65-F5344CB8AC3E}">
        <p14:creationId xmlns:p14="http://schemas.microsoft.com/office/powerpoint/2010/main" val="154786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7527" y="1436915"/>
            <a:ext cx="6673933" cy="4524315"/>
          </a:xfrm>
          <a:prstGeom prst="rect">
            <a:avLst/>
          </a:prstGeom>
          <a:noFill/>
        </p:spPr>
        <p:txBody>
          <a:bodyPr wrap="square" rtlCol="0">
            <a:spAutoFit/>
          </a:bodyPr>
          <a:lstStyle/>
          <a:p>
            <a:r>
              <a:rPr lang="en-US" sz="2400" dirty="0"/>
              <a:t>Hotspot </a:t>
            </a:r>
            <a:r>
              <a:rPr lang="en-US" sz="2400" dirty="0" err="1"/>
              <a:t>merupakan</a:t>
            </a:r>
            <a:r>
              <a:rPr lang="en-US" sz="2400" dirty="0"/>
              <a:t> </a:t>
            </a:r>
            <a:r>
              <a:rPr lang="en-US" sz="2400" dirty="0" err="1"/>
              <a:t>metode</a:t>
            </a:r>
            <a:r>
              <a:rPr lang="en-US" sz="2400" dirty="0"/>
              <a:t> </a:t>
            </a:r>
            <a:r>
              <a:rPr lang="en-US" sz="2400" dirty="0" err="1"/>
              <a:t>untuk</a:t>
            </a:r>
            <a:r>
              <a:rPr lang="en-US" sz="2400" dirty="0"/>
              <a:t> </a:t>
            </a:r>
            <a:r>
              <a:rPr lang="en-US" sz="2400" dirty="0" err="1"/>
              <a:t>memberikan</a:t>
            </a:r>
            <a:r>
              <a:rPr lang="en-US" sz="2400" dirty="0"/>
              <a:t> </a:t>
            </a:r>
            <a:r>
              <a:rPr lang="en-US" sz="2400" dirty="0" err="1"/>
              <a:t>akses</a:t>
            </a:r>
            <a:r>
              <a:rPr lang="en-US" sz="2400" dirty="0"/>
              <a:t>/</a:t>
            </a:r>
            <a:r>
              <a:rPr lang="en-US" sz="2400" dirty="0" err="1"/>
              <a:t>layanan</a:t>
            </a:r>
            <a:r>
              <a:rPr lang="en-US" sz="2400" dirty="0"/>
              <a:t> internet di area public </a:t>
            </a:r>
            <a:r>
              <a:rPr lang="en-US" sz="2400" dirty="0" err="1"/>
              <a:t>dengan</a:t>
            </a:r>
            <a:r>
              <a:rPr lang="en-US" sz="2400" dirty="0"/>
              <a:t> </a:t>
            </a:r>
            <a:r>
              <a:rPr lang="en-US" sz="2400" dirty="0" err="1"/>
              <a:t>melalui</a:t>
            </a:r>
            <a:r>
              <a:rPr lang="en-US" sz="2400" dirty="0"/>
              <a:t> proses </a:t>
            </a:r>
            <a:r>
              <a:rPr lang="en-US" sz="2400" dirty="0" err="1"/>
              <a:t>autentikasi</a:t>
            </a:r>
            <a:r>
              <a:rPr lang="en-US" sz="2400" dirty="0"/>
              <a:t>, media yang </a:t>
            </a:r>
            <a:r>
              <a:rPr lang="en-US" sz="2400" dirty="0" err="1"/>
              <a:t>digunakan</a:t>
            </a:r>
            <a:r>
              <a:rPr lang="en-US" sz="2400" dirty="0"/>
              <a:t> </a:t>
            </a:r>
            <a:r>
              <a:rPr lang="en-US" sz="2400" dirty="0" err="1"/>
              <a:t>bisa</a:t>
            </a:r>
            <a:r>
              <a:rPr lang="en-US" sz="2400" dirty="0"/>
              <a:t> </a:t>
            </a:r>
            <a:r>
              <a:rPr lang="en-US" sz="2400" dirty="0" err="1"/>
              <a:t>menggunakan</a:t>
            </a:r>
            <a:r>
              <a:rPr lang="en-US" sz="2400" dirty="0"/>
              <a:t> </a:t>
            </a:r>
            <a:r>
              <a:rPr lang="en-US" sz="2400" dirty="0" err="1"/>
              <a:t>kabel</a:t>
            </a:r>
            <a:r>
              <a:rPr lang="en-US" sz="2400" dirty="0"/>
              <a:t> </a:t>
            </a:r>
            <a:r>
              <a:rPr lang="en-US" sz="2400" dirty="0" err="1"/>
              <a:t>ataupun</a:t>
            </a:r>
            <a:r>
              <a:rPr lang="en-US" sz="2400" dirty="0"/>
              <a:t> wireless.</a:t>
            </a:r>
          </a:p>
          <a:p>
            <a:endParaRPr lang="en-US" sz="2400" dirty="0"/>
          </a:p>
          <a:p>
            <a:r>
              <a:rPr lang="en-US" sz="2400" dirty="0"/>
              <a:t>Cara </a:t>
            </a:r>
            <a:r>
              <a:rPr lang="en-US" sz="2400" dirty="0" err="1"/>
              <a:t>kerja</a:t>
            </a:r>
            <a:r>
              <a:rPr lang="en-US" sz="2400" dirty="0"/>
              <a:t> </a:t>
            </a:r>
            <a:r>
              <a:rPr lang="en-US" sz="2400" dirty="0" err="1"/>
              <a:t>dari</a:t>
            </a:r>
            <a:r>
              <a:rPr lang="en-US" sz="2400" dirty="0"/>
              <a:t> hotspot server </a:t>
            </a:r>
            <a:r>
              <a:rPr lang="en-US" sz="2400" dirty="0" err="1"/>
              <a:t>ini</a:t>
            </a:r>
            <a:r>
              <a:rPr lang="en-US" sz="2400" dirty="0"/>
              <a:t> </a:t>
            </a:r>
            <a:r>
              <a:rPr lang="en-US" sz="2400" dirty="0" err="1"/>
              <a:t>dalam</a:t>
            </a:r>
            <a:r>
              <a:rPr lang="en-US" sz="2400" dirty="0"/>
              <a:t> </a:t>
            </a:r>
            <a:r>
              <a:rPr lang="en-US" sz="2400" dirty="0" err="1"/>
              <a:t>bentuk</a:t>
            </a:r>
            <a:r>
              <a:rPr lang="en-US" sz="2400" dirty="0"/>
              <a:t> </a:t>
            </a:r>
            <a:r>
              <a:rPr lang="en-US" sz="2400" dirty="0" err="1"/>
              <a:t>sederhana</a:t>
            </a:r>
            <a:r>
              <a:rPr lang="en-US" sz="2400" dirty="0"/>
              <a:t>, hotspot </a:t>
            </a:r>
            <a:r>
              <a:rPr lang="en-US" sz="2400" dirty="0" err="1"/>
              <a:t>akan</a:t>
            </a:r>
            <a:r>
              <a:rPr lang="en-US" sz="2400" dirty="0"/>
              <a:t> </a:t>
            </a:r>
            <a:r>
              <a:rPr lang="en-US" sz="2400" dirty="0" err="1"/>
              <a:t>melakukan</a:t>
            </a:r>
            <a:r>
              <a:rPr lang="en-US" sz="2400" dirty="0"/>
              <a:t> block </a:t>
            </a:r>
            <a:r>
              <a:rPr lang="en-US" sz="2400" dirty="0" err="1"/>
              <a:t>semua</a:t>
            </a:r>
            <a:r>
              <a:rPr lang="en-US" sz="2400" dirty="0"/>
              <a:t> </a:t>
            </a:r>
            <a:r>
              <a:rPr lang="en-US" sz="2400" dirty="0" err="1"/>
              <a:t>akses</a:t>
            </a:r>
            <a:r>
              <a:rPr lang="en-US" sz="2400" dirty="0"/>
              <a:t> user </a:t>
            </a:r>
            <a:r>
              <a:rPr lang="en-US" sz="2400" dirty="0" err="1"/>
              <a:t>dan</a:t>
            </a:r>
            <a:r>
              <a:rPr lang="en-US" sz="2400" dirty="0"/>
              <a:t> user </a:t>
            </a:r>
            <a:r>
              <a:rPr lang="en-US" sz="2400" dirty="0" err="1"/>
              <a:t>akan</a:t>
            </a:r>
            <a:r>
              <a:rPr lang="en-US" sz="2400" dirty="0"/>
              <a:t> </a:t>
            </a:r>
            <a:r>
              <a:rPr lang="en-US" sz="2400" dirty="0" err="1"/>
              <a:t>diminta</a:t>
            </a:r>
            <a:r>
              <a:rPr lang="en-US" sz="2400" dirty="0"/>
              <a:t> </a:t>
            </a:r>
            <a:r>
              <a:rPr lang="en-US" sz="2400" dirty="0" err="1"/>
              <a:t>untuk</a:t>
            </a:r>
            <a:r>
              <a:rPr lang="en-US" sz="2400" dirty="0"/>
              <a:t> </a:t>
            </a:r>
            <a:r>
              <a:rPr lang="en-US" sz="2400" dirty="0" err="1"/>
              <a:t>melakukan</a:t>
            </a:r>
            <a:r>
              <a:rPr lang="en-US" sz="2400" dirty="0"/>
              <a:t> login via web browser. </a:t>
            </a:r>
            <a:r>
              <a:rPr lang="en-US" sz="2400" dirty="0" err="1"/>
              <a:t>Apabila</a:t>
            </a:r>
            <a:r>
              <a:rPr lang="en-US" sz="2400" dirty="0"/>
              <a:t> username </a:t>
            </a:r>
            <a:r>
              <a:rPr lang="en-US" sz="2400" dirty="0" err="1"/>
              <a:t>dan</a:t>
            </a:r>
            <a:r>
              <a:rPr lang="en-US" sz="2400" dirty="0"/>
              <a:t> password yang </a:t>
            </a:r>
            <a:r>
              <a:rPr lang="en-US" sz="2400" dirty="0" err="1"/>
              <a:t>diisikan</a:t>
            </a:r>
            <a:r>
              <a:rPr lang="en-US" sz="2400" dirty="0"/>
              <a:t> </a:t>
            </a:r>
            <a:r>
              <a:rPr lang="en-US" sz="2400" dirty="0" err="1"/>
              <a:t>oleh</a:t>
            </a:r>
            <a:r>
              <a:rPr lang="en-US" sz="2400" dirty="0"/>
              <a:t> user </a:t>
            </a:r>
            <a:r>
              <a:rPr lang="en-US" sz="2400" dirty="0" err="1"/>
              <a:t>cocok</a:t>
            </a:r>
            <a:r>
              <a:rPr lang="en-US" sz="2400" dirty="0"/>
              <a:t> </a:t>
            </a:r>
            <a:r>
              <a:rPr lang="en-US" sz="2400" dirty="0" err="1"/>
              <a:t>dengan</a:t>
            </a:r>
            <a:r>
              <a:rPr lang="en-US" sz="2400" dirty="0"/>
              <a:t> database hotspot, </a:t>
            </a:r>
            <a:r>
              <a:rPr lang="en-US" sz="2400" dirty="0" err="1"/>
              <a:t>maka</a:t>
            </a:r>
            <a:r>
              <a:rPr lang="en-US" sz="2400" dirty="0"/>
              <a:t> </a:t>
            </a:r>
            <a:r>
              <a:rPr lang="en-US" sz="2400" dirty="0" err="1"/>
              <a:t>layanan</a:t>
            </a:r>
            <a:r>
              <a:rPr lang="en-US" sz="2400" dirty="0"/>
              <a:t> </a:t>
            </a:r>
            <a:r>
              <a:rPr lang="en-US" sz="2400" dirty="0" err="1"/>
              <a:t>akses</a:t>
            </a:r>
            <a:r>
              <a:rPr lang="en-US" sz="2400" dirty="0"/>
              <a:t> </a:t>
            </a:r>
            <a:r>
              <a:rPr lang="en-US" sz="2400" dirty="0" err="1"/>
              <a:t>akan</a:t>
            </a:r>
            <a:r>
              <a:rPr lang="en-US" sz="2400" dirty="0"/>
              <a:t> </a:t>
            </a:r>
            <a:r>
              <a:rPr lang="en-US" sz="2400" dirty="0" err="1"/>
              <a:t>diberikan</a:t>
            </a:r>
            <a:r>
              <a:rPr lang="en-US" sz="2400" dirty="0"/>
              <a:t>.</a:t>
            </a:r>
          </a:p>
        </p:txBody>
      </p:sp>
      <p:pic>
        <p:nvPicPr>
          <p:cNvPr id="4100" name="Picture 4" descr="Cara Mudah Mengganti Nama dan Password Tathering Hotspot di Ponse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278" r="10964"/>
          <a:stretch/>
        </p:blipFill>
        <p:spPr bwMode="auto">
          <a:xfrm>
            <a:off x="7671460" y="2054000"/>
            <a:ext cx="3859480" cy="279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73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wipe(down)">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9403" y="1954205"/>
            <a:ext cx="5355771" cy="2308324"/>
          </a:xfrm>
          <a:prstGeom prst="rect">
            <a:avLst/>
          </a:prstGeom>
          <a:noFill/>
        </p:spPr>
        <p:txBody>
          <a:bodyPr wrap="square" rtlCol="0">
            <a:spAutoFit/>
          </a:bodyPr>
          <a:lstStyle/>
          <a:p>
            <a:r>
              <a:rPr lang="en-US" sz="2400" dirty="0" err="1">
                <a:latin typeface="Calibri" panose="020F0502020204030204" pitchFamily="34" charset="0"/>
                <a:cs typeface="Calibri" panose="020F0502020204030204" pitchFamily="34" charset="0"/>
              </a:rPr>
              <a:t>Sedangkan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untuk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usermanager</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berfungsi</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sebagai</a:t>
            </a:r>
            <a:r>
              <a:rPr lang="en-US" sz="2400" dirty="0" smtClean="0">
                <a:latin typeface="Calibri" panose="020F0502020204030204" pitchFamily="34" charset="0"/>
                <a:cs typeface="Calibri" panose="020F0502020204030204" pitchFamily="34" charset="0"/>
              </a:rPr>
              <a:t> radius </a:t>
            </a:r>
            <a:r>
              <a:rPr lang="en-US" sz="2400" dirty="0" err="1" smtClean="0">
                <a:latin typeface="Calibri" panose="020F0502020204030204" pitchFamily="34" charset="0"/>
                <a:cs typeface="Calibri" panose="020F0502020204030204" pitchFamily="34" charset="0"/>
              </a:rPr>
              <a:t>dan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memungkinkan</a:t>
            </a:r>
            <a:r>
              <a:rPr lang="en-US" sz="2400" dirty="0" smtClean="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kita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untuk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mengatur</a:t>
            </a:r>
            <a:r>
              <a:rPr lang="en-US" sz="2400" dirty="0">
                <a:latin typeface="Calibri" panose="020F0502020204030204" pitchFamily="34" charset="0"/>
                <a:cs typeface="Calibri" panose="020F0502020204030204" pitchFamily="34" charset="0"/>
              </a:rPr>
              <a:t> user </a:t>
            </a:r>
            <a:r>
              <a:rPr lang="en-US" sz="2400" dirty="0" err="1">
                <a:latin typeface="Calibri" panose="020F0502020204030204" pitchFamily="34" charset="0"/>
                <a:cs typeface="Calibri" panose="020F0502020204030204" pitchFamily="34" charset="0"/>
              </a:rPr>
              <a:t>berdasarkan</a:t>
            </a:r>
            <a:r>
              <a:rPr lang="en-US" sz="24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Waktu</a:t>
            </a:r>
            <a:r>
              <a:rPr lang="en-US" sz="2400" dirty="0">
                <a:latin typeface="Calibri" panose="020F0502020204030204" pitchFamily="34" charset="0"/>
                <a:cs typeface="Calibri" panose="020F0502020204030204" pitchFamily="34" charset="0"/>
              </a:rPr>
              <a:t> (Time based)</a:t>
            </a: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Kuota</a:t>
            </a:r>
            <a:r>
              <a:rPr lang="en-US" sz="2400" dirty="0">
                <a:latin typeface="Calibri" panose="020F0502020204030204" pitchFamily="34" charset="0"/>
                <a:cs typeface="Calibri" panose="020F0502020204030204" pitchFamily="34" charset="0"/>
              </a:rPr>
              <a:t> (Quota based)</a:t>
            </a: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Kecepatan</a:t>
            </a:r>
            <a:r>
              <a:rPr lang="en-US" sz="2400" dirty="0">
                <a:latin typeface="Calibri" panose="020F0502020204030204" pitchFamily="34" charset="0"/>
                <a:cs typeface="Calibri" panose="020F0502020204030204" pitchFamily="34" charset="0"/>
              </a:rPr>
              <a:t> (Rate limit)</a:t>
            </a:r>
          </a:p>
        </p:txBody>
      </p:sp>
      <p:pic>
        <p:nvPicPr>
          <p:cNvPr id="5" name="Picture 2" descr="https://labkom.co.id/wp-content/uploads/2019/01/login-useman.png"/>
          <p:cNvPicPr>
            <a:picLocks noChangeAspect="1" noChangeArrowheads="1"/>
          </p:cNvPicPr>
          <p:nvPr/>
        </p:nvPicPr>
        <p:blipFill rotWithShape="1">
          <a:blip r:embed="rId2">
            <a:extLst>
              <a:ext uri="{28A0092B-C50C-407E-A947-70E740481C1C}">
                <a14:useLocalDpi xmlns:a14="http://schemas.microsoft.com/office/drawing/2010/main" val="0"/>
              </a:ext>
            </a:extLst>
          </a:blip>
          <a:srcRect l="25565" t="2050" r="24842" b="70117"/>
          <a:stretch/>
        </p:blipFill>
        <p:spPr bwMode="auto">
          <a:xfrm>
            <a:off x="7395207" y="2168272"/>
            <a:ext cx="3370573" cy="188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7577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3708" y="1992573"/>
            <a:ext cx="8584442" cy="2308324"/>
          </a:xfrm>
          <a:prstGeom prst="rect">
            <a:avLst/>
          </a:prstGeom>
          <a:noFill/>
        </p:spPr>
        <p:txBody>
          <a:bodyPr wrap="square" rtlCol="0">
            <a:spAutoFit/>
          </a:bodyPr>
          <a:lstStyle/>
          <a:p>
            <a:r>
              <a:rPr lang="en-US" sz="2400" dirty="0" err="1"/>
              <a:t>UserManager</a:t>
            </a:r>
            <a:r>
              <a:rPr lang="en-US" sz="2400" dirty="0"/>
              <a:t> </a:t>
            </a:r>
            <a:r>
              <a:rPr lang="en-US" sz="2400" dirty="0" err="1"/>
              <a:t>ini</a:t>
            </a:r>
            <a:r>
              <a:rPr lang="en-US" sz="2400" dirty="0"/>
              <a:t> </a:t>
            </a:r>
            <a:r>
              <a:rPr lang="en-US" sz="2400" dirty="0" err="1"/>
              <a:t>akan</a:t>
            </a:r>
            <a:r>
              <a:rPr lang="en-US" sz="2400" dirty="0"/>
              <a:t> </a:t>
            </a:r>
            <a:r>
              <a:rPr lang="en-US" sz="2400" dirty="0" err="1"/>
              <a:t>memudahkan</a:t>
            </a:r>
            <a:r>
              <a:rPr lang="en-US" sz="2400" dirty="0"/>
              <a:t> </a:t>
            </a:r>
            <a:r>
              <a:rPr lang="en-US" sz="2400" dirty="0" err="1"/>
              <a:t>kita</a:t>
            </a:r>
            <a:r>
              <a:rPr lang="en-US" sz="2400" dirty="0"/>
              <a:t> yang </a:t>
            </a:r>
            <a:r>
              <a:rPr lang="en-US" sz="2400" dirty="0" err="1"/>
              <a:t>ingin</a:t>
            </a:r>
            <a:r>
              <a:rPr lang="en-US" sz="2400" dirty="0"/>
              <a:t> </a:t>
            </a:r>
            <a:r>
              <a:rPr lang="en-US" sz="2400" dirty="0" err="1"/>
              <a:t>membuat</a:t>
            </a:r>
            <a:r>
              <a:rPr lang="en-US" sz="2400" dirty="0"/>
              <a:t> </a:t>
            </a:r>
            <a:r>
              <a:rPr lang="en-US" sz="2400" dirty="0" err="1"/>
              <a:t>layanan</a:t>
            </a:r>
            <a:r>
              <a:rPr lang="en-US" sz="2400" dirty="0"/>
              <a:t> internet </a:t>
            </a:r>
            <a:r>
              <a:rPr lang="en-US" sz="2400" dirty="0" err="1"/>
              <a:t>publik</a:t>
            </a:r>
            <a:r>
              <a:rPr lang="en-US" sz="2400" dirty="0"/>
              <a:t> </a:t>
            </a:r>
            <a:r>
              <a:rPr lang="en-US" sz="2400" dirty="0" err="1"/>
              <a:t>secara</a:t>
            </a:r>
            <a:r>
              <a:rPr lang="en-US" sz="2400" dirty="0"/>
              <a:t> </a:t>
            </a:r>
            <a:r>
              <a:rPr lang="en-US" sz="2400" dirty="0" err="1"/>
              <a:t>luas</a:t>
            </a:r>
            <a:r>
              <a:rPr lang="en-US" sz="2400" dirty="0"/>
              <a:t>, </a:t>
            </a:r>
            <a:r>
              <a:rPr lang="en-US" sz="2400" dirty="0" err="1"/>
              <a:t>misalnya</a:t>
            </a:r>
            <a:r>
              <a:rPr lang="en-US" sz="2400" dirty="0"/>
              <a:t> hotspot-hotspot di cafe, mall, hotel </a:t>
            </a:r>
            <a:r>
              <a:rPr lang="en-US" sz="2400" dirty="0" err="1"/>
              <a:t>dan</a:t>
            </a:r>
            <a:r>
              <a:rPr lang="en-US" sz="2400" dirty="0"/>
              <a:t> </a:t>
            </a:r>
            <a:r>
              <a:rPr lang="en-US" sz="2400" dirty="0" err="1"/>
              <a:t>sebagainya</a:t>
            </a:r>
            <a:r>
              <a:rPr lang="en-US" sz="2400" dirty="0"/>
              <a:t>, </a:t>
            </a:r>
            <a:r>
              <a:rPr lang="en-US" sz="2400" dirty="0" err="1"/>
              <a:t>karena</a:t>
            </a:r>
            <a:r>
              <a:rPr lang="en-US" sz="2400" dirty="0"/>
              <a:t> </a:t>
            </a:r>
            <a:r>
              <a:rPr lang="en-US" sz="2400" dirty="0" err="1"/>
              <a:t>dengan</a:t>
            </a:r>
            <a:r>
              <a:rPr lang="en-US" sz="2400" dirty="0"/>
              <a:t> </a:t>
            </a:r>
            <a:r>
              <a:rPr lang="en-US" sz="2400" dirty="0" err="1"/>
              <a:t>menggunakan</a:t>
            </a:r>
            <a:r>
              <a:rPr lang="en-US" sz="2400" dirty="0"/>
              <a:t> </a:t>
            </a:r>
            <a:r>
              <a:rPr lang="en-US" sz="2400" dirty="0" err="1"/>
              <a:t>UserManager</a:t>
            </a:r>
            <a:r>
              <a:rPr lang="en-US" sz="2400" dirty="0"/>
              <a:t> </a:t>
            </a:r>
            <a:r>
              <a:rPr lang="en-US" sz="2400" dirty="0" err="1"/>
              <a:t>ini</a:t>
            </a:r>
            <a:r>
              <a:rPr lang="en-US" sz="2400" dirty="0"/>
              <a:t> </a:t>
            </a:r>
            <a:r>
              <a:rPr lang="en-US" sz="2400" dirty="0" err="1"/>
              <a:t>kita</a:t>
            </a:r>
            <a:r>
              <a:rPr lang="en-US" sz="2400" dirty="0"/>
              <a:t> </a:t>
            </a:r>
            <a:r>
              <a:rPr lang="en-US" sz="2400" dirty="0" err="1"/>
              <a:t>cukup</a:t>
            </a:r>
            <a:r>
              <a:rPr lang="en-US" sz="2400" dirty="0"/>
              <a:t> </a:t>
            </a:r>
            <a:r>
              <a:rPr lang="en-US" sz="2400" dirty="0" err="1"/>
              <a:t>membuat</a:t>
            </a:r>
            <a:r>
              <a:rPr lang="en-US" sz="2400" dirty="0"/>
              <a:t> 1 account user, </a:t>
            </a:r>
            <a:r>
              <a:rPr lang="en-US" sz="2400" dirty="0" err="1"/>
              <a:t>dan</a:t>
            </a:r>
            <a:r>
              <a:rPr lang="en-US" sz="2400" dirty="0"/>
              <a:t> account user </a:t>
            </a:r>
            <a:r>
              <a:rPr lang="en-US" sz="2400" dirty="0" err="1"/>
              <a:t>tersebut</a:t>
            </a:r>
            <a:r>
              <a:rPr lang="en-US" sz="2400" dirty="0"/>
              <a:t> </a:t>
            </a:r>
            <a:r>
              <a:rPr lang="en-US" sz="2400" dirty="0" err="1"/>
              <a:t>bisa</a:t>
            </a:r>
            <a:r>
              <a:rPr lang="en-US" sz="2400" dirty="0"/>
              <a:t> </a:t>
            </a:r>
            <a:r>
              <a:rPr lang="en-US" sz="2400" dirty="0" err="1"/>
              <a:t>digunakan</a:t>
            </a:r>
            <a:r>
              <a:rPr lang="en-US" sz="2400" dirty="0"/>
              <a:t> </a:t>
            </a:r>
            <a:r>
              <a:rPr lang="en-US" sz="2400" dirty="0" err="1"/>
              <a:t>atau</a:t>
            </a:r>
            <a:r>
              <a:rPr lang="en-US" sz="2400" dirty="0"/>
              <a:t> </a:t>
            </a:r>
            <a:r>
              <a:rPr lang="en-US" sz="2400" dirty="0" err="1"/>
              <a:t>diakses</a:t>
            </a:r>
            <a:r>
              <a:rPr lang="en-US" sz="2400" dirty="0"/>
              <a:t> </a:t>
            </a:r>
            <a:r>
              <a:rPr lang="en-US" sz="2400" dirty="0" err="1"/>
              <a:t>dari</a:t>
            </a:r>
            <a:r>
              <a:rPr lang="en-US" sz="2400" dirty="0"/>
              <a:t> router-router Hotspot yang </a:t>
            </a:r>
            <a:r>
              <a:rPr lang="en-US" sz="2400" dirty="0" err="1"/>
              <a:t>sudah</a:t>
            </a:r>
            <a:r>
              <a:rPr lang="en-US" sz="2400" dirty="0"/>
              <a:t> </a:t>
            </a:r>
            <a:r>
              <a:rPr lang="en-US" sz="2400" dirty="0" err="1"/>
              <a:t>kita</a:t>
            </a:r>
            <a:r>
              <a:rPr lang="en-US" sz="2400" dirty="0"/>
              <a:t> </a:t>
            </a:r>
            <a:r>
              <a:rPr lang="en-US" sz="2400" dirty="0" err="1"/>
              <a:t>pasang</a:t>
            </a:r>
            <a:r>
              <a:rPr lang="en-US" sz="2400" dirty="0"/>
              <a:t>.</a:t>
            </a:r>
          </a:p>
        </p:txBody>
      </p:sp>
    </p:spTree>
    <p:extLst>
      <p:ext uri="{BB962C8B-B14F-4D97-AF65-F5344CB8AC3E}">
        <p14:creationId xmlns:p14="http://schemas.microsoft.com/office/powerpoint/2010/main" val="263277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636295" y="712466"/>
            <a:ext cx="8919410" cy="964789"/>
          </a:xfrm>
        </p:spPr>
        <p:txBody>
          <a:bodyPr>
            <a:normAutofit fontScale="90000"/>
          </a:bodyPr>
          <a:lstStyle/>
          <a:p>
            <a:pPr algn="ctr"/>
            <a:r>
              <a:rPr lang="en-US" b="1" dirty="0" smtClean="0">
                <a:latin typeface="+mn-lt"/>
              </a:rPr>
              <a:t>TEMPAT DAN WAKTU PELAKSANAAN PKL</a:t>
            </a:r>
            <a:endParaRPr lang="en-US" b="1" dirty="0">
              <a:latin typeface="+mn-lt"/>
            </a:endParaRPr>
          </a:p>
        </p:txBody>
      </p:sp>
      <p:cxnSp>
        <p:nvCxnSpPr>
          <p:cNvPr id="52" name="Google Shape;6948;p10"/>
          <p:cNvCxnSpPr>
            <a:endCxn id="47" idx="2"/>
          </p:cNvCxnSpPr>
          <p:nvPr/>
        </p:nvCxnSpPr>
        <p:spPr>
          <a:xfrm flipV="1">
            <a:off x="6302195" y="3808504"/>
            <a:ext cx="2510271" cy="213"/>
          </a:xfrm>
          <a:prstGeom prst="straightConnector1">
            <a:avLst/>
          </a:prstGeom>
          <a:noFill/>
          <a:ln w="9525" cap="flat" cmpd="sng">
            <a:solidFill>
              <a:srgbClr val="435D74"/>
            </a:solidFill>
            <a:prstDash val="solid"/>
            <a:round/>
            <a:headEnd type="none" w="med" len="med"/>
            <a:tailEnd type="none" w="med" len="med"/>
          </a:ln>
        </p:spPr>
      </p:cxnSp>
      <p:cxnSp>
        <p:nvCxnSpPr>
          <p:cNvPr id="54" name="Google Shape;6950;p10"/>
          <p:cNvCxnSpPr>
            <a:stCxn id="41" idx="6"/>
            <a:endCxn id="50" idx="2"/>
          </p:cNvCxnSpPr>
          <p:nvPr/>
        </p:nvCxnSpPr>
        <p:spPr>
          <a:xfrm flipV="1">
            <a:off x="2942256" y="3809157"/>
            <a:ext cx="2378270" cy="68"/>
          </a:xfrm>
          <a:prstGeom prst="straightConnector1">
            <a:avLst/>
          </a:prstGeom>
          <a:noFill/>
          <a:ln w="9525" cap="flat" cmpd="sng">
            <a:solidFill>
              <a:srgbClr val="435D74"/>
            </a:solidFill>
            <a:prstDash val="solid"/>
            <a:round/>
            <a:headEnd type="none" w="med" len="med"/>
            <a:tailEnd type="none" w="med" len="med"/>
          </a:ln>
        </p:spPr>
      </p:cxnSp>
      <p:cxnSp>
        <p:nvCxnSpPr>
          <p:cNvPr id="49" name="Google Shape;6954;p10"/>
          <p:cNvCxnSpPr>
            <a:endCxn id="64" idx="0"/>
          </p:cNvCxnSpPr>
          <p:nvPr/>
        </p:nvCxnSpPr>
        <p:spPr>
          <a:xfrm>
            <a:off x="5810797" y="4293682"/>
            <a:ext cx="0" cy="483667"/>
          </a:xfrm>
          <a:prstGeom prst="straightConnector1">
            <a:avLst/>
          </a:prstGeom>
          <a:noFill/>
          <a:ln w="9525" cap="flat" cmpd="sng">
            <a:solidFill>
              <a:srgbClr val="435D74"/>
            </a:solidFill>
            <a:prstDash val="solid"/>
            <a:round/>
            <a:headEnd type="none" w="med" len="med"/>
            <a:tailEnd type="none" w="med" len="med"/>
          </a:ln>
        </p:spPr>
      </p:cxnSp>
      <p:sp>
        <p:nvSpPr>
          <p:cNvPr id="50" name="Google Shape;6952;p10"/>
          <p:cNvSpPr/>
          <p:nvPr/>
        </p:nvSpPr>
        <p:spPr>
          <a:xfrm>
            <a:off x="5320526" y="3317998"/>
            <a:ext cx="982317" cy="982317"/>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6955;p10"/>
          <p:cNvSpPr/>
          <p:nvPr/>
        </p:nvSpPr>
        <p:spPr>
          <a:xfrm>
            <a:off x="5445879" y="3443360"/>
            <a:ext cx="731846" cy="731845"/>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6" name="Google Shape;6957;p10"/>
          <p:cNvCxnSpPr>
            <a:stCxn id="48" idx="0"/>
            <a:endCxn id="66" idx="0"/>
          </p:cNvCxnSpPr>
          <p:nvPr/>
        </p:nvCxnSpPr>
        <p:spPr>
          <a:xfrm flipV="1">
            <a:off x="9303086" y="2827721"/>
            <a:ext cx="16353" cy="615638"/>
          </a:xfrm>
          <a:prstGeom prst="straightConnector1">
            <a:avLst/>
          </a:prstGeom>
          <a:noFill/>
          <a:ln w="9525" cap="flat" cmpd="sng">
            <a:solidFill>
              <a:srgbClr val="435D74"/>
            </a:solidFill>
            <a:prstDash val="solid"/>
            <a:round/>
            <a:headEnd type="none" w="med" len="med"/>
            <a:tailEnd type="none" w="med" len="med"/>
          </a:ln>
        </p:spPr>
      </p:cxnSp>
      <p:sp>
        <p:nvSpPr>
          <p:cNvPr id="47" name="Google Shape;6959;p10"/>
          <p:cNvSpPr/>
          <p:nvPr/>
        </p:nvSpPr>
        <p:spPr>
          <a:xfrm>
            <a:off x="8812466" y="3317998"/>
            <a:ext cx="981012" cy="981012"/>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6958;p10"/>
          <p:cNvSpPr/>
          <p:nvPr/>
        </p:nvSpPr>
        <p:spPr>
          <a:xfrm>
            <a:off x="8937815" y="3443359"/>
            <a:ext cx="730541" cy="730541"/>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40" name="Google Shape;6965;p10"/>
          <p:cNvCxnSpPr>
            <a:stCxn id="42" idx="0"/>
            <a:endCxn id="63" idx="0"/>
          </p:cNvCxnSpPr>
          <p:nvPr/>
        </p:nvCxnSpPr>
        <p:spPr>
          <a:xfrm flipH="1" flipV="1">
            <a:off x="2451647" y="2827722"/>
            <a:ext cx="164" cy="616091"/>
          </a:xfrm>
          <a:prstGeom prst="straightConnector1">
            <a:avLst/>
          </a:prstGeom>
          <a:noFill/>
          <a:ln w="9525" cap="flat" cmpd="sng">
            <a:solidFill>
              <a:srgbClr val="435D74"/>
            </a:solidFill>
            <a:prstDash val="solid"/>
            <a:round/>
            <a:headEnd type="none" w="med" len="med"/>
            <a:tailEnd type="none" w="med" len="med"/>
          </a:ln>
        </p:spPr>
      </p:cxnSp>
      <p:sp>
        <p:nvSpPr>
          <p:cNvPr id="41" name="Google Shape;6951;p10"/>
          <p:cNvSpPr/>
          <p:nvPr/>
        </p:nvSpPr>
        <p:spPr>
          <a:xfrm>
            <a:off x="1961039" y="3318431"/>
            <a:ext cx="981217" cy="981588"/>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Google Shape;6966;p10"/>
          <p:cNvSpPr/>
          <p:nvPr/>
        </p:nvSpPr>
        <p:spPr>
          <a:xfrm>
            <a:off x="2086409" y="3443813"/>
            <a:ext cx="730804" cy="730804"/>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Oval 62"/>
          <p:cNvSpPr/>
          <p:nvPr/>
        </p:nvSpPr>
        <p:spPr>
          <a:xfrm>
            <a:off x="2369217" y="2827722"/>
            <a:ext cx="164859" cy="164859"/>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728367" y="4777349"/>
            <a:ext cx="164859" cy="164859"/>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9237009" y="2827721"/>
            <a:ext cx="164859" cy="164859"/>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583631" y="1955482"/>
            <a:ext cx="1736029" cy="686621"/>
            <a:chOff x="1303127" y="1454463"/>
            <a:chExt cx="1736029" cy="686621"/>
          </a:xfrm>
        </p:grpSpPr>
        <p:sp>
          <p:nvSpPr>
            <p:cNvPr id="67" name="TextBox 66"/>
            <p:cNvSpPr txBox="1"/>
            <p:nvPr/>
          </p:nvSpPr>
          <p:spPr>
            <a:xfrm>
              <a:off x="1303127" y="1454463"/>
              <a:ext cx="1700671" cy="369332"/>
            </a:xfrm>
            <a:prstGeom prst="rect">
              <a:avLst/>
            </a:prstGeom>
            <a:noFill/>
          </p:spPr>
          <p:txBody>
            <a:bodyPr wrap="square" rtlCol="0">
              <a:spAutoFit/>
            </a:bodyPr>
            <a:lstStyle/>
            <a:p>
              <a:r>
                <a:rPr lang="en-US" b="1" dirty="0" smtClean="0"/>
                <a:t>1 April – 31 </a:t>
              </a:r>
              <a:r>
                <a:rPr lang="en-US" b="1" dirty="0" err="1"/>
                <a:t>J</a:t>
              </a:r>
              <a:r>
                <a:rPr lang="en-US" b="1" dirty="0" err="1" smtClean="0"/>
                <a:t>uni</a:t>
              </a:r>
              <a:endParaRPr lang="en-US" b="1" dirty="0"/>
            </a:p>
          </p:txBody>
        </p:sp>
        <p:sp>
          <p:nvSpPr>
            <p:cNvPr id="71" name="TextBox 70"/>
            <p:cNvSpPr txBox="1"/>
            <p:nvPr/>
          </p:nvSpPr>
          <p:spPr>
            <a:xfrm>
              <a:off x="1315269" y="1771752"/>
              <a:ext cx="1723887" cy="369332"/>
            </a:xfrm>
            <a:prstGeom prst="rect">
              <a:avLst/>
            </a:prstGeom>
            <a:noFill/>
          </p:spPr>
          <p:txBody>
            <a:bodyPr wrap="square" rtlCol="0">
              <a:spAutoFit/>
            </a:bodyPr>
            <a:lstStyle/>
            <a:p>
              <a:r>
                <a:rPr lang="en-US" b="1" u="sng" dirty="0" err="1" smtClean="0"/>
                <a:t>Universitas</a:t>
              </a:r>
              <a:r>
                <a:rPr lang="en-US" b="1" u="sng" dirty="0" smtClean="0"/>
                <a:t> BTH</a:t>
              </a:r>
            </a:p>
          </p:txBody>
        </p:sp>
      </p:grpSp>
      <p:grpSp>
        <p:nvGrpSpPr>
          <p:cNvPr id="76" name="Group 75"/>
          <p:cNvGrpSpPr/>
          <p:nvPr/>
        </p:nvGrpSpPr>
        <p:grpSpPr>
          <a:xfrm>
            <a:off x="4180312" y="5069404"/>
            <a:ext cx="3425827" cy="699675"/>
            <a:chOff x="4366523" y="5287164"/>
            <a:chExt cx="3425827" cy="699675"/>
          </a:xfrm>
        </p:grpSpPr>
        <p:sp>
          <p:nvSpPr>
            <p:cNvPr id="68" name="TextBox 67"/>
            <p:cNvSpPr txBox="1"/>
            <p:nvPr/>
          </p:nvSpPr>
          <p:spPr>
            <a:xfrm>
              <a:off x="4957998" y="5287164"/>
              <a:ext cx="2242876" cy="369332"/>
            </a:xfrm>
            <a:prstGeom prst="rect">
              <a:avLst/>
            </a:prstGeom>
            <a:noFill/>
          </p:spPr>
          <p:txBody>
            <a:bodyPr wrap="square" rtlCol="0">
              <a:spAutoFit/>
            </a:bodyPr>
            <a:lstStyle/>
            <a:p>
              <a:r>
                <a:rPr lang="en-US" b="1" dirty="0" smtClean="0"/>
                <a:t>1 </a:t>
              </a:r>
              <a:r>
                <a:rPr lang="en-US" b="1" dirty="0" err="1" smtClean="0"/>
                <a:t>juli</a:t>
              </a:r>
              <a:r>
                <a:rPr lang="en-US" b="1" dirty="0" smtClean="0"/>
                <a:t> – 30 </a:t>
              </a:r>
              <a:r>
                <a:rPr lang="en-US" b="1" dirty="0" err="1" smtClean="0"/>
                <a:t>september</a:t>
              </a:r>
              <a:endParaRPr lang="en-US" b="1" dirty="0"/>
            </a:p>
          </p:txBody>
        </p:sp>
        <p:sp>
          <p:nvSpPr>
            <p:cNvPr id="72" name="TextBox 71"/>
            <p:cNvSpPr txBox="1"/>
            <p:nvPr/>
          </p:nvSpPr>
          <p:spPr>
            <a:xfrm>
              <a:off x="4366523" y="5617507"/>
              <a:ext cx="3425827" cy="369332"/>
            </a:xfrm>
            <a:prstGeom prst="rect">
              <a:avLst/>
            </a:prstGeom>
            <a:noFill/>
          </p:spPr>
          <p:txBody>
            <a:bodyPr wrap="square" rtlCol="0">
              <a:spAutoFit/>
            </a:bodyPr>
            <a:lstStyle/>
            <a:p>
              <a:r>
                <a:rPr lang="en-US" b="1" u="sng" dirty="0" err="1" smtClean="0"/>
                <a:t>Universitas</a:t>
              </a:r>
              <a:r>
                <a:rPr lang="en-US" b="1" u="sng" dirty="0" smtClean="0"/>
                <a:t> </a:t>
              </a:r>
              <a:r>
                <a:rPr lang="en-US" b="1" u="sng" dirty="0" err="1" smtClean="0"/>
                <a:t>Pendidikan</a:t>
              </a:r>
              <a:r>
                <a:rPr lang="en-US" b="1" u="sng" dirty="0" smtClean="0"/>
                <a:t>  Indonesia</a:t>
              </a:r>
            </a:p>
          </p:txBody>
        </p:sp>
      </p:grpSp>
      <p:grpSp>
        <p:nvGrpSpPr>
          <p:cNvPr id="75" name="Group 74"/>
          <p:cNvGrpSpPr/>
          <p:nvPr/>
        </p:nvGrpSpPr>
        <p:grpSpPr>
          <a:xfrm>
            <a:off x="7771245" y="1955482"/>
            <a:ext cx="3063454" cy="692207"/>
            <a:chOff x="7712971" y="1457410"/>
            <a:chExt cx="3063454" cy="692207"/>
          </a:xfrm>
        </p:grpSpPr>
        <p:sp>
          <p:nvSpPr>
            <p:cNvPr id="69" name="TextBox 68"/>
            <p:cNvSpPr txBox="1"/>
            <p:nvPr/>
          </p:nvSpPr>
          <p:spPr>
            <a:xfrm>
              <a:off x="7922810" y="1457410"/>
              <a:ext cx="2643777" cy="369332"/>
            </a:xfrm>
            <a:prstGeom prst="rect">
              <a:avLst/>
            </a:prstGeom>
            <a:noFill/>
          </p:spPr>
          <p:txBody>
            <a:bodyPr wrap="square" rtlCol="0">
              <a:spAutoFit/>
            </a:bodyPr>
            <a:lstStyle/>
            <a:p>
              <a:r>
                <a:rPr lang="en-US" b="1" dirty="0" smtClean="0"/>
                <a:t>6 </a:t>
              </a:r>
              <a:r>
                <a:rPr lang="en-US" b="1" dirty="0" err="1" smtClean="0"/>
                <a:t>Oktober</a:t>
              </a:r>
              <a:r>
                <a:rPr lang="en-US" b="1" dirty="0" smtClean="0"/>
                <a:t> – 23 </a:t>
              </a:r>
              <a:r>
                <a:rPr lang="en-US" b="1" dirty="0" err="1" smtClean="0"/>
                <a:t>Desember</a:t>
              </a:r>
              <a:endParaRPr lang="en-US" b="1" dirty="0"/>
            </a:p>
          </p:txBody>
        </p:sp>
        <p:sp>
          <p:nvSpPr>
            <p:cNvPr id="73" name="TextBox 72"/>
            <p:cNvSpPr txBox="1"/>
            <p:nvPr/>
          </p:nvSpPr>
          <p:spPr>
            <a:xfrm>
              <a:off x="7712971" y="1780285"/>
              <a:ext cx="3063454" cy="369332"/>
            </a:xfrm>
            <a:prstGeom prst="rect">
              <a:avLst/>
            </a:prstGeom>
            <a:noFill/>
          </p:spPr>
          <p:txBody>
            <a:bodyPr wrap="square" rtlCol="0">
              <a:spAutoFit/>
            </a:bodyPr>
            <a:lstStyle/>
            <a:p>
              <a:r>
                <a:rPr lang="en-US" b="1" u="sng" dirty="0" err="1" smtClean="0"/>
                <a:t>Lembaga</a:t>
              </a:r>
              <a:r>
                <a:rPr lang="en-US" b="1" u="sng" dirty="0" smtClean="0"/>
                <a:t> </a:t>
              </a:r>
              <a:r>
                <a:rPr lang="en-US" b="1" u="sng" dirty="0" err="1"/>
                <a:t>P</a:t>
              </a:r>
              <a:r>
                <a:rPr lang="en-US" b="1" u="sng" dirty="0" err="1" smtClean="0"/>
                <a:t>endidikan</a:t>
              </a:r>
              <a:r>
                <a:rPr lang="en-US" b="1" u="sng" dirty="0" smtClean="0"/>
                <a:t> </a:t>
              </a:r>
              <a:r>
                <a:rPr lang="en-US" b="1" u="sng" dirty="0" err="1" smtClean="0"/>
                <a:t>Prawita</a:t>
              </a:r>
              <a:endParaRPr lang="en-US" b="1" u="sng" dirty="0" smtClean="0"/>
            </a:p>
          </p:txBody>
        </p:sp>
      </p:grpSp>
    </p:spTree>
    <p:extLst>
      <p:ext uri="{BB962C8B-B14F-4D97-AF65-F5344CB8AC3E}">
        <p14:creationId xmlns:p14="http://schemas.microsoft.com/office/powerpoint/2010/main" val="276439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500"/>
                                        <p:tgtEl>
                                          <p:spTgt spid="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fade">
                                      <p:cBhvr>
                                        <p:cTn id="49" dur="500"/>
                                        <p:tgtEl>
                                          <p:spTgt spid="66"/>
                                        </p:tgtEl>
                                      </p:cBhvr>
                                    </p:animEffect>
                                  </p:childTnLst>
                                </p:cTn>
                              </p:par>
                              <p:par>
                                <p:cTn id="50" presetID="10" presetClass="entr" presetSubtype="0" fill="hold"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500"/>
                                        <p:tgtEl>
                                          <p:spTgt spid="74"/>
                                        </p:tgtEl>
                                      </p:cBhvr>
                                    </p:animEffect>
                                  </p:childTnLst>
                                </p:cTn>
                              </p:par>
                              <p:par>
                                <p:cTn id="53" presetID="10"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0" grpId="0" animBg="1"/>
      <p:bldP spid="51" grpId="0" animBg="1"/>
      <p:bldP spid="47" grpId="0" animBg="1"/>
      <p:bldP spid="48" grpId="0" animBg="1"/>
      <p:bldP spid="41" grpId="0" animBg="1"/>
      <p:bldP spid="42" grpId="0" animBg="1"/>
      <p:bldP spid="63" grpId="0" animBg="1"/>
      <p:bldP spid="64" grpId="0" animBg="1"/>
      <p:bldP spid="6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55" y="2100524"/>
            <a:ext cx="6452099" cy="2656953"/>
          </a:xfrm>
        </p:spPr>
        <p:txBody>
          <a:bodyPr>
            <a:noAutofit/>
          </a:bodyPr>
          <a:lstStyle/>
          <a:p>
            <a:pPr marL="0" indent="0">
              <a:buNone/>
            </a:pPr>
            <a:r>
              <a:rPr lang="en-US" sz="2400" dirty="0" err="1">
                <a:cs typeface="Calibri" panose="020F0502020204030204" pitchFamily="34" charset="0"/>
              </a:rPr>
              <a:t>Mikrotik</a:t>
            </a:r>
            <a:r>
              <a:rPr lang="en-US" sz="2400" dirty="0">
                <a:cs typeface="Calibri" panose="020F0502020204030204" pitchFamily="34" charset="0"/>
              </a:rPr>
              <a:t> </a:t>
            </a:r>
            <a:r>
              <a:rPr lang="en-US" sz="2400" dirty="0" err="1">
                <a:cs typeface="Calibri" panose="020F0502020204030204" pitchFamily="34" charset="0"/>
              </a:rPr>
              <a:t>Usermanager</a:t>
            </a:r>
            <a:r>
              <a:rPr lang="en-US" sz="2400" dirty="0">
                <a:cs typeface="Calibri" panose="020F0502020204030204" pitchFamily="34" charset="0"/>
              </a:rPr>
              <a:t> </a:t>
            </a:r>
            <a:r>
              <a:rPr lang="en-US" sz="2400" dirty="0" err="1">
                <a:cs typeface="Calibri" panose="020F0502020204030204" pitchFamily="34" charset="0"/>
              </a:rPr>
              <a:t>memiliki</a:t>
            </a:r>
            <a:r>
              <a:rPr lang="en-US" sz="2400" dirty="0">
                <a:cs typeface="Calibri" panose="020F0502020204030204" pitchFamily="34" charset="0"/>
              </a:rPr>
              <a:t> database yang </a:t>
            </a:r>
            <a:r>
              <a:rPr lang="en-US" sz="2400" dirty="0" err="1">
                <a:cs typeface="Calibri" panose="020F0502020204030204" pitchFamily="34" charset="0"/>
              </a:rPr>
              <a:t>bisa</a:t>
            </a:r>
            <a:r>
              <a:rPr lang="en-US" sz="2400" dirty="0">
                <a:cs typeface="Calibri" panose="020F0502020204030204" pitchFamily="34" charset="0"/>
              </a:rPr>
              <a:t> </a:t>
            </a:r>
            <a:r>
              <a:rPr lang="en-US" sz="2400" dirty="0" err="1">
                <a:cs typeface="Calibri" panose="020F0502020204030204" pitchFamily="34" charset="0"/>
              </a:rPr>
              <a:t>digunakan</a:t>
            </a:r>
            <a:r>
              <a:rPr lang="en-US" sz="2400" dirty="0">
                <a:cs typeface="Calibri" panose="020F0502020204030204" pitchFamily="34" charset="0"/>
              </a:rPr>
              <a:t> </a:t>
            </a:r>
            <a:r>
              <a:rPr lang="en-US" sz="2400" dirty="0" err="1">
                <a:cs typeface="Calibri" panose="020F0502020204030204" pitchFamily="34" charset="0"/>
              </a:rPr>
              <a:t>untuk</a:t>
            </a:r>
            <a:r>
              <a:rPr lang="en-US" sz="2400" dirty="0">
                <a:cs typeface="Calibri" panose="020F0502020204030204" pitchFamily="34" charset="0"/>
              </a:rPr>
              <a:t> </a:t>
            </a:r>
            <a:r>
              <a:rPr lang="en-US" sz="2400" dirty="0" err="1">
                <a:cs typeface="Calibri" panose="020F0502020204030204" pitchFamily="34" charset="0"/>
              </a:rPr>
              <a:t>melakukan</a:t>
            </a:r>
            <a:r>
              <a:rPr lang="en-US" sz="2400" dirty="0">
                <a:cs typeface="Calibri" panose="020F0502020204030204" pitchFamily="34" charset="0"/>
              </a:rPr>
              <a:t> </a:t>
            </a:r>
            <a:r>
              <a:rPr lang="en-US" sz="2400" dirty="0" err="1">
                <a:cs typeface="Calibri" panose="020F0502020204030204" pitchFamily="34" charset="0"/>
              </a:rPr>
              <a:t>autentikasi</a:t>
            </a:r>
            <a:r>
              <a:rPr lang="en-US" sz="2400" dirty="0">
                <a:cs typeface="Calibri" panose="020F0502020204030204" pitchFamily="34" charset="0"/>
              </a:rPr>
              <a:t> user yang login </a:t>
            </a:r>
            <a:r>
              <a:rPr lang="en-US" sz="2400" dirty="0" err="1">
                <a:cs typeface="Calibri" panose="020F0502020204030204" pitchFamily="34" charset="0"/>
              </a:rPr>
              <a:t>kedalam</a:t>
            </a:r>
            <a:r>
              <a:rPr lang="en-US" sz="2400" dirty="0">
                <a:cs typeface="Calibri" panose="020F0502020204030204" pitchFamily="34" charset="0"/>
              </a:rPr>
              <a:t> </a:t>
            </a:r>
            <a:r>
              <a:rPr lang="en-US" sz="2400" dirty="0" err="1">
                <a:cs typeface="Calibri" panose="020F0502020204030204" pitchFamily="34" charset="0"/>
              </a:rPr>
              <a:t>jaringan</a:t>
            </a:r>
            <a:r>
              <a:rPr lang="en-US" sz="2400" dirty="0">
                <a:cs typeface="Calibri" panose="020F0502020204030204" pitchFamily="34" charset="0"/>
              </a:rPr>
              <a:t> </a:t>
            </a:r>
            <a:r>
              <a:rPr lang="en-US" sz="2400" dirty="0" err="1">
                <a:cs typeface="Calibri" panose="020F0502020204030204" pitchFamily="34" charset="0"/>
              </a:rPr>
              <a:t>kita</a:t>
            </a:r>
            <a:r>
              <a:rPr lang="en-US" sz="2400" dirty="0">
                <a:cs typeface="Calibri" panose="020F0502020204030204" pitchFamily="34" charset="0"/>
              </a:rPr>
              <a:t>, </a:t>
            </a:r>
            <a:r>
              <a:rPr lang="en-US" sz="2400" dirty="0" err="1">
                <a:cs typeface="Calibri" panose="020F0502020204030204" pitchFamily="34" charset="0"/>
              </a:rPr>
              <a:t>dan</a:t>
            </a:r>
            <a:r>
              <a:rPr lang="en-US" sz="2400" dirty="0">
                <a:cs typeface="Calibri" panose="020F0502020204030204" pitchFamily="34" charset="0"/>
              </a:rPr>
              <a:t> </a:t>
            </a:r>
            <a:r>
              <a:rPr lang="en-US" sz="2400" dirty="0" err="1">
                <a:cs typeface="Calibri" panose="020F0502020204030204" pitchFamily="34" charset="0"/>
              </a:rPr>
              <a:t>juga</a:t>
            </a:r>
            <a:r>
              <a:rPr lang="en-US" sz="2400" dirty="0">
                <a:cs typeface="Calibri" panose="020F0502020204030204" pitchFamily="34" charset="0"/>
              </a:rPr>
              <a:t> </a:t>
            </a:r>
            <a:r>
              <a:rPr lang="en-US" sz="2400" dirty="0" err="1">
                <a:cs typeface="Calibri" panose="020F0502020204030204" pitchFamily="34" charset="0"/>
              </a:rPr>
              <a:t>dapat</a:t>
            </a:r>
            <a:r>
              <a:rPr lang="en-US" sz="2400" dirty="0">
                <a:cs typeface="Calibri" panose="020F0502020204030204" pitchFamily="34" charset="0"/>
              </a:rPr>
              <a:t> </a:t>
            </a:r>
            <a:r>
              <a:rPr lang="en-US" sz="2400" dirty="0" err="1">
                <a:cs typeface="Calibri" panose="020F0502020204030204" pitchFamily="34" charset="0"/>
              </a:rPr>
              <a:t>memberikan</a:t>
            </a:r>
            <a:r>
              <a:rPr lang="en-US" sz="2400" dirty="0">
                <a:cs typeface="Calibri" panose="020F0502020204030204" pitchFamily="34" charset="0"/>
              </a:rPr>
              <a:t> </a:t>
            </a:r>
            <a:r>
              <a:rPr lang="en-US" sz="2400" dirty="0" err="1">
                <a:cs typeface="Calibri" panose="020F0502020204030204" pitchFamily="34" charset="0"/>
              </a:rPr>
              <a:t>kebijakan</a:t>
            </a:r>
            <a:r>
              <a:rPr lang="en-US" sz="2400" dirty="0">
                <a:cs typeface="Calibri" panose="020F0502020204030204" pitchFamily="34" charset="0"/>
              </a:rPr>
              <a:t> </a:t>
            </a:r>
            <a:r>
              <a:rPr lang="en-US" sz="2400" dirty="0" err="1">
                <a:cs typeface="Calibri" panose="020F0502020204030204" pitchFamily="34" charset="0"/>
              </a:rPr>
              <a:t>terhadap</a:t>
            </a:r>
            <a:r>
              <a:rPr lang="en-US" sz="2400" dirty="0">
                <a:cs typeface="Calibri" panose="020F0502020204030204" pitchFamily="34" charset="0"/>
              </a:rPr>
              <a:t> user </a:t>
            </a:r>
            <a:r>
              <a:rPr lang="en-US" sz="2400" dirty="0" err="1">
                <a:cs typeface="Calibri" panose="020F0502020204030204" pitchFamily="34" charset="0"/>
              </a:rPr>
              <a:t>tersebut</a:t>
            </a:r>
            <a:r>
              <a:rPr lang="en-US" sz="2400" dirty="0">
                <a:cs typeface="Calibri" panose="020F0502020204030204" pitchFamily="34" charset="0"/>
              </a:rPr>
              <a:t> </a:t>
            </a:r>
            <a:r>
              <a:rPr lang="en-US" sz="2400" dirty="0" err="1">
                <a:cs typeface="Calibri" panose="020F0502020204030204" pitchFamily="34" charset="0"/>
              </a:rPr>
              <a:t>misalnya</a:t>
            </a:r>
            <a:r>
              <a:rPr lang="en-US" sz="2400" dirty="0">
                <a:cs typeface="Calibri" panose="020F0502020204030204" pitchFamily="34" charset="0"/>
              </a:rPr>
              <a:t> </a:t>
            </a:r>
            <a:r>
              <a:rPr lang="en-US" sz="2400" dirty="0" err="1">
                <a:cs typeface="Calibri" panose="020F0502020204030204" pitchFamily="34" charset="0"/>
              </a:rPr>
              <a:t>kita</a:t>
            </a:r>
            <a:r>
              <a:rPr lang="en-US" sz="2400" dirty="0">
                <a:cs typeface="Calibri" panose="020F0502020204030204" pitchFamily="34" charset="0"/>
              </a:rPr>
              <a:t> </a:t>
            </a:r>
            <a:r>
              <a:rPr lang="en-US" sz="2400" dirty="0" err="1">
                <a:cs typeface="Calibri" panose="020F0502020204030204" pitchFamily="34" charset="0"/>
              </a:rPr>
              <a:t>dapat</a:t>
            </a:r>
            <a:r>
              <a:rPr lang="en-US" sz="2400" dirty="0">
                <a:cs typeface="Calibri" panose="020F0502020204030204" pitchFamily="34" charset="0"/>
              </a:rPr>
              <a:t> </a:t>
            </a:r>
            <a:r>
              <a:rPr lang="en-US" sz="2400" dirty="0" err="1">
                <a:cs typeface="Calibri" panose="020F0502020204030204" pitchFamily="34" charset="0"/>
              </a:rPr>
              <a:t>membatasi</a:t>
            </a:r>
            <a:r>
              <a:rPr lang="en-US" sz="2400" dirty="0">
                <a:cs typeface="Calibri" panose="020F0502020204030204" pitchFamily="34" charset="0"/>
              </a:rPr>
              <a:t> </a:t>
            </a:r>
            <a:r>
              <a:rPr lang="en-US" sz="2400" dirty="0" err="1">
                <a:cs typeface="Calibri" panose="020F0502020204030204" pitchFamily="34" charset="0"/>
              </a:rPr>
              <a:t>kuota</a:t>
            </a:r>
            <a:r>
              <a:rPr lang="en-US" sz="2400" dirty="0">
                <a:cs typeface="Calibri" panose="020F0502020204030204" pitchFamily="34" charset="0"/>
              </a:rPr>
              <a:t> upload </a:t>
            </a:r>
            <a:r>
              <a:rPr lang="en-US" sz="2400" dirty="0" err="1">
                <a:cs typeface="Calibri" panose="020F0502020204030204" pitchFamily="34" charset="0"/>
              </a:rPr>
              <a:t>dan</a:t>
            </a:r>
            <a:r>
              <a:rPr lang="en-US" sz="2400" dirty="0">
                <a:cs typeface="Calibri" panose="020F0502020204030204" pitchFamily="34" charset="0"/>
              </a:rPr>
              <a:t> download, </a:t>
            </a:r>
            <a:r>
              <a:rPr lang="en-US" sz="2400" dirty="0" err="1">
                <a:cs typeface="Calibri" panose="020F0502020204030204" pitchFamily="34" charset="0"/>
              </a:rPr>
              <a:t>membatasi</a:t>
            </a:r>
            <a:r>
              <a:rPr lang="en-US" sz="2400" dirty="0">
                <a:cs typeface="Calibri" panose="020F0502020204030204" pitchFamily="34" charset="0"/>
              </a:rPr>
              <a:t> </a:t>
            </a:r>
            <a:r>
              <a:rPr lang="en-US" sz="2400" dirty="0" err="1">
                <a:cs typeface="Calibri" panose="020F0502020204030204" pitchFamily="34" charset="0"/>
              </a:rPr>
              <a:t>kecepatan</a:t>
            </a:r>
            <a:r>
              <a:rPr lang="en-US" sz="2400" dirty="0">
                <a:cs typeface="Calibri" panose="020F0502020204030204" pitchFamily="34" charset="0"/>
              </a:rPr>
              <a:t> upload </a:t>
            </a:r>
            <a:r>
              <a:rPr lang="en-US" sz="2400" dirty="0" err="1">
                <a:cs typeface="Calibri" panose="020F0502020204030204" pitchFamily="34" charset="0"/>
              </a:rPr>
              <a:t>dan</a:t>
            </a:r>
            <a:r>
              <a:rPr lang="en-US" sz="2400" dirty="0">
                <a:cs typeface="Calibri" panose="020F0502020204030204" pitchFamily="34" charset="0"/>
              </a:rPr>
              <a:t> download, </a:t>
            </a:r>
            <a:r>
              <a:rPr lang="en-US" sz="2400" dirty="0" err="1">
                <a:cs typeface="Calibri" panose="020F0502020204030204" pitchFamily="34" charset="0"/>
              </a:rPr>
              <a:t>dan</a:t>
            </a:r>
            <a:r>
              <a:rPr lang="en-US" sz="2400" dirty="0">
                <a:cs typeface="Calibri" panose="020F0502020204030204" pitchFamily="34" charset="0"/>
              </a:rPr>
              <a:t> </a:t>
            </a:r>
            <a:r>
              <a:rPr lang="en-US" sz="2400" dirty="0" err="1">
                <a:cs typeface="Calibri" panose="020F0502020204030204" pitchFamily="34" charset="0"/>
              </a:rPr>
              <a:t>membatasi</a:t>
            </a:r>
            <a:r>
              <a:rPr lang="en-US" sz="2400" dirty="0">
                <a:cs typeface="Calibri" panose="020F0502020204030204" pitchFamily="34" charset="0"/>
              </a:rPr>
              <a:t> </a:t>
            </a:r>
            <a:r>
              <a:rPr lang="en-US" sz="2400" dirty="0" err="1">
                <a:cs typeface="Calibri" panose="020F0502020204030204" pitchFamily="34" charset="0"/>
              </a:rPr>
              <a:t>berapa</a:t>
            </a:r>
            <a:r>
              <a:rPr lang="en-US" sz="2400" dirty="0">
                <a:cs typeface="Calibri" panose="020F0502020204030204" pitchFamily="34" charset="0"/>
              </a:rPr>
              <a:t> lama user </a:t>
            </a:r>
            <a:r>
              <a:rPr lang="en-US" sz="2400" dirty="0" err="1">
                <a:cs typeface="Calibri" panose="020F0502020204030204" pitchFamily="34" charset="0"/>
              </a:rPr>
              <a:t>dapat</a:t>
            </a:r>
            <a:r>
              <a:rPr lang="en-US" sz="2400" dirty="0">
                <a:cs typeface="Calibri" panose="020F0502020204030204" pitchFamily="34" charset="0"/>
              </a:rPr>
              <a:t> </a:t>
            </a:r>
            <a:r>
              <a:rPr lang="en-US" sz="2400" dirty="0" err="1">
                <a:cs typeface="Calibri" panose="020F0502020204030204" pitchFamily="34" charset="0"/>
              </a:rPr>
              <a:t>terhubung</a:t>
            </a:r>
            <a:r>
              <a:rPr lang="en-US" sz="2400" dirty="0">
                <a:cs typeface="Calibri" panose="020F0502020204030204" pitchFamily="34" charset="0"/>
              </a:rPr>
              <a:t>  </a:t>
            </a:r>
            <a:r>
              <a:rPr lang="en-US" sz="2400" dirty="0" err="1"/>
              <a:t>menggunakan</a:t>
            </a:r>
            <a:r>
              <a:rPr lang="en-US" sz="2400" dirty="0"/>
              <a:t> </a:t>
            </a:r>
            <a:r>
              <a:rPr lang="en-US" sz="2400" dirty="0" err="1"/>
              <a:t>akun</a:t>
            </a:r>
            <a:r>
              <a:rPr lang="en-US" sz="2400" dirty="0"/>
              <a:t> yang </a:t>
            </a:r>
            <a:r>
              <a:rPr lang="en-US" sz="2400" dirty="0" err="1"/>
              <a:t>kita</a:t>
            </a:r>
            <a:r>
              <a:rPr lang="en-US" sz="2400" dirty="0"/>
              <a:t> </a:t>
            </a:r>
            <a:r>
              <a:rPr lang="en-US" sz="2400" dirty="0" err="1"/>
              <a:t>buat</a:t>
            </a:r>
            <a:r>
              <a:rPr lang="en-US" sz="2400" dirty="0"/>
              <a:t> </a:t>
            </a:r>
            <a:endParaRPr lang="en-US" sz="2400" dirty="0">
              <a:cs typeface="Calibri" panose="020F0502020204030204" pitchFamily="34" charset="0"/>
            </a:endParaRPr>
          </a:p>
        </p:txBody>
      </p:sp>
      <p:pic>
        <p:nvPicPr>
          <p:cNvPr id="2" name="Picture 1"/>
          <p:cNvPicPr>
            <a:picLocks noChangeAspect="1"/>
          </p:cNvPicPr>
          <p:nvPr/>
        </p:nvPicPr>
        <p:blipFill rotWithShape="1">
          <a:blip r:embed="rId2"/>
          <a:srcRect l="1404" t="7558" b="1744"/>
          <a:stretch/>
        </p:blipFill>
        <p:spPr>
          <a:xfrm>
            <a:off x="7100455" y="1478860"/>
            <a:ext cx="4466112" cy="3841287"/>
          </a:xfrm>
          <a:prstGeom prst="rect">
            <a:avLst/>
          </a:prstGeom>
        </p:spPr>
      </p:pic>
    </p:spTree>
    <p:extLst>
      <p:ext uri="{BB962C8B-B14F-4D97-AF65-F5344CB8AC3E}">
        <p14:creationId xmlns:p14="http://schemas.microsoft.com/office/powerpoint/2010/main" val="96079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71461" y="543371"/>
            <a:ext cx="4849078" cy="964789"/>
          </a:xfrm>
        </p:spPr>
        <p:txBody>
          <a:bodyPr>
            <a:normAutofit fontScale="90000"/>
          </a:bodyPr>
          <a:lstStyle/>
          <a:p>
            <a:pPr algn="ctr"/>
            <a:r>
              <a:rPr lang="en-US" b="1" dirty="0">
                <a:latin typeface="+mn-lt"/>
              </a:rPr>
              <a:t>BAB IV</a:t>
            </a:r>
            <a:br>
              <a:rPr lang="en-US" b="1" dirty="0">
                <a:latin typeface="+mn-lt"/>
              </a:rPr>
            </a:br>
            <a:r>
              <a:rPr lang="en-US" b="1" dirty="0">
                <a:latin typeface="+mn-lt"/>
              </a:rPr>
              <a:t>KESIMPULAN</a:t>
            </a:r>
          </a:p>
        </p:txBody>
      </p:sp>
      <p:sp>
        <p:nvSpPr>
          <p:cNvPr id="5" name="TextBox 4"/>
          <p:cNvSpPr txBox="1"/>
          <p:nvPr/>
        </p:nvSpPr>
        <p:spPr>
          <a:xfrm>
            <a:off x="1508166" y="2458192"/>
            <a:ext cx="8787740" cy="3046988"/>
          </a:xfrm>
          <a:prstGeom prst="rect">
            <a:avLst/>
          </a:prstGeom>
          <a:noFill/>
        </p:spPr>
        <p:txBody>
          <a:bodyPr wrap="square" rtlCol="0">
            <a:spAutoFit/>
          </a:bodyPr>
          <a:lstStyle/>
          <a:p>
            <a:r>
              <a:rPr lang="en-US" sz="2400" dirty="0"/>
              <a:t>Di </a:t>
            </a:r>
            <a:r>
              <a:rPr lang="en-US" sz="2400" dirty="0" err="1"/>
              <a:t>Usermanager</a:t>
            </a:r>
            <a:r>
              <a:rPr lang="en-US" sz="2400" dirty="0"/>
              <a:t> </a:t>
            </a:r>
            <a:r>
              <a:rPr lang="en-US" sz="2400" dirty="0" err="1"/>
              <a:t>kita</a:t>
            </a:r>
            <a:r>
              <a:rPr lang="en-US" sz="2400" dirty="0"/>
              <a:t> </a:t>
            </a:r>
            <a:r>
              <a:rPr lang="en-US" sz="2400" dirty="0" err="1"/>
              <a:t>dapat</a:t>
            </a:r>
            <a:r>
              <a:rPr lang="en-US" sz="2400" dirty="0"/>
              <a:t> </a:t>
            </a:r>
            <a:r>
              <a:rPr lang="en-US" sz="2400" dirty="0" err="1"/>
              <a:t>membuat</a:t>
            </a:r>
            <a:r>
              <a:rPr lang="en-US" sz="2400" dirty="0"/>
              <a:t> </a:t>
            </a:r>
            <a:r>
              <a:rPr lang="en-US" sz="2400" dirty="0" err="1"/>
              <a:t>limitasi</a:t>
            </a:r>
            <a:r>
              <a:rPr lang="en-US" sz="2400" dirty="0"/>
              <a:t> profile </a:t>
            </a:r>
            <a:r>
              <a:rPr lang="en-US" sz="2400" dirty="0" err="1"/>
              <a:t>sesuai</a:t>
            </a:r>
            <a:r>
              <a:rPr lang="en-US" sz="2400" dirty="0"/>
              <a:t> </a:t>
            </a:r>
            <a:r>
              <a:rPr lang="en-US" sz="2400" dirty="0" err="1"/>
              <a:t>dengan</a:t>
            </a:r>
            <a:r>
              <a:rPr lang="en-US" sz="2400" dirty="0"/>
              <a:t> </a:t>
            </a:r>
            <a:r>
              <a:rPr lang="en-US" sz="2400" dirty="0" err="1"/>
              <a:t>kebutuhan</a:t>
            </a:r>
            <a:r>
              <a:rPr lang="en-US" sz="2400" dirty="0"/>
              <a:t> </a:t>
            </a:r>
            <a:r>
              <a:rPr lang="en-US" sz="2400" dirty="0" err="1"/>
              <a:t>kita</a:t>
            </a:r>
            <a:r>
              <a:rPr lang="en-US" sz="2400" dirty="0"/>
              <a:t> </a:t>
            </a:r>
            <a:r>
              <a:rPr lang="en-US" sz="2400" dirty="0" err="1"/>
              <a:t>antara</a:t>
            </a:r>
            <a:r>
              <a:rPr lang="en-US" sz="2400" dirty="0"/>
              <a:t> lain </a:t>
            </a:r>
            <a:r>
              <a:rPr lang="en-US" sz="2400" dirty="0" err="1"/>
              <a:t>kita</a:t>
            </a:r>
            <a:r>
              <a:rPr lang="en-US" sz="2400" dirty="0"/>
              <a:t> </a:t>
            </a:r>
            <a:r>
              <a:rPr lang="en-US" sz="2400" dirty="0" err="1"/>
              <a:t>dapat</a:t>
            </a:r>
            <a:r>
              <a:rPr lang="en-US" sz="2400" dirty="0"/>
              <a:t> </a:t>
            </a:r>
            <a:r>
              <a:rPr lang="en-US" sz="2400" dirty="0" err="1"/>
              <a:t>membatasi</a:t>
            </a:r>
            <a:r>
              <a:rPr lang="en-US" sz="2400" dirty="0"/>
              <a:t> </a:t>
            </a:r>
            <a:r>
              <a:rPr lang="en-US" sz="2400" dirty="0" err="1"/>
              <a:t>kuota</a:t>
            </a:r>
            <a:r>
              <a:rPr lang="en-US" sz="2400" dirty="0"/>
              <a:t> upload </a:t>
            </a:r>
            <a:r>
              <a:rPr lang="en-US" sz="2400" dirty="0" err="1"/>
              <a:t>dan</a:t>
            </a:r>
            <a:r>
              <a:rPr lang="en-US" sz="2400" dirty="0"/>
              <a:t> download. </a:t>
            </a:r>
          </a:p>
          <a:p>
            <a:r>
              <a:rPr lang="en-US" sz="2400" dirty="0" err="1">
                <a:latin typeface="Calibri" panose="020F0502020204030204" pitchFamily="34" charset="0"/>
                <a:cs typeface="Calibri" panose="020F0502020204030204" pitchFamily="34" charset="0"/>
              </a:rPr>
              <a:t>Dengan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memanajemen</a:t>
            </a:r>
            <a:r>
              <a:rPr lang="en-US" sz="2400" dirty="0">
                <a:latin typeface="Calibri" panose="020F0502020204030204" pitchFamily="34" charset="0"/>
                <a:cs typeface="Calibri" panose="020F0502020204030204" pitchFamily="34" charset="0"/>
              </a:rPr>
              <a:t> bandwidth </a:t>
            </a:r>
            <a:r>
              <a:rPr lang="en-US" sz="2400" dirty="0" err="1">
                <a:latin typeface="Calibri" panose="020F0502020204030204" pitchFamily="34" charset="0"/>
                <a:cs typeface="Calibri" panose="020F0502020204030204" pitchFamily="34" charset="0"/>
              </a:rPr>
              <a:t>dan</a:t>
            </a:r>
            <a:r>
              <a:rPr lang="en-US" sz="2400" dirty="0">
                <a:latin typeface="Calibri" panose="020F0502020204030204" pitchFamily="34" charset="0"/>
                <a:cs typeface="Calibri" panose="020F0502020204030204" pitchFamily="34" charset="0"/>
              </a:rPr>
              <a:t> user </a:t>
            </a:r>
            <a:r>
              <a:rPr lang="en-US" sz="2400" dirty="0" err="1">
                <a:latin typeface="Calibri" panose="020F0502020204030204" pitchFamily="34" charset="0"/>
                <a:cs typeface="Calibri" panose="020F0502020204030204" pitchFamily="34" charset="0"/>
              </a:rPr>
              <a:t>menggunakan</a:t>
            </a:r>
            <a:r>
              <a:rPr lang="en-US" sz="2400" dirty="0">
                <a:latin typeface="Calibri" panose="020F0502020204030204" pitchFamily="34" charset="0"/>
                <a:cs typeface="Calibri" panose="020F0502020204030204" pitchFamily="34" charset="0"/>
              </a:rPr>
              <a:t> router </a:t>
            </a:r>
            <a:r>
              <a:rPr lang="en-US" sz="2400" dirty="0" err="1">
                <a:latin typeface="Calibri" panose="020F0502020204030204" pitchFamily="34" charset="0"/>
                <a:cs typeface="Calibri" panose="020F0502020204030204" pitchFamily="34" charset="0"/>
              </a:rPr>
              <a:t>mikrotik</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maka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koneksi</a:t>
            </a:r>
            <a:r>
              <a:rPr lang="en-US" sz="2400" dirty="0">
                <a:latin typeface="Calibri" panose="020F0502020204030204" pitchFamily="34" charset="0"/>
                <a:cs typeface="Calibri" panose="020F0502020204030204" pitchFamily="34" charset="0"/>
              </a:rPr>
              <a:t> internet </a:t>
            </a:r>
            <a:r>
              <a:rPr lang="en-US" sz="2400" dirty="0" err="1">
                <a:latin typeface="Calibri" panose="020F0502020204030204" pitchFamily="34" charset="0"/>
                <a:cs typeface="Calibri" panose="020F0502020204030204" pitchFamily="34" charset="0"/>
              </a:rPr>
              <a:t>menjadi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lancar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karena</a:t>
            </a:r>
            <a:r>
              <a:rPr lang="en-US" sz="2400" dirty="0">
                <a:latin typeface="Calibri" panose="020F0502020204030204" pitchFamily="34" charset="0"/>
                <a:cs typeface="Calibri" panose="020F0502020204030204" pitchFamily="34" charset="0"/>
              </a:rPr>
              <a:t> bandwidth yang </a:t>
            </a:r>
            <a:r>
              <a:rPr lang="en-US" sz="2400" dirty="0" err="1">
                <a:latin typeface="Calibri" panose="020F0502020204030204" pitchFamily="34" charset="0"/>
                <a:cs typeface="Calibri" panose="020F0502020204030204" pitchFamily="34" charset="0"/>
              </a:rPr>
              <a:t>dimiliki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telah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dibagi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masing-masing</a:t>
            </a:r>
            <a:r>
              <a:rPr lang="en-US" sz="2400" dirty="0">
                <a:latin typeface="Calibri" panose="020F0502020204030204" pitchFamily="34" charset="0"/>
                <a:cs typeface="Calibri" panose="020F0502020204030204" pitchFamily="34" charset="0"/>
              </a:rPr>
              <a:t> user </a:t>
            </a:r>
            <a:r>
              <a:rPr lang="en-US" sz="2400" dirty="0" err="1">
                <a:latin typeface="Calibri" panose="020F0502020204030204" pitchFamily="34" charset="0"/>
                <a:cs typeface="Calibri" panose="020F0502020204030204" pitchFamily="34" charset="0"/>
              </a:rPr>
              <a:t>atau</a:t>
            </a:r>
            <a:r>
              <a:rPr lang="en-US" sz="2400" dirty="0">
                <a:latin typeface="Calibri" panose="020F0502020204030204" pitchFamily="34" charset="0"/>
                <a:cs typeface="Calibri" panose="020F0502020204030204" pitchFamily="34" charset="0"/>
              </a:rPr>
              <a:t> client </a:t>
            </a:r>
            <a:r>
              <a:rPr lang="en-US" sz="2400" dirty="0" err="1">
                <a:latin typeface="Calibri" panose="020F0502020204030204" pitchFamily="34" charset="0"/>
                <a:cs typeface="Calibri" panose="020F0502020204030204" pitchFamily="34" charset="0"/>
              </a:rPr>
              <a:t>sesuai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dengan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kebutuhan</a:t>
            </a:r>
            <a:r>
              <a:rPr lang="en-US" sz="2400" dirty="0">
                <a:latin typeface="Calibri" panose="020F0502020204030204" pitchFamily="34" charset="0"/>
                <a:cs typeface="Calibri" panose="020F0502020204030204" pitchFamily="34" charset="0"/>
              </a:rPr>
              <a:t> bandwidth yang </a:t>
            </a:r>
            <a:r>
              <a:rPr lang="en-US" sz="2400" dirty="0" err="1">
                <a:latin typeface="Calibri" panose="020F0502020204030204" pitchFamily="34" charset="0"/>
                <a:cs typeface="Calibri" panose="020F0502020204030204" pitchFamily="34" charset="0"/>
              </a:rPr>
              <a:t>dibutuhkan</a:t>
            </a:r>
            <a:endParaRPr lang="en-US" sz="2400" dirty="0">
              <a:latin typeface="Calibri" panose="020F0502020204030204" pitchFamily="34" charset="0"/>
              <a:cs typeface="Calibri" panose="020F0502020204030204" pitchFamily="34" charset="0"/>
            </a:endParaRPr>
          </a:p>
          <a:p>
            <a:endParaRPr lang="en-US" sz="2400" dirty="0"/>
          </a:p>
        </p:txBody>
      </p:sp>
    </p:spTree>
    <p:extLst>
      <p:ext uri="{BB962C8B-B14F-4D97-AF65-F5344CB8AC3E}">
        <p14:creationId xmlns:p14="http://schemas.microsoft.com/office/powerpoint/2010/main" val="19708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71461" y="2946606"/>
            <a:ext cx="4849078" cy="964789"/>
          </a:xfrm>
        </p:spPr>
        <p:txBody>
          <a:bodyPr>
            <a:normAutofit/>
          </a:bodyPr>
          <a:lstStyle/>
          <a:p>
            <a:pPr algn="ctr"/>
            <a:r>
              <a:rPr lang="en-US" b="1" dirty="0" smtClean="0">
                <a:latin typeface="+mn-lt"/>
              </a:rPr>
              <a:t>TERIMA KASIH</a:t>
            </a:r>
            <a:endParaRPr lang="en-US" b="1" dirty="0">
              <a:latin typeface="+mn-lt"/>
            </a:endParaRPr>
          </a:p>
        </p:txBody>
      </p:sp>
    </p:spTree>
    <p:extLst>
      <p:ext uri="{BB962C8B-B14F-4D97-AF65-F5344CB8AC3E}">
        <p14:creationId xmlns:p14="http://schemas.microsoft.com/office/powerpoint/2010/main" val="383666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s://lh3.googleusercontent.com/p/AF1QipMNLW4VSt3aLw8j5V22-Ak91cRCSerHkOdze_0=w768-h768-n-o-v1"/>
          <p:cNvPicPr/>
          <p:nvPr/>
        </p:nvPicPr>
        <p:blipFill>
          <a:blip r:embed="rId2">
            <a:extLst>
              <a:ext uri="{28A0092B-C50C-407E-A947-70E740481C1C}">
                <a14:useLocalDpi xmlns:a14="http://schemas.microsoft.com/office/drawing/2010/main" val="0"/>
              </a:ext>
            </a:extLst>
          </a:blip>
          <a:srcRect/>
          <a:stretch>
            <a:fillRect/>
          </a:stretch>
        </p:blipFill>
        <p:spPr bwMode="auto">
          <a:xfrm>
            <a:off x="8056426" y="1983181"/>
            <a:ext cx="3337956" cy="3540826"/>
          </a:xfrm>
          <a:prstGeom prst="rect">
            <a:avLst/>
          </a:prstGeom>
          <a:noFill/>
          <a:ln>
            <a:noFill/>
          </a:ln>
        </p:spPr>
      </p:pic>
      <p:sp>
        <p:nvSpPr>
          <p:cNvPr id="8" name="TextBox 7"/>
          <p:cNvSpPr txBox="1"/>
          <p:nvPr/>
        </p:nvSpPr>
        <p:spPr>
          <a:xfrm>
            <a:off x="1153891" y="2322433"/>
            <a:ext cx="6624447" cy="2862322"/>
          </a:xfrm>
          <a:prstGeom prst="rect">
            <a:avLst/>
          </a:prstGeom>
          <a:noFill/>
        </p:spPr>
        <p:txBody>
          <a:bodyPr wrap="square" rtlCol="0">
            <a:spAutoFit/>
          </a:bodyPr>
          <a:lstStyle/>
          <a:p>
            <a:r>
              <a:rPr lang="en-US" dirty="0" err="1"/>
              <a:t>Sekolah</a:t>
            </a:r>
            <a:r>
              <a:rPr lang="en-US" dirty="0"/>
              <a:t> Tinggi </a:t>
            </a:r>
            <a:r>
              <a:rPr lang="en-US" dirty="0" err="1"/>
              <a:t>Ilmu</a:t>
            </a:r>
            <a:r>
              <a:rPr lang="en-US" dirty="0"/>
              <a:t> </a:t>
            </a:r>
            <a:r>
              <a:rPr lang="en-US" dirty="0" err="1"/>
              <a:t>Kesehatan</a:t>
            </a:r>
            <a:r>
              <a:rPr lang="en-US" dirty="0"/>
              <a:t> </a:t>
            </a:r>
            <a:r>
              <a:rPr lang="en-US" dirty="0" err="1"/>
              <a:t>Bakti</a:t>
            </a:r>
            <a:r>
              <a:rPr lang="en-US" dirty="0"/>
              <a:t> Tunas </a:t>
            </a:r>
            <a:r>
              <a:rPr lang="en-US" dirty="0" err="1"/>
              <a:t>Husada</a:t>
            </a:r>
            <a:r>
              <a:rPr lang="en-US" dirty="0"/>
              <a:t> </a:t>
            </a:r>
            <a:r>
              <a:rPr lang="en-US" dirty="0" err="1"/>
              <a:t>Tasikmalaya</a:t>
            </a:r>
            <a:r>
              <a:rPr lang="en-US" dirty="0"/>
              <a:t> </a:t>
            </a:r>
            <a:r>
              <a:rPr lang="en-US" dirty="0" err="1"/>
              <a:t>berdiri</a:t>
            </a:r>
            <a:r>
              <a:rPr lang="en-US" dirty="0"/>
              <a:t> </a:t>
            </a:r>
            <a:r>
              <a:rPr lang="en-US" dirty="0" err="1"/>
              <a:t>berdasarkan</a:t>
            </a:r>
            <a:r>
              <a:rPr lang="en-US" dirty="0"/>
              <a:t> SK </a:t>
            </a:r>
            <a:r>
              <a:rPr lang="en-US" dirty="0" err="1"/>
              <a:t>Mendiknas</a:t>
            </a:r>
            <a:r>
              <a:rPr lang="en-US" dirty="0"/>
              <a:t> No. 60/D/O/2004 </a:t>
            </a:r>
            <a:r>
              <a:rPr lang="en-US" dirty="0" err="1"/>
              <a:t>tanggal</a:t>
            </a:r>
            <a:r>
              <a:rPr lang="en-US" dirty="0"/>
              <a:t> 27 April 2004, </a:t>
            </a:r>
            <a:r>
              <a:rPr lang="en-US" dirty="0" err="1"/>
              <a:t>merupakan</a:t>
            </a:r>
            <a:r>
              <a:rPr lang="en-US" dirty="0"/>
              <a:t> </a:t>
            </a:r>
            <a:r>
              <a:rPr lang="en-US" dirty="0" err="1"/>
              <a:t>pengembangan</a:t>
            </a:r>
            <a:r>
              <a:rPr lang="en-US" dirty="0"/>
              <a:t> status </a:t>
            </a:r>
            <a:r>
              <a:rPr lang="en-US" dirty="0" err="1"/>
              <a:t>dari</a:t>
            </a:r>
            <a:r>
              <a:rPr lang="en-US" dirty="0"/>
              <a:t> </a:t>
            </a:r>
            <a:r>
              <a:rPr lang="en-US" dirty="0" err="1"/>
              <a:t>Akademi</a:t>
            </a:r>
            <a:r>
              <a:rPr lang="en-US" dirty="0"/>
              <a:t> </a:t>
            </a:r>
            <a:r>
              <a:rPr lang="en-US" dirty="0" err="1"/>
              <a:t>Keperawatan</a:t>
            </a:r>
            <a:r>
              <a:rPr lang="en-US" dirty="0"/>
              <a:t> </a:t>
            </a:r>
            <a:r>
              <a:rPr lang="en-US" dirty="0" err="1"/>
              <a:t>Bakti</a:t>
            </a:r>
            <a:r>
              <a:rPr lang="en-US" dirty="0"/>
              <a:t> Tunas </a:t>
            </a:r>
            <a:r>
              <a:rPr lang="en-US" dirty="0" err="1"/>
              <a:t>Husada</a:t>
            </a:r>
            <a:r>
              <a:rPr lang="en-US" dirty="0"/>
              <a:t> (AKPER BTH) yang </a:t>
            </a:r>
            <a:r>
              <a:rPr lang="en-US" dirty="0" err="1"/>
              <a:t>berdiri</a:t>
            </a:r>
            <a:r>
              <a:rPr lang="en-US" dirty="0"/>
              <a:t> </a:t>
            </a:r>
            <a:r>
              <a:rPr lang="en-US" dirty="0" err="1"/>
              <a:t>berdasarkan</a:t>
            </a:r>
            <a:r>
              <a:rPr lang="en-US" dirty="0"/>
              <a:t> SK Menkes RI No. HK.00.06.1.1.3518 </a:t>
            </a:r>
            <a:r>
              <a:rPr lang="en-US" dirty="0" err="1"/>
              <a:t>tanggal</a:t>
            </a:r>
            <a:r>
              <a:rPr lang="en-US" dirty="0"/>
              <a:t> 24 Mei 1993 dan </a:t>
            </a:r>
            <a:r>
              <a:rPr lang="en-US" dirty="0" err="1"/>
              <a:t>Akademi</a:t>
            </a:r>
            <a:r>
              <a:rPr lang="en-US" dirty="0"/>
              <a:t> </a:t>
            </a:r>
            <a:r>
              <a:rPr lang="en-US" dirty="0" err="1"/>
              <a:t>Analis</a:t>
            </a:r>
            <a:r>
              <a:rPr lang="en-US" dirty="0"/>
              <a:t> </a:t>
            </a:r>
            <a:r>
              <a:rPr lang="en-US" dirty="0" err="1"/>
              <a:t>Kesehatan</a:t>
            </a:r>
            <a:r>
              <a:rPr lang="en-US" dirty="0"/>
              <a:t> </a:t>
            </a:r>
            <a:r>
              <a:rPr lang="en-US" dirty="0" err="1"/>
              <a:t>Bakti</a:t>
            </a:r>
            <a:r>
              <a:rPr lang="en-US" dirty="0"/>
              <a:t> Tunas </a:t>
            </a:r>
            <a:r>
              <a:rPr lang="en-US" dirty="0" err="1"/>
              <a:t>Husada</a:t>
            </a:r>
            <a:r>
              <a:rPr lang="en-US" dirty="0"/>
              <a:t> (AAK BTH) yang </a:t>
            </a:r>
            <a:r>
              <a:rPr lang="en-US" dirty="0" err="1"/>
              <a:t>berdiri</a:t>
            </a:r>
            <a:r>
              <a:rPr lang="en-US" dirty="0"/>
              <a:t> </a:t>
            </a:r>
            <a:r>
              <a:rPr lang="en-US" dirty="0" err="1"/>
              <a:t>berdasarkan</a:t>
            </a:r>
            <a:r>
              <a:rPr lang="en-US" dirty="0"/>
              <a:t> SK Menkes RI No. HK.00.01.1.1.533A </a:t>
            </a:r>
            <a:r>
              <a:rPr lang="en-US" dirty="0" err="1"/>
              <a:t>tanggal</a:t>
            </a:r>
            <a:r>
              <a:rPr lang="en-US" dirty="0"/>
              <a:t> 26 </a:t>
            </a:r>
            <a:r>
              <a:rPr lang="en-US" dirty="0" err="1"/>
              <a:t>Februari</a:t>
            </a:r>
            <a:r>
              <a:rPr lang="en-US" dirty="0"/>
              <a:t> 1996 </a:t>
            </a:r>
            <a:r>
              <a:rPr lang="en-US" dirty="0" err="1"/>
              <a:t>dengan</a:t>
            </a:r>
            <a:r>
              <a:rPr lang="en-US" dirty="0"/>
              <a:t> Program </a:t>
            </a:r>
            <a:r>
              <a:rPr lang="en-US" dirty="0" err="1"/>
              <a:t>Studi</a:t>
            </a:r>
            <a:r>
              <a:rPr lang="en-US" dirty="0"/>
              <a:t> </a:t>
            </a:r>
            <a:r>
              <a:rPr lang="en-US" dirty="0" err="1"/>
              <a:t>tambahan</a:t>
            </a:r>
            <a:r>
              <a:rPr lang="en-US" dirty="0"/>
              <a:t> </a:t>
            </a:r>
            <a:r>
              <a:rPr lang="en-US" dirty="0" err="1"/>
              <a:t>yaitu</a:t>
            </a:r>
            <a:r>
              <a:rPr lang="en-US" dirty="0"/>
              <a:t> S1 </a:t>
            </a:r>
            <a:r>
              <a:rPr lang="en-US" dirty="0" err="1"/>
              <a:t>Farmasi</a:t>
            </a:r>
            <a:r>
              <a:rPr lang="en-US" dirty="0"/>
              <a:t> pada </a:t>
            </a:r>
            <a:r>
              <a:rPr lang="en-US" dirty="0" err="1"/>
              <a:t>tahun</a:t>
            </a:r>
            <a:r>
              <a:rPr lang="en-US" dirty="0"/>
              <a:t> 27 April 2004, Prodi </a:t>
            </a:r>
            <a:r>
              <a:rPr lang="en-US" dirty="0" err="1"/>
              <a:t>Refraksi</a:t>
            </a:r>
            <a:r>
              <a:rPr lang="en-US" dirty="0"/>
              <a:t> </a:t>
            </a:r>
            <a:r>
              <a:rPr lang="en-US" dirty="0" err="1"/>
              <a:t>Optisi</a:t>
            </a:r>
            <a:r>
              <a:rPr lang="en-US" dirty="0"/>
              <a:t> pada </a:t>
            </a:r>
            <a:r>
              <a:rPr lang="en-US" dirty="0" err="1"/>
              <a:t>tanggal</a:t>
            </a:r>
            <a:r>
              <a:rPr lang="en-US" dirty="0"/>
              <a:t> 30 </a:t>
            </a:r>
            <a:r>
              <a:rPr lang="en-US" dirty="0" err="1"/>
              <a:t>Maret</a:t>
            </a:r>
            <a:r>
              <a:rPr lang="en-US" dirty="0"/>
              <a:t> 2015 dan Program </a:t>
            </a:r>
            <a:r>
              <a:rPr lang="en-US" dirty="0" err="1"/>
              <a:t>Studi</a:t>
            </a:r>
            <a:r>
              <a:rPr lang="en-US" dirty="0"/>
              <a:t> Pendidikan </a:t>
            </a:r>
            <a:r>
              <a:rPr lang="en-US" dirty="0" err="1"/>
              <a:t>Profesi</a:t>
            </a:r>
            <a:r>
              <a:rPr lang="en-US" dirty="0"/>
              <a:t> </a:t>
            </a:r>
            <a:r>
              <a:rPr lang="en-US" dirty="0" err="1"/>
              <a:t>Apoteker</a:t>
            </a:r>
            <a:r>
              <a:rPr lang="en-US" dirty="0"/>
              <a:t> pada 5 </a:t>
            </a:r>
            <a:r>
              <a:rPr lang="en-US" dirty="0" err="1"/>
              <a:t>Juli</a:t>
            </a:r>
            <a:r>
              <a:rPr lang="en-US" dirty="0"/>
              <a:t> 2019.</a:t>
            </a:r>
          </a:p>
        </p:txBody>
      </p:sp>
      <p:sp>
        <p:nvSpPr>
          <p:cNvPr id="2" name="TextBox 1">
            <a:extLst>
              <a:ext uri="{FF2B5EF4-FFF2-40B4-BE49-F238E27FC236}">
                <a16:creationId xmlns="" xmlns:a16="http://schemas.microsoft.com/office/drawing/2014/main" id="{06427A62-1064-47FA-B4B5-6868EE4576D0}"/>
              </a:ext>
            </a:extLst>
          </p:cNvPr>
          <p:cNvSpPr txBox="1"/>
          <p:nvPr/>
        </p:nvSpPr>
        <p:spPr>
          <a:xfrm>
            <a:off x="4596250" y="1115443"/>
            <a:ext cx="2926080" cy="523220"/>
          </a:xfrm>
          <a:prstGeom prst="rect">
            <a:avLst/>
          </a:prstGeom>
          <a:noFill/>
        </p:spPr>
        <p:txBody>
          <a:bodyPr wrap="square" rtlCol="0">
            <a:spAutoFit/>
          </a:bodyPr>
          <a:lstStyle/>
          <a:p>
            <a:pPr algn="ctr"/>
            <a:r>
              <a:rPr lang="en-US" sz="2800" b="1" dirty="0" err="1"/>
              <a:t>Universitas</a:t>
            </a:r>
            <a:r>
              <a:rPr lang="en-US" sz="2800" b="1" dirty="0"/>
              <a:t> BTH</a:t>
            </a:r>
          </a:p>
        </p:txBody>
      </p:sp>
    </p:spTree>
    <p:extLst>
      <p:ext uri="{BB962C8B-B14F-4D97-AF65-F5344CB8AC3E}">
        <p14:creationId xmlns:p14="http://schemas.microsoft.com/office/powerpoint/2010/main" val="34896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53891" y="2322433"/>
            <a:ext cx="6624447" cy="3416320"/>
          </a:xfrm>
          <a:prstGeom prst="rect">
            <a:avLst/>
          </a:prstGeom>
          <a:noFill/>
        </p:spPr>
        <p:txBody>
          <a:bodyPr wrap="square" rtlCol="0">
            <a:spAutoFit/>
          </a:bodyPr>
          <a:lstStyle/>
          <a:p>
            <a:r>
              <a:rPr lang="en-US" dirty="0"/>
              <a:t>SPGN </a:t>
            </a:r>
            <a:r>
              <a:rPr lang="en-US" dirty="0" err="1"/>
              <a:t>Tasikmalaya</a:t>
            </a:r>
            <a:r>
              <a:rPr lang="en-US" dirty="0"/>
              <a:t> </a:t>
            </a:r>
            <a:r>
              <a:rPr lang="en-US" dirty="0" err="1"/>
              <a:t>berlangsung</a:t>
            </a:r>
            <a:r>
              <a:rPr lang="en-US" dirty="0"/>
              <a:t> </a:t>
            </a:r>
            <a:r>
              <a:rPr lang="en-US" dirty="0" err="1"/>
              <a:t>dari</a:t>
            </a:r>
            <a:r>
              <a:rPr lang="en-US" dirty="0"/>
              <a:t> </a:t>
            </a:r>
            <a:r>
              <a:rPr lang="en-US" dirty="0" err="1"/>
              <a:t>tahun</a:t>
            </a:r>
            <a:r>
              <a:rPr lang="en-US" dirty="0"/>
              <a:t> 1964 - 1991 yang </a:t>
            </a:r>
            <a:r>
              <a:rPr lang="en-US" dirty="0" err="1"/>
              <a:t>memiliki</a:t>
            </a:r>
            <a:r>
              <a:rPr lang="en-US" dirty="0"/>
              <a:t> </a:t>
            </a:r>
            <a:r>
              <a:rPr lang="en-US" dirty="0" err="1"/>
              <a:t>fungsi</a:t>
            </a:r>
            <a:r>
              <a:rPr lang="en-US" dirty="0"/>
              <a:t> </a:t>
            </a:r>
            <a:r>
              <a:rPr lang="en-US" dirty="0" err="1"/>
              <a:t>utama</a:t>
            </a:r>
            <a:r>
              <a:rPr lang="en-US" dirty="0"/>
              <a:t> </a:t>
            </a:r>
            <a:r>
              <a:rPr lang="en-US" dirty="0" err="1"/>
              <a:t>menyelengarakan</a:t>
            </a:r>
            <a:r>
              <a:rPr lang="en-US" dirty="0"/>
              <a:t> </a:t>
            </a:r>
            <a:r>
              <a:rPr lang="en-US" dirty="0" err="1"/>
              <a:t>pendidikan</a:t>
            </a:r>
            <a:r>
              <a:rPr lang="en-US" dirty="0"/>
              <a:t> </a:t>
            </a:r>
            <a:r>
              <a:rPr lang="en-US" dirty="0" err="1"/>
              <a:t>untuk</a:t>
            </a:r>
            <a:r>
              <a:rPr lang="en-US" dirty="0"/>
              <a:t> </a:t>
            </a:r>
            <a:r>
              <a:rPr lang="en-US" dirty="0" err="1"/>
              <a:t>calon</a:t>
            </a:r>
            <a:r>
              <a:rPr lang="en-US" dirty="0"/>
              <a:t> guru SD </a:t>
            </a:r>
            <a:r>
              <a:rPr lang="en-US" dirty="0" err="1"/>
              <a:t>dan</a:t>
            </a:r>
            <a:r>
              <a:rPr lang="en-US" dirty="0"/>
              <a:t> TK. </a:t>
            </a:r>
            <a:r>
              <a:rPr lang="en-US" dirty="0" err="1"/>
              <a:t>Pada</a:t>
            </a:r>
            <a:r>
              <a:rPr lang="en-US" dirty="0"/>
              <a:t> </a:t>
            </a:r>
            <a:r>
              <a:rPr lang="en-US" dirty="0" err="1"/>
              <a:t>akhir</a:t>
            </a:r>
            <a:r>
              <a:rPr lang="en-US" dirty="0"/>
              <a:t> </a:t>
            </a:r>
            <a:r>
              <a:rPr lang="en-US" dirty="0" err="1"/>
              <a:t>tahun</a:t>
            </a:r>
            <a:r>
              <a:rPr lang="en-US" dirty="0"/>
              <a:t> </a:t>
            </a:r>
            <a:r>
              <a:rPr lang="en-US" dirty="0" err="1"/>
              <a:t>ajaran</a:t>
            </a:r>
            <a:r>
              <a:rPr lang="en-US" dirty="0"/>
              <a:t> 1991 SPG </a:t>
            </a:r>
            <a:r>
              <a:rPr lang="en-US" dirty="0" err="1"/>
              <a:t>berakhir</a:t>
            </a:r>
            <a:r>
              <a:rPr lang="en-US" dirty="0"/>
              <a:t>. </a:t>
            </a:r>
            <a:r>
              <a:rPr lang="en-US" dirty="0" err="1"/>
              <a:t>Bersamaan</a:t>
            </a:r>
            <a:r>
              <a:rPr lang="en-US" dirty="0"/>
              <a:t> </a:t>
            </a:r>
            <a:r>
              <a:rPr lang="en-US" dirty="0" err="1"/>
              <a:t>dengan</a:t>
            </a:r>
            <a:r>
              <a:rPr lang="en-US" dirty="0"/>
              <a:t> </a:t>
            </a:r>
            <a:r>
              <a:rPr lang="en-US" dirty="0" err="1"/>
              <a:t>itu</a:t>
            </a:r>
            <a:r>
              <a:rPr lang="en-US" dirty="0"/>
              <a:t>, status SPGN </a:t>
            </a:r>
            <a:r>
              <a:rPr lang="en-US" dirty="0" err="1"/>
              <a:t>Tasikmalaya</a:t>
            </a:r>
            <a:r>
              <a:rPr lang="en-US" dirty="0"/>
              <a:t> </a:t>
            </a:r>
            <a:r>
              <a:rPr lang="en-US" dirty="0" err="1"/>
              <a:t>dari</a:t>
            </a:r>
            <a:r>
              <a:rPr lang="en-US" dirty="0"/>
              <a:t> SLTA </a:t>
            </a:r>
            <a:r>
              <a:rPr lang="en-US" dirty="0" err="1"/>
              <a:t>beralih</a:t>
            </a:r>
            <a:r>
              <a:rPr lang="en-US" dirty="0"/>
              <a:t> </a:t>
            </a:r>
            <a:r>
              <a:rPr lang="en-US" dirty="0" err="1"/>
              <a:t>fungsi</a:t>
            </a:r>
            <a:r>
              <a:rPr lang="en-US" dirty="0"/>
              <a:t> </a:t>
            </a:r>
            <a:r>
              <a:rPr lang="en-US" dirty="0" err="1"/>
              <a:t>menjadi</a:t>
            </a:r>
            <a:r>
              <a:rPr lang="en-US" dirty="0"/>
              <a:t> Unit </a:t>
            </a:r>
            <a:r>
              <a:rPr lang="en-US" dirty="0" err="1"/>
              <a:t>Pelaksana</a:t>
            </a:r>
            <a:r>
              <a:rPr lang="en-US" dirty="0"/>
              <a:t> Program (UPP) FIP IKIP Bandung </a:t>
            </a:r>
            <a:r>
              <a:rPr lang="en-US" dirty="0" err="1"/>
              <a:t>dengan</a:t>
            </a:r>
            <a:r>
              <a:rPr lang="en-US" dirty="0"/>
              <a:t> </a:t>
            </a:r>
            <a:r>
              <a:rPr lang="en-US" dirty="0" err="1"/>
              <a:t>nama</a:t>
            </a:r>
            <a:r>
              <a:rPr lang="en-US" dirty="0"/>
              <a:t> Program D2 PGSD UPP </a:t>
            </a:r>
            <a:r>
              <a:rPr lang="en-US" dirty="0" err="1"/>
              <a:t>Tasikmalaya</a:t>
            </a:r>
            <a:r>
              <a:rPr lang="en-US" dirty="0"/>
              <a:t>. </a:t>
            </a:r>
            <a:r>
              <a:rPr lang="en-US" dirty="0" err="1"/>
              <a:t>Pada</a:t>
            </a:r>
            <a:r>
              <a:rPr lang="en-US" dirty="0"/>
              <a:t> </a:t>
            </a:r>
            <a:r>
              <a:rPr lang="en-US" dirty="0" err="1"/>
              <a:t>tahun</a:t>
            </a:r>
            <a:r>
              <a:rPr lang="en-US" dirty="0"/>
              <a:t> 1999, </a:t>
            </a:r>
            <a:r>
              <a:rPr lang="en-US" dirty="0" err="1"/>
              <a:t>Presiden</a:t>
            </a:r>
            <a:r>
              <a:rPr lang="en-US" dirty="0"/>
              <a:t> </a:t>
            </a:r>
            <a:r>
              <a:rPr lang="en-US" dirty="0" err="1"/>
              <a:t>Republik</a:t>
            </a:r>
            <a:r>
              <a:rPr lang="en-US" dirty="0"/>
              <a:t> Indonesia </a:t>
            </a:r>
            <a:r>
              <a:rPr lang="en-US" dirty="0" err="1"/>
              <a:t>melalui</a:t>
            </a:r>
            <a:r>
              <a:rPr lang="en-US" dirty="0"/>
              <a:t> </a:t>
            </a:r>
            <a:r>
              <a:rPr lang="en-US" dirty="0" err="1"/>
              <a:t>Kepres</a:t>
            </a:r>
            <a:r>
              <a:rPr lang="en-US" dirty="0"/>
              <a:t> </a:t>
            </a:r>
            <a:r>
              <a:rPr lang="en-US" dirty="0" err="1"/>
              <a:t>Nomor</a:t>
            </a:r>
            <a:r>
              <a:rPr lang="en-US" dirty="0"/>
              <a:t> 124 </a:t>
            </a:r>
            <a:r>
              <a:rPr lang="en-US" dirty="0" err="1"/>
              <a:t>Tahun</a:t>
            </a:r>
            <a:r>
              <a:rPr lang="en-US" dirty="0"/>
              <a:t> 1999 </a:t>
            </a:r>
            <a:r>
              <a:rPr lang="en-US" dirty="0" err="1"/>
              <a:t>memutuskan</a:t>
            </a:r>
            <a:r>
              <a:rPr lang="en-US" dirty="0"/>
              <a:t> </a:t>
            </a:r>
            <a:r>
              <a:rPr lang="en-US" dirty="0" err="1"/>
              <a:t>perubahan</a:t>
            </a:r>
            <a:r>
              <a:rPr lang="en-US" dirty="0"/>
              <a:t> IKIP Bandung </a:t>
            </a:r>
            <a:r>
              <a:rPr lang="en-US" dirty="0" err="1"/>
              <a:t>menjadi</a:t>
            </a:r>
            <a:r>
              <a:rPr lang="en-US" dirty="0"/>
              <a:t> </a:t>
            </a:r>
            <a:r>
              <a:rPr lang="en-US" dirty="0" err="1"/>
              <a:t>Universitas</a:t>
            </a:r>
            <a:r>
              <a:rPr lang="en-US" dirty="0"/>
              <a:t> </a:t>
            </a:r>
            <a:r>
              <a:rPr lang="en-US" dirty="0" err="1"/>
              <a:t>Pendidikan</a:t>
            </a:r>
            <a:r>
              <a:rPr lang="en-US" dirty="0"/>
              <a:t> Indonesia yang </a:t>
            </a:r>
            <a:r>
              <a:rPr lang="en-US" dirty="0" err="1"/>
              <a:t>kini</a:t>
            </a:r>
            <a:r>
              <a:rPr lang="en-US" dirty="0"/>
              <a:t> </a:t>
            </a:r>
            <a:r>
              <a:rPr lang="en-US" dirty="0" err="1"/>
              <a:t>dikenal</a:t>
            </a:r>
            <a:r>
              <a:rPr lang="en-US" dirty="0"/>
              <a:t> UPI. </a:t>
            </a:r>
            <a:r>
              <a:rPr lang="en-US" dirty="0" err="1"/>
              <a:t>Seiring</a:t>
            </a:r>
            <a:r>
              <a:rPr lang="en-US" dirty="0"/>
              <a:t> </a:t>
            </a:r>
            <a:r>
              <a:rPr lang="en-US" dirty="0" err="1"/>
              <a:t>perubahan</a:t>
            </a:r>
            <a:r>
              <a:rPr lang="en-US" dirty="0"/>
              <a:t> </a:t>
            </a:r>
            <a:r>
              <a:rPr lang="en-US" dirty="0" err="1"/>
              <a:t>itu</a:t>
            </a:r>
            <a:r>
              <a:rPr lang="en-US" dirty="0"/>
              <a:t>, </a:t>
            </a:r>
            <a:r>
              <a:rPr lang="en-US" dirty="0" err="1"/>
              <a:t>Rektor</a:t>
            </a:r>
            <a:r>
              <a:rPr lang="en-US" dirty="0"/>
              <a:t> UPI </a:t>
            </a:r>
            <a:r>
              <a:rPr lang="en-US" dirty="0" err="1"/>
              <a:t>melalui</a:t>
            </a:r>
            <a:r>
              <a:rPr lang="en-US" dirty="0"/>
              <a:t> </a:t>
            </a:r>
            <a:r>
              <a:rPr lang="en-US" dirty="0" err="1"/>
              <a:t>surat</a:t>
            </a:r>
            <a:r>
              <a:rPr lang="en-US" dirty="0"/>
              <a:t> </a:t>
            </a:r>
            <a:r>
              <a:rPr lang="en-US" dirty="0" err="1"/>
              <a:t>keputusannya</a:t>
            </a:r>
            <a:r>
              <a:rPr lang="en-US" dirty="0"/>
              <a:t> </a:t>
            </a:r>
            <a:r>
              <a:rPr lang="en-US" dirty="0" err="1"/>
              <a:t>bernomor</a:t>
            </a:r>
            <a:r>
              <a:rPr lang="en-US" dirty="0"/>
              <a:t> 1745/J.33/KL.02.04/2002, 27 </a:t>
            </a:r>
            <a:r>
              <a:rPr lang="en-US" dirty="0" err="1"/>
              <a:t>Maret</a:t>
            </a:r>
            <a:r>
              <a:rPr lang="en-US" dirty="0"/>
              <a:t> 2002, </a:t>
            </a:r>
            <a:r>
              <a:rPr lang="en-US" dirty="0" err="1"/>
              <a:t>mengembangkan</a:t>
            </a:r>
            <a:r>
              <a:rPr lang="en-US" dirty="0"/>
              <a:t> Program D2 PGSD UPP </a:t>
            </a:r>
            <a:r>
              <a:rPr lang="en-US" dirty="0" err="1"/>
              <a:t>Tasikmalaya</a:t>
            </a:r>
            <a:r>
              <a:rPr lang="en-US" dirty="0"/>
              <a:t> </a:t>
            </a:r>
            <a:r>
              <a:rPr lang="en-US" dirty="0" err="1"/>
              <a:t>menjadi</a:t>
            </a:r>
            <a:r>
              <a:rPr lang="en-US" dirty="0"/>
              <a:t> </a:t>
            </a:r>
            <a:r>
              <a:rPr lang="en-US" dirty="0" err="1"/>
              <a:t>Universitas</a:t>
            </a:r>
            <a:r>
              <a:rPr lang="en-US" dirty="0"/>
              <a:t> </a:t>
            </a:r>
            <a:r>
              <a:rPr lang="en-US" dirty="0" err="1"/>
              <a:t>Pendidikan</a:t>
            </a:r>
            <a:r>
              <a:rPr lang="en-US" dirty="0"/>
              <a:t> Indonesia </a:t>
            </a:r>
            <a:r>
              <a:rPr lang="en-US" dirty="0" err="1"/>
              <a:t>Kampus</a:t>
            </a:r>
            <a:r>
              <a:rPr lang="en-US" dirty="0"/>
              <a:t> </a:t>
            </a:r>
            <a:r>
              <a:rPr lang="en-US" dirty="0" err="1"/>
              <a:t>Tasikmalaya</a:t>
            </a:r>
            <a:r>
              <a:rPr lang="en-US" dirty="0"/>
              <a:t>.</a:t>
            </a:r>
          </a:p>
        </p:txBody>
      </p:sp>
      <p:sp>
        <p:nvSpPr>
          <p:cNvPr id="2" name="TextBox 1">
            <a:extLst>
              <a:ext uri="{FF2B5EF4-FFF2-40B4-BE49-F238E27FC236}">
                <a16:creationId xmlns="" xmlns:a16="http://schemas.microsoft.com/office/drawing/2014/main" id="{06427A62-1064-47FA-B4B5-6868EE4576D0}"/>
              </a:ext>
            </a:extLst>
          </p:cNvPr>
          <p:cNvSpPr txBox="1"/>
          <p:nvPr/>
        </p:nvSpPr>
        <p:spPr>
          <a:xfrm>
            <a:off x="3554930" y="1020443"/>
            <a:ext cx="5082141" cy="523220"/>
          </a:xfrm>
          <a:prstGeom prst="rect">
            <a:avLst/>
          </a:prstGeom>
          <a:noFill/>
        </p:spPr>
        <p:txBody>
          <a:bodyPr wrap="square" rtlCol="0">
            <a:spAutoFit/>
          </a:bodyPr>
          <a:lstStyle/>
          <a:p>
            <a:pPr algn="ctr"/>
            <a:r>
              <a:rPr lang="en-US" sz="2800" b="1" dirty="0" err="1"/>
              <a:t>Universitas</a:t>
            </a:r>
            <a:r>
              <a:rPr lang="en-US" sz="2800" b="1" dirty="0"/>
              <a:t> </a:t>
            </a:r>
            <a:r>
              <a:rPr lang="en-US" sz="2800" b="1" dirty="0" err="1" smtClean="0"/>
              <a:t>Pendidikan</a:t>
            </a:r>
            <a:r>
              <a:rPr lang="en-US" sz="2800" b="1" dirty="0" smtClean="0"/>
              <a:t> Indonesia</a:t>
            </a:r>
            <a:endParaRPr lang="en-US" sz="2800" b="1" dirty="0"/>
          </a:p>
        </p:txBody>
      </p:sp>
      <p:pic>
        <p:nvPicPr>
          <p:cNvPr id="3" name="Picture 2"/>
          <p:cNvPicPr>
            <a:picLocks noChangeAspect="1"/>
          </p:cNvPicPr>
          <p:nvPr/>
        </p:nvPicPr>
        <p:blipFill>
          <a:blip r:embed="rId2"/>
          <a:stretch>
            <a:fillRect/>
          </a:stretch>
        </p:blipFill>
        <p:spPr>
          <a:xfrm>
            <a:off x="8258233" y="2707646"/>
            <a:ext cx="3346994" cy="2645893"/>
          </a:xfrm>
          <a:prstGeom prst="rect">
            <a:avLst/>
          </a:prstGeom>
        </p:spPr>
      </p:pic>
    </p:spTree>
    <p:extLst>
      <p:ext uri="{BB962C8B-B14F-4D97-AF65-F5344CB8AC3E}">
        <p14:creationId xmlns:p14="http://schemas.microsoft.com/office/powerpoint/2010/main" val="343186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52010" y="2259050"/>
            <a:ext cx="6624447" cy="3139321"/>
          </a:xfrm>
          <a:prstGeom prst="rect">
            <a:avLst/>
          </a:prstGeom>
          <a:noFill/>
        </p:spPr>
        <p:txBody>
          <a:bodyPr wrap="square" rtlCol="0">
            <a:spAutoFit/>
          </a:bodyPr>
          <a:lstStyle/>
          <a:p>
            <a:r>
              <a:rPr lang="en-US" dirty="0" smtClean="0"/>
              <a:t> </a:t>
            </a:r>
            <a:r>
              <a:rPr lang="id-ID" dirty="0" smtClean="0"/>
              <a:t>Lembaga Pendidikan Prawita didirikan dengan nama “Prawita Smart Education” pada tanggal 12 Mei 2010 dan beralamat di Ruko Pancasila</a:t>
            </a:r>
            <a:r>
              <a:rPr lang="en-US" dirty="0" smtClean="0"/>
              <a:t>,</a:t>
            </a:r>
            <a:r>
              <a:rPr lang="id-ID" dirty="0" smtClean="0"/>
              <a:t> Jl. Ahmad Yani</a:t>
            </a:r>
            <a:r>
              <a:rPr lang="en-US" dirty="0" smtClean="0"/>
              <a:t>,</a:t>
            </a:r>
            <a:r>
              <a:rPr lang="id-ID" dirty="0" smtClean="0"/>
              <a:t> No. 39B</a:t>
            </a:r>
            <a:r>
              <a:rPr lang="en-US" dirty="0" smtClean="0"/>
              <a:t>,</a:t>
            </a:r>
            <a:r>
              <a:rPr lang="id-ID" dirty="0" smtClean="0"/>
              <a:t> Kel. Lengkongsari</a:t>
            </a:r>
            <a:r>
              <a:rPr lang="en-US" dirty="0" smtClean="0"/>
              <a:t>,</a:t>
            </a:r>
            <a:r>
              <a:rPr lang="id-ID" dirty="0" smtClean="0"/>
              <a:t> Kec. Tawang</a:t>
            </a:r>
            <a:r>
              <a:rPr lang="en-US" dirty="0" smtClean="0"/>
              <a:t>,</a:t>
            </a:r>
            <a:r>
              <a:rPr lang="id-ID" dirty="0" smtClean="0"/>
              <a:t> Kota Tasikmalaya.</a:t>
            </a:r>
            <a:r>
              <a:rPr lang="en-US" dirty="0" smtClean="0"/>
              <a:t> </a:t>
            </a:r>
            <a:r>
              <a:rPr lang="id-ID" dirty="0"/>
              <a:t>Didirikannya lembaga ini adalah untuk ikut berpartisipasi dalam mencerdaskan bangsa melalui pendidikan nonformal. Berbekal tujuan itulah lembaga ini mulai berkembang dengan beberapa program diantaranya adalah Microsoft Office, Desain Grafis, Desain Web, Animasi, Pemrograman, Video Editing, Bahasa Inggris, Bahasa Mandarin, Bahasa Jepang, Bahasa Jerman dan Bahasa Prancis.</a:t>
            </a:r>
            <a:r>
              <a:rPr lang="en-US" dirty="0"/>
              <a:t> </a:t>
            </a:r>
            <a:r>
              <a:rPr lang="en-US" dirty="0" err="1"/>
              <a:t>Selanjutnya</a:t>
            </a:r>
            <a:r>
              <a:rPr lang="en-US" dirty="0"/>
              <a:t>, p</a:t>
            </a:r>
            <a:r>
              <a:rPr lang="id-ID" dirty="0"/>
              <a:t>ada tahun 2015 menambahkan program studi bahasa Korea dan bahasa Arab.</a:t>
            </a:r>
            <a:endParaRPr lang="en-US" dirty="0"/>
          </a:p>
        </p:txBody>
      </p:sp>
      <p:sp>
        <p:nvSpPr>
          <p:cNvPr id="2" name="TextBox 1">
            <a:extLst>
              <a:ext uri="{FF2B5EF4-FFF2-40B4-BE49-F238E27FC236}">
                <a16:creationId xmlns="" xmlns:a16="http://schemas.microsoft.com/office/drawing/2014/main" id="{06427A62-1064-47FA-B4B5-6868EE4576D0}"/>
              </a:ext>
            </a:extLst>
          </p:cNvPr>
          <p:cNvSpPr txBox="1"/>
          <p:nvPr/>
        </p:nvSpPr>
        <p:spPr>
          <a:xfrm>
            <a:off x="3554930" y="1020443"/>
            <a:ext cx="5082141" cy="523220"/>
          </a:xfrm>
          <a:prstGeom prst="rect">
            <a:avLst/>
          </a:prstGeom>
          <a:noFill/>
        </p:spPr>
        <p:txBody>
          <a:bodyPr wrap="square" rtlCol="0">
            <a:spAutoFit/>
          </a:bodyPr>
          <a:lstStyle/>
          <a:p>
            <a:pPr algn="ctr"/>
            <a:r>
              <a:rPr lang="en-US" sz="2800" b="1" dirty="0" err="1" smtClean="0"/>
              <a:t>Lembaga</a:t>
            </a:r>
            <a:r>
              <a:rPr lang="en-US" sz="2800" b="1" dirty="0" smtClean="0"/>
              <a:t> </a:t>
            </a:r>
            <a:r>
              <a:rPr lang="en-US" sz="2800" b="1" dirty="0" err="1" smtClean="0"/>
              <a:t>pendidikan</a:t>
            </a:r>
            <a:r>
              <a:rPr lang="en-US" sz="2800" b="1" dirty="0" smtClean="0"/>
              <a:t> </a:t>
            </a:r>
            <a:r>
              <a:rPr lang="en-US" sz="2800" b="1" dirty="0" err="1" smtClean="0"/>
              <a:t>prawita</a:t>
            </a:r>
            <a:endParaRPr lang="en-US" sz="2800" b="1"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5718" r="12310" b="29321"/>
          <a:stretch/>
        </p:blipFill>
        <p:spPr bwMode="auto">
          <a:xfrm>
            <a:off x="7885215" y="2555934"/>
            <a:ext cx="3895107" cy="2372326"/>
          </a:xfrm>
          <a:prstGeom prst="rect">
            <a:avLst/>
          </a:prstGeom>
          <a:noFill/>
          <a:ln>
            <a:noFill/>
          </a:ln>
        </p:spPr>
      </p:pic>
    </p:spTree>
    <p:extLst>
      <p:ext uri="{BB962C8B-B14F-4D97-AF65-F5344CB8AC3E}">
        <p14:creationId xmlns:p14="http://schemas.microsoft.com/office/powerpoint/2010/main" val="120455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8DB08F-4423-40D6-ADEA-B4FD0165F5F1}"/>
              </a:ext>
            </a:extLst>
          </p:cNvPr>
          <p:cNvSpPr txBox="1"/>
          <p:nvPr/>
        </p:nvSpPr>
        <p:spPr>
          <a:xfrm>
            <a:off x="4017794" y="498766"/>
            <a:ext cx="4156413" cy="707886"/>
          </a:xfrm>
          <a:prstGeom prst="rect">
            <a:avLst/>
          </a:prstGeom>
          <a:noFill/>
        </p:spPr>
        <p:txBody>
          <a:bodyPr wrap="square" rtlCol="0">
            <a:spAutoFit/>
          </a:bodyPr>
          <a:lstStyle/>
          <a:p>
            <a:r>
              <a:rPr lang="en-US" sz="4000" b="1" dirty="0" smtClean="0"/>
              <a:t>JADWAL KEGIATAN </a:t>
            </a:r>
            <a:endParaRPr lang="en-US" sz="4000" b="1" dirty="0"/>
          </a:p>
        </p:txBody>
      </p:sp>
      <p:sp>
        <p:nvSpPr>
          <p:cNvPr id="2" name="Rectangle 1"/>
          <p:cNvSpPr/>
          <p:nvPr/>
        </p:nvSpPr>
        <p:spPr>
          <a:xfrm>
            <a:off x="760018" y="1966670"/>
            <a:ext cx="3420092" cy="522514"/>
          </a:xfrm>
          <a:custGeom>
            <a:avLst/>
            <a:gdLst>
              <a:gd name="connsiteX0" fmla="*/ 0 w 2600697"/>
              <a:gd name="connsiteY0" fmla="*/ 0 h 522514"/>
              <a:gd name="connsiteX1" fmla="*/ 2600697 w 2600697"/>
              <a:gd name="connsiteY1" fmla="*/ 0 h 522514"/>
              <a:gd name="connsiteX2" fmla="*/ 2600697 w 2600697"/>
              <a:gd name="connsiteY2" fmla="*/ 522514 h 522514"/>
              <a:gd name="connsiteX3" fmla="*/ 0 w 2600697"/>
              <a:gd name="connsiteY3" fmla="*/ 522514 h 522514"/>
              <a:gd name="connsiteX4" fmla="*/ 0 w 2600697"/>
              <a:gd name="connsiteY4" fmla="*/ 0 h 522514"/>
              <a:gd name="connsiteX0" fmla="*/ 0 w 2612572"/>
              <a:gd name="connsiteY0" fmla="*/ 0 h 522514"/>
              <a:gd name="connsiteX1" fmla="*/ 2612572 w 2612572"/>
              <a:gd name="connsiteY1" fmla="*/ 11876 h 522514"/>
              <a:gd name="connsiteX2" fmla="*/ 2600697 w 2612572"/>
              <a:gd name="connsiteY2" fmla="*/ 522514 h 522514"/>
              <a:gd name="connsiteX3" fmla="*/ 0 w 2612572"/>
              <a:gd name="connsiteY3" fmla="*/ 522514 h 522514"/>
              <a:gd name="connsiteX4" fmla="*/ 0 w 2612572"/>
              <a:gd name="connsiteY4" fmla="*/ 0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522514">
                <a:moveTo>
                  <a:pt x="0" y="0"/>
                </a:moveTo>
                <a:lnTo>
                  <a:pt x="2612572" y="11876"/>
                </a:lnTo>
                <a:lnTo>
                  <a:pt x="2600697" y="522514"/>
                </a:lnTo>
                <a:lnTo>
                  <a:pt x="0" y="522514"/>
                </a:lnTo>
                <a:lnTo>
                  <a:pt x="0" y="0"/>
                </a:lnTo>
                <a:close/>
              </a:path>
            </a:pathLst>
          </a:cu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t>Universitas</a:t>
            </a:r>
            <a:r>
              <a:rPr lang="en-US" b="1" dirty="0" smtClean="0"/>
              <a:t> BTH</a:t>
            </a:r>
            <a:endParaRPr lang="en-US" b="1" dirty="0"/>
          </a:p>
        </p:txBody>
      </p:sp>
      <p:sp>
        <p:nvSpPr>
          <p:cNvPr id="8" name="Rectangle 1"/>
          <p:cNvSpPr/>
          <p:nvPr/>
        </p:nvSpPr>
        <p:spPr>
          <a:xfrm>
            <a:off x="807519" y="3256348"/>
            <a:ext cx="3420092" cy="522514"/>
          </a:xfrm>
          <a:custGeom>
            <a:avLst/>
            <a:gdLst>
              <a:gd name="connsiteX0" fmla="*/ 0 w 2600697"/>
              <a:gd name="connsiteY0" fmla="*/ 0 h 522514"/>
              <a:gd name="connsiteX1" fmla="*/ 2600697 w 2600697"/>
              <a:gd name="connsiteY1" fmla="*/ 0 h 522514"/>
              <a:gd name="connsiteX2" fmla="*/ 2600697 w 2600697"/>
              <a:gd name="connsiteY2" fmla="*/ 522514 h 522514"/>
              <a:gd name="connsiteX3" fmla="*/ 0 w 2600697"/>
              <a:gd name="connsiteY3" fmla="*/ 522514 h 522514"/>
              <a:gd name="connsiteX4" fmla="*/ 0 w 2600697"/>
              <a:gd name="connsiteY4" fmla="*/ 0 h 522514"/>
              <a:gd name="connsiteX0" fmla="*/ 0 w 2612572"/>
              <a:gd name="connsiteY0" fmla="*/ 0 h 522514"/>
              <a:gd name="connsiteX1" fmla="*/ 2612572 w 2612572"/>
              <a:gd name="connsiteY1" fmla="*/ 11876 h 522514"/>
              <a:gd name="connsiteX2" fmla="*/ 2600697 w 2612572"/>
              <a:gd name="connsiteY2" fmla="*/ 522514 h 522514"/>
              <a:gd name="connsiteX3" fmla="*/ 0 w 2612572"/>
              <a:gd name="connsiteY3" fmla="*/ 522514 h 522514"/>
              <a:gd name="connsiteX4" fmla="*/ 0 w 2612572"/>
              <a:gd name="connsiteY4" fmla="*/ 0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522514">
                <a:moveTo>
                  <a:pt x="0" y="0"/>
                </a:moveTo>
                <a:lnTo>
                  <a:pt x="2612572" y="11876"/>
                </a:lnTo>
                <a:lnTo>
                  <a:pt x="2600697" y="522514"/>
                </a:lnTo>
                <a:lnTo>
                  <a:pt x="0" y="522514"/>
                </a:lnTo>
                <a:lnTo>
                  <a:pt x="0" y="0"/>
                </a:lnTo>
                <a:close/>
              </a:path>
            </a:pathLst>
          </a:cu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t>Universitas</a:t>
            </a:r>
            <a:r>
              <a:rPr lang="en-US" b="1" dirty="0" smtClean="0"/>
              <a:t> </a:t>
            </a:r>
            <a:r>
              <a:rPr lang="en-US" b="1" dirty="0" err="1" smtClean="0"/>
              <a:t>Pendidikan</a:t>
            </a:r>
            <a:r>
              <a:rPr lang="en-US" b="1" dirty="0" smtClean="0"/>
              <a:t> Indonesia</a:t>
            </a:r>
            <a:endParaRPr lang="en-US" b="1" dirty="0"/>
          </a:p>
        </p:txBody>
      </p:sp>
      <p:sp>
        <p:nvSpPr>
          <p:cNvPr id="9" name="Rectangle 1"/>
          <p:cNvSpPr/>
          <p:nvPr/>
        </p:nvSpPr>
        <p:spPr>
          <a:xfrm>
            <a:off x="807519" y="4546026"/>
            <a:ext cx="3420092" cy="522514"/>
          </a:xfrm>
          <a:custGeom>
            <a:avLst/>
            <a:gdLst>
              <a:gd name="connsiteX0" fmla="*/ 0 w 2600697"/>
              <a:gd name="connsiteY0" fmla="*/ 0 h 522514"/>
              <a:gd name="connsiteX1" fmla="*/ 2600697 w 2600697"/>
              <a:gd name="connsiteY1" fmla="*/ 0 h 522514"/>
              <a:gd name="connsiteX2" fmla="*/ 2600697 w 2600697"/>
              <a:gd name="connsiteY2" fmla="*/ 522514 h 522514"/>
              <a:gd name="connsiteX3" fmla="*/ 0 w 2600697"/>
              <a:gd name="connsiteY3" fmla="*/ 522514 h 522514"/>
              <a:gd name="connsiteX4" fmla="*/ 0 w 2600697"/>
              <a:gd name="connsiteY4" fmla="*/ 0 h 522514"/>
              <a:gd name="connsiteX0" fmla="*/ 0 w 2612572"/>
              <a:gd name="connsiteY0" fmla="*/ 0 h 522514"/>
              <a:gd name="connsiteX1" fmla="*/ 2612572 w 2612572"/>
              <a:gd name="connsiteY1" fmla="*/ 11876 h 522514"/>
              <a:gd name="connsiteX2" fmla="*/ 2600697 w 2612572"/>
              <a:gd name="connsiteY2" fmla="*/ 522514 h 522514"/>
              <a:gd name="connsiteX3" fmla="*/ 0 w 2612572"/>
              <a:gd name="connsiteY3" fmla="*/ 522514 h 522514"/>
              <a:gd name="connsiteX4" fmla="*/ 0 w 2612572"/>
              <a:gd name="connsiteY4" fmla="*/ 0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2572" h="522514">
                <a:moveTo>
                  <a:pt x="0" y="0"/>
                </a:moveTo>
                <a:lnTo>
                  <a:pt x="2612572" y="11876"/>
                </a:lnTo>
                <a:lnTo>
                  <a:pt x="2600697" y="522514"/>
                </a:lnTo>
                <a:lnTo>
                  <a:pt x="0" y="522514"/>
                </a:lnTo>
                <a:lnTo>
                  <a:pt x="0" y="0"/>
                </a:lnTo>
                <a:close/>
              </a:path>
            </a:pathLst>
          </a:custGeom>
          <a:solidFill>
            <a:srgbClr val="40B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smtClean="0"/>
              <a:t>Lembaga</a:t>
            </a:r>
            <a:r>
              <a:rPr lang="en-US" b="1" dirty="0" smtClean="0"/>
              <a:t> </a:t>
            </a:r>
            <a:r>
              <a:rPr lang="en-US" b="1" dirty="0" err="1" smtClean="0"/>
              <a:t>Pendidikan</a:t>
            </a:r>
            <a:r>
              <a:rPr lang="en-US" b="1" dirty="0" smtClean="0"/>
              <a:t> </a:t>
            </a:r>
            <a:r>
              <a:rPr lang="en-US" b="1" dirty="0" err="1" smtClean="0"/>
              <a:t>Prawita</a:t>
            </a:r>
            <a:endParaRPr lang="en-US" b="1" dirty="0"/>
          </a:p>
        </p:txBody>
      </p:sp>
      <p:sp>
        <p:nvSpPr>
          <p:cNvPr id="10" name="TextBox 9"/>
          <p:cNvSpPr txBox="1"/>
          <p:nvPr/>
        </p:nvSpPr>
        <p:spPr>
          <a:xfrm>
            <a:off x="4480930" y="1973912"/>
            <a:ext cx="625772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latin typeface="Lucida Sans" panose="020B0602030504020204" pitchFamily="34" charset="0"/>
              </a:rPr>
              <a:t>Masuk</a:t>
            </a:r>
            <a:r>
              <a:rPr lang="en-US" sz="1400" dirty="0" smtClean="0">
                <a:latin typeface="Lucida Sans" panose="020B0602030504020204" pitchFamily="34" charset="0"/>
              </a:rPr>
              <a:t> </a:t>
            </a:r>
            <a:r>
              <a:rPr lang="en-US" sz="1400" dirty="0" err="1" smtClean="0">
                <a:latin typeface="Lucida Sans" panose="020B0602030504020204" pitchFamily="34" charset="0"/>
              </a:rPr>
              <a:t>setiap</a:t>
            </a:r>
            <a:r>
              <a:rPr lang="en-US" sz="1400" dirty="0" smtClean="0">
                <a:latin typeface="Lucida Sans" panose="020B0602030504020204" pitchFamily="34" charset="0"/>
              </a:rPr>
              <a:t> </a:t>
            </a:r>
            <a:r>
              <a:rPr lang="en-US" sz="1400" dirty="0" err="1" smtClean="0">
                <a:latin typeface="Lucida Sans" panose="020B0602030504020204" pitchFamily="34" charset="0"/>
              </a:rPr>
              <a:t>hari</a:t>
            </a:r>
            <a:r>
              <a:rPr lang="en-US" sz="1400" dirty="0" smtClean="0">
                <a:latin typeface="Lucida Sans" panose="020B0602030504020204" pitchFamily="34" charset="0"/>
              </a:rPr>
              <a:t> </a:t>
            </a:r>
            <a:r>
              <a:rPr lang="en-US" sz="1400" dirty="0" err="1" smtClean="0">
                <a:latin typeface="Lucida Sans" panose="020B0602030504020204" pitchFamily="34" charset="0"/>
              </a:rPr>
              <a:t>Senin</a:t>
            </a:r>
            <a:r>
              <a:rPr lang="en-US" sz="1400" dirty="0" smtClean="0">
                <a:latin typeface="Lucida Sans" panose="020B0602030504020204" pitchFamily="34" charset="0"/>
              </a:rPr>
              <a:t> </a:t>
            </a:r>
            <a:r>
              <a:rPr lang="en-US" sz="1400" dirty="0" err="1" smtClean="0">
                <a:latin typeface="Lucida Sans" panose="020B0602030504020204" pitchFamily="34" charset="0"/>
              </a:rPr>
              <a:t>sampai</a:t>
            </a:r>
            <a:r>
              <a:rPr lang="en-US" sz="1400" dirty="0" smtClean="0">
                <a:latin typeface="Lucida Sans" panose="020B0602030504020204" pitchFamily="34" charset="0"/>
              </a:rPr>
              <a:t> </a:t>
            </a:r>
            <a:r>
              <a:rPr lang="en-US" sz="1400" dirty="0" err="1" smtClean="0">
                <a:latin typeface="Lucida Sans" panose="020B0602030504020204" pitchFamily="34" charset="0"/>
              </a:rPr>
              <a:t>jumat</a:t>
            </a:r>
            <a:r>
              <a:rPr lang="en-US" sz="1400" dirty="0" smtClean="0">
                <a:latin typeface="Lucida Sans" panose="020B0602030504020204" pitchFamily="34" charset="0"/>
              </a:rPr>
              <a:t> </a:t>
            </a:r>
            <a:r>
              <a:rPr lang="en-US" sz="1400" dirty="0" err="1" smtClean="0">
                <a:latin typeface="Lucida Sans" panose="020B0602030504020204" pitchFamily="34" charset="0"/>
              </a:rPr>
              <a:t>mulai</a:t>
            </a:r>
            <a:r>
              <a:rPr lang="en-US" sz="1400" dirty="0" smtClean="0">
                <a:latin typeface="Lucida Sans" panose="020B0602030504020204" pitchFamily="34" charset="0"/>
              </a:rPr>
              <a:t> jam 08 : 30 – 14 : 30</a:t>
            </a:r>
          </a:p>
          <a:p>
            <a:pPr marL="285750" indent="-285750">
              <a:buFont typeface="Arial" panose="020B0604020202020204" pitchFamily="34" charset="0"/>
              <a:buChar char="•"/>
            </a:pPr>
            <a:r>
              <a:rPr lang="en-US" sz="1400" dirty="0" err="1" smtClean="0">
                <a:latin typeface="Lucida Sans" panose="020B0602030504020204" pitchFamily="34" charset="0"/>
              </a:rPr>
              <a:t>Istirahat</a:t>
            </a:r>
            <a:r>
              <a:rPr lang="en-US" sz="1400" dirty="0" smtClean="0">
                <a:latin typeface="Lucida Sans" panose="020B0602030504020204" pitchFamily="34" charset="0"/>
              </a:rPr>
              <a:t> 12:00 </a:t>
            </a:r>
            <a:r>
              <a:rPr lang="en-US" sz="1400" dirty="0" err="1" smtClean="0">
                <a:latin typeface="Lucida Sans" panose="020B0602030504020204" pitchFamily="34" charset="0"/>
              </a:rPr>
              <a:t>s.d</a:t>
            </a:r>
            <a:r>
              <a:rPr lang="en-US" sz="1400" dirty="0" smtClean="0">
                <a:latin typeface="Lucida Sans" panose="020B0602030504020204" pitchFamily="34" charset="0"/>
              </a:rPr>
              <a:t> 13:00</a:t>
            </a:r>
            <a:endParaRPr lang="en-US" sz="1400" dirty="0">
              <a:latin typeface="Lucida Sans" panose="020B0602030504020204" pitchFamily="34" charset="0"/>
            </a:endParaRPr>
          </a:p>
        </p:txBody>
      </p:sp>
      <p:sp>
        <p:nvSpPr>
          <p:cNvPr id="11" name="TextBox 10"/>
          <p:cNvSpPr txBox="1"/>
          <p:nvPr/>
        </p:nvSpPr>
        <p:spPr>
          <a:xfrm>
            <a:off x="4480929" y="3255642"/>
            <a:ext cx="625772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latin typeface="Lucida Sans" panose="020B0602030504020204" pitchFamily="34" charset="0"/>
              </a:rPr>
              <a:t>Masuk</a:t>
            </a:r>
            <a:r>
              <a:rPr lang="en-US" sz="1400" dirty="0" smtClean="0">
                <a:latin typeface="Lucida Sans" panose="020B0602030504020204" pitchFamily="34" charset="0"/>
              </a:rPr>
              <a:t> </a:t>
            </a:r>
            <a:r>
              <a:rPr lang="en-US" sz="1400" dirty="0" err="1" smtClean="0">
                <a:latin typeface="Lucida Sans" panose="020B0602030504020204" pitchFamily="34" charset="0"/>
              </a:rPr>
              <a:t>setiap</a:t>
            </a:r>
            <a:r>
              <a:rPr lang="en-US" sz="1400" dirty="0" smtClean="0">
                <a:latin typeface="Lucida Sans" panose="020B0602030504020204" pitchFamily="34" charset="0"/>
              </a:rPr>
              <a:t> </a:t>
            </a:r>
            <a:r>
              <a:rPr lang="en-US" sz="1400" dirty="0" err="1" smtClean="0">
                <a:latin typeface="Lucida Sans" panose="020B0602030504020204" pitchFamily="34" charset="0"/>
              </a:rPr>
              <a:t>hari</a:t>
            </a:r>
            <a:r>
              <a:rPr lang="en-US" sz="1400" dirty="0" smtClean="0">
                <a:latin typeface="Lucida Sans" panose="020B0602030504020204" pitchFamily="34" charset="0"/>
              </a:rPr>
              <a:t> </a:t>
            </a:r>
            <a:r>
              <a:rPr lang="en-US" sz="1400" dirty="0" err="1" smtClean="0">
                <a:latin typeface="Lucida Sans" panose="020B0602030504020204" pitchFamily="34" charset="0"/>
              </a:rPr>
              <a:t>Senin</a:t>
            </a:r>
            <a:r>
              <a:rPr lang="en-US" sz="1400" dirty="0" smtClean="0">
                <a:latin typeface="Lucida Sans" panose="020B0602030504020204" pitchFamily="34" charset="0"/>
              </a:rPr>
              <a:t> </a:t>
            </a:r>
            <a:r>
              <a:rPr lang="en-US" sz="1400" dirty="0" err="1" smtClean="0">
                <a:latin typeface="Lucida Sans" panose="020B0602030504020204" pitchFamily="34" charset="0"/>
              </a:rPr>
              <a:t>sampai</a:t>
            </a:r>
            <a:r>
              <a:rPr lang="en-US" sz="1400" dirty="0" smtClean="0">
                <a:latin typeface="Lucida Sans" panose="020B0602030504020204" pitchFamily="34" charset="0"/>
              </a:rPr>
              <a:t> </a:t>
            </a:r>
            <a:r>
              <a:rPr lang="en-US" sz="1400" dirty="0" err="1" smtClean="0">
                <a:latin typeface="Lucida Sans" panose="020B0602030504020204" pitchFamily="34" charset="0"/>
              </a:rPr>
              <a:t>jumat</a:t>
            </a:r>
            <a:r>
              <a:rPr lang="en-US" sz="1400" dirty="0" smtClean="0">
                <a:latin typeface="Lucida Sans" panose="020B0602030504020204" pitchFamily="34" charset="0"/>
              </a:rPr>
              <a:t> </a:t>
            </a:r>
            <a:r>
              <a:rPr lang="en-US" sz="1400" dirty="0" err="1" smtClean="0">
                <a:latin typeface="Lucida Sans" panose="020B0602030504020204" pitchFamily="34" charset="0"/>
              </a:rPr>
              <a:t>mulai</a:t>
            </a:r>
            <a:r>
              <a:rPr lang="en-US" sz="1400" dirty="0" smtClean="0">
                <a:latin typeface="Lucida Sans" panose="020B0602030504020204" pitchFamily="34" charset="0"/>
              </a:rPr>
              <a:t> jam 08 : 00 – 15 : 00</a:t>
            </a:r>
          </a:p>
          <a:p>
            <a:pPr marL="285750" indent="-285750">
              <a:buFont typeface="Arial" panose="020B0604020202020204" pitchFamily="34" charset="0"/>
              <a:buChar char="•"/>
            </a:pPr>
            <a:r>
              <a:rPr lang="en-US" sz="1400" dirty="0" err="1" smtClean="0">
                <a:latin typeface="Lucida Sans" panose="020B0602030504020204" pitchFamily="34" charset="0"/>
              </a:rPr>
              <a:t>Istirahat</a:t>
            </a:r>
            <a:r>
              <a:rPr lang="en-US" sz="1400" dirty="0" smtClean="0">
                <a:latin typeface="Lucida Sans" panose="020B0602030504020204" pitchFamily="34" charset="0"/>
              </a:rPr>
              <a:t> 12:00 </a:t>
            </a:r>
            <a:r>
              <a:rPr lang="en-US" sz="1400" dirty="0" err="1" smtClean="0">
                <a:latin typeface="Lucida Sans" panose="020B0602030504020204" pitchFamily="34" charset="0"/>
              </a:rPr>
              <a:t>s.d</a:t>
            </a:r>
            <a:r>
              <a:rPr lang="en-US" sz="1400" dirty="0" smtClean="0">
                <a:latin typeface="Lucida Sans" panose="020B0602030504020204" pitchFamily="34" charset="0"/>
              </a:rPr>
              <a:t> 13:00</a:t>
            </a:r>
            <a:endParaRPr lang="en-US" sz="1400" dirty="0">
              <a:latin typeface="Lucida Sans" panose="020B0602030504020204" pitchFamily="34" charset="0"/>
            </a:endParaRPr>
          </a:p>
        </p:txBody>
      </p:sp>
      <p:sp>
        <p:nvSpPr>
          <p:cNvPr id="12" name="TextBox 11"/>
          <p:cNvSpPr txBox="1"/>
          <p:nvPr/>
        </p:nvSpPr>
        <p:spPr>
          <a:xfrm>
            <a:off x="4480929" y="4546026"/>
            <a:ext cx="6257725"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err="1" smtClean="0">
                <a:latin typeface="Lucida Sans" panose="020B0602030504020204" pitchFamily="34" charset="0"/>
              </a:rPr>
              <a:t>Masuk</a:t>
            </a:r>
            <a:r>
              <a:rPr lang="en-US" sz="1400" dirty="0" smtClean="0">
                <a:latin typeface="Lucida Sans" panose="020B0602030504020204" pitchFamily="34" charset="0"/>
              </a:rPr>
              <a:t> </a:t>
            </a:r>
            <a:r>
              <a:rPr lang="en-US" sz="1400" dirty="0" err="1" smtClean="0">
                <a:latin typeface="Lucida Sans" panose="020B0602030504020204" pitchFamily="34" charset="0"/>
              </a:rPr>
              <a:t>setiap</a:t>
            </a:r>
            <a:r>
              <a:rPr lang="en-US" sz="1400" dirty="0" smtClean="0">
                <a:latin typeface="Lucida Sans" panose="020B0602030504020204" pitchFamily="34" charset="0"/>
              </a:rPr>
              <a:t> </a:t>
            </a:r>
            <a:r>
              <a:rPr lang="en-US" sz="1400" dirty="0" err="1" smtClean="0">
                <a:latin typeface="Lucida Sans" panose="020B0602030504020204" pitchFamily="34" charset="0"/>
              </a:rPr>
              <a:t>hari</a:t>
            </a:r>
            <a:r>
              <a:rPr lang="en-US" sz="1400" dirty="0" smtClean="0">
                <a:latin typeface="Lucida Sans" panose="020B0602030504020204" pitchFamily="34" charset="0"/>
              </a:rPr>
              <a:t> </a:t>
            </a:r>
            <a:r>
              <a:rPr lang="en-US" sz="1400" dirty="0" err="1" smtClean="0">
                <a:latin typeface="Lucida Sans" panose="020B0602030504020204" pitchFamily="34" charset="0"/>
              </a:rPr>
              <a:t>Senin</a:t>
            </a:r>
            <a:r>
              <a:rPr lang="en-US" sz="1400" dirty="0" smtClean="0">
                <a:latin typeface="Lucida Sans" panose="020B0602030504020204" pitchFamily="34" charset="0"/>
              </a:rPr>
              <a:t> </a:t>
            </a:r>
            <a:r>
              <a:rPr lang="en-US" sz="1400" dirty="0" err="1" smtClean="0">
                <a:latin typeface="Lucida Sans" panose="020B0602030504020204" pitchFamily="34" charset="0"/>
              </a:rPr>
              <a:t>sampai</a:t>
            </a:r>
            <a:r>
              <a:rPr lang="en-US" sz="1400" dirty="0" smtClean="0">
                <a:latin typeface="Lucida Sans" panose="020B0602030504020204" pitchFamily="34" charset="0"/>
              </a:rPr>
              <a:t> </a:t>
            </a:r>
            <a:r>
              <a:rPr lang="en-US" sz="1400" dirty="0" err="1" smtClean="0">
                <a:latin typeface="Lucida Sans" panose="020B0602030504020204" pitchFamily="34" charset="0"/>
              </a:rPr>
              <a:t>sabtu</a:t>
            </a:r>
            <a:r>
              <a:rPr lang="en-US" sz="1400" dirty="0" smtClean="0">
                <a:latin typeface="Lucida Sans" panose="020B0602030504020204" pitchFamily="34" charset="0"/>
              </a:rPr>
              <a:t> </a:t>
            </a:r>
            <a:r>
              <a:rPr lang="en-US" sz="1400" dirty="0" err="1" smtClean="0">
                <a:latin typeface="Lucida Sans" panose="020B0602030504020204" pitchFamily="34" charset="0"/>
              </a:rPr>
              <a:t>mulai</a:t>
            </a:r>
            <a:r>
              <a:rPr lang="en-US" sz="1400" dirty="0" smtClean="0">
                <a:latin typeface="Lucida Sans" panose="020B0602030504020204" pitchFamily="34" charset="0"/>
              </a:rPr>
              <a:t> jam 08 : 00 – 16 : 00</a:t>
            </a:r>
          </a:p>
          <a:p>
            <a:pPr marL="285750" indent="-285750">
              <a:buFont typeface="Arial" panose="020B0604020202020204" pitchFamily="34" charset="0"/>
              <a:buChar char="•"/>
            </a:pPr>
            <a:r>
              <a:rPr lang="en-US" sz="1400" dirty="0" err="1" smtClean="0">
                <a:latin typeface="Lucida Sans" panose="020B0602030504020204" pitchFamily="34" charset="0"/>
              </a:rPr>
              <a:t>Istirahat</a:t>
            </a:r>
            <a:r>
              <a:rPr lang="en-US" sz="1400" dirty="0" smtClean="0">
                <a:latin typeface="Lucida Sans" panose="020B0602030504020204" pitchFamily="34" charset="0"/>
              </a:rPr>
              <a:t> 12:00 </a:t>
            </a:r>
            <a:r>
              <a:rPr lang="en-US" sz="1400" dirty="0" err="1" smtClean="0">
                <a:latin typeface="Lucida Sans" panose="020B0602030504020204" pitchFamily="34" charset="0"/>
              </a:rPr>
              <a:t>s.d</a:t>
            </a:r>
            <a:r>
              <a:rPr lang="en-US" sz="1400" dirty="0" smtClean="0">
                <a:latin typeface="Lucida Sans" panose="020B0602030504020204" pitchFamily="34" charset="0"/>
              </a:rPr>
              <a:t> 13:00</a:t>
            </a:r>
            <a:endParaRPr lang="en-US" sz="1400" dirty="0">
              <a:latin typeface="Lucida Sans" panose="020B0602030504020204" pitchFamily="34" charset="0"/>
            </a:endParaRPr>
          </a:p>
        </p:txBody>
      </p:sp>
    </p:spTree>
    <p:extLst>
      <p:ext uri="{BB962C8B-B14F-4D97-AF65-F5344CB8AC3E}">
        <p14:creationId xmlns:p14="http://schemas.microsoft.com/office/powerpoint/2010/main" val="31328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8" grpId="0" animBg="1"/>
      <p:bldP spid="9" grpId="0" animBg="1"/>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8DB08F-4423-40D6-ADEA-B4FD0165F5F1}"/>
              </a:ext>
            </a:extLst>
          </p:cNvPr>
          <p:cNvSpPr txBox="1"/>
          <p:nvPr/>
        </p:nvSpPr>
        <p:spPr>
          <a:xfrm>
            <a:off x="3135074" y="807523"/>
            <a:ext cx="5921853" cy="707886"/>
          </a:xfrm>
          <a:prstGeom prst="rect">
            <a:avLst/>
          </a:prstGeom>
          <a:noFill/>
        </p:spPr>
        <p:txBody>
          <a:bodyPr wrap="square" rtlCol="0">
            <a:spAutoFit/>
          </a:bodyPr>
          <a:lstStyle/>
          <a:p>
            <a:r>
              <a:rPr lang="en-US" sz="4000" b="1" dirty="0" smtClean="0"/>
              <a:t>JOBDESK UNIVERSITAS BTH</a:t>
            </a:r>
            <a:endParaRPr lang="en-US" sz="4000" b="1" dirty="0"/>
          </a:p>
        </p:txBody>
      </p:sp>
      <p:sp>
        <p:nvSpPr>
          <p:cNvPr id="5" name="TextBox 4"/>
          <p:cNvSpPr txBox="1"/>
          <p:nvPr/>
        </p:nvSpPr>
        <p:spPr>
          <a:xfrm>
            <a:off x="621610" y="3028207"/>
            <a:ext cx="5973288"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Mengatasi</a:t>
            </a:r>
            <a:r>
              <a:rPr lang="en-US" dirty="0" smtClean="0"/>
              <a:t> </a:t>
            </a:r>
            <a:r>
              <a:rPr lang="en-US" dirty="0" err="1" smtClean="0"/>
              <a:t>masalah</a:t>
            </a:r>
            <a:r>
              <a:rPr lang="en-US" dirty="0" smtClean="0"/>
              <a:t> </a:t>
            </a:r>
            <a:r>
              <a:rPr lang="en-US" dirty="0" err="1" smtClean="0"/>
              <a:t>tentang</a:t>
            </a:r>
            <a:r>
              <a:rPr lang="en-US" dirty="0" smtClean="0"/>
              <a:t> </a:t>
            </a:r>
            <a:r>
              <a:rPr lang="en-US" dirty="0" err="1"/>
              <a:t>j</a:t>
            </a:r>
            <a:r>
              <a:rPr lang="en-US" dirty="0" err="1" smtClean="0"/>
              <a:t>aringan</a:t>
            </a:r>
            <a:r>
              <a:rPr lang="en-US" dirty="0" smtClean="0"/>
              <a:t> </a:t>
            </a:r>
            <a:r>
              <a:rPr lang="en-US" dirty="0" err="1" smtClean="0"/>
              <a:t>wifi</a:t>
            </a:r>
            <a:endParaRPr lang="en-US" dirty="0" smtClean="0"/>
          </a:p>
          <a:p>
            <a:pPr marL="285750" indent="-285750">
              <a:buFont typeface="Arial" panose="020B0604020202020204" pitchFamily="34" charset="0"/>
              <a:buChar char="•"/>
            </a:pPr>
            <a:r>
              <a:rPr lang="en-US" dirty="0" smtClean="0"/>
              <a:t>Troubleshooting </a:t>
            </a:r>
            <a:r>
              <a:rPr lang="en-US" dirty="0" err="1" smtClean="0"/>
              <a:t>pada</a:t>
            </a:r>
            <a:r>
              <a:rPr lang="en-US" dirty="0" smtClean="0"/>
              <a:t> pc client yang </a:t>
            </a:r>
            <a:r>
              <a:rPr lang="en-US" dirty="0" err="1" smtClean="0"/>
              <a:t>bermasalah</a:t>
            </a:r>
            <a:endParaRPr lang="en-US" dirty="0" smtClean="0"/>
          </a:p>
          <a:p>
            <a:pPr marL="285750" indent="-285750">
              <a:buFont typeface="Arial" panose="020B0604020202020204" pitchFamily="34" charset="0"/>
              <a:buChar char="•"/>
            </a:pPr>
            <a:r>
              <a:rPr lang="en-US" dirty="0" err="1" smtClean="0"/>
              <a:t>Penggantian</a:t>
            </a:r>
            <a:r>
              <a:rPr lang="en-US" dirty="0" smtClean="0"/>
              <a:t> </a:t>
            </a:r>
            <a:r>
              <a:rPr lang="en-US" dirty="0" err="1" smtClean="0"/>
              <a:t>perangkat</a:t>
            </a:r>
            <a:r>
              <a:rPr lang="en-US" dirty="0" smtClean="0"/>
              <a:t> </a:t>
            </a:r>
            <a:r>
              <a:rPr lang="en-US" dirty="0" err="1" smtClean="0"/>
              <a:t>seperti</a:t>
            </a:r>
            <a:r>
              <a:rPr lang="en-US" dirty="0" smtClean="0"/>
              <a:t> switch </a:t>
            </a:r>
            <a:r>
              <a:rPr lang="en-US" dirty="0" err="1" smtClean="0"/>
              <a:t>atau</a:t>
            </a:r>
            <a:r>
              <a:rPr lang="en-US" dirty="0" smtClean="0"/>
              <a:t> access point</a:t>
            </a:r>
          </a:p>
          <a:p>
            <a:pPr marL="285750" indent="-285750">
              <a:buFont typeface="Arial" panose="020B0604020202020204" pitchFamily="34" charset="0"/>
              <a:buChar char="•"/>
            </a:pPr>
            <a:r>
              <a:rPr lang="en-US" dirty="0" err="1" smtClean="0"/>
              <a:t>Konfigurasi</a:t>
            </a:r>
            <a:r>
              <a:rPr lang="en-US" dirty="0" smtClean="0"/>
              <a:t> switch </a:t>
            </a:r>
            <a:r>
              <a:rPr lang="en-US" dirty="0" err="1" smtClean="0"/>
              <a:t>atau</a:t>
            </a:r>
            <a:r>
              <a:rPr lang="en-US" dirty="0" smtClean="0"/>
              <a:t> router</a:t>
            </a:r>
          </a:p>
          <a:p>
            <a:pPr marL="285750" indent="-285750">
              <a:buFont typeface="Arial" panose="020B0604020202020204" pitchFamily="34" charset="0"/>
              <a:buChar char="•"/>
            </a:pPr>
            <a:r>
              <a:rPr lang="en-US" dirty="0" err="1" smtClean="0"/>
              <a:t>Instalasi</a:t>
            </a:r>
            <a:r>
              <a:rPr lang="en-US" dirty="0" smtClean="0"/>
              <a:t> windows </a:t>
            </a:r>
            <a:endParaRPr lang="en-US" dirty="0" smtClean="0"/>
          </a:p>
        </p:txBody>
      </p:sp>
      <p:sp>
        <p:nvSpPr>
          <p:cNvPr id="6" name="TextBox 5">
            <a:extLst>
              <a:ext uri="{FF2B5EF4-FFF2-40B4-BE49-F238E27FC236}">
                <a16:creationId xmlns="" xmlns:a16="http://schemas.microsoft.com/office/drawing/2014/main" id="{355F2CF9-FB47-41A2-B494-B2D075122ED6}"/>
              </a:ext>
            </a:extLst>
          </p:cNvPr>
          <p:cNvSpPr txBox="1"/>
          <p:nvPr/>
        </p:nvSpPr>
        <p:spPr>
          <a:xfrm>
            <a:off x="7180480" y="2628097"/>
            <a:ext cx="1251001" cy="400110"/>
          </a:xfrm>
          <a:prstGeom prst="rect">
            <a:avLst/>
          </a:prstGeom>
          <a:noFill/>
        </p:spPr>
        <p:txBody>
          <a:bodyPr wrap="square" rtlCol="0">
            <a:spAutoFit/>
          </a:bodyPr>
          <a:lstStyle/>
          <a:p>
            <a:r>
              <a:rPr lang="en-US" sz="2000" b="1" dirty="0" smtClean="0"/>
              <a:t>ADAPTASI</a:t>
            </a:r>
            <a:endParaRPr lang="en-US" sz="2000" b="1" dirty="0"/>
          </a:p>
        </p:txBody>
      </p:sp>
      <p:sp>
        <p:nvSpPr>
          <p:cNvPr id="7" name="TextBox 6">
            <a:extLst>
              <a:ext uri="{FF2B5EF4-FFF2-40B4-BE49-F238E27FC236}">
                <a16:creationId xmlns="" xmlns:a16="http://schemas.microsoft.com/office/drawing/2014/main" id="{355F2CF9-FB47-41A2-B494-B2D075122ED6}"/>
              </a:ext>
            </a:extLst>
          </p:cNvPr>
          <p:cNvSpPr txBox="1"/>
          <p:nvPr/>
        </p:nvSpPr>
        <p:spPr>
          <a:xfrm>
            <a:off x="8615135" y="2628097"/>
            <a:ext cx="1194494" cy="400110"/>
          </a:xfrm>
          <a:prstGeom prst="rect">
            <a:avLst/>
          </a:prstGeom>
          <a:noFill/>
        </p:spPr>
        <p:txBody>
          <a:bodyPr wrap="square" rtlCol="0">
            <a:spAutoFit/>
          </a:bodyPr>
          <a:lstStyle/>
          <a:p>
            <a:r>
              <a:rPr lang="en-US" sz="2000" b="1" dirty="0" smtClean="0"/>
              <a:t>APLIKASI</a:t>
            </a:r>
            <a:endParaRPr lang="en-US" sz="2000" b="1" dirty="0"/>
          </a:p>
        </p:txBody>
      </p:sp>
      <p:sp>
        <p:nvSpPr>
          <p:cNvPr id="8" name="TextBox 7">
            <a:extLst>
              <a:ext uri="{FF2B5EF4-FFF2-40B4-BE49-F238E27FC236}">
                <a16:creationId xmlns="" xmlns:a16="http://schemas.microsoft.com/office/drawing/2014/main" id="{355F2CF9-FB47-41A2-B494-B2D075122ED6}"/>
              </a:ext>
            </a:extLst>
          </p:cNvPr>
          <p:cNvSpPr txBox="1"/>
          <p:nvPr/>
        </p:nvSpPr>
        <p:spPr>
          <a:xfrm>
            <a:off x="9809629" y="2628097"/>
            <a:ext cx="1836583" cy="400110"/>
          </a:xfrm>
          <a:prstGeom prst="rect">
            <a:avLst/>
          </a:prstGeom>
          <a:noFill/>
        </p:spPr>
        <p:txBody>
          <a:bodyPr wrap="square" rtlCol="0">
            <a:spAutoFit/>
          </a:bodyPr>
          <a:lstStyle/>
          <a:p>
            <a:r>
              <a:rPr lang="en-US" sz="2000" b="1" dirty="0" smtClean="0"/>
              <a:t>IMPLEMENTASI</a:t>
            </a:r>
            <a:endParaRPr lang="en-US" sz="2000" b="1" dirty="0"/>
          </a:p>
        </p:txBody>
      </p:sp>
      <p:sp>
        <p:nvSpPr>
          <p:cNvPr id="20" name="Flowchart: Process 19"/>
          <p:cNvSpPr/>
          <p:nvPr/>
        </p:nvSpPr>
        <p:spPr>
          <a:xfrm>
            <a:off x="7509296" y="3610100"/>
            <a:ext cx="629393" cy="895434"/>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a:t>
            </a:r>
            <a:endParaRPr lang="en-US" dirty="0"/>
          </a:p>
        </p:txBody>
      </p:sp>
      <p:sp>
        <p:nvSpPr>
          <p:cNvPr id="21" name="Flowchart: Process 20"/>
          <p:cNvSpPr/>
          <p:nvPr/>
        </p:nvSpPr>
        <p:spPr>
          <a:xfrm>
            <a:off x="8961259" y="3325091"/>
            <a:ext cx="629393" cy="118044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a:t>
            </a:r>
            <a:endParaRPr lang="en-US" dirty="0"/>
          </a:p>
        </p:txBody>
      </p:sp>
      <p:sp>
        <p:nvSpPr>
          <p:cNvPr id="22" name="Flowchart: Process 21"/>
          <p:cNvSpPr/>
          <p:nvPr/>
        </p:nvSpPr>
        <p:spPr>
          <a:xfrm>
            <a:off x="10413223" y="3859481"/>
            <a:ext cx="629393" cy="64605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23" name="Flowchart: Process 22"/>
          <p:cNvSpPr/>
          <p:nvPr/>
        </p:nvSpPr>
        <p:spPr>
          <a:xfrm>
            <a:off x="7386452" y="4505533"/>
            <a:ext cx="3954483" cy="45719"/>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264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8DB08F-4423-40D6-ADEA-B4FD0165F5F1}"/>
              </a:ext>
            </a:extLst>
          </p:cNvPr>
          <p:cNvSpPr txBox="1"/>
          <p:nvPr/>
        </p:nvSpPr>
        <p:spPr>
          <a:xfrm>
            <a:off x="1039277" y="796828"/>
            <a:ext cx="10301658" cy="707886"/>
          </a:xfrm>
          <a:prstGeom prst="rect">
            <a:avLst/>
          </a:prstGeom>
          <a:noFill/>
        </p:spPr>
        <p:txBody>
          <a:bodyPr wrap="square" rtlCol="0">
            <a:spAutoFit/>
          </a:bodyPr>
          <a:lstStyle/>
          <a:p>
            <a:r>
              <a:rPr lang="en-US" sz="4000" b="1" dirty="0" smtClean="0"/>
              <a:t>JOBDESK UNIVERSITAS PENDIDIKAN INDONESIA </a:t>
            </a:r>
            <a:endParaRPr lang="en-US" sz="4000" b="1" dirty="0"/>
          </a:p>
        </p:txBody>
      </p:sp>
      <p:sp>
        <p:nvSpPr>
          <p:cNvPr id="5" name="TextBox 4"/>
          <p:cNvSpPr txBox="1"/>
          <p:nvPr/>
        </p:nvSpPr>
        <p:spPr>
          <a:xfrm>
            <a:off x="621610" y="3028207"/>
            <a:ext cx="5973288"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Mengganti</a:t>
            </a:r>
            <a:r>
              <a:rPr lang="en-US" dirty="0" smtClean="0"/>
              <a:t> </a:t>
            </a:r>
            <a:r>
              <a:rPr lang="en-US" dirty="0" err="1" smtClean="0"/>
              <a:t>kabel</a:t>
            </a:r>
            <a:r>
              <a:rPr lang="en-US" dirty="0" smtClean="0"/>
              <a:t> Ethernet yang </a:t>
            </a:r>
            <a:r>
              <a:rPr lang="en-US" dirty="0" err="1" smtClean="0"/>
              <a:t>bermasalah</a:t>
            </a:r>
            <a:endParaRPr lang="en-US" dirty="0" smtClean="0"/>
          </a:p>
          <a:p>
            <a:pPr marL="285750" indent="-285750">
              <a:buFont typeface="Arial" panose="020B0604020202020204" pitchFamily="34" charset="0"/>
              <a:buChar char="•"/>
            </a:pPr>
            <a:r>
              <a:rPr lang="en-US" dirty="0" smtClean="0"/>
              <a:t>Troubleshooting </a:t>
            </a:r>
            <a:r>
              <a:rPr lang="en-US" dirty="0" err="1" smtClean="0"/>
              <a:t>pada</a:t>
            </a:r>
            <a:r>
              <a:rPr lang="en-US" dirty="0" smtClean="0"/>
              <a:t> pc client </a:t>
            </a:r>
          </a:p>
          <a:p>
            <a:pPr marL="285750" indent="-285750">
              <a:buFont typeface="Arial" panose="020B0604020202020204" pitchFamily="34" charset="0"/>
              <a:buChar char="•"/>
            </a:pPr>
            <a:r>
              <a:rPr lang="en-US" dirty="0" err="1" smtClean="0"/>
              <a:t>Penggantian</a:t>
            </a:r>
            <a:r>
              <a:rPr lang="en-US" dirty="0" smtClean="0"/>
              <a:t> </a:t>
            </a:r>
            <a:r>
              <a:rPr lang="en-US" dirty="0" err="1" smtClean="0"/>
              <a:t>perangkat</a:t>
            </a:r>
            <a:r>
              <a:rPr lang="en-US" dirty="0" smtClean="0"/>
              <a:t> </a:t>
            </a:r>
            <a:r>
              <a:rPr lang="en-US" dirty="0" err="1" smtClean="0"/>
              <a:t>seperti</a:t>
            </a:r>
            <a:r>
              <a:rPr lang="en-US" dirty="0" smtClean="0"/>
              <a:t> switch </a:t>
            </a:r>
            <a:r>
              <a:rPr lang="en-US" dirty="0" err="1" smtClean="0"/>
              <a:t>atau</a:t>
            </a:r>
            <a:r>
              <a:rPr lang="en-US" dirty="0" smtClean="0"/>
              <a:t> access point</a:t>
            </a:r>
          </a:p>
          <a:p>
            <a:pPr marL="285750" indent="-285750">
              <a:buFont typeface="Arial" panose="020B0604020202020204" pitchFamily="34" charset="0"/>
              <a:buChar char="•"/>
            </a:pPr>
            <a:r>
              <a:rPr lang="en-US" dirty="0" err="1" smtClean="0"/>
              <a:t>Konfigurasi</a:t>
            </a:r>
            <a:r>
              <a:rPr lang="en-US" dirty="0" smtClean="0"/>
              <a:t> switch </a:t>
            </a:r>
            <a:r>
              <a:rPr lang="en-US" dirty="0" err="1" smtClean="0"/>
              <a:t>atau</a:t>
            </a:r>
            <a:r>
              <a:rPr lang="en-US" dirty="0" smtClean="0"/>
              <a:t> router</a:t>
            </a:r>
          </a:p>
          <a:p>
            <a:pPr marL="285750" indent="-285750">
              <a:buFont typeface="Arial" panose="020B0604020202020204" pitchFamily="34" charset="0"/>
              <a:buChar char="•"/>
            </a:pPr>
            <a:r>
              <a:rPr lang="en-US" dirty="0" err="1" smtClean="0"/>
              <a:t>Instalasi</a:t>
            </a:r>
            <a:r>
              <a:rPr lang="en-US" dirty="0" smtClean="0"/>
              <a:t> windows</a:t>
            </a:r>
          </a:p>
          <a:p>
            <a:pPr marL="285750" indent="-285750">
              <a:buFont typeface="Arial" panose="020B0604020202020204" pitchFamily="34" charset="0"/>
              <a:buChar char="•"/>
            </a:pPr>
            <a:r>
              <a:rPr lang="en-US" dirty="0" err="1" smtClean="0"/>
              <a:t>Instalasi</a:t>
            </a:r>
            <a:r>
              <a:rPr lang="en-US" dirty="0" smtClean="0"/>
              <a:t> software office</a:t>
            </a:r>
            <a:endParaRPr lang="en-US" dirty="0"/>
          </a:p>
        </p:txBody>
      </p:sp>
      <p:sp>
        <p:nvSpPr>
          <p:cNvPr id="6" name="TextBox 5">
            <a:extLst>
              <a:ext uri="{FF2B5EF4-FFF2-40B4-BE49-F238E27FC236}">
                <a16:creationId xmlns="" xmlns:a16="http://schemas.microsoft.com/office/drawing/2014/main" id="{355F2CF9-FB47-41A2-B494-B2D075122ED6}"/>
              </a:ext>
            </a:extLst>
          </p:cNvPr>
          <p:cNvSpPr txBox="1"/>
          <p:nvPr/>
        </p:nvSpPr>
        <p:spPr>
          <a:xfrm>
            <a:off x="7180480" y="2628097"/>
            <a:ext cx="1251001" cy="400110"/>
          </a:xfrm>
          <a:prstGeom prst="rect">
            <a:avLst/>
          </a:prstGeom>
          <a:noFill/>
        </p:spPr>
        <p:txBody>
          <a:bodyPr wrap="square" rtlCol="0">
            <a:spAutoFit/>
          </a:bodyPr>
          <a:lstStyle/>
          <a:p>
            <a:r>
              <a:rPr lang="en-US" sz="2000" b="1" dirty="0" smtClean="0"/>
              <a:t>ADAPTASI</a:t>
            </a:r>
            <a:endParaRPr lang="en-US" sz="2000" b="1" dirty="0"/>
          </a:p>
        </p:txBody>
      </p:sp>
      <p:sp>
        <p:nvSpPr>
          <p:cNvPr id="7" name="TextBox 6">
            <a:extLst>
              <a:ext uri="{FF2B5EF4-FFF2-40B4-BE49-F238E27FC236}">
                <a16:creationId xmlns="" xmlns:a16="http://schemas.microsoft.com/office/drawing/2014/main" id="{355F2CF9-FB47-41A2-B494-B2D075122ED6}"/>
              </a:ext>
            </a:extLst>
          </p:cNvPr>
          <p:cNvSpPr txBox="1"/>
          <p:nvPr/>
        </p:nvSpPr>
        <p:spPr>
          <a:xfrm>
            <a:off x="8615135" y="2628097"/>
            <a:ext cx="1194494" cy="400110"/>
          </a:xfrm>
          <a:prstGeom prst="rect">
            <a:avLst/>
          </a:prstGeom>
          <a:noFill/>
        </p:spPr>
        <p:txBody>
          <a:bodyPr wrap="square" rtlCol="0">
            <a:spAutoFit/>
          </a:bodyPr>
          <a:lstStyle/>
          <a:p>
            <a:r>
              <a:rPr lang="en-US" sz="2000" b="1" dirty="0" smtClean="0"/>
              <a:t>APLIKASI</a:t>
            </a:r>
            <a:endParaRPr lang="en-US" sz="2000" b="1" dirty="0"/>
          </a:p>
        </p:txBody>
      </p:sp>
      <p:sp>
        <p:nvSpPr>
          <p:cNvPr id="8" name="TextBox 7">
            <a:extLst>
              <a:ext uri="{FF2B5EF4-FFF2-40B4-BE49-F238E27FC236}">
                <a16:creationId xmlns="" xmlns:a16="http://schemas.microsoft.com/office/drawing/2014/main" id="{355F2CF9-FB47-41A2-B494-B2D075122ED6}"/>
              </a:ext>
            </a:extLst>
          </p:cNvPr>
          <p:cNvSpPr txBox="1"/>
          <p:nvPr/>
        </p:nvSpPr>
        <p:spPr>
          <a:xfrm>
            <a:off x="9809629" y="2628097"/>
            <a:ext cx="1836583" cy="400110"/>
          </a:xfrm>
          <a:prstGeom prst="rect">
            <a:avLst/>
          </a:prstGeom>
          <a:noFill/>
        </p:spPr>
        <p:txBody>
          <a:bodyPr wrap="square" rtlCol="0">
            <a:spAutoFit/>
          </a:bodyPr>
          <a:lstStyle/>
          <a:p>
            <a:r>
              <a:rPr lang="en-US" sz="2000" b="1" dirty="0" smtClean="0"/>
              <a:t>IMPLEMENTASI</a:t>
            </a:r>
            <a:endParaRPr lang="en-US" sz="2000" b="1" dirty="0"/>
          </a:p>
        </p:txBody>
      </p:sp>
      <p:sp>
        <p:nvSpPr>
          <p:cNvPr id="20" name="Flowchart: Process 19"/>
          <p:cNvSpPr/>
          <p:nvPr/>
        </p:nvSpPr>
        <p:spPr>
          <a:xfrm>
            <a:off x="7509296" y="3883231"/>
            <a:ext cx="629393" cy="6223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21" name="Flowchart: Process 20"/>
          <p:cNvSpPr/>
          <p:nvPr/>
        </p:nvSpPr>
        <p:spPr>
          <a:xfrm>
            <a:off x="8961259" y="3740727"/>
            <a:ext cx="629393" cy="764806"/>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dirty="0" smtClean="0"/>
              <a:t>0%</a:t>
            </a:r>
            <a:endParaRPr lang="en-US" dirty="0"/>
          </a:p>
        </p:txBody>
      </p:sp>
      <p:sp>
        <p:nvSpPr>
          <p:cNvPr id="22" name="Flowchart: Process 21"/>
          <p:cNvSpPr/>
          <p:nvPr/>
        </p:nvSpPr>
        <p:spPr>
          <a:xfrm>
            <a:off x="10413223" y="3313216"/>
            <a:ext cx="629393" cy="1192317"/>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r>
              <a:rPr lang="en-US" dirty="0" smtClean="0"/>
              <a:t>0%</a:t>
            </a:r>
            <a:endParaRPr lang="en-US" dirty="0"/>
          </a:p>
        </p:txBody>
      </p:sp>
      <p:sp>
        <p:nvSpPr>
          <p:cNvPr id="23" name="Flowchart: Process 22"/>
          <p:cNvSpPr/>
          <p:nvPr/>
        </p:nvSpPr>
        <p:spPr>
          <a:xfrm>
            <a:off x="7386452" y="4505533"/>
            <a:ext cx="3954483" cy="45719"/>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013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748DB08F-4423-40D6-ADEA-B4FD0165F5F1}"/>
              </a:ext>
            </a:extLst>
          </p:cNvPr>
          <p:cNvSpPr txBox="1"/>
          <p:nvPr/>
        </p:nvSpPr>
        <p:spPr>
          <a:xfrm>
            <a:off x="1491436" y="796828"/>
            <a:ext cx="9209128" cy="707886"/>
          </a:xfrm>
          <a:prstGeom prst="rect">
            <a:avLst/>
          </a:prstGeom>
          <a:noFill/>
        </p:spPr>
        <p:txBody>
          <a:bodyPr wrap="square" rtlCol="0">
            <a:spAutoFit/>
          </a:bodyPr>
          <a:lstStyle/>
          <a:p>
            <a:r>
              <a:rPr lang="en-US" sz="4000" b="1" dirty="0" smtClean="0"/>
              <a:t>JOBDESK LEMBAGA PENDIDIKAN PRAWITA</a:t>
            </a:r>
            <a:endParaRPr lang="en-US" sz="4000" b="1" dirty="0"/>
          </a:p>
        </p:txBody>
      </p:sp>
      <p:sp>
        <p:nvSpPr>
          <p:cNvPr id="5" name="TextBox 4"/>
          <p:cNvSpPr txBox="1"/>
          <p:nvPr/>
        </p:nvSpPr>
        <p:spPr>
          <a:xfrm>
            <a:off x="621610" y="3028207"/>
            <a:ext cx="59732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Troubleshooting </a:t>
            </a:r>
            <a:r>
              <a:rPr lang="en-US" dirty="0" err="1" smtClean="0"/>
              <a:t>pada</a:t>
            </a:r>
            <a:r>
              <a:rPr lang="en-US" dirty="0" smtClean="0"/>
              <a:t> pc client yang </a:t>
            </a:r>
            <a:r>
              <a:rPr lang="en-US" dirty="0" err="1" smtClean="0"/>
              <a:t>bermasalah</a:t>
            </a:r>
            <a:endParaRPr lang="en-US" dirty="0" smtClean="0"/>
          </a:p>
          <a:p>
            <a:pPr marL="285750" indent="-285750">
              <a:buFont typeface="Arial" panose="020B0604020202020204" pitchFamily="34" charset="0"/>
              <a:buChar char="•"/>
            </a:pPr>
            <a:r>
              <a:rPr lang="en-US" dirty="0" err="1" smtClean="0"/>
              <a:t>Instalasi</a:t>
            </a:r>
            <a:r>
              <a:rPr lang="en-US" dirty="0" smtClean="0"/>
              <a:t> windows   </a:t>
            </a:r>
          </a:p>
          <a:p>
            <a:pPr marL="285750" indent="-285750">
              <a:buFont typeface="Arial" panose="020B0604020202020204" pitchFamily="34" charset="0"/>
              <a:buChar char="•"/>
            </a:pPr>
            <a:r>
              <a:rPr lang="en-US" dirty="0" smtClean="0"/>
              <a:t>Input data </a:t>
            </a:r>
            <a:r>
              <a:rPr lang="en-US" dirty="0" err="1" smtClean="0"/>
              <a:t>ke</a:t>
            </a:r>
            <a:r>
              <a:rPr lang="en-US" dirty="0" smtClean="0"/>
              <a:t> database </a:t>
            </a:r>
          </a:p>
          <a:p>
            <a:pPr marL="285750" indent="-285750">
              <a:buFont typeface="Arial" panose="020B0604020202020204" pitchFamily="34" charset="0"/>
              <a:buChar char="•"/>
            </a:pPr>
            <a:r>
              <a:rPr lang="en-US" dirty="0" err="1" smtClean="0"/>
              <a:t>Dokumentasi</a:t>
            </a:r>
            <a:r>
              <a:rPr lang="en-US" dirty="0" smtClean="0"/>
              <a:t> </a:t>
            </a:r>
            <a:r>
              <a:rPr lang="en-US" dirty="0" err="1" smtClean="0"/>
              <a:t>untuk</a:t>
            </a:r>
            <a:r>
              <a:rPr lang="en-US" dirty="0" smtClean="0"/>
              <a:t> event</a:t>
            </a:r>
          </a:p>
          <a:p>
            <a:pPr marL="285750" indent="-285750">
              <a:buFont typeface="Arial" panose="020B0604020202020204" pitchFamily="34" charset="0"/>
              <a:buChar char="•"/>
            </a:pPr>
            <a:r>
              <a:rPr lang="en-US" dirty="0" smtClean="0"/>
              <a:t>Digital </a:t>
            </a:r>
            <a:r>
              <a:rPr lang="en-US" dirty="0" err="1" smtClean="0"/>
              <a:t>advertisment</a:t>
            </a:r>
            <a:endParaRPr lang="en-US" dirty="0"/>
          </a:p>
        </p:txBody>
      </p:sp>
      <p:sp>
        <p:nvSpPr>
          <p:cNvPr id="6" name="TextBox 5">
            <a:extLst>
              <a:ext uri="{FF2B5EF4-FFF2-40B4-BE49-F238E27FC236}">
                <a16:creationId xmlns="" xmlns:a16="http://schemas.microsoft.com/office/drawing/2014/main" id="{355F2CF9-FB47-41A2-B494-B2D075122ED6}"/>
              </a:ext>
            </a:extLst>
          </p:cNvPr>
          <p:cNvSpPr txBox="1"/>
          <p:nvPr/>
        </p:nvSpPr>
        <p:spPr>
          <a:xfrm>
            <a:off x="7180480" y="2628097"/>
            <a:ext cx="1251001" cy="400110"/>
          </a:xfrm>
          <a:prstGeom prst="rect">
            <a:avLst/>
          </a:prstGeom>
          <a:noFill/>
        </p:spPr>
        <p:txBody>
          <a:bodyPr wrap="square" rtlCol="0">
            <a:spAutoFit/>
          </a:bodyPr>
          <a:lstStyle/>
          <a:p>
            <a:r>
              <a:rPr lang="en-US" sz="2000" b="1" dirty="0" smtClean="0"/>
              <a:t>ADAPTASI</a:t>
            </a:r>
            <a:endParaRPr lang="en-US" sz="2000" b="1" dirty="0"/>
          </a:p>
        </p:txBody>
      </p:sp>
      <p:sp>
        <p:nvSpPr>
          <p:cNvPr id="7" name="TextBox 6">
            <a:extLst>
              <a:ext uri="{FF2B5EF4-FFF2-40B4-BE49-F238E27FC236}">
                <a16:creationId xmlns="" xmlns:a16="http://schemas.microsoft.com/office/drawing/2014/main" id="{355F2CF9-FB47-41A2-B494-B2D075122ED6}"/>
              </a:ext>
            </a:extLst>
          </p:cNvPr>
          <p:cNvSpPr txBox="1"/>
          <p:nvPr/>
        </p:nvSpPr>
        <p:spPr>
          <a:xfrm>
            <a:off x="8615135" y="2628097"/>
            <a:ext cx="1194494" cy="400110"/>
          </a:xfrm>
          <a:prstGeom prst="rect">
            <a:avLst/>
          </a:prstGeom>
          <a:noFill/>
        </p:spPr>
        <p:txBody>
          <a:bodyPr wrap="square" rtlCol="0">
            <a:spAutoFit/>
          </a:bodyPr>
          <a:lstStyle/>
          <a:p>
            <a:r>
              <a:rPr lang="en-US" sz="2000" b="1" dirty="0" smtClean="0"/>
              <a:t>APLIKASI</a:t>
            </a:r>
            <a:endParaRPr lang="en-US" sz="2000" b="1" dirty="0"/>
          </a:p>
        </p:txBody>
      </p:sp>
      <p:sp>
        <p:nvSpPr>
          <p:cNvPr id="8" name="TextBox 7">
            <a:extLst>
              <a:ext uri="{FF2B5EF4-FFF2-40B4-BE49-F238E27FC236}">
                <a16:creationId xmlns="" xmlns:a16="http://schemas.microsoft.com/office/drawing/2014/main" id="{355F2CF9-FB47-41A2-B494-B2D075122ED6}"/>
              </a:ext>
            </a:extLst>
          </p:cNvPr>
          <p:cNvSpPr txBox="1"/>
          <p:nvPr/>
        </p:nvSpPr>
        <p:spPr>
          <a:xfrm>
            <a:off x="9809629" y="2628097"/>
            <a:ext cx="1836583" cy="400110"/>
          </a:xfrm>
          <a:prstGeom prst="rect">
            <a:avLst/>
          </a:prstGeom>
          <a:noFill/>
        </p:spPr>
        <p:txBody>
          <a:bodyPr wrap="square" rtlCol="0">
            <a:spAutoFit/>
          </a:bodyPr>
          <a:lstStyle/>
          <a:p>
            <a:r>
              <a:rPr lang="en-US" sz="2000" b="1" dirty="0" smtClean="0"/>
              <a:t>IMPLEMENTASI</a:t>
            </a:r>
            <a:endParaRPr lang="en-US" sz="2000" b="1" dirty="0"/>
          </a:p>
        </p:txBody>
      </p:sp>
      <p:sp>
        <p:nvSpPr>
          <p:cNvPr id="20" name="Flowchart: Process 19"/>
          <p:cNvSpPr/>
          <p:nvPr/>
        </p:nvSpPr>
        <p:spPr>
          <a:xfrm>
            <a:off x="7509296" y="3883231"/>
            <a:ext cx="629393" cy="6223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dirty="0" smtClean="0"/>
              <a:t>0%</a:t>
            </a:r>
            <a:endParaRPr lang="en-US" dirty="0"/>
          </a:p>
        </p:txBody>
      </p:sp>
      <p:sp>
        <p:nvSpPr>
          <p:cNvPr id="21" name="Flowchart: Process 20"/>
          <p:cNvSpPr/>
          <p:nvPr/>
        </p:nvSpPr>
        <p:spPr>
          <a:xfrm>
            <a:off x="8961259" y="3740727"/>
            <a:ext cx="629393" cy="764806"/>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a:t>
            </a:r>
            <a:endParaRPr lang="en-US" dirty="0"/>
          </a:p>
        </p:txBody>
      </p:sp>
      <p:sp>
        <p:nvSpPr>
          <p:cNvPr id="22" name="Flowchart: Process 21"/>
          <p:cNvSpPr/>
          <p:nvPr/>
        </p:nvSpPr>
        <p:spPr>
          <a:xfrm>
            <a:off x="10413223" y="3313216"/>
            <a:ext cx="629393" cy="1192317"/>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r>
              <a:rPr lang="en-US" dirty="0" smtClean="0"/>
              <a:t>0%</a:t>
            </a:r>
            <a:endParaRPr lang="en-US" dirty="0"/>
          </a:p>
        </p:txBody>
      </p:sp>
      <p:sp>
        <p:nvSpPr>
          <p:cNvPr id="23" name="Flowchart: Process 22"/>
          <p:cNvSpPr/>
          <p:nvPr/>
        </p:nvSpPr>
        <p:spPr>
          <a:xfrm>
            <a:off x="7386452" y="4505533"/>
            <a:ext cx="3954483" cy="45719"/>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626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20" grpId="0" animBg="1"/>
      <p:bldP spid="21" grpId="0" animBg="1"/>
      <p:bldP spid="22"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Gallery</Template>
  <TotalTime>1352</TotalTime>
  <Words>1044</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Calibri Light</vt:lpstr>
      <vt:lpstr>Corbel</vt:lpstr>
      <vt:lpstr>Lucida Sans</vt:lpstr>
      <vt:lpstr>Times New Roman</vt:lpstr>
      <vt:lpstr>Wingdings 2</vt:lpstr>
      <vt:lpstr>Office Theme</vt:lpstr>
      <vt:lpstr>Frame</vt:lpstr>
      <vt:lpstr>PowerPoint Presentation</vt:lpstr>
      <vt:lpstr>TEMPAT DAN WAKTU PELAKSANAAN PKL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PERMASALAHAN</vt:lpstr>
      <vt:lpstr>PEMBAHASAN</vt:lpstr>
      <vt:lpstr>PowerPoint Presentation</vt:lpstr>
      <vt:lpstr>TOPOLOGI</vt:lpstr>
      <vt:lpstr>PowerPoint Presentation</vt:lpstr>
      <vt:lpstr>PowerPoint Presentation</vt:lpstr>
      <vt:lpstr>PowerPoint Presentation</vt:lpstr>
      <vt:lpstr>PowerPoint Presentation</vt:lpstr>
      <vt:lpstr>PowerPoint Presentation</vt:lpstr>
      <vt:lpstr>PowerPoint Presentation</vt:lpstr>
      <vt:lpstr>BAB IV KESIMPULAN</vt:lpstr>
      <vt:lpstr>TERIMA 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62</cp:revision>
  <dcterms:created xsi:type="dcterms:W3CDTF">2022-01-28T13:33:02Z</dcterms:created>
  <dcterms:modified xsi:type="dcterms:W3CDTF">2022-02-02T14:20:01Z</dcterms:modified>
</cp:coreProperties>
</file>