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64" r:id="rId5"/>
    <p:sldId id="260" r:id="rId6"/>
    <p:sldId id="276" r:id="rId7"/>
    <p:sldId id="261" r:id="rId8"/>
    <p:sldId id="274" r:id="rId9"/>
    <p:sldId id="272" r:id="rId10"/>
    <p:sldId id="262" r:id="rId11"/>
    <p:sldId id="266" r:id="rId12"/>
    <p:sldId id="268" r:id="rId13"/>
    <p:sldId id="269" r:id="rId14"/>
    <p:sldId id="273" r:id="rId15"/>
    <p:sldId id="26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yel hafsa" initials="fh" lastIdx="1" clrIdx="0">
    <p:extLst>
      <p:ext uri="{19B8F6BF-5375-455C-9EA6-DF929625EA0E}">
        <p15:presenceInfo xmlns:p15="http://schemas.microsoft.com/office/powerpoint/2012/main" userId="09ce4b179311da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8C5FA-CD03-470D-88A5-C7F9438BF70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C67E665-900E-48B6-AD73-BFC3E6C95D1D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fr-FR" dirty="0"/>
            <a:t>découpage maquette plusieurs sections</a:t>
          </a:r>
        </a:p>
      </dgm:t>
    </dgm:pt>
    <dgm:pt modelId="{44545036-2647-403B-8DC0-D2CD24AC4774}" type="parTrans" cxnId="{947DC8DA-3A0A-4B2C-9E54-AA60E087C3A9}">
      <dgm:prSet/>
      <dgm:spPr/>
      <dgm:t>
        <a:bodyPr/>
        <a:lstStyle/>
        <a:p>
          <a:endParaRPr lang="fr-FR"/>
        </a:p>
      </dgm:t>
    </dgm:pt>
    <dgm:pt modelId="{3E330425-F3FC-4640-AEF5-6701DC47E568}" type="sibTrans" cxnId="{947DC8DA-3A0A-4B2C-9E54-AA60E087C3A9}">
      <dgm:prSet/>
      <dgm:spPr/>
      <dgm:t>
        <a:bodyPr/>
        <a:lstStyle/>
        <a:p>
          <a:endParaRPr lang="fr-FR"/>
        </a:p>
      </dgm:t>
    </dgm:pt>
    <dgm:pt modelId="{5B8CD373-B9C6-410E-9125-573A0AE1174F}" type="pres">
      <dgm:prSet presAssocID="{8FB8C5FA-CD03-470D-88A5-C7F9438BF70E}" presName="compositeShape" presStyleCnt="0">
        <dgm:presLayoutVars>
          <dgm:dir/>
          <dgm:resizeHandles/>
        </dgm:presLayoutVars>
      </dgm:prSet>
      <dgm:spPr/>
    </dgm:pt>
    <dgm:pt modelId="{9FB6CF38-0532-4F51-A71A-AEC878E8E9F3}" type="pres">
      <dgm:prSet presAssocID="{8FB8C5FA-CD03-470D-88A5-C7F9438BF70E}" presName="pyramid" presStyleLbl="node1" presStyleIdx="0" presStyleCnt="1"/>
      <dgm:spPr/>
    </dgm:pt>
    <dgm:pt modelId="{0DD31C76-916D-4E7F-8337-35A0FAF9BE20}" type="pres">
      <dgm:prSet presAssocID="{8FB8C5FA-CD03-470D-88A5-C7F9438BF70E}" presName="theList" presStyleCnt="0"/>
      <dgm:spPr/>
    </dgm:pt>
    <dgm:pt modelId="{610B1D0F-BF14-4F9E-845B-B15D27133977}" type="pres">
      <dgm:prSet presAssocID="{DC67E665-900E-48B6-AD73-BFC3E6C95D1D}" presName="aNode" presStyleLbl="fgAcc1" presStyleIdx="0" presStyleCnt="1" custScaleX="85314" custLinFactNeighborX="84265" custLinFactNeighborY="-30689">
        <dgm:presLayoutVars>
          <dgm:bulletEnabled val="1"/>
        </dgm:presLayoutVars>
      </dgm:prSet>
      <dgm:spPr/>
    </dgm:pt>
    <dgm:pt modelId="{C2A380AE-BE77-45BE-A726-C44909468C09}" type="pres">
      <dgm:prSet presAssocID="{DC67E665-900E-48B6-AD73-BFC3E6C95D1D}" presName="aSpace" presStyleCnt="0"/>
      <dgm:spPr/>
    </dgm:pt>
  </dgm:ptLst>
  <dgm:cxnLst>
    <dgm:cxn modelId="{60B81328-66EF-4C1E-8B14-0B9F0285C2F0}" type="presOf" srcId="{DC67E665-900E-48B6-AD73-BFC3E6C95D1D}" destId="{610B1D0F-BF14-4F9E-845B-B15D27133977}" srcOrd="0" destOrd="0" presId="urn:microsoft.com/office/officeart/2005/8/layout/pyramid2"/>
    <dgm:cxn modelId="{947DC8DA-3A0A-4B2C-9E54-AA60E087C3A9}" srcId="{8FB8C5FA-CD03-470D-88A5-C7F9438BF70E}" destId="{DC67E665-900E-48B6-AD73-BFC3E6C95D1D}" srcOrd="0" destOrd="0" parTransId="{44545036-2647-403B-8DC0-D2CD24AC4774}" sibTransId="{3E330425-F3FC-4640-AEF5-6701DC47E568}"/>
    <dgm:cxn modelId="{AAA20CDE-92B1-45C1-8BBC-7320BA576C1E}" type="presOf" srcId="{8FB8C5FA-CD03-470D-88A5-C7F9438BF70E}" destId="{5B8CD373-B9C6-410E-9125-573A0AE1174F}" srcOrd="0" destOrd="0" presId="urn:microsoft.com/office/officeart/2005/8/layout/pyramid2"/>
    <dgm:cxn modelId="{56A3A9E9-E206-4D65-8F1D-BD3108309D4A}" type="presParOf" srcId="{5B8CD373-B9C6-410E-9125-573A0AE1174F}" destId="{9FB6CF38-0532-4F51-A71A-AEC878E8E9F3}" srcOrd="0" destOrd="0" presId="urn:microsoft.com/office/officeart/2005/8/layout/pyramid2"/>
    <dgm:cxn modelId="{31671B5A-CD11-4054-B9F4-73462E2EF435}" type="presParOf" srcId="{5B8CD373-B9C6-410E-9125-573A0AE1174F}" destId="{0DD31C76-916D-4E7F-8337-35A0FAF9BE20}" srcOrd="1" destOrd="0" presId="urn:microsoft.com/office/officeart/2005/8/layout/pyramid2"/>
    <dgm:cxn modelId="{9F3FE41F-CB53-49F2-BD1D-A8C242D277C1}" type="presParOf" srcId="{0DD31C76-916D-4E7F-8337-35A0FAF9BE20}" destId="{610B1D0F-BF14-4F9E-845B-B15D27133977}" srcOrd="0" destOrd="0" presId="urn:microsoft.com/office/officeart/2005/8/layout/pyramid2"/>
    <dgm:cxn modelId="{9B5B4C97-9211-414B-AA79-BF95361724B3}" type="presParOf" srcId="{0DD31C76-916D-4E7F-8337-35A0FAF9BE20}" destId="{C2A380AE-BE77-45BE-A726-C44909468C09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6CF38-0532-4F51-A71A-AEC878E8E9F3}">
      <dsp:nvSpPr>
        <dsp:cNvPr id="0" name=""/>
        <dsp:cNvSpPr/>
      </dsp:nvSpPr>
      <dsp:spPr>
        <a:xfrm>
          <a:off x="2752055" y="0"/>
          <a:ext cx="4131734" cy="413173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1D0F-BF14-4F9E-845B-B15D27133977}">
      <dsp:nvSpPr>
        <dsp:cNvPr id="0" name=""/>
        <dsp:cNvSpPr/>
      </dsp:nvSpPr>
      <dsp:spPr>
        <a:xfrm>
          <a:off x="7278172" y="300894"/>
          <a:ext cx="2291215" cy="2937404"/>
        </a:xfrm>
        <a:prstGeom prst="roundRect">
          <a:avLst/>
        </a:prstGeom>
        <a:solidFill>
          <a:srgbClr val="FFFF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découpage maquette plusieurs sections</a:t>
          </a:r>
        </a:p>
      </dsp:txBody>
      <dsp:txXfrm>
        <a:off x="7390020" y="412742"/>
        <a:ext cx="2067519" cy="271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433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93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83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81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816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154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798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45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22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139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063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4000">
              <a:schemeClr val="accent1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B8FEF-2375-4B3F-AE3C-DE1033A84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2787" r="-1" b="-1"/>
          <a:stretch/>
        </p:blipFill>
        <p:spPr>
          <a:xfrm>
            <a:off x="-9024" y="0"/>
            <a:ext cx="1218893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8C7F11-D272-4DDD-BF7B-2E97D898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FR" sz="5200" dirty="0">
                <a:solidFill>
                  <a:srgbClr val="FFFFFF"/>
                </a:solidFill>
              </a:rPr>
              <a:t>			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341F2-8877-4ABE-905A-2C950B37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210313"/>
            <a:ext cx="9781327" cy="1728216"/>
          </a:xfrm>
        </p:spPr>
        <p:txBody>
          <a:bodyPr anchor="t">
            <a:normAutofit/>
          </a:bodyPr>
          <a:lstStyle/>
          <a:p>
            <a:r>
              <a:rPr lang="fr-FR" sz="5400" dirty="0">
                <a:solidFill>
                  <a:schemeClr val="accent1"/>
                </a:solidFill>
                <a:latin typeface="Centaur" panose="02030504050205020304" pitchFamily="18" charset="0"/>
              </a:rPr>
              <a:t>Soutenance projet n°2 </a:t>
            </a:r>
            <a:r>
              <a:rPr lang="fr-FR" sz="5400" dirty="0" err="1">
                <a:solidFill>
                  <a:schemeClr val="accent1"/>
                </a:solidFill>
                <a:latin typeface="Centaur" panose="02030504050205020304" pitchFamily="18" charset="0"/>
              </a:rPr>
              <a:t>Reservia</a:t>
            </a:r>
            <a:r>
              <a:rPr lang="fr-FR" sz="4000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4B87D3-913A-43D0-8974-ABC5EA7C6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28" y="1683833"/>
            <a:ext cx="4130024" cy="41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A9798-4646-43E0-8C10-A65C0B87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1015667"/>
            <a:ext cx="10058400" cy="768096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Abadi" panose="020B0604020104020204" pitchFamily="34" charset="0"/>
              </a:rPr>
              <a:t>	La barre de navigation (</a:t>
            </a:r>
            <a:r>
              <a:rPr lang="fr-FR" sz="4000" dirty="0" err="1">
                <a:solidFill>
                  <a:srgbClr val="0070C0"/>
                </a:solidFill>
                <a:latin typeface="Abadi" panose="020B0604020104020204" pitchFamily="34" charset="0"/>
              </a:rPr>
              <a:t>navbar</a:t>
            </a:r>
            <a:r>
              <a:rPr lang="fr-FR" sz="4000" dirty="0">
                <a:solidFill>
                  <a:srgbClr val="0070C0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52164-C39B-4E7B-9D06-6F5AEA23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6" y="1845734"/>
            <a:ext cx="10158984" cy="39965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2060"/>
                </a:solidFill>
              </a:rPr>
              <a:t>conforme a la maquette et au besoins du client, </a:t>
            </a:r>
          </a:p>
          <a:p>
            <a:endParaRPr lang="fr-FR" sz="2400" dirty="0">
              <a:solidFill>
                <a:srgbClr val="002060"/>
              </a:solidFill>
            </a:endParaRPr>
          </a:p>
          <a:p>
            <a:endParaRPr lang="fr-F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2060"/>
                </a:solidFill>
              </a:rPr>
              <a:t>effet de style au survol « </a:t>
            </a:r>
            <a:r>
              <a:rPr lang="fr-FR" sz="2400" dirty="0" err="1">
                <a:solidFill>
                  <a:srgbClr val="002060"/>
                </a:solidFill>
              </a:rPr>
              <a:t>hover</a:t>
            </a:r>
            <a:r>
              <a:rPr lang="fr-FR" sz="2400" dirty="0">
                <a:solidFill>
                  <a:srgbClr val="002060"/>
                </a:solidFill>
              </a:rPr>
              <a:t>  »</a:t>
            </a:r>
          </a:p>
          <a:p>
            <a:endParaRPr lang="fr-F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2060"/>
                </a:solidFill>
              </a:rPr>
              <a:t>liens redirigent au sections du site sauf s’inscrire redirige vers un #</a:t>
            </a:r>
          </a:p>
          <a:p>
            <a:pPr marL="0" indent="0">
              <a:buNone/>
            </a:pPr>
            <a:endParaRPr lang="fr-FR" sz="2400" dirty="0">
              <a:solidFill>
                <a:srgbClr val="002060"/>
              </a:solidFill>
            </a:endParaRPr>
          </a:p>
          <a:p>
            <a:r>
              <a:rPr lang="fr-FR" sz="2400" dirty="0">
                <a:solidFill>
                  <a:srgbClr val="002060"/>
                </a:solidFill>
              </a:rPr>
              <a:t>commande data-active= « </a:t>
            </a:r>
            <a:r>
              <a:rPr lang="fr-FR" sz="2400" dirty="0" err="1">
                <a:solidFill>
                  <a:srgbClr val="002060"/>
                </a:solidFill>
              </a:rPr>
              <a:t>true</a:t>
            </a:r>
            <a:r>
              <a:rPr lang="fr-FR" sz="2400" dirty="0">
                <a:solidFill>
                  <a:srgbClr val="002060"/>
                </a:solidFill>
              </a:rPr>
              <a:t> / false » effet actif/non-actif</a:t>
            </a:r>
          </a:p>
          <a:p>
            <a:pPr marL="0" indent="0">
              <a:buNone/>
            </a:pPr>
            <a:endParaRPr lang="fr-F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2060"/>
                </a:solidFill>
              </a:rPr>
              <a:t>Les couleurs respectent la charte.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Acquisition avec un remplissage uni">
            <a:extLst>
              <a:ext uri="{FF2B5EF4-FFF2-40B4-BE49-F238E27FC236}">
                <a16:creationId xmlns:a16="http://schemas.microsoft.com/office/drawing/2014/main" id="{3628F7A3-150C-474D-94E4-9FF499D6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376" y="2183569"/>
            <a:ext cx="655320" cy="347335"/>
          </a:xfrm>
          <a:prstGeom prst="rect">
            <a:avLst/>
          </a:prstGeom>
        </p:spPr>
      </p:pic>
      <p:pic>
        <p:nvPicPr>
          <p:cNvPr id="6" name="Graphique 5" descr="Acquisition avec un remplissage uni">
            <a:extLst>
              <a:ext uri="{FF2B5EF4-FFF2-40B4-BE49-F238E27FC236}">
                <a16:creationId xmlns:a16="http://schemas.microsoft.com/office/drawing/2014/main" id="{0689F265-67D3-4632-B45D-ADC6FF4A1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752" y="3218892"/>
            <a:ext cx="734568" cy="347335"/>
          </a:xfrm>
          <a:prstGeom prst="rect">
            <a:avLst/>
          </a:prstGeom>
        </p:spPr>
      </p:pic>
      <p:pic>
        <p:nvPicPr>
          <p:cNvPr id="7" name="Graphique 6" descr="Acquisition avec un remplissage uni">
            <a:extLst>
              <a:ext uri="{FF2B5EF4-FFF2-40B4-BE49-F238E27FC236}">
                <a16:creationId xmlns:a16="http://schemas.microsoft.com/office/drawing/2014/main" id="{8B0CE137-6510-420E-B159-CF1770F41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180" y="4692357"/>
            <a:ext cx="694944" cy="374905"/>
          </a:xfrm>
          <a:prstGeom prst="rect">
            <a:avLst/>
          </a:prstGeom>
        </p:spPr>
      </p:pic>
      <p:pic>
        <p:nvPicPr>
          <p:cNvPr id="8" name="Graphique 7" descr="Acquisition avec un remplissage uni">
            <a:extLst>
              <a:ext uri="{FF2B5EF4-FFF2-40B4-BE49-F238E27FC236}">
                <a16:creationId xmlns:a16="http://schemas.microsoft.com/office/drawing/2014/main" id="{4F459083-BAF5-4907-BC5B-3EE367E1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559" y="5413597"/>
            <a:ext cx="694944" cy="374905"/>
          </a:xfrm>
          <a:prstGeom prst="rect">
            <a:avLst/>
          </a:prstGeom>
        </p:spPr>
      </p:pic>
      <p:pic>
        <p:nvPicPr>
          <p:cNvPr id="9" name="Graphique 8" descr="Acquisition avec un remplissage uni">
            <a:extLst>
              <a:ext uri="{FF2B5EF4-FFF2-40B4-BE49-F238E27FC236}">
                <a16:creationId xmlns:a16="http://schemas.microsoft.com/office/drawing/2014/main" id="{0D2DA58A-2E55-4B4C-9B14-6C270599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501" y="3975911"/>
            <a:ext cx="734568" cy="3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4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4AA7B-299D-40AA-AB27-328D0C45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97" y="523239"/>
            <a:ext cx="9030318" cy="931334"/>
          </a:xfrm>
          <a:gradFill>
            <a:gsLst>
              <a:gs pos="0">
                <a:schemeClr val="bg2">
                  <a:tint val="96000"/>
                  <a:shade val="99000"/>
                  <a:satMod val="140000"/>
                </a:schemeClr>
              </a:gs>
              <a:gs pos="6000">
                <a:schemeClr val="accent1"/>
              </a:gs>
              <a:gs pos="100000">
                <a:schemeClr val="bg2">
                  <a:tint val="100000"/>
                  <a:shade val="48000"/>
                  <a:satMod val="120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     La section recherche « </a:t>
            </a:r>
            <a:r>
              <a:rPr lang="fr-FR" dirty="0" err="1">
                <a:solidFill>
                  <a:srgbClr val="0070C0"/>
                </a:solidFill>
              </a:rPr>
              <a:t>search</a:t>
            </a:r>
            <a:r>
              <a:rPr lang="fr-FR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1283E-F6BD-4E0A-B002-3E7393AE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567" y="523239"/>
            <a:ext cx="10580806" cy="437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solidFill>
                  <a:schemeClr val="bg2">
                    <a:lumMod val="10000"/>
                  </a:schemeClr>
                </a:solidFill>
              </a:rPr>
              <a:t>				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00B0F0"/>
                </a:solidFill>
              </a:rPr>
              <a:t>							</a:t>
            </a:r>
            <a:endParaRPr lang="fr-FR" sz="32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fr-FR" sz="14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endParaRPr lang="fr-FR" sz="14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endParaRPr lang="fr-FR" sz="14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fr-FR" sz="1400" dirty="0">
                <a:solidFill>
                  <a:srgbClr val="00B050"/>
                </a:solidFill>
              </a:rPr>
              <a:t>			</a:t>
            </a:r>
            <a:r>
              <a:rPr lang="fr-FR" dirty="0">
                <a:solidFill>
                  <a:schemeClr val="tx1"/>
                </a:solidFill>
              </a:rPr>
              <a:t>Logo  + bouton + </a:t>
            </a:r>
            <a:r>
              <a:rPr lang="fr-FR" dirty="0" err="1">
                <a:solidFill>
                  <a:schemeClr val="tx1"/>
                </a:solidFill>
              </a:rPr>
              <a:t>placeholdertypesearch</a:t>
            </a:r>
            <a:r>
              <a:rPr lang="fr-FR" dirty="0">
                <a:solidFill>
                  <a:schemeClr val="tx1"/>
                </a:solidFill>
              </a:rPr>
              <a:t> + </a:t>
            </a:r>
            <a:r>
              <a:rPr lang="fr-FR" dirty="0" err="1">
                <a:solidFill>
                  <a:schemeClr val="tx1"/>
                </a:solidFill>
              </a:rPr>
              <a:t>method</a:t>
            </a:r>
            <a:r>
              <a:rPr lang="fr-FR" dirty="0">
                <a:solidFill>
                  <a:schemeClr val="tx1"/>
                </a:solidFill>
              </a:rPr>
              <a:t>=« </a:t>
            </a: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 »</a:t>
            </a:r>
            <a:endParaRPr lang="fr-FR" sz="2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fr-FR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9A14C8-B7E2-47A5-824C-BD3E54307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3129255"/>
            <a:ext cx="11539960" cy="29937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4A4F8D-1354-4B7C-8C1D-A7936012485E}"/>
              </a:ext>
            </a:extLst>
          </p:cNvPr>
          <p:cNvSpPr txBox="1"/>
          <p:nvPr/>
        </p:nvSpPr>
        <p:spPr>
          <a:xfrm>
            <a:off x="104172" y="2013995"/>
            <a:ext cx="2720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    Les filtres :</a:t>
            </a:r>
          </a:p>
          <a:p>
            <a:pPr marL="201168" lvl="1" indent="0">
              <a:buNone/>
            </a:pP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font-</a:t>
            </a:r>
            <a:r>
              <a:rPr lang="fr-FR" sz="1600" dirty="0" err="1">
                <a:solidFill>
                  <a:schemeClr val="bg2">
                    <a:lumMod val="10000"/>
                  </a:schemeClr>
                </a:solidFill>
              </a:rPr>
              <a:t>awesome</a:t>
            </a: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fr-F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01168" lvl="1" indent="0">
              <a:buNone/>
            </a:pPr>
            <a:r>
              <a:rPr lang="fr-FR" sz="1400" dirty="0">
                <a:solidFill>
                  <a:schemeClr val="bg2">
                    <a:lumMod val="10000"/>
                  </a:schemeClr>
                </a:solidFill>
              </a:rPr>
              <a:t>bordure arrondis</a:t>
            </a:r>
          </a:p>
          <a:p>
            <a:pPr marL="201168" lvl="1" indent="0">
              <a:buNone/>
            </a:pPr>
            <a:r>
              <a:rPr lang="fr-FR" sz="1400" dirty="0">
                <a:solidFill>
                  <a:schemeClr val="bg2">
                    <a:lumMod val="10000"/>
                  </a:schemeClr>
                </a:solidFill>
              </a:rPr>
              <a:t>Effet </a:t>
            </a:r>
            <a:r>
              <a:rPr lang="fr-FR" sz="1400" dirty="0" err="1">
                <a:solidFill>
                  <a:schemeClr val="bg2">
                    <a:lumMod val="10000"/>
                  </a:schemeClr>
                </a:solidFill>
              </a:rPr>
              <a:t>hover</a:t>
            </a:r>
            <a:r>
              <a:rPr lang="fr-FR" sz="1400" dirty="0">
                <a:solidFill>
                  <a:schemeClr val="bg2">
                    <a:lumMod val="10000"/>
                  </a:schemeClr>
                </a:solidFill>
              </a:rPr>
              <a:t> / effet </a:t>
            </a:r>
            <a:r>
              <a:rPr lang="fr-FR" sz="1400" dirty="0" err="1">
                <a:solidFill>
                  <a:schemeClr val="bg2">
                    <a:lumMod val="10000"/>
                  </a:schemeClr>
                </a:solidFill>
              </a:rPr>
              <a:t>cursor</a:t>
            </a:r>
            <a:endParaRPr lang="fr-FR" sz="1400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4AF9F07-4599-4A5E-A505-40D2EAB91199}"/>
              </a:ext>
            </a:extLst>
          </p:cNvPr>
          <p:cNvCxnSpPr>
            <a:cxnSpLocks/>
          </p:cNvCxnSpPr>
          <p:nvPr/>
        </p:nvCxnSpPr>
        <p:spPr>
          <a:xfrm flipH="1">
            <a:off x="1275997" y="2673752"/>
            <a:ext cx="4569218" cy="172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608CE8A-AD3B-48A7-9448-5A9BDDF752BE}"/>
              </a:ext>
            </a:extLst>
          </p:cNvPr>
          <p:cNvCxnSpPr>
            <a:cxnSpLocks/>
          </p:cNvCxnSpPr>
          <p:nvPr/>
        </p:nvCxnSpPr>
        <p:spPr>
          <a:xfrm>
            <a:off x="2210765" y="2905246"/>
            <a:ext cx="1632030" cy="214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9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952E2-9B79-4E66-84E9-EBB82F22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246"/>
            <a:ext cx="10058400" cy="14507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00B050"/>
                </a:solidFill>
                <a:latin typeface="Abadi" panose="020B0604020104020204" pitchFamily="34" charset="0"/>
              </a:rPr>
              <a:t>      </a:t>
            </a:r>
            <a:r>
              <a:rPr lang="fr-FR" sz="4000" dirty="0">
                <a:solidFill>
                  <a:srgbClr val="00B050"/>
                </a:solidFill>
                <a:latin typeface="Abadi" panose="020B0604020104020204" pitchFamily="34" charset="0"/>
              </a:rPr>
              <a:t>Section Hébergement </a:t>
            </a:r>
            <a:r>
              <a:rPr lang="fr-FR" sz="4000" dirty="0">
                <a:highlight>
                  <a:srgbClr val="00FF00"/>
                </a:highlight>
                <a:latin typeface="Abadi" panose="020B0604020104020204" pitchFamily="34" charset="0"/>
              </a:rPr>
              <a:t>« </a:t>
            </a:r>
            <a:r>
              <a:rPr lang="fr-FR" sz="4000" dirty="0" err="1">
                <a:highlight>
                  <a:srgbClr val="00FF00"/>
                </a:highlight>
                <a:latin typeface="Abadi" panose="020B0604020104020204" pitchFamily="34" charset="0"/>
              </a:rPr>
              <a:t>hosting</a:t>
            </a:r>
            <a:r>
              <a:rPr lang="fr-FR" sz="4000" dirty="0">
                <a:highlight>
                  <a:srgbClr val="00FF00"/>
                </a:highlight>
                <a:latin typeface="Abadi" panose="020B0604020104020204" pitchFamily="34" charset="0"/>
              </a:rPr>
              <a:t> »</a:t>
            </a:r>
            <a:endParaRPr lang="fr-FR" sz="5400" dirty="0">
              <a:highlight>
                <a:srgbClr val="00FF00"/>
              </a:highlight>
              <a:latin typeface="Abadi" panose="020B06040201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5255FF-379F-43A3-9A54-E300CB0A6AE8}"/>
              </a:ext>
            </a:extLst>
          </p:cNvPr>
          <p:cNvSpPr txBox="1"/>
          <p:nvPr/>
        </p:nvSpPr>
        <p:spPr>
          <a:xfrm>
            <a:off x="137160" y="1930226"/>
            <a:ext cx="206883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" panose="020B0604020104020204" pitchFamily="34" charset="0"/>
              </a:rPr>
              <a:t>CSS </a:t>
            </a:r>
            <a:r>
              <a:rPr lang="fr-FR" sz="1400" dirty="0" err="1">
                <a:latin typeface="Abadi" panose="020B0604020104020204" pitchFamily="34" charset="0"/>
              </a:rPr>
              <a:t>Grid</a:t>
            </a:r>
            <a:r>
              <a:rPr lang="fr-FR" sz="1400" dirty="0">
                <a:latin typeface="Abadi" panose="020B0604020104020204" pitchFamily="34" charset="0"/>
              </a:rPr>
              <a:t>  positionnement des images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 err="1">
                <a:latin typeface="Abadi" panose="020B0604020104020204" pitchFamily="34" charset="0"/>
              </a:rPr>
              <a:t>Grid</a:t>
            </a:r>
            <a:r>
              <a:rPr lang="fr-FR" sz="1400" dirty="0">
                <a:latin typeface="Abadi" panose="020B0604020104020204" pitchFamily="34" charset="0"/>
              </a:rPr>
              <a:t>-</a:t>
            </a:r>
            <a:r>
              <a:rPr lang="fr-FR" sz="1400" dirty="0" err="1">
                <a:latin typeface="Abadi" panose="020B0604020104020204" pitchFamily="34" charset="0"/>
              </a:rPr>
              <a:t>row</a:t>
            </a:r>
            <a:r>
              <a:rPr lang="fr-FR" sz="1400" dirty="0">
                <a:latin typeface="Abadi" panose="020B0604020104020204" pitchFamily="34" charset="0"/>
              </a:rPr>
              <a:t>-gap espacé </a:t>
            </a:r>
            <a:r>
              <a:rPr lang="fr-FR" sz="1400" dirty="0" err="1">
                <a:latin typeface="Abadi" panose="020B0604020104020204" pitchFamily="34" charset="0"/>
              </a:rPr>
              <a:t>Popular</a:t>
            </a:r>
            <a:endParaRPr lang="fr-FR" sz="1400" dirty="0">
              <a:latin typeface="Abadi" panose="020B0604020104020204" pitchFamily="34" charset="0"/>
            </a:endParaRP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Image </a:t>
            </a:r>
            <a:r>
              <a:rPr lang="fr-FR" sz="1400" dirty="0" err="1">
                <a:latin typeface="Abadi" panose="020B0604020104020204" pitchFamily="34" charset="0"/>
              </a:rPr>
              <a:t>small</a:t>
            </a:r>
            <a:r>
              <a:rPr lang="fr-FR" sz="1400" dirty="0">
                <a:latin typeface="Abadi" panose="020B0604020104020204" pitchFamily="34" charset="0"/>
              </a:rPr>
              <a:t> size réduire chargement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Effet de style 1,02x plus grand survol (</a:t>
            </a:r>
            <a:r>
              <a:rPr lang="fr-FR" sz="1400" dirty="0" err="1">
                <a:latin typeface="Abadi" panose="020B0604020104020204" pitchFamily="34" charset="0"/>
              </a:rPr>
              <a:t>hover</a:t>
            </a:r>
            <a:r>
              <a:rPr lang="fr-FR" sz="1400" dirty="0">
                <a:latin typeface="Abadi" panose="020B0604020104020204" pitchFamily="34" charset="0"/>
              </a:rPr>
              <a:t>)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Logo </a:t>
            </a:r>
            <a:r>
              <a:rPr lang="fr-FR" sz="1400" dirty="0" err="1">
                <a:latin typeface="Abadi" panose="020B0604020104020204" pitchFamily="34" charset="0"/>
              </a:rPr>
              <a:t>true</a:t>
            </a:r>
            <a:r>
              <a:rPr lang="fr-FR" sz="1400" dirty="0">
                <a:latin typeface="Abadi" panose="020B0604020104020204" pitchFamily="34" charset="0"/>
              </a:rPr>
              <a:t>/false (étoiles)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Object-fit alignement du texte</a:t>
            </a:r>
          </a:p>
          <a:p>
            <a:endParaRPr lang="fr-FR" sz="2400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endParaRPr lang="fr-FR" sz="2400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endParaRPr lang="fr-FR" sz="2400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endParaRPr lang="fr-FR" sz="2400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capture d’écran, moniteur, intérieur&#10;&#10;Description générée automatiquement">
            <a:extLst>
              <a:ext uri="{FF2B5EF4-FFF2-40B4-BE49-F238E27FC236}">
                <a16:creationId xmlns:a16="http://schemas.microsoft.com/office/drawing/2014/main" id="{30F5B716-505A-4E04-BC61-C90951CB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936663"/>
            <a:ext cx="9631680" cy="363682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1D01B3D-EB85-4D02-849D-86F28E826D5E}"/>
              </a:ext>
            </a:extLst>
          </p:cNvPr>
          <p:cNvCxnSpPr/>
          <p:nvPr/>
        </p:nvCxnSpPr>
        <p:spPr>
          <a:xfrm>
            <a:off x="937260" y="2091690"/>
            <a:ext cx="2057400" cy="14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9F48667-CE89-4F10-8FC5-4C73F9EF34E8}"/>
              </a:ext>
            </a:extLst>
          </p:cNvPr>
          <p:cNvCxnSpPr/>
          <p:nvPr/>
        </p:nvCxnSpPr>
        <p:spPr>
          <a:xfrm>
            <a:off x="1188720" y="3051810"/>
            <a:ext cx="4907280" cy="37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87C08E2-3CED-47FC-8B73-1DFB7958929A}"/>
              </a:ext>
            </a:extLst>
          </p:cNvPr>
          <p:cNvCxnSpPr>
            <a:cxnSpLocks/>
          </p:cNvCxnSpPr>
          <p:nvPr/>
        </p:nvCxnSpPr>
        <p:spPr>
          <a:xfrm flipV="1">
            <a:off x="1817370" y="3794760"/>
            <a:ext cx="117729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F9CD419-5B84-43A2-8764-1808013A5679}"/>
              </a:ext>
            </a:extLst>
          </p:cNvPr>
          <p:cNvCxnSpPr>
            <a:cxnSpLocks/>
          </p:cNvCxnSpPr>
          <p:nvPr/>
        </p:nvCxnSpPr>
        <p:spPr>
          <a:xfrm>
            <a:off x="2068830" y="4857750"/>
            <a:ext cx="800100" cy="2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8FB2026-00B6-4EC6-9087-B6AB11CEB5A0}"/>
              </a:ext>
            </a:extLst>
          </p:cNvPr>
          <p:cNvCxnSpPr>
            <a:cxnSpLocks/>
          </p:cNvCxnSpPr>
          <p:nvPr/>
        </p:nvCxnSpPr>
        <p:spPr>
          <a:xfrm flipV="1">
            <a:off x="1268730" y="4857750"/>
            <a:ext cx="1600200" cy="7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0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B0987-67B0-43CB-A49A-AEF3922BD1E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         </a:t>
            </a:r>
            <a:r>
              <a:rPr lang="fr-FR" sz="4400" dirty="0">
                <a:solidFill>
                  <a:srgbClr val="FF0000"/>
                </a:solidFill>
              </a:rPr>
              <a:t>Section Activités  </a:t>
            </a:r>
            <a:r>
              <a:rPr lang="fr-FR" sz="4400" dirty="0">
                <a:solidFill>
                  <a:srgbClr val="00B0F0"/>
                </a:solidFill>
                <a:highlight>
                  <a:srgbClr val="FFFF00"/>
                </a:highlight>
              </a:rPr>
              <a:t>« </a:t>
            </a:r>
            <a:r>
              <a:rPr lang="fr-FR" sz="4400" dirty="0" err="1">
                <a:solidFill>
                  <a:srgbClr val="00B0F0"/>
                </a:solidFill>
                <a:highlight>
                  <a:srgbClr val="FFFF00"/>
                </a:highlight>
              </a:rPr>
              <a:t>activity</a:t>
            </a:r>
            <a:r>
              <a:rPr lang="fr-FR" sz="4400" dirty="0">
                <a:solidFill>
                  <a:srgbClr val="00B0F0"/>
                </a:solidFill>
                <a:highlight>
                  <a:srgbClr val="FFFF00"/>
                </a:highlight>
              </a:rPr>
              <a:t> </a:t>
            </a:r>
            <a:r>
              <a:rPr lang="fr-FR" dirty="0">
                <a:solidFill>
                  <a:srgbClr val="00B0F0"/>
                </a:solidFill>
                <a:highlight>
                  <a:srgbClr val="FFFF00"/>
                </a:highlight>
              </a:rPr>
              <a:t>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0C96CE-061A-4702-9988-5BE601CE8DD5}"/>
              </a:ext>
            </a:extLst>
          </p:cNvPr>
          <p:cNvSpPr txBox="1"/>
          <p:nvPr/>
        </p:nvSpPr>
        <p:spPr>
          <a:xfrm>
            <a:off x="80010" y="1863350"/>
            <a:ext cx="218313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badi" panose="020B0604020104020204" pitchFamily="34" charset="0"/>
              </a:rPr>
              <a:t>CSS </a:t>
            </a:r>
            <a:r>
              <a:rPr lang="fr-FR" sz="1400" dirty="0" err="1">
                <a:latin typeface="Abadi" panose="020B0604020104020204" pitchFamily="34" charset="0"/>
              </a:rPr>
              <a:t>Grid</a:t>
            </a:r>
            <a:r>
              <a:rPr lang="fr-FR" sz="1400" dirty="0">
                <a:latin typeface="Abadi" panose="020B0604020104020204" pitchFamily="34" charset="0"/>
              </a:rPr>
              <a:t> positionnement des images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 err="1">
                <a:latin typeface="Abadi" panose="020B0604020104020204" pitchFamily="34" charset="0"/>
              </a:rPr>
              <a:t>Grid</a:t>
            </a:r>
            <a:r>
              <a:rPr lang="fr-FR" sz="1400" dirty="0">
                <a:latin typeface="Abadi" panose="020B0604020104020204" pitchFamily="34" charset="0"/>
              </a:rPr>
              <a:t>-</a:t>
            </a:r>
            <a:r>
              <a:rPr lang="fr-FR" sz="1400" dirty="0" err="1">
                <a:latin typeface="Abadi" panose="020B0604020104020204" pitchFamily="34" charset="0"/>
              </a:rPr>
              <a:t>row</a:t>
            </a:r>
            <a:r>
              <a:rPr lang="fr-FR" sz="1400" dirty="0">
                <a:latin typeface="Abadi" panose="020B0604020104020204" pitchFamily="34" charset="0"/>
              </a:rPr>
              <a:t>-gap  gouttière entre les éléments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Image </a:t>
            </a:r>
            <a:r>
              <a:rPr lang="fr-FR" sz="1400" dirty="0" err="1">
                <a:latin typeface="Abadi" panose="020B0604020104020204" pitchFamily="34" charset="0"/>
              </a:rPr>
              <a:t>small</a:t>
            </a:r>
            <a:r>
              <a:rPr lang="fr-FR" sz="1400" dirty="0">
                <a:latin typeface="Abadi" panose="020B0604020104020204" pitchFamily="34" charset="0"/>
              </a:rPr>
              <a:t> size réduire chargement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Effet de style 1,01x plus grand (</a:t>
            </a:r>
            <a:r>
              <a:rPr lang="fr-FR" sz="1400" dirty="0" err="1">
                <a:latin typeface="Abadi" panose="020B0604020104020204" pitchFamily="34" charset="0"/>
              </a:rPr>
              <a:t>hover</a:t>
            </a:r>
            <a:r>
              <a:rPr lang="fr-FR" sz="1400" dirty="0">
                <a:latin typeface="Abadi" panose="020B0604020104020204" pitchFamily="34" charset="0"/>
              </a:rPr>
              <a:t>)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Effet de transition (transition-duration) 0,1s</a:t>
            </a:r>
          </a:p>
          <a:p>
            <a:endParaRPr lang="fr-FR" sz="1400" dirty="0">
              <a:latin typeface="Abadi" panose="020B0604020104020204" pitchFamily="34" charset="0"/>
            </a:endParaRPr>
          </a:p>
          <a:p>
            <a:r>
              <a:rPr lang="fr-FR" sz="1400" dirty="0">
                <a:latin typeface="Abadi" panose="020B0604020104020204" pitchFamily="34" charset="0"/>
              </a:rPr>
              <a:t>Object-fit alignement du texte</a:t>
            </a:r>
          </a:p>
        </p:txBody>
      </p:sp>
      <p:pic>
        <p:nvPicPr>
          <p:cNvPr id="5" name="Image 4" descr="Une image contenant texte, capture d’écran, intérieur&#10;&#10;Description générée automatiquement">
            <a:extLst>
              <a:ext uri="{FF2B5EF4-FFF2-40B4-BE49-F238E27FC236}">
                <a16:creationId xmlns:a16="http://schemas.microsoft.com/office/drawing/2014/main" id="{0AE9D61B-DDCC-41FC-844B-9B7F55E54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40" y="1833955"/>
            <a:ext cx="9928860" cy="375487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4A09EDF-F03D-48B5-9825-818F766BBB89}"/>
              </a:ext>
            </a:extLst>
          </p:cNvPr>
          <p:cNvCxnSpPr/>
          <p:nvPr/>
        </p:nvCxnSpPr>
        <p:spPr>
          <a:xfrm>
            <a:off x="1840230" y="2114550"/>
            <a:ext cx="1051560" cy="17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F2D337F-18FE-439D-9E1B-81B981805247}"/>
              </a:ext>
            </a:extLst>
          </p:cNvPr>
          <p:cNvCxnSpPr/>
          <p:nvPr/>
        </p:nvCxnSpPr>
        <p:spPr>
          <a:xfrm>
            <a:off x="1600200" y="2811780"/>
            <a:ext cx="2125980" cy="117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2A1370-47A3-4F12-A2B8-AE9F295C191F}"/>
              </a:ext>
            </a:extLst>
          </p:cNvPr>
          <p:cNvCxnSpPr/>
          <p:nvPr/>
        </p:nvCxnSpPr>
        <p:spPr>
          <a:xfrm>
            <a:off x="1097280" y="4251960"/>
            <a:ext cx="152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12D25D3-95DB-43DF-9BBB-5F1896724C23}"/>
              </a:ext>
            </a:extLst>
          </p:cNvPr>
          <p:cNvCxnSpPr/>
          <p:nvPr/>
        </p:nvCxnSpPr>
        <p:spPr>
          <a:xfrm flipV="1">
            <a:off x="1600200" y="4286250"/>
            <a:ext cx="1017270" cy="3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D8D250E-30EC-4579-BBE7-C7EF71570262}"/>
              </a:ext>
            </a:extLst>
          </p:cNvPr>
          <p:cNvCxnSpPr/>
          <p:nvPr/>
        </p:nvCxnSpPr>
        <p:spPr>
          <a:xfrm flipV="1">
            <a:off x="811530" y="4389120"/>
            <a:ext cx="5737860" cy="11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4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60889-8808-473B-AB45-E5E2064F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561"/>
            <a:ext cx="10058400" cy="1450757"/>
          </a:xfr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/>
              <a:t>			</a:t>
            </a:r>
            <a:r>
              <a:rPr lang="fr-FR" dirty="0">
                <a:solidFill>
                  <a:schemeClr val="accent1"/>
                </a:solidFill>
              </a:rPr>
              <a:t>	</a:t>
            </a:r>
            <a:r>
              <a:rPr lang="fr-FR" sz="7200" dirty="0" err="1">
                <a:solidFill>
                  <a:schemeClr val="accent1"/>
                </a:solidFill>
              </a:rPr>
              <a:t>Footer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217D74-DFD2-4A52-AFF0-29733965A368}"/>
              </a:ext>
            </a:extLst>
          </p:cNvPr>
          <p:cNvSpPr txBox="1"/>
          <p:nvPr/>
        </p:nvSpPr>
        <p:spPr>
          <a:xfrm>
            <a:off x="3759030" y="3429000"/>
            <a:ext cx="10242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Tout les liens redirige vers des #</a:t>
            </a:r>
          </a:p>
          <a:p>
            <a:r>
              <a:rPr lang="fr-FR" sz="2800" dirty="0"/>
              <a:t>                                         	</a:t>
            </a:r>
          </a:p>
          <a:p>
            <a:r>
              <a:rPr lang="fr-FR" sz="2800" dirty="0"/>
              <a:t>						</a:t>
            </a:r>
            <a:r>
              <a:rPr lang="fr-FR" sz="2000" dirty="0"/>
              <a:t>	</a:t>
            </a:r>
            <a:r>
              <a:rPr lang="fr-FR" sz="2000" dirty="0" err="1"/>
              <a:t>Footer</a:t>
            </a:r>
            <a:r>
              <a:rPr lang="fr-FR" sz="2000" dirty="0"/>
              <a:t> divisé en 3 </a:t>
            </a:r>
            <a:r>
              <a:rPr lang="fr-FR" sz="2000" dirty="0" err="1"/>
              <a:t>colones</a:t>
            </a:r>
            <a:endParaRPr lang="fr-FR" sz="20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 </a:t>
            </a:r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F66869-2BD9-4366-B1D6-7C4AC678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6683"/>
            <a:ext cx="12192000" cy="10982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2859D08-A320-46CB-90C8-6D617B59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783"/>
            <a:ext cx="6952343" cy="11049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16D37E-E944-4000-95A3-1DEFF3F3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8540"/>
            <a:ext cx="3448050" cy="123825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0D72B84-1A10-4DA4-B988-927EA04E87A6}"/>
              </a:ext>
            </a:extLst>
          </p:cNvPr>
          <p:cNvCxnSpPr/>
          <p:nvPr/>
        </p:nvCxnSpPr>
        <p:spPr>
          <a:xfrm flipH="1" flipV="1">
            <a:off x="2291787" y="3333509"/>
            <a:ext cx="1467243" cy="31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3C4999D-0930-4F77-99D5-0118C29A5B9D}"/>
              </a:ext>
            </a:extLst>
          </p:cNvPr>
          <p:cNvCxnSpPr>
            <a:cxnSpLocks/>
          </p:cNvCxnSpPr>
          <p:nvPr/>
        </p:nvCxnSpPr>
        <p:spPr>
          <a:xfrm flipH="1">
            <a:off x="3275635" y="4736534"/>
            <a:ext cx="4252700" cy="61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58FF9D1-2EFC-4806-AF4A-250C1CED74BF}"/>
              </a:ext>
            </a:extLst>
          </p:cNvPr>
          <p:cNvCxnSpPr/>
          <p:nvPr/>
        </p:nvCxnSpPr>
        <p:spPr>
          <a:xfrm>
            <a:off x="4271058" y="5198715"/>
            <a:ext cx="324091" cy="31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421CDB7-7606-4AC0-9510-2501F1A3BD25}"/>
              </a:ext>
            </a:extLst>
          </p:cNvPr>
          <p:cNvCxnSpPr>
            <a:cxnSpLocks/>
          </p:cNvCxnSpPr>
          <p:nvPr/>
        </p:nvCxnSpPr>
        <p:spPr>
          <a:xfrm flipH="1">
            <a:off x="1063094" y="5323580"/>
            <a:ext cx="2286812" cy="8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5E8214D-E86A-45C9-8B92-0287B7F427CC}"/>
              </a:ext>
            </a:extLst>
          </p:cNvPr>
          <p:cNvSpPr/>
          <p:nvPr/>
        </p:nvSpPr>
        <p:spPr>
          <a:xfrm>
            <a:off x="6952343" y="5136683"/>
            <a:ext cx="5239657" cy="109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0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17B56-73AA-4DE6-98E9-77E7C022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73153"/>
            <a:ext cx="8513064" cy="16411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fr-FR" sz="4000" dirty="0"/>
              <a:t>              </a:t>
            </a:r>
            <a:r>
              <a:rPr lang="fr-FR" sz="2400" dirty="0">
                <a:solidFill>
                  <a:srgbClr val="00B0F0"/>
                </a:solidFill>
                <a:latin typeface="Arial Black" panose="020B0A04020102020204" pitchFamily="34" charset="0"/>
              </a:rPr>
              <a:t>Dépôt repository / mise en ligne               	                    		              </a:t>
            </a:r>
            <a:r>
              <a:rPr lang="fr-FR" sz="4000" dirty="0">
                <a:solidFill>
                  <a:srgbClr val="00B0F0"/>
                </a:solidFill>
                <a:latin typeface="Arial Black" panose="020B0A04020102020204" pitchFamily="34" charset="0"/>
              </a:rPr>
              <a:t>GitHub</a:t>
            </a:r>
            <a:endParaRPr lang="fr-FR" sz="6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164BB-D372-41E4-82B1-B7CA5850774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endParaRPr lang="fr-FR" sz="2000" dirty="0"/>
          </a:p>
          <a:p>
            <a:pPr lvl="1"/>
            <a:endParaRPr lang="fr-FR" sz="2400" dirty="0"/>
          </a:p>
          <a:p>
            <a:pPr marL="201168" lvl="1" indent="0">
              <a:buNone/>
            </a:pPr>
            <a:r>
              <a:rPr lang="fr-FR" sz="2400" dirty="0">
                <a:latin typeface="Abadi" panose="020B0604020104020204" pitchFamily="34" charset="0"/>
              </a:rPr>
              <a:t>J’ai déposé tout les fichiers utilisé pour mon projet dans un repository nommé «  Hafsawissem_P2_16122020 » </a:t>
            </a:r>
            <a:r>
              <a:rPr lang="fr-FR" sz="3000" dirty="0">
                <a:highlight>
                  <a:srgbClr val="00FF00"/>
                </a:highlight>
                <a:latin typeface="Abadi" panose="020B0604020104020204" pitchFamily="34" charset="0"/>
              </a:rPr>
              <a:t>en ligne et accessible  </a:t>
            </a:r>
          </a:p>
          <a:p>
            <a:pPr marL="201168" lvl="1" indent="0">
              <a:buNone/>
            </a:pPr>
            <a:endParaRPr lang="fr-FR" sz="3000" dirty="0">
              <a:highlight>
                <a:srgbClr val="00FF00"/>
              </a:highlight>
              <a:latin typeface="Abadi" panose="020B0604020104020204" pitchFamily="34" charset="0"/>
            </a:endParaRPr>
          </a:p>
          <a:p>
            <a:pPr marL="201168" lvl="1" indent="0">
              <a:buNone/>
            </a:pPr>
            <a:r>
              <a:rPr lang="fr-FR" sz="3000" dirty="0">
                <a:latin typeface="Abadi" panose="020B0604020104020204" pitchFamily="34" charset="0"/>
              </a:rPr>
              <a:t>Git:  Outil de </a:t>
            </a:r>
            <a:r>
              <a:rPr lang="fr-FR" sz="3000" dirty="0" err="1">
                <a:latin typeface="Abadi" panose="020B0604020104020204" pitchFamily="34" charset="0"/>
              </a:rPr>
              <a:t>versionning</a:t>
            </a:r>
            <a:r>
              <a:rPr lang="fr-FR" sz="3000" dirty="0">
                <a:latin typeface="Abadi" panose="020B0604020104020204" pitchFamily="34" charset="0"/>
              </a:rPr>
              <a:t> et de travail en équipe</a:t>
            </a:r>
          </a:p>
          <a:p>
            <a:pPr marL="201168" lvl="1" indent="0">
              <a:buNone/>
            </a:pPr>
            <a:r>
              <a:rPr lang="fr-FR" sz="3000" dirty="0" err="1">
                <a:latin typeface="Abadi" panose="020B0604020104020204" pitchFamily="34" charset="0"/>
              </a:rPr>
              <a:t>Github</a:t>
            </a:r>
            <a:r>
              <a:rPr lang="fr-FR" sz="3000" dirty="0">
                <a:latin typeface="Abadi" panose="020B0604020104020204" pitchFamily="34" charset="0"/>
              </a:rPr>
              <a:t>: mise en ligne de sont projet et d’autre fonctionnalité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240817-5068-45D0-ABED-D77F3186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02" y="73153"/>
            <a:ext cx="1729624" cy="16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10EA0-A1FA-450A-B766-9DAC39C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Présentation de mon site en Live</a:t>
            </a:r>
          </a:p>
        </p:txBody>
      </p:sp>
      <p:pic>
        <p:nvPicPr>
          <p:cNvPr id="1026" name="Picture 2" descr="Résultat de recherche d'images pour &quot;image live presentation&quot;">
            <a:extLst>
              <a:ext uri="{FF2B5EF4-FFF2-40B4-BE49-F238E27FC236}">
                <a16:creationId xmlns:a16="http://schemas.microsoft.com/office/drawing/2014/main" id="{1B4AC02C-D1E7-4A7D-ACFA-14ACB9E2E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" y="1846263"/>
            <a:ext cx="926973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9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07B58-21C4-44B8-9F90-E8F790B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801" y="673767"/>
            <a:ext cx="9662396" cy="721895"/>
          </a:xfrm>
          <a:gradFill>
            <a:gsLst>
              <a:gs pos="0">
                <a:schemeClr val="bg2">
                  <a:tint val="96000"/>
                  <a:shade val="99000"/>
                  <a:satMod val="140000"/>
                </a:schemeClr>
              </a:gs>
              <a:gs pos="6000">
                <a:schemeClr val="accent1"/>
              </a:gs>
              <a:gs pos="100000">
                <a:schemeClr val="bg2">
                  <a:tint val="100000"/>
                  <a:shade val="48000"/>
                  <a:satMod val="120000"/>
                </a:schemeClr>
              </a:gs>
            </a:gsLst>
            <a:lin ang="16200000" scaled="0"/>
          </a:gra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Compétences évaluées: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6F292C-D32A-4E88-9D9A-E7ABE7079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0629" y="2414170"/>
            <a:ext cx="10470741" cy="2471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851" tIns="157113" rIns="115851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" panose="02040604050505020304" pitchFamily="18" charset="0"/>
              </a:rPr>
              <a:t>Utiliser un système de gestion de versions pour le suivi du projet et son hébergement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1" i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" panose="02040604050505020304" pitchFamily="18" charset="0"/>
              </a:rPr>
              <a:t>Implémenter une interface responsive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1" i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" panose="02040604050505020304" pitchFamily="18" charset="0"/>
              </a:rPr>
              <a:t>Intégrer du contenu conformément à une maquette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1" i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" panose="02040604050505020304" pitchFamily="18" charset="0"/>
              </a:rPr>
              <a:t>Mettre en place son environnement </a:t>
            </a:r>
            <a:r>
              <a:rPr kumimoji="0" lang="fr-FR" altLang="fr-FR" b="1" i="1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" panose="02040604050505020304" pitchFamily="18" charset="0"/>
              </a:rPr>
              <a:t>Front-End</a:t>
            </a:r>
            <a:endParaRPr kumimoji="0" lang="fr-FR" altLang="fr-FR" b="1" i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AC0A5-3DDE-440D-AB56-AAFEA81F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843295"/>
            <a:ext cx="10058400" cy="82295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Découpage de la maquette: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A2DD973-327D-4395-AF4B-E59952608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36720"/>
              </p:ext>
            </p:extLst>
          </p:nvPr>
        </p:nvGraphicFramePr>
        <p:xfrm>
          <a:off x="1097280" y="1737360"/>
          <a:ext cx="10058400" cy="4131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4D523FC-CEDA-4628-88B2-78882B5D7E14}"/>
              </a:ext>
            </a:extLst>
          </p:cNvPr>
          <p:cNvCxnSpPr>
            <a:cxnSpLocks/>
          </p:cNvCxnSpPr>
          <p:nvPr/>
        </p:nvCxnSpPr>
        <p:spPr>
          <a:xfrm>
            <a:off x="3694176" y="2139696"/>
            <a:ext cx="19385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E421218-DF41-4921-9111-421C3B7B1104}"/>
              </a:ext>
            </a:extLst>
          </p:cNvPr>
          <p:cNvSpPr txBox="1"/>
          <p:nvPr/>
        </p:nvSpPr>
        <p:spPr>
          <a:xfrm>
            <a:off x="2276856" y="1762084"/>
            <a:ext cx="135331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     </a:t>
            </a:r>
            <a:r>
              <a:rPr lang="fr-FR" sz="1600" dirty="0">
                <a:solidFill>
                  <a:srgbClr val="00B050"/>
                </a:solidFill>
              </a:rPr>
              <a:t>Header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862910-C59A-42D6-844D-3B8D1143E832}"/>
              </a:ext>
            </a:extLst>
          </p:cNvPr>
          <p:cNvCxnSpPr/>
          <p:nvPr/>
        </p:nvCxnSpPr>
        <p:spPr>
          <a:xfrm>
            <a:off x="3694176" y="2395728"/>
            <a:ext cx="18745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0C858B0-686C-483E-8350-717ED30F8265}"/>
              </a:ext>
            </a:extLst>
          </p:cNvPr>
          <p:cNvSpPr txBox="1"/>
          <p:nvPr/>
        </p:nvSpPr>
        <p:spPr>
          <a:xfrm>
            <a:off x="1097280" y="2049452"/>
            <a:ext cx="694944" cy="1754326"/>
          </a:xfrm>
          <a:prstGeom prst="rect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         	Main			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2239D1-A599-4017-AC78-653577222956}"/>
              </a:ext>
            </a:extLst>
          </p:cNvPr>
          <p:cNvSpPr txBox="1"/>
          <p:nvPr/>
        </p:nvSpPr>
        <p:spPr>
          <a:xfrm>
            <a:off x="2276856" y="2208472"/>
            <a:ext cx="1353312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</a:rPr>
              <a:t>      </a:t>
            </a:r>
            <a:r>
              <a:rPr lang="fr-FR" sz="1600" dirty="0" err="1">
                <a:solidFill>
                  <a:srgbClr val="00B050"/>
                </a:solidFill>
              </a:rPr>
              <a:t>Search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E1B3754-4DE3-4D22-BE4F-C66121494EE3}"/>
              </a:ext>
            </a:extLst>
          </p:cNvPr>
          <p:cNvCxnSpPr>
            <a:cxnSpLocks/>
          </p:cNvCxnSpPr>
          <p:nvPr/>
        </p:nvCxnSpPr>
        <p:spPr>
          <a:xfrm>
            <a:off x="3694176" y="2789387"/>
            <a:ext cx="1719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66184FF-8B91-4C02-B2C4-5042DC428D75}"/>
              </a:ext>
            </a:extLst>
          </p:cNvPr>
          <p:cNvSpPr txBox="1"/>
          <p:nvPr/>
        </p:nvSpPr>
        <p:spPr>
          <a:xfrm>
            <a:off x="2276856" y="2621429"/>
            <a:ext cx="1353312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       </a:t>
            </a:r>
            <a:r>
              <a:rPr lang="fr-FR" sz="1600" dirty="0" err="1">
                <a:solidFill>
                  <a:srgbClr val="00B050"/>
                </a:solidFill>
              </a:rPr>
              <a:t>Hosting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881D354-145A-46B4-A162-0F3CB291E1C0}"/>
              </a:ext>
            </a:extLst>
          </p:cNvPr>
          <p:cNvCxnSpPr>
            <a:cxnSpLocks/>
          </p:cNvCxnSpPr>
          <p:nvPr/>
        </p:nvCxnSpPr>
        <p:spPr>
          <a:xfrm>
            <a:off x="3694176" y="3236315"/>
            <a:ext cx="1481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42CD191-548A-4B10-8220-3EDB6622C88B}"/>
              </a:ext>
            </a:extLst>
          </p:cNvPr>
          <p:cNvSpPr txBox="1"/>
          <p:nvPr/>
        </p:nvSpPr>
        <p:spPr>
          <a:xfrm>
            <a:off x="2276856" y="3090446"/>
            <a:ext cx="1353312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</a:rPr>
              <a:t>      Activity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A6DFC7B-DE0C-4A66-AAF5-48CF81518B7C}"/>
              </a:ext>
            </a:extLst>
          </p:cNvPr>
          <p:cNvCxnSpPr/>
          <p:nvPr/>
        </p:nvCxnSpPr>
        <p:spPr>
          <a:xfrm>
            <a:off x="3694176" y="3758184"/>
            <a:ext cx="1115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DAF51167-2A99-4746-BBBE-6B85C6A46AAA}"/>
              </a:ext>
            </a:extLst>
          </p:cNvPr>
          <p:cNvSpPr txBox="1"/>
          <p:nvPr/>
        </p:nvSpPr>
        <p:spPr>
          <a:xfrm>
            <a:off x="2276856" y="3575304"/>
            <a:ext cx="135331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     </a:t>
            </a:r>
            <a:r>
              <a:rPr lang="fr-FR" dirty="0" err="1">
                <a:solidFill>
                  <a:srgbClr val="00B050"/>
                </a:solidFill>
              </a:rPr>
              <a:t>Footer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5185C6-782A-4574-8AE5-9C5733FDC1CA}"/>
              </a:ext>
            </a:extLst>
          </p:cNvPr>
          <p:cNvCxnSpPr>
            <a:cxnSpLocks/>
          </p:cNvCxnSpPr>
          <p:nvPr/>
        </p:nvCxnSpPr>
        <p:spPr>
          <a:xfrm>
            <a:off x="1911096" y="2156140"/>
            <a:ext cx="365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FFD65E8-B4E5-4668-B481-2165A234EE15}"/>
              </a:ext>
            </a:extLst>
          </p:cNvPr>
          <p:cNvCxnSpPr>
            <a:cxnSpLocks/>
          </p:cNvCxnSpPr>
          <p:nvPr/>
        </p:nvCxnSpPr>
        <p:spPr>
          <a:xfrm>
            <a:off x="1792224" y="3459778"/>
            <a:ext cx="57607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75D5F513-951A-4403-B65F-77976E40D196}"/>
              </a:ext>
            </a:extLst>
          </p:cNvPr>
          <p:cNvSpPr txBox="1"/>
          <p:nvPr/>
        </p:nvSpPr>
        <p:spPr>
          <a:xfrm>
            <a:off x="1036320" y="4505087"/>
            <a:ext cx="3068308" cy="646331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 section « Main »  englobe: </a:t>
            </a:r>
            <a:r>
              <a:rPr lang="fr-FR" dirty="0" err="1">
                <a:solidFill>
                  <a:srgbClr val="002060"/>
                </a:solidFill>
              </a:rPr>
              <a:t>Search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dirty="0" err="1">
                <a:solidFill>
                  <a:srgbClr val="002060"/>
                </a:solidFill>
              </a:rPr>
              <a:t>Hosting</a:t>
            </a:r>
            <a:r>
              <a:rPr lang="fr-FR" dirty="0">
                <a:solidFill>
                  <a:srgbClr val="002060"/>
                </a:solidFill>
              </a:rPr>
              <a:t> / Activity</a:t>
            </a:r>
          </a:p>
        </p:txBody>
      </p:sp>
    </p:spTree>
    <p:extLst>
      <p:ext uri="{BB962C8B-B14F-4D97-AF65-F5344CB8AC3E}">
        <p14:creationId xmlns:p14="http://schemas.microsoft.com/office/powerpoint/2010/main" val="4528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0ED8-98BC-487F-A50C-C5560E66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0" y="0"/>
            <a:ext cx="4018700" cy="2829697"/>
          </a:xfrm>
        </p:spPr>
        <p:txBody>
          <a:bodyPr>
            <a:normAutofit fontScale="90000"/>
          </a:bodyPr>
          <a:lstStyle/>
          <a:p>
            <a:r>
              <a:rPr lang="fr-FR" sz="2700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La couleurs utilisé est:</a:t>
            </a:r>
            <a:br>
              <a:rPr lang="fr-FR" sz="2700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</a:br>
            <a:r>
              <a:rPr lang="fr-FR" sz="2700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</a:t>
            </a:r>
            <a:br>
              <a:rPr lang="fr-FR" sz="2700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</a:br>
            <a: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gris </a:t>
            </a:r>
            <a:r>
              <a:rPr lang="fr-FR" b="0" i="0" dirty="0">
                <a:effectLst/>
                <a:latin typeface="Montserrat"/>
              </a:rPr>
              <a:t>#F2F2F2</a:t>
            </a:r>
            <a:b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fr-FR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bleu </a:t>
            </a:r>
            <a:r>
              <a:rPr lang="fr-FR" b="0" i="0" dirty="0">
                <a:effectLst/>
                <a:latin typeface="Montserrat"/>
              </a:rPr>
              <a:t>#0065FC</a:t>
            </a:r>
            <a:br>
              <a:rPr lang="fr-FR" sz="2400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Montserrat"/>
              </a:rPr>
            </a:br>
            <a:r>
              <a:rPr lang="fr-FR" sz="2400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Montserrat"/>
              </a:rPr>
              <a:t>bleu clair </a:t>
            </a:r>
            <a:r>
              <a:rPr lang="fr-FR" b="0" i="0" dirty="0">
                <a:effectLst/>
                <a:latin typeface="Montserrat"/>
              </a:rPr>
              <a:t>#DEEBFF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7F2CEA0-DAFB-4E0C-B6F1-344E78D0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87" y="731838"/>
            <a:ext cx="4018700" cy="52578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E39AA5-D640-4E56-9080-D1AF75658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99" y="2829697"/>
            <a:ext cx="3895133" cy="3562005"/>
          </a:xfrm>
        </p:spPr>
        <p:txBody>
          <a:bodyPr/>
          <a:lstStyle/>
          <a:p>
            <a:endParaRPr lang="fr-FR" sz="24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endParaRPr lang="fr-FR" sz="24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r>
              <a:rPr 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La police utilisé est </a:t>
            </a:r>
            <a:r>
              <a:rPr lang="fr-FR" sz="2400" dirty="0" err="1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Raleway</a:t>
            </a:r>
            <a:r>
              <a:rPr 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sans </a:t>
            </a:r>
            <a:r>
              <a:rPr lang="fr-FR" sz="2400" dirty="0" err="1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serif</a:t>
            </a:r>
            <a:r>
              <a:rPr 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: </a:t>
            </a:r>
          </a:p>
          <a:p>
            <a:r>
              <a:rPr lang="fr-FR" sz="2400" dirty="0">
                <a:solidFill>
                  <a:schemeClr val="bg1"/>
                </a:solidFill>
              </a:rPr>
              <a:t>300,400,500,600,700,800,900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17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1115B2-EC24-45BC-9AA5-F10DFEC0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fr-FR" dirty="0" err="1">
                <a:solidFill>
                  <a:srgbClr val="C00000"/>
                </a:solidFill>
              </a:rPr>
              <a:t>Flexbox</a:t>
            </a:r>
            <a:r>
              <a:rPr lang="fr-FR" dirty="0">
                <a:solidFill>
                  <a:srgbClr val="C00000"/>
                </a:solidFill>
              </a:rPr>
              <a:t> et CSS </a:t>
            </a:r>
            <a:r>
              <a:rPr lang="fr-FR" dirty="0" err="1">
                <a:solidFill>
                  <a:srgbClr val="C00000"/>
                </a:solidFill>
              </a:rPr>
              <a:t>Grid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66D09-3FCA-4AF0-9370-5168016E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600" dirty="0" err="1">
                <a:solidFill>
                  <a:srgbClr val="92D050"/>
                </a:solidFill>
              </a:rPr>
              <a:t>Flexbox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accent5">
                    <a:lumMod val="50000"/>
                  </a:schemeClr>
                </a:solidFill>
              </a:rPr>
              <a:t>pour</a:t>
            </a:r>
            <a:r>
              <a:rPr lang="fr-FR" sz="3600" dirty="0"/>
              <a:t> </a:t>
            </a:r>
            <a:r>
              <a:rPr lang="fr-FR" sz="3600" dirty="0">
                <a:solidFill>
                  <a:schemeClr val="accent5">
                    <a:lumMod val="50000"/>
                  </a:schemeClr>
                </a:solidFill>
              </a:rPr>
              <a:t>placé mes éléments,</a:t>
            </a:r>
          </a:p>
          <a:p>
            <a:pPr marL="0" indent="0">
              <a:buNone/>
            </a:pPr>
            <a:endParaRPr lang="fr-FR" sz="4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92D050"/>
                </a:solidFill>
              </a:rPr>
              <a:t>CSS</a:t>
            </a:r>
            <a:r>
              <a:rPr lang="fr-FR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>
                <a:solidFill>
                  <a:srgbClr val="92D050"/>
                </a:solidFill>
              </a:rPr>
              <a:t>Grid</a:t>
            </a:r>
            <a:r>
              <a:rPr lang="fr-FR" sz="2800" dirty="0">
                <a:solidFill>
                  <a:srgbClr val="92D050"/>
                </a:solidFill>
              </a:rPr>
              <a:t> pour </a:t>
            </a:r>
            <a:r>
              <a:rPr lang="fr-FR" sz="2800" dirty="0" err="1">
                <a:solidFill>
                  <a:srgbClr val="FF0000"/>
                </a:solidFill>
              </a:rPr>
              <a:t>Layout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accent5">
                    <a:lumMod val="50000"/>
                  </a:schemeClr>
                </a:solidFill>
              </a:rPr>
              <a:t>Responsive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taille minimum et maximum aux différent sections 			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repositionner mes images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accent5">
                    <a:lumMod val="50000"/>
                  </a:schemeClr>
                </a:solidFill>
              </a:rPr>
              <a:t>positionnement des éléments comme le logo                                    </a:t>
            </a:r>
          </a:p>
          <a:p>
            <a:pPr marL="0" indent="0">
              <a:buNone/>
            </a:pPr>
            <a:endParaRPr lang="fr-FR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5AC09FF6-C598-4C6E-B00E-26911FCA479A}"/>
              </a:ext>
            </a:extLst>
          </p:cNvPr>
          <p:cNvSpPr/>
          <p:nvPr/>
        </p:nvSpPr>
        <p:spPr>
          <a:xfrm>
            <a:off x="187988" y="1243433"/>
            <a:ext cx="722811" cy="245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4F559D66-2572-480A-80AE-4F7B00738129}"/>
              </a:ext>
            </a:extLst>
          </p:cNvPr>
          <p:cNvSpPr/>
          <p:nvPr/>
        </p:nvSpPr>
        <p:spPr>
          <a:xfrm>
            <a:off x="187988" y="2187341"/>
            <a:ext cx="722811" cy="245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E380D-8BA8-480C-B32F-610835430B22}"/>
              </a:ext>
            </a:extLst>
          </p:cNvPr>
          <p:cNvSpPr/>
          <p:nvPr/>
        </p:nvSpPr>
        <p:spPr>
          <a:xfrm>
            <a:off x="6481011" y="1828800"/>
            <a:ext cx="4235115" cy="101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CAA100-C27C-4776-9BFA-23C6EA660F98}"/>
              </a:ext>
            </a:extLst>
          </p:cNvPr>
          <p:cNvSpPr txBox="1"/>
          <p:nvPr/>
        </p:nvSpPr>
        <p:spPr>
          <a:xfrm>
            <a:off x="7066548" y="2083756"/>
            <a:ext cx="40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Margin</a:t>
            </a:r>
            <a:r>
              <a:rPr lang="fr-FR" sz="2400" dirty="0"/>
              <a:t>/</a:t>
            </a:r>
            <a:r>
              <a:rPr lang="fr-FR" sz="2400" dirty="0" err="1"/>
              <a:t>pading</a:t>
            </a:r>
            <a:r>
              <a:rPr lang="fr-FR" sz="2400" dirty="0"/>
              <a:t> en </a:t>
            </a:r>
            <a:r>
              <a:rPr lang="fr-FR" sz="2400" dirty="0">
                <a:solidFill>
                  <a:srgbClr val="FF0000"/>
                </a:solidFill>
              </a:rPr>
              <a:t>REM</a:t>
            </a:r>
          </a:p>
        </p:txBody>
      </p:sp>
    </p:spTree>
    <p:extLst>
      <p:ext uri="{BB962C8B-B14F-4D97-AF65-F5344CB8AC3E}">
        <p14:creationId xmlns:p14="http://schemas.microsoft.com/office/powerpoint/2010/main" val="24991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2E066-D022-4ECE-B99C-BA3A37A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LAYOUT CSS GRID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5713FE-2BDA-4D55-A5A3-B40A7CD55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03413"/>
            <a:ext cx="8629393" cy="402272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F2594A-69E4-4339-84F7-FEB72BC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2177143"/>
            <a:ext cx="2801256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0EBEB5-9412-4D5A-B08D-0CE34D37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197768"/>
            <a:ext cx="10506698" cy="21431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			</a:t>
            </a:r>
            <a:r>
              <a:rPr lang="en-US" sz="5400" dirty="0" err="1">
                <a:solidFill>
                  <a:srgbClr val="7030A0"/>
                </a:solidFill>
              </a:rPr>
              <a:t>validateur</a:t>
            </a:r>
            <a:r>
              <a:rPr lang="en-US" sz="5400" dirty="0">
                <a:solidFill>
                  <a:srgbClr val="7030A0"/>
                </a:solidFill>
              </a:rPr>
              <a:t> W3C </a:t>
            </a:r>
          </a:p>
        </p:txBody>
      </p:sp>
    </p:spTree>
    <p:extLst>
      <p:ext uri="{BB962C8B-B14F-4D97-AF65-F5344CB8AC3E}">
        <p14:creationId xmlns:p14="http://schemas.microsoft.com/office/powerpoint/2010/main" val="395886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BC3BE-D553-44DD-BF44-DF49CEE7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				« Main 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4CFFC8-CC80-4D86-A32A-B2F1D77C7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" y="1962378"/>
            <a:ext cx="9386357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21601D6-4C5C-4928-88E8-D5F62CB0A842}"/>
              </a:ext>
            </a:extLst>
          </p:cNvPr>
          <p:cNvSpPr txBox="1"/>
          <p:nvPr/>
        </p:nvSpPr>
        <p:spPr>
          <a:xfrm>
            <a:off x="9695543" y="2235200"/>
            <a:ext cx="2384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section main ma servis a mettre ma max-</a:t>
            </a:r>
            <a:r>
              <a:rPr lang="fr-FR" sz="2000" dirty="0" err="1"/>
              <a:t>width</a:t>
            </a:r>
            <a:r>
              <a:rPr lang="fr-FR" sz="2000" dirty="0"/>
              <a:t>: 1440px;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000" dirty="0"/>
              <a:t>Les </a:t>
            </a:r>
            <a:r>
              <a:rPr lang="fr-FR" sz="2000" dirty="0" err="1"/>
              <a:t>margin</a:t>
            </a:r>
            <a:r>
              <a:rPr lang="fr-FR" sz="2000" dirty="0"/>
              <a:t>/</a:t>
            </a:r>
            <a:r>
              <a:rPr lang="fr-FR" sz="2000" dirty="0" err="1"/>
              <a:t>padding</a:t>
            </a:r>
            <a:endParaRPr lang="fr-FR" sz="2000" dirty="0"/>
          </a:p>
          <a:p>
            <a:r>
              <a:rPr lang="fr-FR" sz="2000" dirty="0"/>
              <a:t>Et la box-</a:t>
            </a:r>
            <a:r>
              <a:rPr lang="fr-FR" sz="2000" dirty="0" err="1"/>
              <a:t>sizing</a:t>
            </a:r>
            <a:r>
              <a:rPr lang="fr-FR" sz="2000" dirty="0"/>
              <a:t> en border-box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7654DC9-03E9-4AB2-A722-8ABED7E1D9A3}"/>
              </a:ext>
            </a:extLst>
          </p:cNvPr>
          <p:cNvCxnSpPr>
            <a:cxnSpLocks/>
          </p:cNvCxnSpPr>
          <p:nvPr/>
        </p:nvCxnSpPr>
        <p:spPr>
          <a:xfrm flipH="1">
            <a:off x="6617971" y="3040380"/>
            <a:ext cx="3077572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2821D24-5A42-4B3E-8096-D73E05FA41B7}"/>
              </a:ext>
            </a:extLst>
          </p:cNvPr>
          <p:cNvCxnSpPr>
            <a:cxnSpLocks/>
          </p:cNvCxnSpPr>
          <p:nvPr/>
        </p:nvCxnSpPr>
        <p:spPr>
          <a:xfrm flipH="1" flipV="1">
            <a:off x="6823710" y="4857750"/>
            <a:ext cx="2880360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92C2-D904-4AA3-A91F-6F631AFD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solidFill>
                  <a:schemeClr val="accent1"/>
                </a:solidFill>
              </a:rPr>
              <a:t>				Header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3ED6F-1466-4C5C-8E70-6BB9BEBF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pPr marL="1471400" lvl="8" indent="0">
              <a:buNone/>
            </a:pPr>
            <a:r>
              <a:rPr lang="fr-FR" dirty="0">
                <a:solidFill>
                  <a:schemeClr val="tx1"/>
                </a:solidFill>
              </a:rPr>
              <a:t>                                             </a:t>
            </a:r>
            <a:r>
              <a:rPr lang="fr-FR" sz="4400" dirty="0">
                <a:solidFill>
                  <a:schemeClr val="tx1"/>
                </a:solidFill>
              </a:rPr>
              <a:t>Logo   +  </a:t>
            </a:r>
            <a:r>
              <a:rPr lang="fr-FR" sz="4400" dirty="0" err="1">
                <a:solidFill>
                  <a:schemeClr val="tx1"/>
                </a:solidFill>
              </a:rPr>
              <a:t>navbar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EA9EE4-F018-4229-B410-25037997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4143"/>
            <a:ext cx="12192000" cy="20625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00362D8-8085-4E03-8A02-356F9362851E}"/>
              </a:ext>
            </a:extLst>
          </p:cNvPr>
          <p:cNvCxnSpPr>
            <a:cxnSpLocks/>
          </p:cNvCxnSpPr>
          <p:nvPr/>
        </p:nvCxnSpPr>
        <p:spPr>
          <a:xfrm flipH="1" flipV="1">
            <a:off x="10069830" y="2880360"/>
            <a:ext cx="422910" cy="178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90FBC32-F090-4B51-A775-8607AEA52807}"/>
              </a:ext>
            </a:extLst>
          </p:cNvPr>
          <p:cNvSpPr txBox="1"/>
          <p:nvPr/>
        </p:nvSpPr>
        <p:spPr>
          <a:xfrm>
            <a:off x="8743950" y="2366010"/>
            <a:ext cx="241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hébergement/activités</a:t>
            </a:r>
          </a:p>
          <a:p>
            <a:r>
              <a:rPr lang="fr-FR" dirty="0"/>
              <a:t>Data-active=</a:t>
            </a:r>
            <a:r>
              <a:rPr lang="fr-FR" dirty="0" err="1"/>
              <a:t>true</a:t>
            </a:r>
            <a:r>
              <a:rPr lang="fr-FR" dirty="0"/>
              <a:t>/false</a:t>
            </a:r>
          </a:p>
        </p:txBody>
      </p:sp>
    </p:spTree>
    <p:extLst>
      <p:ext uri="{BB962C8B-B14F-4D97-AF65-F5344CB8AC3E}">
        <p14:creationId xmlns:p14="http://schemas.microsoft.com/office/powerpoint/2010/main" val="376461876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1302</TotalTime>
  <Words>477</Words>
  <Application>Microsoft Office PowerPoint</Application>
  <PresentationFormat>Grand écran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Abadi</vt:lpstr>
      <vt:lpstr>Aharoni</vt:lpstr>
      <vt:lpstr>Arial Black</vt:lpstr>
      <vt:lpstr>Arial Rounded MT Bold</vt:lpstr>
      <vt:lpstr>Calibri</vt:lpstr>
      <vt:lpstr>Calibri Light</vt:lpstr>
      <vt:lpstr>Centaur</vt:lpstr>
      <vt:lpstr>Century</vt:lpstr>
      <vt:lpstr>Montserrat</vt:lpstr>
      <vt:lpstr>Rétrospective</vt:lpstr>
      <vt:lpstr>    </vt:lpstr>
      <vt:lpstr>                            Compétences évaluées:</vt:lpstr>
      <vt:lpstr>Découpage de la maquette:</vt:lpstr>
      <vt:lpstr>La couleurs utilisé est:   gris #F2F2F2 bleu #0065FC bleu clair #DEEBFF  </vt:lpstr>
      <vt:lpstr>Flexbox et CSS Grid</vt:lpstr>
      <vt:lpstr>            LAYOUT CSS GRID</vt:lpstr>
      <vt:lpstr>   validateur W3C </vt:lpstr>
      <vt:lpstr>    « Main »</vt:lpstr>
      <vt:lpstr>    Header</vt:lpstr>
      <vt:lpstr> La barre de navigation (navbar)</vt:lpstr>
      <vt:lpstr>     La section recherche « search »</vt:lpstr>
      <vt:lpstr>      Section Hébergement « hosting »</vt:lpstr>
      <vt:lpstr>          Section Activités  « activity »</vt:lpstr>
      <vt:lpstr>    Footer</vt:lpstr>
      <vt:lpstr>              Dépôt repository / mise en ligne                                                    GitHub</vt:lpstr>
      <vt:lpstr>Présentation de mon site en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feryel hafsa</dc:creator>
  <cp:lastModifiedBy>feryel hafsa</cp:lastModifiedBy>
  <cp:revision>66</cp:revision>
  <dcterms:created xsi:type="dcterms:W3CDTF">2021-01-21T11:22:12Z</dcterms:created>
  <dcterms:modified xsi:type="dcterms:W3CDTF">2021-02-08T15:45:15Z</dcterms:modified>
</cp:coreProperties>
</file>