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8" r:id="rId4"/>
    <p:sldId id="257" r:id="rId5"/>
    <p:sldId id="260" r:id="rId6"/>
    <p:sldId id="263" r:id="rId7"/>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83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B962C8B-B14F-4D97-AF65-F5344CB8AC3E}" type="datetime1">
              <a:rPr lang="en-US" smtClean="0"/>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B962C8B-B14F-4D97-AF65-F5344CB8AC3E}" type="datetime1">
              <a:rPr lang="en-US" smtClean="0"/>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B962C8B-B14F-4D97-AF65-F5344CB8AC3E}" type="datetime1">
              <a:rPr lang="en-US" smtClean="0"/>
            </a:fld>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B962C8B-B14F-4D97-AF65-F5344CB8AC3E}" type="datetime1">
              <a:rPr lang="en-US" smtClean="0"/>
            </a:fld>
            <a:endParaRPr lang="en-US" smtClean="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962C8B-B14F-4D97-AF65-F5344CB8AC3E}" type="datetime1">
              <a:rPr lang="en-US" smtClean="0"/>
            </a:fld>
            <a:endParaRPr lang="en-US"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62C8B-B14F-4D97-AF65-F5344CB8AC3E}" type="datetime1">
              <a:rPr lang="en-US" smtClean="0"/>
            </a:fld>
            <a:endParaRPr lang="en-US" smtClean="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962C8B-B14F-4D97-AF65-F5344CB8AC3E}" type="datetime1">
              <a:rPr lang="en-US" smtClean="0"/>
            </a:fld>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B962C8B-B14F-4D97-AF65-F5344CB8AC3E}" type="datetime1">
              <a:rPr lang="en-US" smtClean="0"/>
            </a:fld>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62C8B-B14F-4D97-AF65-F5344CB8AC3E}" type="datetime1">
              <a:rPr lang="en-US" smtClean="0"/>
            </a:fld>
            <a:endParaRPr lang="en-US" smtClean="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60">
          <a:fgClr>
            <a:schemeClr val="tx2">
              <a:lumMod val="40000"/>
              <a:lumOff val="60000"/>
            </a:schemeClr>
          </a:fgClr>
          <a:bgClr>
            <a:schemeClr val="bg1">
              <a:lumMod val="95000"/>
            </a:schemeClr>
          </a:bgClr>
        </a:pattFill>
        <a:effectLst/>
      </p:bgPr>
    </p:bg>
    <p:spTree>
      <p:nvGrpSpPr>
        <p:cNvPr id="1" name=""/>
        <p:cNvGrpSpPr/>
        <p:nvPr/>
      </p:nvGrpSpPr>
      <p:grpSpPr/>
      <p:sp>
        <p:nvSpPr>
          <p:cNvPr id="2" name="Title 1"/>
          <p:cNvSpPr>
            <a:spLocks noGrp="1"/>
          </p:cNvSpPr>
          <p:nvPr>
            <p:ph type="ctrTitle"/>
          </p:nvPr>
        </p:nvSpPr>
        <p:spPr>
          <a:xfrm>
            <a:off x="786130" y="163195"/>
            <a:ext cx="10635615" cy="2183765"/>
          </a:xfrm>
          <a:prstGeom prst="round2SameRect">
            <a:avLst>
              <a:gd name="adj1" fmla="val 12241"/>
              <a:gd name="adj2" fmla="val 0"/>
            </a:avLst>
          </a:prstGeom>
          <a:ln>
            <a:solidFill>
              <a:schemeClr val="bg2">
                <a:lumMod val="90000"/>
              </a:schemeClr>
            </a:solidFill>
          </a:ln>
          <a:effectLst>
            <a:softEdge rad="50800"/>
          </a:effectLst>
        </p:spPr>
        <p:style>
          <a:lnRef idx="0">
            <a:srgbClr val="FFFFFF"/>
          </a:lnRef>
          <a:fillRef idx="1">
            <a:prstClr val="black"/>
          </a:fillRef>
          <a:effectRef idx="0">
            <a:srgbClr val="FFFFFF"/>
          </a:effectRef>
          <a:fontRef idx="minor">
            <a:schemeClr val="lt1"/>
          </a:fontRef>
        </p:style>
        <p:txBody>
          <a:bodyPr>
            <a:normAutofit fontScale="90000"/>
          </a:bodyPr>
          <a:p>
            <a:r>
              <a:rPr lang="en-US" sz="5000" b="1" i="1">
                <a:solidFill>
                  <a:schemeClr val="bg2">
                    <a:lumMod val="50000"/>
                  </a:schemeClr>
                </a:solidFill>
              </a:rPr>
              <a:t>Information And Communication Technologies .</a:t>
            </a:r>
            <a:br>
              <a:rPr lang="en-US" sz="5000" b="1" i="1">
                <a:solidFill>
                  <a:schemeClr val="bg2">
                    <a:lumMod val="50000"/>
                  </a:schemeClr>
                </a:solidFill>
              </a:rPr>
            </a:br>
            <a:endParaRPr lang="en-US" sz="5000" b="1" i="1">
              <a:solidFill>
                <a:schemeClr val="bg2">
                  <a:lumMod val="50000"/>
                </a:schemeClr>
              </a:solidFill>
            </a:endParaRPr>
          </a:p>
        </p:txBody>
      </p:sp>
      <p:sp>
        <p:nvSpPr>
          <p:cNvPr id="3" name="Subtitle 2"/>
          <p:cNvSpPr>
            <a:spLocks noGrp="1"/>
          </p:cNvSpPr>
          <p:nvPr>
            <p:ph type="subTitle" idx="1"/>
          </p:nvPr>
        </p:nvSpPr>
        <p:spPr/>
        <p:txBody>
          <a:bodyPr/>
          <a:p>
            <a:endParaRPr lang="en-US"/>
          </a:p>
        </p:txBody>
      </p:sp>
      <p:pic>
        <p:nvPicPr>
          <p:cNvPr id="4" name="Picture 3" descr="burr"/>
          <p:cNvPicPr>
            <a:picLocks noChangeAspect="1"/>
          </p:cNvPicPr>
          <p:nvPr/>
        </p:nvPicPr>
        <p:blipFill>
          <a:blip r:embed="rId1"/>
          <a:srcRect t="-5983" r="-351"/>
          <a:stretch>
            <a:fillRect/>
          </a:stretch>
        </p:blipFill>
        <p:spPr>
          <a:xfrm>
            <a:off x="1351915" y="2231390"/>
            <a:ext cx="9488170" cy="3652520"/>
          </a:xfrm>
          <a:prstGeom prst="roundRect">
            <a:avLst/>
          </a:prstGeom>
        </p:spPr>
      </p:pic>
      <p:sp>
        <p:nvSpPr>
          <p:cNvPr id="10" name="Date Placeholder 9"/>
          <p:cNvSpPr>
            <a:spLocks noGrp="1"/>
          </p:cNvSpPr>
          <p:nvPr>
            <p:ph type="dt" sz="half" idx="10"/>
          </p:nvPr>
        </p:nvSpPr>
        <p:spPr/>
        <p:txBody>
          <a:bodyPr/>
          <a:p>
            <a:fld id="{BB962C8B-B14F-4D97-AF65-F5344CB8AC3E}" type="datetime1">
              <a:rPr lang="en-US" smtClean="0"/>
            </a:fld>
            <a:endParaRPr lang="en-US" smtClean="0"/>
          </a:p>
        </p:txBody>
      </p:sp>
      <p:sp>
        <p:nvSpPr>
          <p:cNvPr id="11" name="Slide Number Placeholder 10"/>
          <p:cNvSpPr>
            <a:spLocks noGrp="1"/>
          </p:cNvSpPr>
          <p:nvPr>
            <p:ph type="sldNum" sz="quarter" idx="12"/>
          </p:nvPr>
        </p:nvSpPr>
        <p:spPr/>
        <p:txBody>
          <a:bodyPr/>
          <a:p>
            <a:fld id="{9B618960-8005-486C-9A75-10CB2AAC16F9}" type="slidenum">
              <a:rPr lang="en-US" sz="3200" b="1" i="1" smtClean="0">
                <a:solidFill>
                  <a:schemeClr val="tx1">
                    <a:lumMod val="85000"/>
                    <a:lumOff val="15000"/>
                  </a:schemeClr>
                </a:solidFill>
              </a:rPr>
            </a:fld>
            <a:endParaRPr lang="en-US" sz="3200" b="1" i="1" smtClean="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Tm="8000">
        <p:push dir="u"/>
      </p:transition>
    </mc:Choice>
    <mc:Fallback>
      <p:transition spd="slow" advTm="8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750"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2"/>
                                        </p:tgtEl>
                                        <p:attrNameLst>
                                          <p:attrName>ppt_y</p:attrName>
                                        </p:attrNameLst>
                                      </p:cBhvr>
                                      <p:tavLst>
                                        <p:tav tm="0">
                                          <p:val>
                                            <p:strVal val="#ppt_y"/>
                                          </p:val>
                                        </p:tav>
                                        <p:tav tm="100000">
                                          <p:val>
                                            <p:strVal val="#ppt_y"/>
                                          </p:val>
                                        </p:tav>
                                      </p:tavLst>
                                    </p:anim>
                                    <p:anim calcmode="lin" valueType="num">
                                      <p:cBhvr>
                                        <p:cTn id="9" dur="7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Scale>
                                      <p:cBhvr>
                                        <p:cTn id="16"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4"/>
                                        </p:tgtEl>
                                        <p:attrNameLst>
                                          <p:attrName>ppt_x</p:attrName>
                                          <p:attrName>ppt_y</p:attrName>
                                        </p:attrNameLst>
                                      </p:cBhvr>
                                    </p:animMotion>
                                    <p:animEffect transition="in" filter="fade">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6050" y="51435"/>
            <a:ext cx="11207750" cy="610870"/>
          </a:xfrm>
        </p:spPr>
        <p:txBody>
          <a:bodyPr>
            <a:normAutofit fontScale="90000"/>
          </a:bodyPr>
          <a:p>
            <a:r>
              <a:rPr lang="en-US" sz="3110" b="1" i="1" u="sng">
                <a:gradFill>
                  <a:gsLst>
                    <a:gs pos="0">
                      <a:srgbClr val="FECF40"/>
                    </a:gs>
                    <a:gs pos="100000">
                      <a:srgbClr val="846C21"/>
                    </a:gs>
                  </a:gsLst>
                  <a:lin scaled="0"/>
                </a:gradFill>
                <a:latin typeface="Calibri" panose="020F0502020204030204" charset="0"/>
              </a:rPr>
              <a:t>●</a:t>
            </a:r>
            <a:r>
              <a:rPr lang="en-US" b="1" i="1" u="sng">
                <a:gradFill>
                  <a:gsLst>
                    <a:gs pos="0">
                      <a:srgbClr val="FECF40"/>
                    </a:gs>
                    <a:gs pos="100000">
                      <a:srgbClr val="846C21"/>
                    </a:gs>
                  </a:gsLst>
                  <a:lin scaled="0"/>
                </a:gradFill>
                <a:latin typeface="Calibri" panose="020F0502020204030204" charset="0"/>
              </a:rPr>
              <a:t> </a:t>
            </a:r>
            <a:r>
              <a:rPr lang="en-US" sz="3110" b="1" i="1" u="sng">
                <a:gradFill>
                  <a:gsLst>
                    <a:gs pos="0">
                      <a:srgbClr val="FECF40"/>
                    </a:gs>
                    <a:gs pos="100000">
                      <a:srgbClr val="846C21"/>
                    </a:gs>
                  </a:gsLst>
                  <a:lin scaled="0"/>
                </a:gradFill>
                <a:latin typeface="Calibri" panose="020F0502020204030204" charset="0"/>
                <a:cs typeface="Calibri" panose="020F0502020204030204" charset="0"/>
              </a:rPr>
              <a:t>²Outils Microsoft :</a:t>
            </a:r>
            <a:r>
              <a:rPr lang="en-US" sz="3110">
                <a:gradFill>
                  <a:gsLst>
                    <a:gs pos="0">
                      <a:srgbClr val="14CD68"/>
                    </a:gs>
                    <a:gs pos="100000">
                      <a:srgbClr val="035C7D"/>
                    </a:gs>
                  </a:gsLst>
                  <a:lin scaled="0"/>
                </a:gradFill>
                <a:latin typeface="Calibri" panose="020F0502020204030204" charset="0"/>
                <a:cs typeface="Calibri" panose="020F0502020204030204" charset="0"/>
              </a:rPr>
              <a:t> </a:t>
            </a:r>
            <a:endParaRPr lang="en-US" sz="3110">
              <a:gradFill>
                <a:gsLst>
                  <a:gs pos="0">
                    <a:srgbClr val="14CD68"/>
                  </a:gs>
                  <a:gs pos="100000">
                    <a:srgbClr val="035C7D"/>
                  </a:gs>
                </a:gsLst>
                <a:lin scaled="0"/>
              </a:gradFill>
              <a:latin typeface="Calibri" panose="020F0502020204030204" charset="0"/>
              <a:cs typeface="Calibri" panose="020F0502020204030204" charset="0"/>
            </a:endParaRPr>
          </a:p>
        </p:txBody>
      </p:sp>
      <p:sp>
        <p:nvSpPr>
          <p:cNvPr id="3" name="Content Placeholder 2"/>
          <p:cNvSpPr>
            <a:spLocks noGrp="1"/>
          </p:cNvSpPr>
          <p:nvPr>
            <p:ph idx="1"/>
          </p:nvPr>
        </p:nvSpPr>
        <p:spPr>
          <a:xfrm>
            <a:off x="146050" y="732155"/>
            <a:ext cx="11890375" cy="5878195"/>
          </a:xfrm>
        </p:spPr>
        <p:txBody>
          <a:bodyPr/>
          <a:p>
            <a:pPr marL="0" indent="0">
              <a:buNone/>
            </a:pPr>
            <a:r>
              <a:rPr lang="en-US"/>
              <a:t> </a:t>
            </a:r>
            <a:r>
              <a:rPr lang="en-US" b="1" i="1" u="sng">
                <a:highlight>
                  <a:srgbClr val="00FF00"/>
                </a:highlight>
              </a:rPr>
              <a:t>Office 365 :</a:t>
            </a:r>
            <a:r>
              <a:rPr lang="en-US">
                <a:highlight>
                  <a:srgbClr val="00FF00"/>
                </a:highlight>
              </a:rPr>
              <a:t> </a:t>
            </a:r>
            <a:r>
              <a:rPr lang="en-US"/>
              <a:t>est une collection de logiciels informatique regroupant divers programmes tels qu’Outlook, PowerPoint, Excel, Word. Autrement dit, c’est un ensemble d’applications concu pour simplifier les taches li</a:t>
            </a:r>
            <a:r>
              <a:rPr lang="en-US">
                <a:sym typeface="+mn-ea"/>
              </a:rPr>
              <a:t>ées a la bureautique.</a:t>
            </a:r>
            <a:endParaRPr lang="en-US">
              <a:sym typeface="+mn-ea"/>
            </a:endParaRPr>
          </a:p>
          <a:p>
            <a:pPr marL="0" indent="0">
              <a:buNone/>
            </a:pPr>
            <a:endParaRPr lang="en-US"/>
          </a:p>
          <a:p>
            <a:pPr marL="0" indent="0">
              <a:buNone/>
            </a:pPr>
            <a:endParaRPr lang="en-US"/>
          </a:p>
          <a:p>
            <a:pPr marL="0" indent="0">
              <a:buNone/>
            </a:pPr>
            <a:endParaRPr lang="en-US"/>
          </a:p>
          <a:p>
            <a:pPr marL="0" indent="0">
              <a:buNone/>
            </a:pPr>
            <a:r>
              <a:rPr lang="en-US">
                <a:highlight>
                  <a:srgbClr val="00FF00"/>
                </a:highlight>
              </a:rPr>
              <a:t> </a:t>
            </a:r>
            <a:r>
              <a:rPr lang="en-US" b="1" i="1" u="sng">
                <a:highlight>
                  <a:srgbClr val="00FF00"/>
                </a:highlight>
              </a:rPr>
              <a:t>Microsoft Azure :</a:t>
            </a:r>
            <a:r>
              <a:rPr lang="en-US"/>
              <a:t> repr</a:t>
            </a:r>
            <a:r>
              <a:rPr lang="en-US">
                <a:sym typeface="+mn-ea"/>
              </a:rPr>
              <a:t>ésente la platforme phare de cloud computing public de microsoft, proposant une vaste palette de services cloud, englobant la calcul, l’analyse, le stockage, et le réseau. Azure prend quatre modéeles de cloud computing: l’infrastructure en tant que service ( laaS), la platforme en tant que service (PaaS), le logiciel en tant que service (SaaS), ainsi que les fonctions serverless . </a:t>
            </a:r>
            <a:endParaRPr lang="en-US"/>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4375048_logo_powerpoint_icon (1)"/>
          <p:cNvPicPr>
            <a:picLocks noChangeAspect="1"/>
          </p:cNvPicPr>
          <p:nvPr/>
        </p:nvPicPr>
        <p:blipFill>
          <a:blip r:embed="rId1"/>
          <a:stretch>
            <a:fillRect/>
          </a:stretch>
        </p:blipFill>
        <p:spPr>
          <a:xfrm>
            <a:off x="0" y="1786255"/>
            <a:ext cx="3135630" cy="1769745"/>
          </a:xfrm>
          <a:prstGeom prst="rect">
            <a:avLst/>
          </a:prstGeom>
        </p:spPr>
      </p:pic>
      <p:pic>
        <p:nvPicPr>
          <p:cNvPr id="7" name="Picture 6" descr="4202096_word_logo_ms_social_social media_icon"/>
          <p:cNvPicPr>
            <a:picLocks noChangeAspect="1"/>
          </p:cNvPicPr>
          <p:nvPr/>
        </p:nvPicPr>
        <p:blipFill>
          <a:blip r:embed="rId2"/>
          <a:stretch>
            <a:fillRect/>
          </a:stretch>
        </p:blipFill>
        <p:spPr>
          <a:xfrm>
            <a:off x="3282315" y="1845310"/>
            <a:ext cx="3039110" cy="1768475"/>
          </a:xfrm>
          <a:prstGeom prst="rect">
            <a:avLst/>
          </a:prstGeom>
        </p:spPr>
      </p:pic>
      <p:pic>
        <p:nvPicPr>
          <p:cNvPr id="8" name="Picture 7" descr="2993694_brand_brands_excel_logo_logos_icon"/>
          <p:cNvPicPr>
            <a:picLocks noChangeAspect="1"/>
          </p:cNvPicPr>
          <p:nvPr/>
        </p:nvPicPr>
        <p:blipFill>
          <a:blip r:embed="rId3"/>
          <a:stretch>
            <a:fillRect/>
          </a:stretch>
        </p:blipFill>
        <p:spPr>
          <a:xfrm>
            <a:off x="6468110" y="1997075"/>
            <a:ext cx="2666365" cy="1558925"/>
          </a:xfrm>
          <a:prstGeom prst="rect">
            <a:avLst/>
          </a:prstGeom>
        </p:spPr>
      </p:pic>
      <p:pic>
        <p:nvPicPr>
          <p:cNvPr id="9" name="Picture 8" descr="2993676_brand_brands_logo_logos_outlook_icon"/>
          <p:cNvPicPr>
            <a:picLocks noChangeAspect="1"/>
          </p:cNvPicPr>
          <p:nvPr/>
        </p:nvPicPr>
        <p:blipFill>
          <a:blip r:embed="rId4"/>
          <a:stretch>
            <a:fillRect/>
          </a:stretch>
        </p:blipFill>
        <p:spPr>
          <a:xfrm>
            <a:off x="9328785" y="1997710"/>
            <a:ext cx="2631440" cy="1558290"/>
          </a:xfrm>
          <a:prstGeom prst="rect">
            <a:avLst/>
          </a:prstGeom>
        </p:spPr>
      </p:pic>
      <p:pic>
        <p:nvPicPr>
          <p:cNvPr id="11" name="Picture 10" descr="876469"/>
          <p:cNvPicPr>
            <a:picLocks noChangeAspect="1"/>
          </p:cNvPicPr>
          <p:nvPr/>
        </p:nvPicPr>
        <p:blipFill>
          <a:blip r:embed="rId5"/>
          <a:stretch>
            <a:fillRect/>
          </a:stretch>
        </p:blipFill>
        <p:spPr>
          <a:xfrm>
            <a:off x="7272020" y="5507355"/>
            <a:ext cx="2870200" cy="1350645"/>
          </a:xfrm>
          <a:prstGeom prst="rect">
            <a:avLst/>
          </a:prstGeom>
        </p:spPr>
      </p:pic>
      <p:pic>
        <p:nvPicPr>
          <p:cNvPr id="12" name="Picture 11" descr="5462596_app_microsoft_onedrive_window_windows_icon"/>
          <p:cNvPicPr>
            <a:picLocks noChangeAspect="1"/>
          </p:cNvPicPr>
          <p:nvPr/>
        </p:nvPicPr>
        <p:blipFill>
          <a:blip r:embed="rId6"/>
          <a:stretch>
            <a:fillRect/>
          </a:stretch>
        </p:blipFill>
        <p:spPr>
          <a:xfrm>
            <a:off x="4227830" y="5507355"/>
            <a:ext cx="3044190" cy="1214755"/>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slow" p14:dur="2250" advTm="14000">
        <p:push dir="u"/>
      </p:transition>
    </mc:Choice>
    <mc:Fallback>
      <p:transition spd="slow" advTm="14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36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000"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360"/>
                                          </p:val>
                                        </p:tav>
                                        <p:tav tm="100000">
                                          <p:val>
                                            <p:fltVal val="0"/>
                                          </p:val>
                                        </p:tav>
                                      </p:tavLst>
                                    </p:anim>
                                    <p:animEffect transition="in" filter="fade">
                                      <p:cBhvr>
                                        <p:cTn id="17" dur="1000"/>
                                        <p:tgtEl>
                                          <p:spTgt spid="7"/>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000"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360"/>
                                          </p:val>
                                        </p:tav>
                                        <p:tav tm="100000">
                                          <p:val>
                                            <p:fltVal val="0"/>
                                          </p:val>
                                        </p:tav>
                                      </p:tavLst>
                                    </p:anim>
                                    <p:animEffect transition="in" filter="fade">
                                      <p:cBhvr>
                                        <p:cTn id="24" dur="1000"/>
                                        <p:tgtEl>
                                          <p:spTgt spid="8"/>
                                        </p:tgtEl>
                                      </p:cBhvr>
                                    </p:animEffect>
                                  </p:childTnLst>
                                </p:cTn>
                              </p:par>
                            </p:childTnLst>
                          </p:cTn>
                        </p:par>
                        <p:par>
                          <p:cTn id="25" fill="hold">
                            <p:stCondLst>
                              <p:cond delay="3000"/>
                            </p:stCondLst>
                            <p:childTnLst>
                              <p:par>
                                <p:cTn id="26" presetID="49" presetClass="entr" presetSubtype="0" decel="100000" fill="hold" nodeType="afterEffect">
                                  <p:stCondLst>
                                    <p:cond delay="0"/>
                                  </p:stCondLst>
                                  <p:childTnLst>
                                    <p:set>
                                      <p:cBhvr>
                                        <p:cTn id="27" dur="1000"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360"/>
                                          </p:val>
                                        </p:tav>
                                        <p:tav tm="100000">
                                          <p:val>
                                            <p:fltVal val="0"/>
                                          </p:val>
                                        </p:tav>
                                      </p:tavLst>
                                    </p:anim>
                                    <p:animEffect transition="in" filter="fade">
                                      <p:cBhvr>
                                        <p:cTn id="31" dur="1000"/>
                                        <p:tgtEl>
                                          <p:spTgt spid="9"/>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000"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fltVal val="0"/>
                                          </p:val>
                                        </p:tav>
                                        <p:tav tm="100000">
                                          <p:val>
                                            <p:strVal val="#ppt_w"/>
                                          </p:val>
                                        </p:tav>
                                      </p:tavLst>
                                    </p:anim>
                                    <p:anim calcmode="lin" valueType="num">
                                      <p:cBhvr>
                                        <p:cTn id="36" dur="1000" fill="hold"/>
                                        <p:tgtEl>
                                          <p:spTgt spid="12"/>
                                        </p:tgtEl>
                                        <p:attrNameLst>
                                          <p:attrName>ppt_h</p:attrName>
                                        </p:attrNameLst>
                                      </p:cBhvr>
                                      <p:tavLst>
                                        <p:tav tm="0">
                                          <p:val>
                                            <p:fltVal val="0"/>
                                          </p:val>
                                        </p:tav>
                                        <p:tav tm="100000">
                                          <p:val>
                                            <p:strVal val="#ppt_h"/>
                                          </p:val>
                                        </p:tav>
                                      </p:tavLst>
                                    </p:anim>
                                    <p:anim calcmode="lin" valueType="num">
                                      <p:cBhvr>
                                        <p:cTn id="37" dur="1000" fill="hold"/>
                                        <p:tgtEl>
                                          <p:spTgt spid="12"/>
                                        </p:tgtEl>
                                        <p:attrNameLst>
                                          <p:attrName>style.rotation</p:attrName>
                                        </p:attrNameLst>
                                      </p:cBhvr>
                                      <p:tavLst>
                                        <p:tav tm="0">
                                          <p:val>
                                            <p:fltVal val="90"/>
                                          </p:val>
                                        </p:tav>
                                        <p:tav tm="100000">
                                          <p:val>
                                            <p:fltVal val="0"/>
                                          </p:val>
                                        </p:tav>
                                      </p:tavLst>
                                    </p:anim>
                                    <p:animEffect transition="in" filter="fade">
                                      <p:cBhvr>
                                        <p:cTn id="38" dur="1000"/>
                                        <p:tgtEl>
                                          <p:spTgt spid="12"/>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000"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475" y="104775"/>
            <a:ext cx="11236325" cy="634365"/>
          </a:xfrm>
        </p:spPr>
        <p:txBody>
          <a:bodyPr>
            <a:normAutofit fontScale="90000"/>
          </a:bodyPr>
          <a:p>
            <a:r>
              <a:rPr lang="en-US" b="1" i="1" u="sng">
                <a:highlight>
                  <a:srgbClr val="00FF00"/>
                </a:highlight>
              </a:rPr>
              <a:t> </a:t>
            </a:r>
            <a:r>
              <a:rPr lang="en-US" sz="3555" b="1" i="1" u="sng">
                <a:highlight>
                  <a:srgbClr val="00FF00"/>
                </a:highlight>
                <a:latin typeface="+mn-lt"/>
                <a:cs typeface="+mn-lt"/>
              </a:rPr>
              <a:t>Visual Studio Code :</a:t>
            </a:r>
            <a:r>
              <a:rPr lang="en-US"/>
              <a:t> </a:t>
            </a:r>
            <a:endParaRPr lang="en-US"/>
          </a:p>
        </p:txBody>
      </p:sp>
      <p:sp>
        <p:nvSpPr>
          <p:cNvPr id="3" name="Content Placeholder 2"/>
          <p:cNvSpPr>
            <a:spLocks noGrp="1"/>
          </p:cNvSpPr>
          <p:nvPr>
            <p:ph idx="1"/>
          </p:nvPr>
        </p:nvSpPr>
        <p:spPr>
          <a:xfrm>
            <a:off x="117475" y="738505"/>
            <a:ext cx="11946890" cy="5983605"/>
          </a:xfrm>
          <a:ln>
            <a:solidFill>
              <a:schemeClr val="bg1"/>
            </a:solidFill>
          </a:ln>
        </p:spPr>
        <p:txBody>
          <a:bodyPr/>
          <a:p>
            <a:pPr marL="0" indent="0">
              <a:buNone/>
            </a:pPr>
            <a:r>
              <a:rPr lang="en-US"/>
              <a:t> est un </a:t>
            </a:r>
            <a:r>
              <a:rPr lang="en-US">
                <a:sym typeface="+mn-ea"/>
              </a:rPr>
              <a:t>éditeur de code léger et extensible concu pour étre rapide et puissant, il propose une large gamme de fonctionnalités.De plus, ils peuvent installer des extensions qui ajoutant des fonctionnalités supplémentaires, permettant notamment de corriger et de réparer les erreurs de codage dans les applications clouf et web .</a:t>
            </a:r>
            <a:endParaRPr lang="en-US">
              <a:sym typeface="+mn-ea"/>
            </a:endParaRPr>
          </a:p>
          <a:p>
            <a:pPr marL="0" indent="0">
              <a:buNone/>
            </a:pPr>
            <a:endParaRPr lang="en-US"/>
          </a:p>
          <a:p>
            <a:pPr marL="0" indent="0">
              <a:buNone/>
            </a:pPr>
            <a:r>
              <a:rPr lang="en-US"/>
              <a:t> </a:t>
            </a:r>
            <a:r>
              <a:rPr lang="en-US" sz="3200" b="1" i="1" u="sng">
                <a:gradFill>
                  <a:gsLst>
                    <a:gs pos="0">
                      <a:srgbClr val="007BD3"/>
                    </a:gs>
                    <a:gs pos="100000">
                      <a:srgbClr val="034373"/>
                    </a:gs>
                  </a:gsLst>
                  <a:lin scaled="0"/>
                </a:gradFill>
                <a:latin typeface="Calibri" panose="020F0502020204030204" charset="0"/>
              </a:rPr>
              <a:t>● </a:t>
            </a:r>
            <a:r>
              <a:rPr lang="en-US" sz="3200" b="1" i="1" u="sng">
                <a:gradFill>
                  <a:gsLst>
                    <a:gs pos="0">
                      <a:srgbClr val="007BD3"/>
                    </a:gs>
                    <a:gs pos="100000">
                      <a:srgbClr val="034373"/>
                    </a:gs>
                  </a:gsLst>
                  <a:lin scaled="0"/>
                </a:gradFill>
                <a:latin typeface="Calibri" panose="020F0502020204030204" charset="0"/>
                <a:cs typeface="Calibri" panose="020F0502020204030204" charset="0"/>
              </a:rPr>
              <a:t>³Git et GitHub : </a:t>
            </a:r>
            <a:endParaRPr lang="en-US" sz="3200" b="1" i="1" u="sng">
              <a:gradFill>
                <a:gsLst>
                  <a:gs pos="0">
                    <a:srgbClr val="007BD3"/>
                  </a:gs>
                  <a:gs pos="100000">
                    <a:srgbClr val="034373"/>
                  </a:gs>
                </a:gsLst>
                <a:lin scaled="0"/>
              </a:gradFill>
              <a:latin typeface="Calibri" panose="020F0502020204030204" charset="0"/>
              <a:cs typeface="Calibri" panose="020F0502020204030204" charset="0"/>
            </a:endParaRPr>
          </a:p>
          <a:p>
            <a:pPr marL="0" indent="0">
              <a:buNone/>
            </a:pPr>
            <a:r>
              <a:rPr lang="en-US" sz="3200" b="1" i="1" u="sng">
                <a:solidFill>
                  <a:schemeClr val="tx1"/>
                </a:solidFill>
                <a:highlight>
                  <a:srgbClr val="00FF00"/>
                </a:highlight>
                <a:latin typeface="Calibri" panose="020F0502020204030204" charset="0"/>
                <a:cs typeface="Calibri" panose="020F0502020204030204" charset="0"/>
              </a:rPr>
              <a:t>  Git:</a:t>
            </a:r>
            <a:r>
              <a:rPr lang="en-US">
                <a:solidFill>
                  <a:schemeClr val="tx1"/>
                </a:solidFill>
                <a:latin typeface="Calibri" panose="020F0502020204030204" charset="0"/>
                <a:cs typeface="Calibri" panose="020F0502020204030204" charset="0"/>
              </a:rPr>
              <a:t> est un syst</a:t>
            </a:r>
            <a:r>
              <a:rPr lang="en-US">
                <a:sym typeface="+mn-ea"/>
              </a:rPr>
              <a:t>éme de controle de version inventé et développé par Linus Torvalds, également reconnu pour l’invention du noyau Linux. Cet outil de développement essentiel permet a une équipe de développeurs de gérer efficacement les modifications apportées au code source au fil du temps .</a:t>
            </a:r>
            <a:endParaRPr lang="en-US" u="sng">
              <a:solidFill>
                <a:schemeClr val="tx1"/>
              </a:solidFill>
              <a:latin typeface="Calibri" panose="020F0502020204030204" charset="0"/>
              <a:cs typeface="Calibri" panose="020F0502020204030204" charset="0"/>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7417366_vs code_visual studio code_logo_code_icon (1)"/>
          <p:cNvPicPr>
            <a:picLocks noChangeAspect="1"/>
          </p:cNvPicPr>
          <p:nvPr/>
        </p:nvPicPr>
        <p:blipFill>
          <a:blip r:embed="rId1"/>
          <a:stretch>
            <a:fillRect/>
          </a:stretch>
        </p:blipFill>
        <p:spPr>
          <a:xfrm>
            <a:off x="7566660" y="2293620"/>
            <a:ext cx="3128645" cy="1321435"/>
          </a:xfrm>
          <a:prstGeom prst="rect">
            <a:avLst/>
          </a:prstGeom>
        </p:spPr>
      </p:pic>
      <p:pic>
        <p:nvPicPr>
          <p:cNvPr id="8" name="Picture 7" descr="2993773_git_social media_icon"/>
          <p:cNvPicPr>
            <a:picLocks noChangeAspect="1"/>
          </p:cNvPicPr>
          <p:nvPr/>
        </p:nvPicPr>
        <p:blipFill>
          <a:blip r:embed="rId2"/>
          <a:stretch>
            <a:fillRect/>
          </a:stretch>
        </p:blipFill>
        <p:spPr>
          <a:xfrm>
            <a:off x="8252460" y="5533390"/>
            <a:ext cx="2117725" cy="1044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advTm="14000">
        <p:push dir="u"/>
      </p:transition>
    </mc:Choice>
    <mc:Fallback>
      <p:transition spd="slow" advTm="14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250" fill="hold">
                                          <p:stCondLst>
                                            <p:cond delay="0"/>
                                          </p:stCondLst>
                                        </p:cTn>
                                        <p:tgtEl>
                                          <p:spTgt spid="6"/>
                                        </p:tgtEl>
                                        <p:attrNameLst>
                                          <p:attrName>style.visibility</p:attrName>
                                        </p:attrNameLst>
                                      </p:cBhvr>
                                      <p:to>
                                        <p:strVal val="visible"/>
                                      </p:to>
                                    </p:set>
                                    <p:anim calcmode="lin" valueType="num">
                                      <p:cBhvr>
                                        <p:cTn id="7" dur="1250" fill="hold"/>
                                        <p:tgtEl>
                                          <p:spTgt spid="6"/>
                                        </p:tgtEl>
                                        <p:attrNameLst>
                                          <p:attrName>ppt_x</p:attrName>
                                        </p:attrNameLst>
                                      </p:cBhvr>
                                      <p:tavLst>
                                        <p:tav tm="0">
                                          <p:val>
                                            <p:strVal val="#ppt_x-.2"/>
                                          </p:val>
                                        </p:tav>
                                        <p:tav tm="100000">
                                          <p:val>
                                            <p:strVal val="#ppt_x"/>
                                          </p:val>
                                        </p:tav>
                                      </p:tavLst>
                                    </p:anim>
                                    <p:anim calcmode="lin" valueType="num">
                                      <p:cBhvr>
                                        <p:cTn id="8" dur="125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250"/>
                                        <p:tgtEl>
                                          <p:spTgt spid="6"/>
                                        </p:tgtEl>
                                      </p:cBhvr>
                                    </p:animEffect>
                                  </p:childTnLst>
                                </p:cTn>
                              </p:par>
                            </p:childTnLst>
                          </p:cTn>
                        </p:par>
                        <p:par>
                          <p:cTn id="10" fill="hold">
                            <p:stCondLst>
                              <p:cond delay="1500"/>
                            </p:stCondLst>
                            <p:childTnLst>
                              <p:par>
                                <p:cTn id="11" presetID="29" presetClass="entr" presetSubtype="0" fill="hold" nodeType="afterEffect">
                                  <p:stCondLst>
                                    <p:cond delay="0"/>
                                  </p:stCondLst>
                                  <p:childTnLst>
                                    <p:set>
                                      <p:cBhvr>
                                        <p:cTn id="12" dur="1250" fill="hold">
                                          <p:stCondLst>
                                            <p:cond delay="0"/>
                                          </p:stCondLst>
                                        </p:cTn>
                                        <p:tgtEl>
                                          <p:spTgt spid="8"/>
                                        </p:tgtEl>
                                        <p:attrNameLst>
                                          <p:attrName>style.visibility</p:attrName>
                                        </p:attrNameLst>
                                      </p:cBhvr>
                                      <p:to>
                                        <p:strVal val="visible"/>
                                      </p:to>
                                    </p:set>
                                    <p:anim calcmode="lin" valueType="num">
                                      <p:cBhvr>
                                        <p:cTn id="13" dur="1250" fill="hold"/>
                                        <p:tgtEl>
                                          <p:spTgt spid="8"/>
                                        </p:tgtEl>
                                        <p:attrNameLst>
                                          <p:attrName>ppt_x</p:attrName>
                                        </p:attrNameLst>
                                      </p:cBhvr>
                                      <p:tavLst>
                                        <p:tav tm="0">
                                          <p:val>
                                            <p:strVal val="#ppt_x-.2"/>
                                          </p:val>
                                        </p:tav>
                                        <p:tav tm="100000">
                                          <p:val>
                                            <p:strVal val="#ppt_x"/>
                                          </p:val>
                                        </p:tav>
                                      </p:tavLst>
                                    </p:anim>
                                    <p:anim calcmode="lin" valueType="num">
                                      <p:cBhvr>
                                        <p:cTn id="14" dur="125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5"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4465" y="243205"/>
            <a:ext cx="11380470" cy="414655"/>
          </a:xfrm>
        </p:spPr>
        <p:txBody>
          <a:bodyPr>
            <a:normAutofit fontScale="90000"/>
          </a:bodyPr>
          <a:p>
            <a:r>
              <a:rPr lang="en-US"/>
              <a:t> </a:t>
            </a:r>
            <a:r>
              <a:rPr lang="en-US" sz="3555" b="1" i="1" u="sng">
                <a:highlight>
                  <a:srgbClr val="00FF00"/>
                </a:highlight>
                <a:latin typeface="+mn-lt"/>
                <a:cs typeface="+mn-lt"/>
              </a:rPr>
              <a:t>GitHub :</a:t>
            </a:r>
            <a:r>
              <a:rPr lang="en-US"/>
              <a:t> </a:t>
            </a:r>
            <a:endParaRPr lang="en-US"/>
          </a:p>
        </p:txBody>
      </p:sp>
      <p:sp>
        <p:nvSpPr>
          <p:cNvPr id="3" name="Content Placeholder 2"/>
          <p:cNvSpPr>
            <a:spLocks noGrp="1"/>
          </p:cNvSpPr>
          <p:nvPr>
            <p:ph idx="1"/>
          </p:nvPr>
        </p:nvSpPr>
        <p:spPr>
          <a:xfrm>
            <a:off x="165100" y="657225"/>
            <a:ext cx="11582400" cy="6064250"/>
          </a:xfrm>
        </p:spPr>
        <p:txBody>
          <a:bodyPr/>
          <a:p>
            <a:pPr marL="0" indent="0">
              <a:buNone/>
            </a:pPr>
            <a:r>
              <a:rPr lang="en-US"/>
              <a:t> est une platforme de d</a:t>
            </a:r>
            <a:r>
              <a:rPr lang="en-US">
                <a:sym typeface="+mn-ea"/>
              </a:rPr>
              <a:t>éveloppement de logiciels en ligne qui permet aux développeurs de stocker, géree et collaborer sir leur code. Fondée sur Git, GitHub facilite le codage collaboratif wn offrant un service d’hébegement et une interface Web pour le référentiel de code Git, ainsi que des outils de gestion pour la collaboration. Les utilisateurs peuvent suivre des projets, évaluer le travail des autres . </a:t>
            </a:r>
            <a:endParaRPr lang="en-US"/>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7" name="Picture 6" descr="291716_github_logo_social network_social_icon"/>
          <p:cNvPicPr>
            <a:picLocks noChangeAspect="1"/>
          </p:cNvPicPr>
          <p:nvPr/>
        </p:nvPicPr>
        <p:blipFill>
          <a:blip r:embed="rId1"/>
          <a:stretch>
            <a:fillRect/>
          </a:stretch>
        </p:blipFill>
        <p:spPr>
          <a:xfrm>
            <a:off x="6570980" y="3376295"/>
            <a:ext cx="2952750" cy="2320290"/>
          </a:xfrm>
          <a:prstGeom prst="rect">
            <a:avLst/>
          </a:prstGeom>
        </p:spPr>
      </p:pic>
      <p:pic>
        <p:nvPicPr>
          <p:cNvPr id="8" name="Picture 7" descr="3259374_github_media_social_icon"/>
          <p:cNvPicPr>
            <a:picLocks noChangeAspect="1"/>
          </p:cNvPicPr>
          <p:nvPr/>
        </p:nvPicPr>
        <p:blipFill>
          <a:blip r:embed="rId2"/>
          <a:stretch>
            <a:fillRect/>
          </a:stretch>
        </p:blipFill>
        <p:spPr>
          <a:xfrm>
            <a:off x="2212340" y="2814320"/>
            <a:ext cx="3482340" cy="3281045"/>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slow" p14:dur="2250" advTm="14000">
        <p:push dir="u"/>
      </p:transition>
    </mc:Choice>
    <mc:Fallback>
      <p:transition spd="slow" advTm="14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xit" presetSubtype="0" accel="100000" fill="hold" nodeType="afterEffect">
                                  <p:stCondLst>
                                    <p:cond delay="0"/>
                                  </p:stCondLst>
                                  <p:childTnLst>
                                    <p:anim calcmode="lin" valueType="num">
                                      <p:cBhvr>
                                        <p:cTn id="6" dur="3000"/>
                                        <p:tgtEl>
                                          <p:spTgt spid="8"/>
                                        </p:tgtEl>
                                        <p:attrNameLst>
                                          <p:attrName>ppt_w</p:attrName>
                                        </p:attrNameLst>
                                      </p:cBhvr>
                                      <p:tavLst>
                                        <p:tav tm="0">
                                          <p:val>
                                            <p:strVal val="ppt_w"/>
                                          </p:val>
                                        </p:tav>
                                        <p:tav tm="100000">
                                          <p:val>
                                            <p:strVal val="ppt_w+.3"/>
                                          </p:val>
                                        </p:tav>
                                      </p:tavLst>
                                    </p:anim>
                                    <p:anim calcmode="lin" valueType="num">
                                      <p:cBhvr>
                                        <p:cTn id="7" dur="3000"/>
                                        <p:tgtEl>
                                          <p:spTgt spid="8"/>
                                        </p:tgtEl>
                                        <p:attrNameLst>
                                          <p:attrName>ppt_h</p:attrName>
                                        </p:attrNameLst>
                                      </p:cBhvr>
                                      <p:tavLst>
                                        <p:tav tm="0">
                                          <p:val>
                                            <p:strVal val="ppt_h"/>
                                          </p:val>
                                        </p:tav>
                                        <p:tav tm="100000">
                                          <p:val>
                                            <p:strVal val="ppt_h"/>
                                          </p:val>
                                        </p:tav>
                                      </p:tavLst>
                                    </p:anim>
                                    <p:animEffect transition="out" filter="fade">
                                      <p:cBhvr>
                                        <p:cTn id="8" dur="3000"/>
                                        <p:tgtEl>
                                          <p:spTgt spid="8"/>
                                        </p:tgtEl>
                                      </p:cBhvr>
                                    </p:animEffect>
                                    <p:set>
                                      <p:cBhvr>
                                        <p:cTn id="9" dur="1" fill="hold">
                                          <p:stCondLst>
                                            <p:cond delay="2997"/>
                                          </p:stCondLst>
                                        </p:cTn>
                                        <p:tgtEl>
                                          <p:spTgt spid="8"/>
                                        </p:tgtEl>
                                        <p:attrNameLst>
                                          <p:attrName>style.visibility</p:attrName>
                                        </p:attrNameLst>
                                      </p:cBhvr>
                                      <p:to>
                                        <p:strVal val="hidden"/>
                                      </p:to>
                                    </p:set>
                                  </p:childTnLst>
                                </p:cTn>
                              </p:par>
                            </p:childTnLst>
                          </p:cTn>
                        </p:par>
                        <p:par>
                          <p:cTn id="10" fill="hold">
                            <p:stCondLst>
                              <p:cond delay="3000"/>
                            </p:stCondLst>
                            <p:childTnLst>
                              <p:par>
                                <p:cTn id="11" presetID="45" presetClass="entr" presetSubtype="0" fill="hold" nodeType="afterEffect">
                                  <p:stCondLst>
                                    <p:cond delay="0"/>
                                  </p:stCondLst>
                                  <p:childTnLst>
                                    <p:set>
                                      <p:cBhvr>
                                        <p:cTn id="12" dur="3000" fill="hold">
                                          <p:stCondLst>
                                            <p:cond delay="0"/>
                                          </p:stCondLst>
                                        </p:cTn>
                                        <p:tgtEl>
                                          <p:spTgt spid="7"/>
                                        </p:tgtEl>
                                        <p:attrNameLst>
                                          <p:attrName>style.visibility</p:attrName>
                                        </p:attrNameLst>
                                      </p:cBhvr>
                                      <p:to>
                                        <p:strVal val="visible"/>
                                      </p:to>
                                    </p:set>
                                    <p:animEffect transition="in" filter="fade">
                                      <p:cBhvr>
                                        <p:cTn id="13" dur="3000"/>
                                        <p:tgtEl>
                                          <p:spTgt spid="7"/>
                                        </p:tgtEl>
                                      </p:cBhvr>
                                    </p:animEffect>
                                    <p:anim calcmode="lin" valueType="num">
                                      <p:cBhvr>
                                        <p:cTn id="14" dur="3000" fill="hold"/>
                                        <p:tgtEl>
                                          <p:spTgt spid="7"/>
                                        </p:tgtEl>
                                        <p:attrNameLst>
                                          <p:attrName>ppt_w</p:attrName>
                                        </p:attrNameLst>
                                      </p:cBhvr>
                                      <p:tavLst>
                                        <p:tav tm="0" fmla="#ppt_w*sin(2.5*pi*$)">
                                          <p:val>
                                            <p:fltVal val="0"/>
                                          </p:val>
                                        </p:tav>
                                        <p:tav tm="100000">
                                          <p:val>
                                            <p:fltVal val="1"/>
                                          </p:val>
                                        </p:tav>
                                      </p:tavLst>
                                    </p:anim>
                                    <p:anim calcmode="lin" valueType="num">
                                      <p:cBhvr>
                                        <p:cTn id="15" dur="3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735" y="167640"/>
            <a:ext cx="11783695" cy="542925"/>
          </a:xfrm>
          <a:blipFill>
            <a:blip r:embed="rId1"/>
          </a:blipFill>
        </p:spPr>
        <p:txBody>
          <a:bodyPr>
            <a:normAutofit fontScale="90000"/>
          </a:bodyPr>
          <a:p>
            <a:r>
              <a:rPr lang="en-US" sz="3110" b="1" i="1" u="sng">
                <a:gradFill>
                  <a:gsLst>
                    <a:gs pos="0">
                      <a:srgbClr val="012D86"/>
                    </a:gs>
                    <a:gs pos="100000">
                      <a:srgbClr val="0E2557"/>
                    </a:gs>
                  </a:gsLst>
                  <a:lin scaled="0"/>
                </a:gradFill>
                <a:latin typeface="Calibri" panose="020F0502020204030204" charset="0"/>
              </a:rPr>
              <a:t>❺</a:t>
            </a:r>
            <a:r>
              <a:rPr lang="en-US" sz="3555" b="1" i="1" u="sng">
                <a:gradFill>
                  <a:gsLst>
                    <a:gs pos="0">
                      <a:srgbClr val="012D86"/>
                    </a:gs>
                    <a:gs pos="100000">
                      <a:srgbClr val="0E2557"/>
                    </a:gs>
                  </a:gsLst>
                  <a:lin scaled="0"/>
                </a:gradFill>
                <a:latin typeface="Calibri" panose="020F0502020204030204" charset="0"/>
              </a:rPr>
              <a:t>type de les technologies de l’information et de la communication</a:t>
            </a:r>
            <a:r>
              <a:rPr lang="en-US" sz="3555">
                <a:latin typeface="Calibri" panose="020F0502020204030204" charset="0"/>
              </a:rPr>
              <a:t> </a:t>
            </a:r>
            <a:endParaRPr lang="en-US" sz="3555">
              <a:latin typeface="Calibri" panose="020F0502020204030204" charset="0"/>
            </a:endParaRPr>
          </a:p>
        </p:txBody>
      </p:sp>
      <p:sp>
        <p:nvSpPr>
          <p:cNvPr id="3" name="Content Placeholder 2"/>
          <p:cNvSpPr>
            <a:spLocks noGrp="1"/>
          </p:cNvSpPr>
          <p:nvPr>
            <p:ph idx="1"/>
          </p:nvPr>
        </p:nvSpPr>
        <p:spPr>
          <a:xfrm>
            <a:off x="90170" y="865505"/>
            <a:ext cx="11859260" cy="5855970"/>
          </a:xfrm>
        </p:spPr>
        <p:txBody>
          <a:bodyPr/>
          <a:p>
            <a:pPr marL="0" indent="0">
              <a:buNone/>
            </a:pPr>
            <a:r>
              <a:rPr lang="en-US"/>
              <a:t> Les technologies de l'information et de la communication (TIC) se répartissent en diverses catégories en fonction de leurs applications et usages. Voici quelques exemples de ces catégories:</a:t>
            </a:r>
            <a:endParaRPr lang="en-US"/>
          </a:p>
          <a:p>
            <a:pPr marL="0" indent="0">
              <a:buNone/>
            </a:pPr>
            <a:r>
              <a:rPr lang="en-US"/>
              <a:t> </a:t>
            </a:r>
            <a:r>
              <a:rPr lang="en-US" sz="3200" b="1" i="1" u="sng"/>
              <a:t>Micro</a:t>
            </a:r>
            <a:r>
              <a:rPr lang="en-US" sz="3200" b="1" i="1" u="sng">
                <a:sym typeface="+mn-ea"/>
              </a:rPr>
              <a:t>électronique et composants :</a:t>
            </a:r>
            <a:r>
              <a:rPr lang="en-US">
                <a:sym typeface="+mn-ea"/>
              </a:rPr>
              <a:t> Cette catégorie englobe les éléments constitutifs des TIC, comprenant électroniques et des matériaux essentiel tels que les semi-conducteurs et les circuits intégrés .</a:t>
            </a:r>
            <a:endParaRPr lang="en-US">
              <a:sym typeface="+mn-ea"/>
            </a:endParaRPr>
          </a:p>
          <a:p>
            <a:pPr marL="0" indent="0">
              <a:buNone/>
            </a:pPr>
            <a:endParaRPr lang="en-US">
              <a:sym typeface="+mn-ea"/>
            </a:endParaRPr>
          </a:p>
          <a:p>
            <a:pPr marL="0" indent="0">
              <a:buNone/>
            </a:pPr>
            <a:endParaRPr lang="en-US">
              <a:sym typeface="+mn-ea"/>
            </a:endParaRPr>
          </a:p>
          <a:p>
            <a:pPr marL="0" indent="0">
              <a:buNone/>
            </a:pPr>
            <a:endParaRPr lang="en-US"/>
          </a:p>
          <a:p>
            <a:pPr marL="0" indent="0">
              <a:buNone/>
            </a:pPr>
            <a:r>
              <a:rPr lang="en-US"/>
              <a:t> </a:t>
            </a:r>
            <a:r>
              <a:rPr lang="en-US" sz="3200" b="1" i="1" u="sng"/>
              <a:t>T</a:t>
            </a:r>
            <a:r>
              <a:rPr lang="en-US" sz="3200" b="1" i="1" u="sng">
                <a:sym typeface="+mn-ea"/>
              </a:rPr>
              <a:t>élécommunication et réseaux :</a:t>
            </a:r>
            <a:r>
              <a:rPr lang="en-US">
                <a:sym typeface="+mn-ea"/>
              </a:rPr>
              <a:t> Un réseau de télécommunications est un réseau d'arcs et de nœuds,  mis en place de telle sorte que des messages puissent être transmis d'un bout à l'autre du réseau . </a:t>
            </a:r>
            <a:endParaRPr lang="en-US">
              <a:sym typeface="+mn-ea"/>
            </a:endParaRPr>
          </a:p>
          <a:p>
            <a:pPr marL="0" indent="0">
              <a:buNone/>
            </a:pPr>
            <a:endParaRPr lang="en-US"/>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202"/>
          <p:cNvPicPr>
            <a:picLocks noChangeAspect="1"/>
          </p:cNvPicPr>
          <p:nvPr/>
        </p:nvPicPr>
        <p:blipFill>
          <a:blip r:embed="rId2"/>
          <a:stretch>
            <a:fillRect/>
          </a:stretch>
        </p:blipFill>
        <p:spPr>
          <a:xfrm>
            <a:off x="7918450" y="3009900"/>
            <a:ext cx="3233420" cy="1685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advTm="14000">
        <p:push dir="u"/>
      </p:transition>
    </mc:Choice>
    <mc:Fallback>
      <p:transition spd="slow" advTm="14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2000" fill="hold">
                                          <p:stCondLst>
                                            <p:cond delay="0"/>
                                          </p:stCondLst>
                                        </p:cTn>
                                        <p:tgtEl>
                                          <p:spTgt spid="6"/>
                                        </p:tgtEl>
                                        <p:attrNameLst>
                                          <p:attrName>style.visibility</p:attrName>
                                        </p:attrNameLst>
                                      </p:cBhvr>
                                      <p:to>
                                        <p:strVal val="visible"/>
                                      </p:to>
                                    </p:set>
                                    <p:animEffect transition="in" filter="checkerboard(across)">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475" y="109220"/>
            <a:ext cx="11236325" cy="621030"/>
          </a:xfrm>
        </p:spPr>
        <p:txBody>
          <a:bodyPr>
            <a:normAutofit fontScale="90000"/>
          </a:bodyPr>
          <a:p>
            <a:r>
              <a:rPr lang="en-US" sz="3555"/>
              <a:t> </a:t>
            </a:r>
            <a:r>
              <a:rPr lang="en-US" sz="3555" b="1" i="1" u="sng">
                <a:latin typeface="+mn-lt"/>
                <a:cs typeface="+mn-lt"/>
              </a:rPr>
              <a:t>R</a:t>
            </a:r>
            <a:r>
              <a:rPr lang="en-US" sz="3555" b="1" i="1" u="sng">
                <a:latin typeface="+mn-lt"/>
                <a:cs typeface="+mn-lt"/>
                <a:sym typeface="+mn-ea"/>
              </a:rPr>
              <a:t>éseaux sociaux :</a:t>
            </a:r>
            <a:r>
              <a:rPr lang="en-US" sz="3555">
                <a:sym typeface="+mn-ea"/>
              </a:rPr>
              <a:t> </a:t>
            </a:r>
            <a:endParaRPr lang="en-US" sz="3555"/>
          </a:p>
        </p:txBody>
      </p:sp>
      <p:sp>
        <p:nvSpPr>
          <p:cNvPr id="3" name="Content Placeholder 2"/>
          <p:cNvSpPr>
            <a:spLocks noGrp="1"/>
          </p:cNvSpPr>
          <p:nvPr>
            <p:ph idx="1"/>
          </p:nvPr>
        </p:nvSpPr>
        <p:spPr>
          <a:xfrm>
            <a:off x="194945" y="859155"/>
            <a:ext cx="11880215" cy="5861685"/>
          </a:xfrm>
        </p:spPr>
        <p:txBody>
          <a:bodyPr/>
          <a:p>
            <a:pPr marL="0" indent="0">
              <a:buNone/>
            </a:pPr>
            <a:r>
              <a:rPr lang="en-US"/>
              <a:t> R</a:t>
            </a:r>
            <a:r>
              <a:rPr lang="en-US">
                <a:sym typeface="+mn-ea"/>
              </a:rPr>
              <a:t>ésau sociale fait référence a un site internet ou a une application mobile favorisant le développement d’interactions sociales, Il offre la possibilité de créer un cercle de connaissances ou de relations professionnelles, avec lesquels l’utilisateur interagit en temps réel . </a:t>
            </a:r>
            <a:endParaRPr lang="en-US">
              <a:sym typeface="+mn-ea"/>
            </a:endParaRPr>
          </a:p>
          <a:p>
            <a:pPr marL="0" indent="0">
              <a:buNone/>
            </a:pPr>
            <a:endParaRPr lang="en-US"/>
          </a:p>
          <a:p>
            <a:pPr marL="0" indent="0">
              <a:buNone/>
            </a:pPr>
            <a:endParaRPr lang="en-US"/>
          </a:p>
          <a:p>
            <a:pPr marL="0" indent="0">
              <a:buNone/>
            </a:pPr>
            <a:endParaRPr lang="en-US"/>
          </a:p>
          <a:p>
            <a:pPr marL="0" indent="0" algn="l">
              <a:buNone/>
            </a:pPr>
            <a:r>
              <a:rPr lang="en-US"/>
              <a:t> </a:t>
            </a:r>
            <a:r>
              <a:rPr lang="en-US" sz="3200" b="1" i="1" u="sng"/>
              <a:t>Un syst</a:t>
            </a:r>
            <a:r>
              <a:rPr lang="en-US" sz="3200" b="1" i="1" u="sng">
                <a:sym typeface="+mn-ea"/>
              </a:rPr>
              <a:t>éme d’information géographique (SIG):</a:t>
            </a:r>
            <a:r>
              <a:rPr lang="en-US">
                <a:sym typeface="+mn-ea"/>
              </a:rPr>
              <a:t> est un systéme qui crée, grée, analyse et cartographie tous les types de données. Le SIG connecte des données a une carte et intégre aux données de localisation tous types d’informations descriptives . </a:t>
            </a:r>
            <a:endParaRPr lang="en-US"/>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7086697_messenger_facebook messenger_messenger logo_icon"/>
          <p:cNvPicPr>
            <a:picLocks noChangeAspect="1"/>
          </p:cNvPicPr>
          <p:nvPr/>
        </p:nvPicPr>
        <p:blipFill>
          <a:blip r:embed="rId1"/>
          <a:stretch>
            <a:fillRect/>
          </a:stretch>
        </p:blipFill>
        <p:spPr>
          <a:xfrm>
            <a:off x="117475" y="2465705"/>
            <a:ext cx="2439035" cy="1367155"/>
          </a:xfrm>
          <a:prstGeom prst="rect">
            <a:avLst/>
          </a:prstGeom>
        </p:spPr>
      </p:pic>
      <p:pic>
        <p:nvPicPr>
          <p:cNvPr id="7" name="Picture 6" descr="5296514_bird_tweet_twitter_twitter logo_icon"/>
          <p:cNvPicPr>
            <a:picLocks noChangeAspect="1"/>
          </p:cNvPicPr>
          <p:nvPr/>
        </p:nvPicPr>
        <p:blipFill>
          <a:blip r:embed="rId2"/>
          <a:stretch>
            <a:fillRect/>
          </a:stretch>
        </p:blipFill>
        <p:spPr>
          <a:xfrm>
            <a:off x="2498090" y="2617470"/>
            <a:ext cx="2512060" cy="1215390"/>
          </a:xfrm>
          <a:prstGeom prst="rect">
            <a:avLst/>
          </a:prstGeom>
        </p:spPr>
      </p:pic>
      <p:pic>
        <p:nvPicPr>
          <p:cNvPr id="8" name="Picture 7" descr="1298747_instagram_brand_logo_social media_icon"/>
          <p:cNvPicPr>
            <a:picLocks noChangeAspect="1"/>
          </p:cNvPicPr>
          <p:nvPr/>
        </p:nvPicPr>
        <p:blipFill>
          <a:blip r:embed="rId3"/>
          <a:stretch>
            <a:fillRect/>
          </a:stretch>
        </p:blipFill>
        <p:spPr>
          <a:xfrm>
            <a:off x="5224780" y="2618105"/>
            <a:ext cx="2089150" cy="1214755"/>
          </a:xfrm>
          <a:prstGeom prst="rect">
            <a:avLst/>
          </a:prstGeom>
        </p:spPr>
      </p:pic>
      <p:pic>
        <p:nvPicPr>
          <p:cNvPr id="9" name="Picture 8" descr="317727_facebook_social media_social_icon"/>
          <p:cNvPicPr>
            <a:picLocks noChangeAspect="1"/>
          </p:cNvPicPr>
          <p:nvPr/>
        </p:nvPicPr>
        <p:blipFill>
          <a:blip r:embed="rId4"/>
          <a:stretch>
            <a:fillRect/>
          </a:stretch>
        </p:blipFill>
        <p:spPr>
          <a:xfrm>
            <a:off x="7713980" y="2465705"/>
            <a:ext cx="1867535" cy="1456690"/>
          </a:xfrm>
          <a:prstGeom prst="rect">
            <a:avLst/>
          </a:prstGeom>
        </p:spPr>
      </p:pic>
      <p:pic>
        <p:nvPicPr>
          <p:cNvPr id="10" name="Picture 9" descr="3787425_telegram_logo_messanger_social_social media_icon"/>
          <p:cNvPicPr>
            <a:picLocks noChangeAspect="1"/>
          </p:cNvPicPr>
          <p:nvPr/>
        </p:nvPicPr>
        <p:blipFill>
          <a:blip r:embed="rId5"/>
          <a:stretch>
            <a:fillRect/>
          </a:stretch>
        </p:blipFill>
        <p:spPr>
          <a:xfrm>
            <a:off x="9846945" y="2369820"/>
            <a:ext cx="1876425"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decel="100000"/>
                                        <p:tgtEl>
                                          <p:spTgt spid="7"/>
                                        </p:tgtEl>
                                      </p:cBhvr>
                                    </p:animEffect>
                                    <p:anim calcmode="lin" valueType="num">
                                      <p:cBhvr>
                                        <p:cTn id="8" dur="800" decel="100000" fill="hold"/>
                                        <p:tgtEl>
                                          <p:spTgt spid="7"/>
                                        </p:tgtEl>
                                        <p:attrNameLst>
                                          <p:attrName>style.rotation</p:attrName>
                                        </p:attrNameLst>
                                      </p:cBhvr>
                                      <p:tavLst>
                                        <p:tav tm="0">
                                          <p:val>
                                            <p:fltVal val="-90"/>
                                          </p:val>
                                        </p:tav>
                                        <p:tav tm="100000">
                                          <p:val>
                                            <p:fltVal val="0"/>
                                          </p:val>
                                        </p:tav>
                                      </p:tavLst>
                                    </p:anim>
                                    <p:anim calcmode="lin" valueType="num">
                                      <p:cBhvr>
                                        <p:cTn id="9" dur="800" decel="100000" fill="hold"/>
                                        <p:tgtEl>
                                          <p:spTgt spid="7"/>
                                        </p:tgtEl>
                                        <p:attrNameLst>
                                          <p:attrName>ppt_x</p:attrName>
                                        </p:attrNameLst>
                                      </p:cBhvr>
                                      <p:tavLst>
                                        <p:tav tm="0">
                                          <p:val>
                                            <p:strVal val="#ppt_x+0.4"/>
                                          </p:val>
                                        </p:tav>
                                        <p:tav tm="100000">
                                          <p:val>
                                            <p:strVal val="#ppt_x-0.05"/>
                                          </p:val>
                                        </p:tav>
                                      </p:tavLst>
                                    </p:anim>
                                    <p:anim calcmode="lin" valueType="num">
                                      <p:cBhvr>
                                        <p:cTn id="10" dur="800" decel="100000" fill="hold"/>
                                        <p:tgtEl>
                                          <p:spTgt spid="7"/>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800" decel="100000"/>
                                        <p:tgtEl>
                                          <p:spTgt spid="6"/>
                                        </p:tgtEl>
                                      </p:cBhvr>
                                    </p:animEffect>
                                    <p:anim calcmode="lin" valueType="num">
                                      <p:cBhvr>
                                        <p:cTn id="17" dur="800" decel="100000" fill="hold"/>
                                        <p:tgtEl>
                                          <p:spTgt spid="6"/>
                                        </p:tgtEl>
                                        <p:attrNameLst>
                                          <p:attrName>style.rotation</p:attrName>
                                        </p:attrNameLst>
                                      </p:cBhvr>
                                      <p:tavLst>
                                        <p:tav tm="0">
                                          <p:val>
                                            <p:fltVal val="-90"/>
                                          </p:val>
                                        </p:tav>
                                        <p:tav tm="100000">
                                          <p:val>
                                            <p:fltVal val="0"/>
                                          </p:val>
                                        </p:tav>
                                      </p:tavLst>
                                    </p:anim>
                                    <p:anim calcmode="lin" valueType="num">
                                      <p:cBhvr>
                                        <p:cTn id="18" dur="800" decel="100000" fill="hold"/>
                                        <p:tgtEl>
                                          <p:spTgt spid="6"/>
                                        </p:tgtEl>
                                        <p:attrNameLst>
                                          <p:attrName>ppt_x</p:attrName>
                                        </p:attrNameLst>
                                      </p:cBhvr>
                                      <p:tavLst>
                                        <p:tav tm="0">
                                          <p:val>
                                            <p:strVal val="#ppt_x+0.4"/>
                                          </p:val>
                                        </p:tav>
                                        <p:tav tm="100000">
                                          <p:val>
                                            <p:strVal val="#ppt_x-0.05"/>
                                          </p:val>
                                        </p:tav>
                                      </p:tavLst>
                                    </p:anim>
                                    <p:anim calcmode="lin" valueType="num">
                                      <p:cBhvr>
                                        <p:cTn id="19" dur="800" decel="100000" fill="hold"/>
                                        <p:tgtEl>
                                          <p:spTgt spid="6"/>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22" fill="hold">
                            <p:stCondLst>
                              <p:cond delay="2000"/>
                            </p:stCondLst>
                            <p:childTnLst>
                              <p:par>
                                <p:cTn id="23" presetID="3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800" decel="100000"/>
                                        <p:tgtEl>
                                          <p:spTgt spid="8"/>
                                        </p:tgtEl>
                                      </p:cBhvr>
                                    </p:animEffect>
                                    <p:anim calcmode="lin" valueType="num">
                                      <p:cBhvr>
                                        <p:cTn id="26" dur="800" decel="100000" fill="hold"/>
                                        <p:tgtEl>
                                          <p:spTgt spid="8"/>
                                        </p:tgtEl>
                                        <p:attrNameLst>
                                          <p:attrName>style.rotation</p:attrName>
                                        </p:attrNameLst>
                                      </p:cBhvr>
                                      <p:tavLst>
                                        <p:tav tm="0">
                                          <p:val>
                                            <p:fltVal val="-90"/>
                                          </p:val>
                                        </p:tav>
                                        <p:tav tm="100000">
                                          <p:val>
                                            <p:fltVal val="0"/>
                                          </p:val>
                                        </p:tav>
                                      </p:tavLst>
                                    </p:anim>
                                    <p:anim calcmode="lin" valueType="num">
                                      <p:cBhvr>
                                        <p:cTn id="27" dur="800" decel="100000" fill="hold"/>
                                        <p:tgtEl>
                                          <p:spTgt spid="8"/>
                                        </p:tgtEl>
                                        <p:attrNameLst>
                                          <p:attrName>ppt_x</p:attrName>
                                        </p:attrNameLst>
                                      </p:cBhvr>
                                      <p:tavLst>
                                        <p:tav tm="0">
                                          <p:val>
                                            <p:strVal val="#ppt_x+0.4"/>
                                          </p:val>
                                        </p:tav>
                                        <p:tav tm="100000">
                                          <p:val>
                                            <p:strVal val="#ppt_x-0.05"/>
                                          </p:val>
                                        </p:tav>
                                      </p:tavLst>
                                    </p:anim>
                                    <p:anim calcmode="lin" valueType="num">
                                      <p:cBhvr>
                                        <p:cTn id="28" dur="800" decel="100000" fill="hold"/>
                                        <p:tgtEl>
                                          <p:spTgt spid="8"/>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31" fill="hold">
                            <p:stCondLst>
                              <p:cond delay="3000"/>
                            </p:stCondLst>
                            <p:childTnLst>
                              <p:par>
                                <p:cTn id="32" presetID="3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800" decel="100000"/>
                                        <p:tgtEl>
                                          <p:spTgt spid="9"/>
                                        </p:tgtEl>
                                      </p:cBhvr>
                                    </p:animEffect>
                                    <p:anim calcmode="lin" valueType="num">
                                      <p:cBhvr>
                                        <p:cTn id="35" dur="800" decel="100000" fill="hold"/>
                                        <p:tgtEl>
                                          <p:spTgt spid="9"/>
                                        </p:tgtEl>
                                        <p:attrNameLst>
                                          <p:attrName>style.rotation</p:attrName>
                                        </p:attrNameLst>
                                      </p:cBhvr>
                                      <p:tavLst>
                                        <p:tav tm="0">
                                          <p:val>
                                            <p:fltVal val="-90"/>
                                          </p:val>
                                        </p:tav>
                                        <p:tav tm="100000">
                                          <p:val>
                                            <p:fltVal val="0"/>
                                          </p:val>
                                        </p:tav>
                                      </p:tavLst>
                                    </p:anim>
                                    <p:anim calcmode="lin" valueType="num">
                                      <p:cBhvr>
                                        <p:cTn id="36" dur="800" decel="100000" fill="hold"/>
                                        <p:tgtEl>
                                          <p:spTgt spid="9"/>
                                        </p:tgtEl>
                                        <p:attrNameLst>
                                          <p:attrName>ppt_x</p:attrName>
                                        </p:attrNameLst>
                                      </p:cBhvr>
                                      <p:tavLst>
                                        <p:tav tm="0">
                                          <p:val>
                                            <p:strVal val="#ppt_x+0.4"/>
                                          </p:val>
                                        </p:tav>
                                        <p:tav tm="100000">
                                          <p:val>
                                            <p:strVal val="#ppt_x-0.05"/>
                                          </p:val>
                                        </p:tav>
                                      </p:tavLst>
                                    </p:anim>
                                    <p:anim calcmode="lin" valueType="num">
                                      <p:cBhvr>
                                        <p:cTn id="37" dur="800" decel="100000" fill="hold"/>
                                        <p:tgtEl>
                                          <p:spTgt spid="9"/>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par>
                          <p:cTn id="40" fill="hold">
                            <p:stCondLst>
                              <p:cond delay="4000"/>
                            </p:stCondLst>
                            <p:childTnLst>
                              <p:par>
                                <p:cTn id="41" presetID="3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600" decel="100000"/>
                                        <p:tgtEl>
                                          <p:spTgt spid="10"/>
                                        </p:tgtEl>
                                      </p:cBhvr>
                                    </p:animEffect>
                                    <p:anim calcmode="lin" valueType="num">
                                      <p:cBhvr>
                                        <p:cTn id="44" dur="1600" decel="100000" fill="hold"/>
                                        <p:tgtEl>
                                          <p:spTgt spid="10"/>
                                        </p:tgtEl>
                                        <p:attrNameLst>
                                          <p:attrName>style.rotation</p:attrName>
                                        </p:attrNameLst>
                                      </p:cBhvr>
                                      <p:tavLst>
                                        <p:tav tm="0">
                                          <p:val>
                                            <p:fltVal val="-90"/>
                                          </p:val>
                                        </p:tav>
                                        <p:tav tm="100000">
                                          <p:val>
                                            <p:fltVal val="0"/>
                                          </p:val>
                                        </p:tav>
                                      </p:tavLst>
                                    </p:anim>
                                    <p:anim calcmode="lin" valueType="num">
                                      <p:cBhvr>
                                        <p:cTn id="45" dur="1600" decel="100000" fill="hold"/>
                                        <p:tgtEl>
                                          <p:spTgt spid="10"/>
                                        </p:tgtEl>
                                        <p:attrNameLst>
                                          <p:attrName>ppt_x</p:attrName>
                                        </p:attrNameLst>
                                      </p:cBhvr>
                                      <p:tavLst>
                                        <p:tav tm="0">
                                          <p:val>
                                            <p:strVal val="#ppt_x+0.4"/>
                                          </p:val>
                                        </p:tav>
                                        <p:tav tm="100000">
                                          <p:val>
                                            <p:strVal val="#ppt_x-0.05"/>
                                          </p:val>
                                        </p:tav>
                                      </p:tavLst>
                                    </p:anim>
                                    <p:anim calcmode="lin" valueType="num">
                                      <p:cBhvr>
                                        <p:cTn id="46" dur="1600" decel="100000" fill="hold"/>
                                        <p:tgtEl>
                                          <p:spTgt spid="10"/>
                                        </p:tgtEl>
                                        <p:attrNameLst>
                                          <p:attrName>ppt_y</p:attrName>
                                        </p:attrNameLst>
                                      </p:cBhvr>
                                      <p:tavLst>
                                        <p:tav tm="0">
                                          <p:val>
                                            <p:strVal val="#ppt_y-0.4"/>
                                          </p:val>
                                        </p:tav>
                                        <p:tav tm="100000">
                                          <p:val>
                                            <p:strVal val="#ppt_y+0.1"/>
                                          </p:val>
                                        </p:tav>
                                      </p:tavLst>
                                    </p:anim>
                                    <p:anim calcmode="lin" valueType="num">
                                      <p:cBhvr>
                                        <p:cTn id="47" dur="400" accel="100000" fill="hold">
                                          <p:stCondLst>
                                            <p:cond delay="1600"/>
                                          </p:stCondLst>
                                        </p:cTn>
                                        <p:tgtEl>
                                          <p:spTgt spid="10"/>
                                        </p:tgtEl>
                                        <p:attrNameLst>
                                          <p:attrName>ppt_x</p:attrName>
                                        </p:attrNameLst>
                                      </p:cBhvr>
                                      <p:tavLst>
                                        <p:tav tm="0">
                                          <p:val>
                                            <p:strVal val="#ppt_x-0.05"/>
                                          </p:val>
                                        </p:tav>
                                        <p:tav tm="100000">
                                          <p:val>
                                            <p:strVal val="#ppt_x"/>
                                          </p:val>
                                        </p:tav>
                                      </p:tavLst>
                                    </p:anim>
                                    <p:anim calcmode="lin" valueType="num">
                                      <p:cBhvr>
                                        <p:cTn id="48" dur="400" accel="100000" fill="hold">
                                          <p:stCondLst>
                                            <p:cond delay="16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5260" y="80645"/>
            <a:ext cx="11178540" cy="571500"/>
          </a:xfrm>
          <a:blipFill>
            <a:blip r:embed="rId1"/>
          </a:blipFill>
        </p:spPr>
        <p:txBody>
          <a:bodyPr>
            <a:normAutofit fontScale="90000"/>
          </a:bodyPr>
          <a:p>
            <a:r>
              <a:rPr lang="en-US" sz="4000" b="1" i="1" u="sng">
                <a:solidFill>
                  <a:srgbClr val="9583C1"/>
                </a:solidFill>
                <a:latin typeface="Calibri" panose="020F0502020204030204" charset="0"/>
              </a:rPr>
              <a:t>❻Exemples sur TIC :</a:t>
            </a:r>
            <a:r>
              <a:rPr lang="en-US">
                <a:solidFill>
                  <a:schemeClr val="accent6">
                    <a:lumMod val="50000"/>
                  </a:schemeClr>
                </a:solidFill>
                <a:latin typeface="Calibri" panose="020F0502020204030204" charset="0"/>
              </a:rPr>
              <a:t> </a:t>
            </a:r>
            <a:endParaRPr lang="en-US">
              <a:solidFill>
                <a:schemeClr val="accent6">
                  <a:lumMod val="50000"/>
                </a:schemeClr>
              </a:solidFill>
              <a:latin typeface="Calibri" panose="020F0502020204030204" charset="0"/>
            </a:endParaRPr>
          </a:p>
        </p:txBody>
      </p:sp>
      <p:sp>
        <p:nvSpPr>
          <p:cNvPr id="3" name="Content Placeholder 2"/>
          <p:cNvSpPr>
            <a:spLocks noGrp="1"/>
          </p:cNvSpPr>
          <p:nvPr>
            <p:ph idx="1"/>
          </p:nvPr>
        </p:nvSpPr>
        <p:spPr>
          <a:xfrm>
            <a:off x="175895" y="837565"/>
            <a:ext cx="11812905" cy="5884545"/>
          </a:xfrm>
        </p:spPr>
        <p:txBody>
          <a:bodyPr>
            <a:normAutofit/>
          </a:bodyPr>
          <a:p>
            <a:pPr marL="0" indent="0">
              <a:buNone/>
            </a:pPr>
            <a:r>
              <a:rPr lang="en-US" sz="3200" b="1" i="1" u="sng">
                <a:gradFill>
                  <a:gsLst>
                    <a:gs pos="0">
                      <a:srgbClr val="FECF40"/>
                    </a:gs>
                    <a:gs pos="100000">
                      <a:srgbClr val="846C21"/>
                    </a:gs>
                  </a:gsLst>
                  <a:lin scaled="0"/>
                </a:gradFill>
                <a:latin typeface="Calibri" panose="020F0502020204030204" charset="0"/>
              </a:rPr>
              <a:t>▪ Ordinateurs :</a:t>
            </a:r>
            <a:r>
              <a:rPr lang="en-US">
                <a:latin typeface="Calibri" panose="020F0502020204030204" charset="0"/>
              </a:rPr>
              <a:t> les ordinateurs sont des machines </a:t>
            </a:r>
            <a:r>
              <a:rPr lang="en-US">
                <a:sym typeface="+mn-ea"/>
              </a:rPr>
              <a:t>électronique de traitement de l’information, capable de recevoir, de traiter, de stocker et d’envoyer des données . </a:t>
            </a:r>
            <a:endParaRPr lang="en-US">
              <a:sym typeface="+mn-ea"/>
            </a:endParaRPr>
          </a:p>
          <a:p>
            <a:pPr marL="0" indent="0">
              <a:buNone/>
            </a:pPr>
            <a:endParaRPr lang="en-US">
              <a:latin typeface="Calibri" panose="020F0502020204030204" charset="0"/>
            </a:endParaRPr>
          </a:p>
          <a:p>
            <a:pPr marL="0" indent="0">
              <a:buNone/>
            </a:pPr>
            <a:endParaRPr lang="en-US">
              <a:latin typeface="Calibri" panose="020F0502020204030204" charset="0"/>
            </a:endParaRPr>
          </a:p>
          <a:p>
            <a:pPr marL="0" indent="0">
              <a:buNone/>
            </a:pPr>
            <a:endParaRPr lang="en-US">
              <a:latin typeface="Calibri" panose="020F0502020204030204" charset="0"/>
            </a:endParaRPr>
          </a:p>
          <a:p>
            <a:pPr marL="0" indent="0">
              <a:buNone/>
            </a:pPr>
            <a:r>
              <a:rPr lang="en-US" sz="3200" b="1" i="1" u="sng">
                <a:gradFill>
                  <a:gsLst>
                    <a:gs pos="0">
                      <a:srgbClr val="FECF40"/>
                    </a:gs>
                    <a:gs pos="100000">
                      <a:srgbClr val="846C21"/>
                    </a:gs>
                  </a:gsLst>
                  <a:lin scaled="0"/>
                </a:gradFill>
                <a:latin typeface="Calibri" panose="020F0502020204030204" charset="0"/>
                <a:sym typeface="+mn-ea"/>
              </a:rPr>
              <a:t>▪</a:t>
            </a:r>
            <a:r>
              <a:rPr lang="en-US" sz="3200" b="1" i="1" u="sng">
                <a:gradFill>
                  <a:gsLst>
                    <a:gs pos="0">
                      <a:srgbClr val="FECF40"/>
                    </a:gs>
                    <a:gs pos="100000">
                      <a:srgbClr val="846C21"/>
                    </a:gs>
                  </a:gsLst>
                  <a:lin scaled="0"/>
                </a:gradFill>
                <a:sym typeface="+mn-ea"/>
              </a:rPr>
              <a:t> Visioconf</a:t>
            </a:r>
            <a:r>
              <a:rPr lang="en-US" sz="3200" b="1" i="1" u="sng">
                <a:gradFill>
                  <a:gsLst>
                    <a:gs pos="0">
                      <a:srgbClr val="FECF40"/>
                    </a:gs>
                    <a:gs pos="100000">
                      <a:srgbClr val="846C21"/>
                    </a:gs>
                  </a:gsLst>
                  <a:lin scaled="0"/>
                </a:gradFill>
                <a:sym typeface="+mn-ea"/>
              </a:rPr>
              <a:t>érence :</a:t>
            </a:r>
            <a:r>
              <a:rPr lang="en-US">
                <a:sym typeface="+mn-ea"/>
              </a:rPr>
              <a:t> Une visioconférence est un réunion en ligne impliquant plusieurs participants, avec des flux audio et vidéo entrants et sortants a travers un moyen numérique . </a:t>
            </a:r>
            <a:endParaRPr lang="en-US"/>
          </a:p>
          <a:p>
            <a:pPr marL="0" indent="0">
              <a:buNone/>
            </a:pPr>
            <a:endParaRPr lang="en-US">
              <a:latin typeface="Calibri" panose="020F0502020204030204" charset="0"/>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a:xfrm>
            <a:off x="8918575" y="6187440"/>
            <a:ext cx="2743200" cy="365125"/>
          </a:xfrm>
        </p:spPr>
        <p:txBody>
          <a:bodyPr/>
          <a:p>
            <a:endParaRPr lang="en-US"/>
          </a:p>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71397_ordinateur_portable_icon"/>
          <p:cNvPicPr>
            <a:picLocks noChangeAspect="1"/>
          </p:cNvPicPr>
          <p:nvPr/>
        </p:nvPicPr>
        <p:blipFill>
          <a:blip r:embed="rId2"/>
          <a:stretch>
            <a:fillRect/>
          </a:stretch>
        </p:blipFill>
        <p:spPr>
          <a:xfrm>
            <a:off x="8515985" y="1478915"/>
            <a:ext cx="2837815" cy="2067560"/>
          </a:xfrm>
          <a:prstGeom prst="rect">
            <a:avLst/>
          </a:prstGeom>
        </p:spPr>
      </p:pic>
      <p:pic>
        <p:nvPicPr>
          <p:cNvPr id="7" name="Picture 6" descr="202202"/>
          <p:cNvPicPr>
            <a:picLocks noChangeAspect="1"/>
          </p:cNvPicPr>
          <p:nvPr/>
        </p:nvPicPr>
        <p:blipFill>
          <a:blip r:embed="rId3"/>
          <a:stretch>
            <a:fillRect/>
          </a:stretch>
        </p:blipFill>
        <p:spPr>
          <a:xfrm>
            <a:off x="6130290" y="4678045"/>
            <a:ext cx="4471035" cy="1874520"/>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2000"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style.rotation</p:attrName>
                                        </p:attrNameLst>
                                      </p:cBhvr>
                                      <p:tavLst>
                                        <p:tav tm="0">
                                          <p:val>
                                            <p:fltVal val="90"/>
                                          </p:val>
                                        </p:tav>
                                        <p:tav tm="100000">
                                          <p:val>
                                            <p:fltVal val="0"/>
                                          </p:val>
                                        </p:tav>
                                      </p:tavLst>
                                    </p:anim>
                                    <p:animEffect transition="in" filter="fade">
                                      <p:cBhvr>
                                        <p:cTn id="10" dur="2000"/>
                                        <p:tgtEl>
                                          <p:spTgt spid="6"/>
                                        </p:tgtEl>
                                      </p:cBhvr>
                                    </p:animEffect>
                                  </p:childTnLst>
                                </p:cTn>
                              </p:par>
                            </p:childTnLst>
                          </p:cTn>
                        </p:par>
                        <p:par>
                          <p:cTn id="11" fill="hold">
                            <p:stCondLst>
                              <p:cond delay="2000"/>
                            </p:stCondLst>
                            <p:childTnLst>
                              <p:par>
                                <p:cTn id="12" presetID="37"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ppt_x</p:attrName>
                                        </p:attrNameLst>
                                      </p:cBhvr>
                                      <p:tavLst>
                                        <p:tav tm="0">
                                          <p:val>
                                            <p:strVal val="#ppt_x"/>
                                          </p:val>
                                        </p:tav>
                                        <p:tav tm="100000">
                                          <p:val>
                                            <p:strVal val="#ppt_x"/>
                                          </p:val>
                                        </p:tav>
                                      </p:tavLst>
                                    </p:anim>
                                    <p:anim calcmode="lin" valueType="num">
                                      <p:cBhvr>
                                        <p:cTn id="16" dur="1800" decel="100000" fill="hold"/>
                                        <p:tgtEl>
                                          <p:spTgt spid="7"/>
                                        </p:tgtEl>
                                        <p:attrNameLst>
                                          <p:attrName>ppt_y</p:attrName>
                                        </p:attrNameLst>
                                      </p:cBhvr>
                                      <p:tavLst>
                                        <p:tav tm="0">
                                          <p:val>
                                            <p:strVal val="#ppt_y+1"/>
                                          </p:val>
                                        </p:tav>
                                        <p:tav tm="100000">
                                          <p:val>
                                            <p:strVal val="#ppt_y-.03"/>
                                          </p:val>
                                        </p:tav>
                                      </p:tavLst>
                                    </p:anim>
                                    <p:anim calcmode="lin" valueType="num">
                                      <p:cBhvr>
                                        <p:cTn id="17" dur="200" accel="100000" fill="hold">
                                          <p:stCondLst>
                                            <p:cond delay="18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475" y="80645"/>
            <a:ext cx="11236325" cy="591820"/>
          </a:xfrm>
        </p:spPr>
        <p:txBody>
          <a:bodyPr>
            <a:normAutofit/>
          </a:bodyPr>
          <a:p>
            <a:r>
              <a:rPr lang="en-US" sz="3200" b="1" i="1" u="sng">
                <a:gradFill>
                  <a:gsLst>
                    <a:gs pos="0">
                      <a:srgbClr val="FECF40"/>
                    </a:gs>
                    <a:gs pos="100000">
                      <a:srgbClr val="846C21"/>
                    </a:gs>
                  </a:gsLst>
                  <a:lin scaled="0"/>
                </a:gradFill>
                <a:latin typeface="Calibri" panose="020F0502020204030204" charset="0"/>
              </a:rPr>
              <a:t>▪Applications mobiles : </a:t>
            </a:r>
            <a:endParaRPr lang="en-US" sz="3200" b="1" i="1" u="sng">
              <a:gradFill>
                <a:gsLst>
                  <a:gs pos="0">
                    <a:srgbClr val="FECF40"/>
                  </a:gs>
                  <a:gs pos="100000">
                    <a:srgbClr val="846C21"/>
                  </a:gs>
                </a:gsLst>
                <a:lin scaled="0"/>
              </a:gradFill>
              <a:latin typeface="Calibri" panose="020F0502020204030204" charset="0"/>
            </a:endParaRPr>
          </a:p>
        </p:txBody>
      </p:sp>
      <p:sp>
        <p:nvSpPr>
          <p:cNvPr id="3" name="Content Placeholder 2"/>
          <p:cNvSpPr>
            <a:spLocks noGrp="1"/>
          </p:cNvSpPr>
          <p:nvPr>
            <p:ph idx="1"/>
          </p:nvPr>
        </p:nvSpPr>
        <p:spPr>
          <a:xfrm>
            <a:off x="117475" y="847725"/>
            <a:ext cx="11804015" cy="5873750"/>
          </a:xfrm>
        </p:spPr>
        <p:txBody>
          <a:bodyPr/>
          <a:p>
            <a:pPr marL="0" indent="0">
              <a:buNone/>
            </a:pPr>
            <a:r>
              <a:rPr lang="en-US"/>
              <a:t>Une application mobile est un logiciel applicatif concu pour un appareil </a:t>
            </a:r>
            <a:r>
              <a:rPr lang="en-US">
                <a:sym typeface="+mn-ea"/>
              </a:rPr>
              <a:t>électronique mobile, tel qu’un assistant personnel, un téléphone portable, un smartphone, un baladeur numérique ou une tablette tactile . </a:t>
            </a:r>
            <a:endParaRPr lang="en-US">
              <a:sym typeface="+mn-ea"/>
            </a:endParaRPr>
          </a:p>
          <a:p>
            <a:pPr marL="0" indent="0">
              <a:buNone/>
            </a:pPr>
            <a:endParaRPr lang="en-US"/>
          </a:p>
          <a:p>
            <a:pPr marL="0" indent="0">
              <a:buNone/>
            </a:pPr>
            <a:endParaRPr lang="en-US"/>
          </a:p>
          <a:p>
            <a:pPr marL="0" indent="0">
              <a:buNone/>
            </a:pPr>
            <a:endParaRPr lang="en-US"/>
          </a:p>
          <a:p>
            <a:pPr marL="0" indent="0">
              <a:buNone/>
            </a:pPr>
            <a:r>
              <a:rPr lang="en-US" sz="3200" b="1" i="1" u="sng">
                <a:gradFill>
                  <a:gsLst>
                    <a:gs pos="0">
                      <a:srgbClr val="FECF40"/>
                    </a:gs>
                    <a:gs pos="100000">
                      <a:srgbClr val="846C21"/>
                    </a:gs>
                  </a:gsLst>
                  <a:lin scaled="0"/>
                </a:gradFill>
              </a:rPr>
              <a:t> </a:t>
            </a:r>
            <a:r>
              <a:rPr lang="en-US" sz="3200" b="1" i="1" u="sng">
                <a:gradFill>
                  <a:gsLst>
                    <a:gs pos="0">
                      <a:srgbClr val="FECF40"/>
                    </a:gs>
                    <a:gs pos="100000">
                      <a:srgbClr val="846C21"/>
                    </a:gs>
                  </a:gsLst>
                  <a:lin scaled="0"/>
                </a:gradFill>
                <a:latin typeface="Calibri" panose="020F0502020204030204" charset="0"/>
              </a:rPr>
              <a:t>▪ Internet :</a:t>
            </a:r>
            <a:r>
              <a:rPr lang="en-US">
                <a:latin typeface="Calibri" panose="020F0502020204030204" charset="0"/>
              </a:rPr>
              <a:t> L’internet est un r</a:t>
            </a:r>
            <a:r>
              <a:rPr lang="en-US">
                <a:sym typeface="+mn-ea"/>
              </a:rPr>
              <a:t>éseau mondiale de communication qui permet de connecter des ordinateurs et des réseaux informatiques a travers le monde. L’internet a révolutionné la communication, la gestion de l’information et a profondément impacté la société en général . </a:t>
            </a:r>
            <a:endParaRPr lang="en-US">
              <a:latin typeface="Calibri" panose="020F0502020204030204" charset="0"/>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20221314"/>
          <p:cNvPicPr>
            <a:picLocks noChangeAspect="1"/>
          </p:cNvPicPr>
          <p:nvPr/>
        </p:nvPicPr>
        <p:blipFill>
          <a:blip r:embed="rId1"/>
          <a:stretch>
            <a:fillRect/>
          </a:stretch>
        </p:blipFill>
        <p:spPr>
          <a:xfrm>
            <a:off x="9322435" y="1783715"/>
            <a:ext cx="1605280" cy="1490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625" y="99695"/>
            <a:ext cx="11515725" cy="745490"/>
          </a:xfrm>
        </p:spPr>
        <p:txBody>
          <a:bodyPr>
            <a:normAutofit fontScale="90000"/>
          </a:bodyPr>
          <a:p>
            <a:r>
              <a:rPr lang="en-US">
                <a:latin typeface="Calibri" panose="020F0502020204030204" charset="0"/>
              </a:rPr>
              <a:t>❼Avantages et inconv</a:t>
            </a:r>
            <a:r>
              <a:rPr lang="en-US">
                <a:sym typeface="+mn-ea"/>
              </a:rPr>
              <a:t>énients :</a:t>
            </a:r>
            <a:endParaRPr lang="en-US">
              <a:latin typeface="Calibri" panose="020F0502020204030204" charset="0"/>
            </a:endParaRPr>
          </a:p>
        </p:txBody>
      </p:sp>
      <p:sp>
        <p:nvSpPr>
          <p:cNvPr id="3" name="Content Placeholder 2"/>
          <p:cNvSpPr>
            <a:spLocks noGrp="1"/>
          </p:cNvSpPr>
          <p:nvPr>
            <p:ph idx="1"/>
          </p:nvPr>
        </p:nvSpPr>
        <p:spPr>
          <a:xfrm>
            <a:off x="174625" y="1020445"/>
            <a:ext cx="11650345" cy="5700395"/>
          </a:xfrm>
        </p:spPr>
        <p:txBody>
          <a:bodyPr/>
          <a:p>
            <a:pPr marL="0" indent="0">
              <a:buNone/>
            </a:pPr>
            <a:r>
              <a:rPr lang="en-US" sz="3600"/>
              <a:t> </a:t>
            </a:r>
            <a:r>
              <a:rPr lang="en-US" sz="3600" b="1" i="1" u="sng">
                <a:solidFill>
                  <a:srgbClr val="92D050"/>
                </a:solidFill>
                <a:latin typeface="Jokerman" panose="04090605060D06020702" charset="0"/>
                <a:cs typeface="Jokerman" panose="04090605060D06020702" charset="0"/>
              </a:rPr>
              <a:t>1. </a:t>
            </a:r>
            <a:r>
              <a:rPr lang="en-US" sz="3600" b="1" i="1" u="sng">
                <a:solidFill>
                  <a:srgbClr val="92D050"/>
                </a:solidFill>
                <a:latin typeface="Calibri" panose="020F0502020204030204" charset="0"/>
                <a:cs typeface="Calibri" panose="020F0502020204030204" charset="0"/>
              </a:rPr>
              <a:t>Les avantages :</a:t>
            </a:r>
            <a:r>
              <a:rPr lang="en-US" sz="3600">
                <a:latin typeface="Calibri" panose="020F0502020204030204" charset="0"/>
                <a:cs typeface="Calibri" panose="020F0502020204030204" charset="0"/>
              </a:rPr>
              <a:t> </a:t>
            </a:r>
            <a:endParaRPr lang="en-US" sz="3600">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     </a:t>
            </a:r>
            <a:r>
              <a:rPr lang="en-US" sz="3200" b="1" i="1" u="sng">
                <a:latin typeface="Calibri" panose="020F0502020204030204" charset="0"/>
                <a:cs typeface="Calibri" panose="020F0502020204030204" charset="0"/>
              </a:rPr>
              <a:t>Nouvelles m</a:t>
            </a:r>
            <a:r>
              <a:rPr lang="en-US" sz="3200" b="1" i="1" u="sng">
                <a:sym typeface="+mn-ea"/>
              </a:rPr>
              <a:t>éthode de communication :</a:t>
            </a:r>
            <a:r>
              <a:rPr lang="en-US">
                <a:sym typeface="+mn-ea"/>
              </a:rPr>
              <a:t> Les TIC ont ouvret un large éventail de nouvelles méthode de communication, vous permettant d’entrer en contact avec d’autres personnes a moindre cout et a des distances plus importantes qu’auparavant . </a:t>
            </a:r>
            <a:endParaRPr lang="en-US">
              <a:sym typeface="+mn-ea"/>
            </a:endParaRPr>
          </a:p>
          <a:p>
            <a:pPr marL="0" indent="0">
              <a:buNone/>
            </a:pPr>
            <a:r>
              <a:rPr lang="en-US">
                <a:latin typeface="Calibri" panose="020F0502020204030204" charset="0"/>
                <a:cs typeface="Calibri" panose="020F0502020204030204" charset="0"/>
              </a:rPr>
              <a:t>Des technologies telles que la messagerie texte, la messagerie instantanée et la vidéoconférence permettent aux utilisateurs de communiquer instantanément avec des personnes du monde entier pour un coût symbolique. </a:t>
            </a:r>
            <a:endParaRPr lang="en-US">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      </a:t>
            </a:r>
            <a:r>
              <a:rPr lang="en-US" sz="3200" b="1" i="1" u="sng">
                <a:latin typeface="Calibri" panose="020F0502020204030204" charset="0"/>
                <a:cs typeface="Calibri" panose="020F0502020204030204" charset="0"/>
              </a:rPr>
              <a:t>Une meilleure structuration du travail :</a:t>
            </a:r>
            <a:r>
              <a:rPr lang="en-US">
                <a:latin typeface="Calibri" panose="020F0502020204030204" charset="0"/>
                <a:cs typeface="Calibri" panose="020F0502020204030204" charset="0"/>
              </a:rPr>
              <a:t> les outils et logiciels ont permis d’am</a:t>
            </a:r>
            <a:r>
              <a:rPr lang="en-US">
                <a:latin typeface="Calibri" panose="020F0502020204030204" charset="0"/>
                <a:cs typeface="Calibri" panose="020F0502020204030204" charset="0"/>
                <a:sym typeface="+mn-ea"/>
              </a:rPr>
              <a:t>éliorer l’organisation du travail et d’obtenir une meilleure rationalisation quel que soit le domaine professionnel concerné . </a:t>
            </a:r>
            <a:endParaRPr lang="en-US">
              <a:latin typeface="Calibri" panose="020F0502020204030204" charset="0"/>
              <a:cs typeface="Calibri" panose="020F0502020204030204" charset="0"/>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735" y="109220"/>
            <a:ext cx="11188065" cy="572135"/>
          </a:xfrm>
        </p:spPr>
        <p:txBody>
          <a:bodyPr>
            <a:normAutofit fontScale="90000"/>
          </a:bodyPr>
          <a:p>
            <a:r>
              <a:rPr lang="en-US"/>
              <a:t>  </a:t>
            </a:r>
            <a:r>
              <a:rPr lang="en-US" sz="3555" b="1" i="1" u="sng">
                <a:latin typeface="+mn-lt"/>
                <a:cs typeface="+mn-lt"/>
              </a:rPr>
              <a:t>Un acc</a:t>
            </a:r>
            <a:r>
              <a:rPr lang="en-US" sz="3555" b="1" i="1" u="sng">
                <a:latin typeface="+mn-lt"/>
                <a:cs typeface="+mn-lt"/>
                <a:sym typeface="+mn-ea"/>
              </a:rPr>
              <a:t>és plus rapide a l’information :</a:t>
            </a:r>
            <a:r>
              <a:rPr lang="en-US">
                <a:sym typeface="+mn-ea"/>
              </a:rPr>
              <a:t> </a:t>
            </a:r>
            <a:endParaRPr lang="en-US"/>
          </a:p>
        </p:txBody>
      </p:sp>
      <p:sp>
        <p:nvSpPr>
          <p:cNvPr id="3" name="Content Placeholder 2"/>
          <p:cNvSpPr>
            <a:spLocks noGrp="1"/>
          </p:cNvSpPr>
          <p:nvPr>
            <p:ph idx="1"/>
          </p:nvPr>
        </p:nvSpPr>
        <p:spPr>
          <a:xfrm>
            <a:off x="165735" y="772160"/>
            <a:ext cx="11764645" cy="5949315"/>
          </a:xfrm>
        </p:spPr>
        <p:txBody>
          <a:bodyPr/>
          <a:p>
            <a:pPr marL="0" indent="0">
              <a:buNone/>
            </a:pPr>
            <a:r>
              <a:rPr lang="en-US"/>
              <a:t> la rapidité des outils et notamment d’Internet permet à l’heure actuelle de trouver rapidement les informations dont on a besoin dans le cadre de son travail. Les salariés ont plus d’opportunités pour trouver des solutions aux problèmes survenant au quotidien.</a:t>
            </a:r>
            <a:endParaRPr lang="en-US"/>
          </a:p>
          <a:p>
            <a:pPr marL="0" indent="0">
              <a:buNone/>
            </a:pPr>
            <a:r>
              <a:rPr lang="en-US"/>
              <a:t>    </a:t>
            </a:r>
            <a:r>
              <a:rPr lang="en-US" sz="3200" b="1" i="1" u="sng"/>
              <a:t>Efficacit</a:t>
            </a:r>
            <a:r>
              <a:rPr lang="en-US" sz="3200" b="1" i="1" u="sng">
                <a:sym typeface="+mn-ea"/>
              </a:rPr>
              <a:t>é énergétique :</a:t>
            </a:r>
            <a:r>
              <a:rPr lang="en-US">
                <a:sym typeface="+mn-ea"/>
              </a:rPr>
              <a:t> Les TIC jouent un rôle crucial dans l’amélioration de l’efficacité énergétique. Elles permettent d’optimiser la consommation d’énergie en mettant en place des systémes intelligents de gestion de l’énergie, en automatisant les processus et en identifiant les domaines ou des économies d’énergie peuvent étre réalisées . </a:t>
            </a:r>
            <a:endParaRPr lang="en-US">
              <a:sym typeface="+mn-ea"/>
            </a:endParaRPr>
          </a:p>
          <a:p>
            <a:pPr marL="0" indent="0">
              <a:buNone/>
            </a:pPr>
            <a:r>
              <a:rPr lang="en-US">
                <a:sym typeface="+mn-ea"/>
              </a:rPr>
              <a:t>    </a:t>
            </a:r>
            <a:r>
              <a:rPr lang="en-US" sz="3200" b="1" i="1" u="sng">
                <a:sym typeface="+mn-ea"/>
              </a:rPr>
              <a:t>Une amélioration de la qualité du travail et de la performance:</a:t>
            </a:r>
            <a:r>
              <a:rPr lang="en-US">
                <a:sym typeface="+mn-ea"/>
              </a:rPr>
              <a:t> les technologies de l'information et de la communication apportent des outils permettant demieux réguler le flux de travail et d’avoir une analyse plus approfondie du travail produit, que le résultat soit matériel ou non .</a:t>
            </a:r>
            <a:endParaRPr lang="en-US">
              <a:sym typeface="+mn-ea"/>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5575" y="90170"/>
            <a:ext cx="11198225" cy="542925"/>
          </a:xfrm>
        </p:spPr>
        <p:txBody>
          <a:bodyPr>
            <a:normAutofit fontScale="90000"/>
          </a:bodyPr>
          <a:p>
            <a:r>
              <a:rPr lang="en-US" sz="4000">
                <a:solidFill>
                  <a:srgbClr val="92D050"/>
                </a:solidFill>
                <a:latin typeface="Jokerman" panose="04090605060D06020702" charset="0"/>
                <a:cs typeface="Jokerman" panose="04090605060D06020702" charset="0"/>
              </a:rPr>
              <a:t>2. </a:t>
            </a:r>
            <a:r>
              <a:rPr lang="en-US" sz="4000" b="1" i="1" u="sng">
                <a:solidFill>
                  <a:srgbClr val="92D050"/>
                </a:solidFill>
                <a:latin typeface="Calibri" panose="020F0502020204030204" charset="0"/>
                <a:cs typeface="Calibri" panose="020F0502020204030204" charset="0"/>
              </a:rPr>
              <a:t>Les inconvénients: </a:t>
            </a:r>
            <a:endParaRPr lang="en-US" sz="4000" b="1" i="1" u="sng">
              <a:solidFill>
                <a:srgbClr val="92D050"/>
              </a:solidFill>
              <a:latin typeface="Calibri" panose="020F0502020204030204" charset="0"/>
              <a:cs typeface="Calibri" panose="020F0502020204030204" charset="0"/>
            </a:endParaRPr>
          </a:p>
        </p:txBody>
      </p:sp>
      <p:sp>
        <p:nvSpPr>
          <p:cNvPr id="3" name="Content Placeholder 2"/>
          <p:cNvSpPr>
            <a:spLocks noGrp="1"/>
          </p:cNvSpPr>
          <p:nvPr>
            <p:ph idx="1"/>
          </p:nvPr>
        </p:nvSpPr>
        <p:spPr>
          <a:xfrm>
            <a:off x="156210" y="709930"/>
            <a:ext cx="11831955" cy="6012180"/>
          </a:xfrm>
        </p:spPr>
        <p:txBody>
          <a:bodyPr/>
          <a:p>
            <a:pPr marL="0" indent="0">
              <a:buNone/>
            </a:pPr>
            <a:r>
              <a:rPr lang="en-US"/>
              <a:t>    </a:t>
            </a:r>
            <a:r>
              <a:rPr lang="en-US" sz="3200" b="1" i="1" u="sng"/>
              <a:t>Perte de certains emplois:</a:t>
            </a:r>
            <a:r>
              <a:rPr lang="en-US"/>
              <a:t> L'augmentation de l'efficacité et de l'automatisation causée par les TIC peut entraîner des pertes d'emplois, en particulier dans les fonctions manuelles et dans le secteur manufacturier.</a:t>
            </a:r>
            <a:endParaRPr lang="en-US"/>
          </a:p>
          <a:p>
            <a:pPr marL="0" indent="0">
              <a:buNone/>
            </a:pPr>
            <a:r>
              <a:rPr lang="en-US"/>
              <a:t>    </a:t>
            </a:r>
            <a:r>
              <a:rPr lang="en-US" sz="3200" b="1" i="1" u="sng"/>
              <a:t>Perte du langage corporel:</a:t>
            </a:r>
            <a:r>
              <a:rPr lang="en-US"/>
              <a:t> La communication à travers des messages vocaux ou des messageries instantanées ne tient pas compte des signaux du langage corporel. </a:t>
            </a:r>
            <a:endParaRPr lang="en-US"/>
          </a:p>
          <a:p>
            <a:pPr marL="0" indent="0">
              <a:buNone/>
            </a:pPr>
            <a:r>
              <a:rPr lang="en-US"/>
              <a:t>   </a:t>
            </a:r>
            <a:r>
              <a:rPr lang="en-US" sz="3200" b="1" i="1" u="sng"/>
              <a:t> Charge financière :</a:t>
            </a:r>
            <a:r>
              <a:rPr lang="en-US"/>
              <a:t> La mise en place d'un nouveau système de communication peut engendrer des coûts significatifs, que ce soit pour une résidence individuelle ou pour une organisation de grande envergure.</a:t>
            </a:r>
            <a:endParaRPr lang="en-US"/>
          </a:p>
          <a:p>
            <a:pPr marL="0" indent="0">
              <a:buNone/>
            </a:pPr>
            <a:r>
              <a:rPr lang="en-US"/>
              <a:t>    </a:t>
            </a:r>
            <a:r>
              <a:rPr lang="en-US" sz="3200" b="1" i="1" u="sng"/>
              <a:t>Problèmes de sécurité:</a:t>
            </a:r>
            <a:r>
              <a:rPr lang="en-US"/>
              <a:t> Les TIC permettent aux fraudeurs d’accéder aux données personnelles des individus de différentes manières, ce qui pourrait entraîner pour vous ou votre entreprise une perte d’argent et de réputation. </a:t>
            </a:r>
            <a:endParaRPr lang="en-US"/>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Click="0" advTm="11000">
        <p:push dir="u"/>
      </p:transition>
    </mc:Choice>
    <mc:Fallback>
      <p:transition spd="slow" advClick="0" advTm="11000">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12700" ty="-12700" sx="100000" sy="99000" flip="none" algn="tl"/>
        </a:blipFill>
        <a:effectLst/>
      </p:bgPr>
    </p:bg>
    <p:spTree>
      <p:nvGrpSpPr>
        <p:cNvPr id="1" name=""/>
        <p:cNvGrpSpPr/>
        <p:nvPr/>
      </p:nvGrpSpPr>
      <p:grpSpPr/>
      <p:sp>
        <p:nvSpPr>
          <p:cNvPr id="2" name="Title 1"/>
          <p:cNvSpPr>
            <a:spLocks noGrp="1"/>
          </p:cNvSpPr>
          <p:nvPr>
            <p:ph type="title"/>
          </p:nvPr>
        </p:nvSpPr>
        <p:spPr>
          <a:xfrm>
            <a:off x="382270" y="106680"/>
            <a:ext cx="11427460" cy="1354455"/>
          </a:xfrm>
          <a:prstGeom prst="round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FE4444"/>
              </a:gs>
              <a:gs pos="100000">
                <a:srgbClr val="832B2B"/>
              </a:gs>
            </a:gsLst>
            <a:lin scaled="0"/>
          </a:gradFill>
          <a:effectLst>
            <a:innerShdw blurRad="63500" dist="50800" dir="5400000">
              <a:prstClr val="black">
                <a:alpha val="50000"/>
              </a:prstClr>
            </a:innerShdw>
          </a:effectLst>
        </p:spPr>
        <p:style>
          <a:lnRef idx="0">
            <a:srgbClr val="FFFFFF"/>
          </a:lnRef>
          <a:fillRef idx="2">
            <a:schemeClr val="accent1"/>
          </a:fillRef>
          <a:effectRef idx="1">
            <a:schemeClr val="accent1"/>
          </a:effectRef>
          <a:fontRef idx="minor">
            <a:schemeClr val="dk1"/>
          </a:fontRef>
        </p:style>
        <p:txBody>
          <a:bodyPr>
            <a:normAutofit fontScale="90000"/>
          </a:bodyPr>
          <a:p>
            <a:pPr algn="ctr"/>
            <a:r>
              <a:rPr lang="en-US" sz="3110">
                <a:solidFill>
                  <a:schemeClr val="tx1">
                    <a:lumMod val="65000"/>
                    <a:lumOff val="35000"/>
                  </a:schemeClr>
                </a:solidFill>
              </a:rPr>
              <a:t>Republic Democratique d’Algerie Ministere de l’enseignement Superieur et de l’education  de Recherche Scientifique  </a:t>
            </a:r>
            <a:br>
              <a:rPr lang="en-US" sz="3110">
                <a:solidFill>
                  <a:schemeClr val="tx1">
                    <a:lumMod val="65000"/>
                    <a:lumOff val="35000"/>
                  </a:schemeClr>
                </a:solidFill>
              </a:rPr>
            </a:br>
            <a:r>
              <a:rPr lang="en-US" sz="3110">
                <a:solidFill>
                  <a:schemeClr val="tx1">
                    <a:lumMod val="65000"/>
                    <a:lumOff val="35000"/>
                  </a:schemeClr>
                </a:solidFill>
              </a:rPr>
              <a:t>  Universite des Sciences et de la Technologie Houari Boumediene</a:t>
            </a:r>
            <a:r>
              <a:rPr lang="en-US" sz="3555">
                <a:solidFill>
                  <a:schemeClr val="tx1">
                    <a:lumMod val="65000"/>
                    <a:lumOff val="35000"/>
                  </a:schemeClr>
                </a:solidFill>
              </a:rPr>
              <a:t> .</a:t>
            </a:r>
            <a:r>
              <a:rPr lang="en-US">
                <a:solidFill>
                  <a:schemeClr val="tx1">
                    <a:lumMod val="65000"/>
                    <a:lumOff val="35000"/>
                  </a:schemeClr>
                </a:solidFill>
              </a:rPr>
              <a:t> </a:t>
            </a:r>
            <a:endParaRPr lang="en-US">
              <a:solidFill>
                <a:schemeClr val="tx1">
                  <a:lumMod val="65000"/>
                  <a:lumOff val="35000"/>
                </a:schemeClr>
              </a:solidFill>
            </a:endParaRPr>
          </a:p>
        </p:txBody>
      </p:sp>
      <p:sp>
        <p:nvSpPr>
          <p:cNvPr id="6" name="Content Placeholder 5"/>
          <p:cNvSpPr>
            <a:spLocks noGrp="1"/>
          </p:cNvSpPr>
          <p:nvPr>
            <p:ph idx="1"/>
          </p:nvPr>
        </p:nvSpPr>
        <p:spPr>
          <a:xfrm>
            <a:off x="127000" y="2820035"/>
            <a:ext cx="11929110" cy="3953510"/>
          </a:xfrm>
        </p:spPr>
        <p:txBody>
          <a:bodyPr/>
          <a:p>
            <a:pPr marL="0" indent="0" algn="ctr">
              <a:buNone/>
            </a:pPr>
            <a:r>
              <a:rPr lang="en-US"/>
              <a:t> </a:t>
            </a:r>
            <a:r>
              <a:rPr lang="en-US" b="1" i="1" u="sng">
                <a:latin typeface="Bodoni MT" panose="02070603080606020203" charset="0"/>
                <a:cs typeface="Bodoni MT" panose="02070603080606020203" charset="0"/>
              </a:rPr>
              <a:t>Les Membres : </a:t>
            </a:r>
            <a:endParaRPr lang="en-US"/>
          </a:p>
          <a:p>
            <a:pPr algn="l"/>
            <a:r>
              <a:rPr lang="en-US" b="1">
                <a:latin typeface="Cambria Math" panose="02040503050406030204" charset="0"/>
                <a:cs typeface="Cambria Math" panose="02040503050406030204" charset="0"/>
              </a:rPr>
              <a:t>Larbi Redoine </a:t>
            </a:r>
            <a:endParaRPr lang="en-US"/>
          </a:p>
          <a:p>
            <a:pPr algn="l"/>
            <a:r>
              <a:rPr lang="en-US" b="1">
                <a:latin typeface="Cambria Math" panose="02040503050406030204" charset="0"/>
                <a:cs typeface="Cambria Math" panose="02040503050406030204" charset="0"/>
              </a:rPr>
              <a:t>Merazi Akram </a:t>
            </a:r>
            <a:endParaRPr lang="en-US"/>
          </a:p>
          <a:p>
            <a:pPr algn="l"/>
            <a:r>
              <a:rPr lang="en-US" b="1">
                <a:latin typeface="Cambria Math" panose="02040503050406030204" charset="0"/>
                <a:cs typeface="Cambria Math" panose="02040503050406030204" charset="0"/>
              </a:rPr>
              <a:t>Meddad Makhlouf </a:t>
            </a:r>
            <a:endParaRPr lang="en-US" b="1">
              <a:latin typeface="Cambria Math" panose="02040503050406030204" charset="0"/>
              <a:cs typeface="Cambria Math" panose="02040503050406030204" charset="0"/>
            </a:endParaRPr>
          </a:p>
          <a:p>
            <a:pPr algn="l"/>
            <a:r>
              <a:rPr lang="en-US" b="1">
                <a:latin typeface="Cambria Math" panose="02040503050406030204" charset="0"/>
                <a:cs typeface="Cambria Math" panose="02040503050406030204" charset="0"/>
              </a:rPr>
              <a:t>Chadouli Wissam</a:t>
            </a:r>
            <a:r>
              <a:rPr lang="en-US"/>
              <a:t> </a:t>
            </a:r>
            <a:endParaRPr lang="en-US"/>
          </a:p>
          <a:p>
            <a:pPr algn="l"/>
            <a:r>
              <a:rPr lang="en-US" b="1">
                <a:latin typeface="Cambria Math" panose="02040503050406030204" charset="0"/>
                <a:cs typeface="Cambria Math" panose="02040503050406030204" charset="0"/>
              </a:rPr>
              <a:t>Ghaibouche Sarra </a:t>
            </a:r>
            <a:endParaRPr lang="en-US" b="1">
              <a:latin typeface="Cambria Math" panose="02040503050406030204" charset="0"/>
              <a:cs typeface="Cambria Math" panose="02040503050406030204" charset="0"/>
            </a:endParaRPr>
          </a:p>
          <a:p>
            <a:pPr algn="l"/>
            <a:endParaRPr lang="en-US" b="1">
              <a:latin typeface="Cambria Math" panose="02040503050406030204" charset="0"/>
              <a:cs typeface="Cambria Math" panose="02040503050406030204" charset="0"/>
            </a:endParaRPr>
          </a:p>
        </p:txBody>
      </p:sp>
      <p:pic>
        <p:nvPicPr>
          <p:cNvPr id="4" name="Image 2" descr="C:\Users\MTM\Downloads\yoyou.png"/>
          <p:cNvPicPr>
            <a:picLocks noChangeAspect="1" noChangeArrowheads="1"/>
          </p:cNvPicPr>
          <p:nvPr/>
        </p:nvPicPr>
        <p:blipFill>
          <a:blip r:embed="rId2" cstate="print"/>
          <a:srcRect l="1346" t="6308" r="-9853" b="-6308"/>
          <a:stretch>
            <a:fillRect/>
          </a:stretch>
        </p:blipFill>
        <p:spPr>
          <a:xfrm>
            <a:off x="4792980" y="1461135"/>
            <a:ext cx="2867025" cy="1358900"/>
          </a:xfrm>
          <a:prstGeom prst="flowChartDelay">
            <a:avLst/>
          </a:prstGeom>
          <a:noFill/>
          <a:ln w="9525">
            <a:noFill/>
            <a:miter lim="800000"/>
            <a:headEnd/>
            <a:tailEnd/>
          </a:ln>
        </p:spPr>
      </p:pic>
      <p:sp>
        <p:nvSpPr>
          <p:cNvPr id="9" name="Date Placeholder 8"/>
          <p:cNvSpPr>
            <a:spLocks noGrp="1"/>
          </p:cNvSpPr>
          <p:nvPr>
            <p:ph type="dt" sz="half" idx="10"/>
          </p:nvPr>
        </p:nvSpPr>
        <p:spPr/>
        <p:txBody>
          <a:bodyPr/>
          <a:p>
            <a:fld id="{BB962C8B-B14F-4D97-AF65-F5344CB8AC3E}" type="datetime1">
              <a:rPr lang="en-US" smtClean="0"/>
            </a:fld>
            <a:endParaRPr lang="en-US" smtClean="0"/>
          </a:p>
        </p:txBody>
      </p:sp>
      <p:sp>
        <p:nvSpPr>
          <p:cNvPr id="10" name="Slide Number Placeholder 9"/>
          <p:cNvSpPr>
            <a:spLocks noGrp="1"/>
          </p:cNvSpPr>
          <p:nvPr>
            <p:ph type="sldNum" sz="quarter" idx="12"/>
          </p:nvPr>
        </p:nvSpPr>
        <p:spPr/>
        <p:txBody>
          <a:bodyPr/>
          <a:p>
            <a:fld id="{9B618960-8005-486C-9A75-10CB2AAC16F9}" type="slidenum">
              <a:rPr lang="en-US" sz="3200" b="1" i="1" smtClean="0">
                <a:solidFill>
                  <a:schemeClr val="tx1">
                    <a:lumMod val="85000"/>
                    <a:lumOff val="15000"/>
                  </a:schemeClr>
                </a:solidFill>
              </a:rPr>
            </a:fld>
            <a:endParaRPr lang="en-US" sz="3200" b="1" i="1" smtClean="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Click="0" advTm="12000">
        <p:push dir="u"/>
      </p:transition>
    </mc:Choice>
    <mc:Fallback>
      <p:transition spd="slow" advClick="0" advTm="12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750" fill="hold">
                                          <p:stCondLst>
                                            <p:cond delay="0"/>
                                          </p:stCondLst>
                                        </p:cTn>
                                        <p:tgtEl>
                                          <p:spTgt spid="2"/>
                                        </p:tgtEl>
                                        <p:attrNameLst>
                                          <p:attrName>style.visibility</p:attrName>
                                        </p:attrNameLst>
                                      </p:cBhvr>
                                      <p:to>
                                        <p:strVal val="visible"/>
                                      </p:to>
                                    </p:set>
                                    <p:animEffect transition="in" filter="wipe(down)">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0" presetClass="entr" presetSubtype="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800" decel="100000"/>
                                        <p:tgtEl>
                                          <p:spTgt spid="6">
                                            <p:txEl>
                                              <p:pRg st="0" end="0"/>
                                            </p:txEl>
                                          </p:spTgt>
                                        </p:tgtEl>
                                      </p:cBhvr>
                                    </p:animEffect>
                                    <p:anim calcmode="lin" valueType="num">
                                      <p:cBhvr>
                                        <p:cTn id="21" dur="800" decel="100000" fill="hold"/>
                                        <p:tgtEl>
                                          <p:spTgt spid="6">
                                            <p:txEl>
                                              <p:pRg st="0" end="0"/>
                                            </p:txEl>
                                          </p:spTgt>
                                        </p:tgtEl>
                                        <p:attrNameLst>
                                          <p:attrName>style.rotation</p:attrName>
                                        </p:attrNameLst>
                                      </p:cBhvr>
                                      <p:tavLst>
                                        <p:tav tm="0">
                                          <p:val>
                                            <p:fltVal val="-90"/>
                                          </p:val>
                                        </p:tav>
                                        <p:tav tm="100000">
                                          <p:val>
                                            <p:fltVal val="0"/>
                                          </p:val>
                                        </p:tav>
                                      </p:tavLst>
                                    </p:anim>
                                    <p:anim calcmode="lin" valueType="num">
                                      <p:cBhvr>
                                        <p:cTn id="22" dur="800" decel="100000" fill="hold"/>
                                        <p:tgtEl>
                                          <p:spTgt spid="6">
                                            <p:txEl>
                                              <p:pRg st="0" end="0"/>
                                            </p:txEl>
                                          </p:spTgt>
                                        </p:tgtEl>
                                        <p:attrNameLst>
                                          <p:attrName>ppt_x</p:attrName>
                                        </p:attrNameLst>
                                      </p:cBhvr>
                                      <p:tavLst>
                                        <p:tav tm="0">
                                          <p:val>
                                            <p:strVal val="#ppt_x+0.4"/>
                                          </p:val>
                                        </p:tav>
                                        <p:tav tm="100000">
                                          <p:val>
                                            <p:strVal val="#ppt_x-0.05"/>
                                          </p:val>
                                        </p:tav>
                                      </p:tavLst>
                                    </p:anim>
                                    <p:anim calcmode="lin" valueType="num">
                                      <p:cBhvr>
                                        <p:cTn id="23" dur="800" decel="100000" fill="hold"/>
                                        <p:tgtEl>
                                          <p:spTgt spid="6">
                                            <p:txEl>
                                              <p:pRg st="0" end="0"/>
                                            </p:txEl>
                                          </p:spTgt>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6">
                                            <p:txEl>
                                              <p:pRg st="0" end="0"/>
                                            </p:txEl>
                                          </p:spTgt>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6">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0" presetClass="entr" presetSubtype="0"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800" decel="100000"/>
                                        <p:tgtEl>
                                          <p:spTgt spid="6">
                                            <p:txEl>
                                              <p:pRg st="1" end="1"/>
                                            </p:txEl>
                                          </p:spTgt>
                                        </p:tgtEl>
                                      </p:cBhvr>
                                    </p:animEffect>
                                    <p:anim calcmode="lin" valueType="num">
                                      <p:cBhvr>
                                        <p:cTn id="31" dur="800" decel="100000" fill="hold"/>
                                        <p:tgtEl>
                                          <p:spTgt spid="6">
                                            <p:txEl>
                                              <p:pRg st="1" end="1"/>
                                            </p:txEl>
                                          </p:spTgt>
                                        </p:tgtEl>
                                        <p:attrNameLst>
                                          <p:attrName>style.rotation</p:attrName>
                                        </p:attrNameLst>
                                      </p:cBhvr>
                                      <p:tavLst>
                                        <p:tav tm="0">
                                          <p:val>
                                            <p:fltVal val="-90"/>
                                          </p:val>
                                        </p:tav>
                                        <p:tav tm="100000">
                                          <p:val>
                                            <p:fltVal val="0"/>
                                          </p:val>
                                        </p:tav>
                                      </p:tavLst>
                                    </p:anim>
                                    <p:anim calcmode="lin" valueType="num">
                                      <p:cBhvr>
                                        <p:cTn id="32" dur="800" decel="100000" fill="hold"/>
                                        <p:tgtEl>
                                          <p:spTgt spid="6">
                                            <p:txEl>
                                              <p:pRg st="1" end="1"/>
                                            </p:txEl>
                                          </p:spTgt>
                                        </p:tgtEl>
                                        <p:attrNameLst>
                                          <p:attrName>ppt_x</p:attrName>
                                        </p:attrNameLst>
                                      </p:cBhvr>
                                      <p:tavLst>
                                        <p:tav tm="0">
                                          <p:val>
                                            <p:strVal val="#ppt_x+0.4"/>
                                          </p:val>
                                        </p:tav>
                                        <p:tav tm="100000">
                                          <p:val>
                                            <p:strVal val="#ppt_x-0.05"/>
                                          </p:val>
                                        </p:tav>
                                      </p:tavLst>
                                    </p:anim>
                                    <p:anim calcmode="lin" valueType="num">
                                      <p:cBhvr>
                                        <p:cTn id="33" dur="800" decel="100000" fill="hold"/>
                                        <p:tgtEl>
                                          <p:spTgt spid="6">
                                            <p:txEl>
                                              <p:pRg st="1" end="1"/>
                                            </p:txEl>
                                          </p:spTgt>
                                        </p:tgtEl>
                                        <p:attrNameLst>
                                          <p:attrName>ppt_y</p:attrName>
                                        </p:attrNameLst>
                                      </p:cBhvr>
                                      <p:tavLst>
                                        <p:tav tm="0">
                                          <p:val>
                                            <p:strVal val="#ppt_y-0.4"/>
                                          </p:val>
                                        </p:tav>
                                        <p:tav tm="100000">
                                          <p:val>
                                            <p:strVal val="#ppt_y+0.1"/>
                                          </p:val>
                                        </p:tav>
                                      </p:tavLst>
                                    </p:anim>
                                    <p:anim calcmode="lin" valueType="num">
                                      <p:cBhvr>
                                        <p:cTn id="34" dur="200" accel="100000" fill="hold">
                                          <p:stCondLst>
                                            <p:cond delay="800"/>
                                          </p:stCondLst>
                                        </p:cTn>
                                        <p:tgtEl>
                                          <p:spTgt spid="6">
                                            <p:txEl>
                                              <p:pRg st="1" end="1"/>
                                            </p:txEl>
                                          </p:spTgt>
                                        </p:tgtEl>
                                        <p:attrNameLst>
                                          <p:attrName>ppt_x</p:attrName>
                                        </p:attrNameLst>
                                      </p:cBhvr>
                                      <p:tavLst>
                                        <p:tav tm="0">
                                          <p:val>
                                            <p:strVal val="#ppt_x-0.05"/>
                                          </p:val>
                                        </p:tav>
                                        <p:tav tm="100000">
                                          <p:val>
                                            <p:strVal val="#ppt_x"/>
                                          </p:val>
                                        </p:tav>
                                      </p:tavLst>
                                    </p:anim>
                                    <p:anim calcmode="lin" valueType="num">
                                      <p:cBhvr>
                                        <p:cTn id="35" dur="200" accel="100000" fill="hold">
                                          <p:stCondLst>
                                            <p:cond delay="800"/>
                                          </p:stCondLst>
                                        </p:cTn>
                                        <p:tgtEl>
                                          <p:spTgt spid="6">
                                            <p:txEl>
                                              <p:pRg st="1" end="1"/>
                                            </p:txEl>
                                          </p:spTgt>
                                        </p:tgtEl>
                                        <p:attrNameLst>
                                          <p:attrName>ppt_y</p:attrName>
                                        </p:attrNameLst>
                                      </p:cBhvr>
                                      <p:tavLst>
                                        <p:tav tm="0">
                                          <p:val>
                                            <p:strVal val="#ppt_y+0.1"/>
                                          </p:val>
                                        </p:tav>
                                        <p:tav tm="100000">
                                          <p:val>
                                            <p:strVal val="#ppt_y"/>
                                          </p:val>
                                        </p:tav>
                                      </p:tavLst>
                                    </p:anim>
                                  </p:childTnLst>
                                </p:cTn>
                              </p:par>
                              <p:par>
                                <p:cTn id="36" presetID="30" presetClass="entr" presetSubtype="0" fill="hold"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fade">
                                      <p:cBhvr>
                                        <p:cTn id="38" dur="800" decel="100000"/>
                                        <p:tgtEl>
                                          <p:spTgt spid="6">
                                            <p:txEl>
                                              <p:pRg st="2" end="2"/>
                                            </p:txEl>
                                          </p:spTgt>
                                        </p:tgtEl>
                                      </p:cBhvr>
                                    </p:animEffect>
                                    <p:anim calcmode="lin" valueType="num">
                                      <p:cBhvr>
                                        <p:cTn id="39" dur="800" decel="100000" fill="hold"/>
                                        <p:tgtEl>
                                          <p:spTgt spid="6">
                                            <p:txEl>
                                              <p:pRg st="2" end="2"/>
                                            </p:txEl>
                                          </p:spTgt>
                                        </p:tgtEl>
                                        <p:attrNameLst>
                                          <p:attrName>style.rotation</p:attrName>
                                        </p:attrNameLst>
                                      </p:cBhvr>
                                      <p:tavLst>
                                        <p:tav tm="0">
                                          <p:val>
                                            <p:fltVal val="-90"/>
                                          </p:val>
                                        </p:tav>
                                        <p:tav tm="100000">
                                          <p:val>
                                            <p:fltVal val="0"/>
                                          </p:val>
                                        </p:tav>
                                      </p:tavLst>
                                    </p:anim>
                                    <p:anim calcmode="lin" valueType="num">
                                      <p:cBhvr>
                                        <p:cTn id="40" dur="800" decel="100000" fill="hold"/>
                                        <p:tgtEl>
                                          <p:spTgt spid="6">
                                            <p:txEl>
                                              <p:pRg st="2" end="2"/>
                                            </p:txEl>
                                          </p:spTgt>
                                        </p:tgtEl>
                                        <p:attrNameLst>
                                          <p:attrName>ppt_x</p:attrName>
                                        </p:attrNameLst>
                                      </p:cBhvr>
                                      <p:tavLst>
                                        <p:tav tm="0">
                                          <p:val>
                                            <p:strVal val="#ppt_x+0.4"/>
                                          </p:val>
                                        </p:tav>
                                        <p:tav tm="100000">
                                          <p:val>
                                            <p:strVal val="#ppt_x-0.05"/>
                                          </p:val>
                                        </p:tav>
                                      </p:tavLst>
                                    </p:anim>
                                    <p:anim calcmode="lin" valueType="num">
                                      <p:cBhvr>
                                        <p:cTn id="41" dur="800" decel="100000" fill="hold"/>
                                        <p:tgtEl>
                                          <p:spTgt spid="6">
                                            <p:txEl>
                                              <p:pRg st="2" end="2"/>
                                            </p:txEl>
                                          </p:spTgt>
                                        </p:tgtEl>
                                        <p:attrNameLst>
                                          <p:attrName>ppt_y</p:attrName>
                                        </p:attrNameLst>
                                      </p:cBhvr>
                                      <p:tavLst>
                                        <p:tav tm="0">
                                          <p:val>
                                            <p:strVal val="#ppt_y-0.4"/>
                                          </p:val>
                                        </p:tav>
                                        <p:tav tm="100000">
                                          <p:val>
                                            <p:strVal val="#ppt_y+0.1"/>
                                          </p:val>
                                        </p:tav>
                                      </p:tavLst>
                                    </p:anim>
                                    <p:anim calcmode="lin" valueType="num">
                                      <p:cBhvr>
                                        <p:cTn id="42" dur="200" accel="100000" fill="hold">
                                          <p:stCondLst>
                                            <p:cond delay="800"/>
                                          </p:stCondLst>
                                        </p:cTn>
                                        <p:tgtEl>
                                          <p:spTgt spid="6">
                                            <p:txEl>
                                              <p:pRg st="2" end="2"/>
                                            </p:txEl>
                                          </p:spTgt>
                                        </p:tgtEl>
                                        <p:attrNameLst>
                                          <p:attrName>ppt_x</p:attrName>
                                        </p:attrNameLst>
                                      </p:cBhvr>
                                      <p:tavLst>
                                        <p:tav tm="0">
                                          <p:val>
                                            <p:strVal val="#ppt_x-0.05"/>
                                          </p:val>
                                        </p:tav>
                                        <p:tav tm="100000">
                                          <p:val>
                                            <p:strVal val="#ppt_x"/>
                                          </p:val>
                                        </p:tav>
                                      </p:tavLst>
                                    </p:anim>
                                    <p:anim calcmode="lin" valueType="num">
                                      <p:cBhvr>
                                        <p:cTn id="43" dur="200" accel="100000" fill="hold">
                                          <p:stCondLst>
                                            <p:cond delay="800"/>
                                          </p:stCondLst>
                                        </p:cTn>
                                        <p:tgtEl>
                                          <p:spTgt spid="6">
                                            <p:txEl>
                                              <p:pRg st="2" end="2"/>
                                            </p:txEl>
                                          </p:spTgt>
                                        </p:tgtEl>
                                        <p:attrNameLst>
                                          <p:attrName>ppt_y</p:attrName>
                                        </p:attrNameLst>
                                      </p:cBhvr>
                                      <p:tavLst>
                                        <p:tav tm="0">
                                          <p:val>
                                            <p:strVal val="#ppt_y+0.1"/>
                                          </p:val>
                                        </p:tav>
                                        <p:tav tm="100000">
                                          <p:val>
                                            <p:strVal val="#ppt_y"/>
                                          </p:val>
                                        </p:tav>
                                      </p:tavLst>
                                    </p:anim>
                                  </p:childTnLst>
                                </p:cTn>
                              </p:par>
                              <p:par>
                                <p:cTn id="44" presetID="30" presetClass="entr" presetSubtype="0" fill="hold" nodeType="with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800" decel="100000"/>
                                        <p:tgtEl>
                                          <p:spTgt spid="6">
                                            <p:txEl>
                                              <p:pRg st="3" end="3"/>
                                            </p:txEl>
                                          </p:spTgt>
                                        </p:tgtEl>
                                      </p:cBhvr>
                                    </p:animEffect>
                                    <p:anim calcmode="lin" valueType="num">
                                      <p:cBhvr>
                                        <p:cTn id="47" dur="800" decel="100000" fill="hold"/>
                                        <p:tgtEl>
                                          <p:spTgt spid="6">
                                            <p:txEl>
                                              <p:pRg st="3" end="3"/>
                                            </p:txEl>
                                          </p:spTgt>
                                        </p:tgtEl>
                                        <p:attrNameLst>
                                          <p:attrName>style.rotation</p:attrName>
                                        </p:attrNameLst>
                                      </p:cBhvr>
                                      <p:tavLst>
                                        <p:tav tm="0">
                                          <p:val>
                                            <p:fltVal val="-90"/>
                                          </p:val>
                                        </p:tav>
                                        <p:tav tm="100000">
                                          <p:val>
                                            <p:fltVal val="0"/>
                                          </p:val>
                                        </p:tav>
                                      </p:tavLst>
                                    </p:anim>
                                    <p:anim calcmode="lin" valueType="num">
                                      <p:cBhvr>
                                        <p:cTn id="48" dur="800" decel="100000" fill="hold"/>
                                        <p:tgtEl>
                                          <p:spTgt spid="6">
                                            <p:txEl>
                                              <p:pRg st="3" end="3"/>
                                            </p:txEl>
                                          </p:spTgt>
                                        </p:tgtEl>
                                        <p:attrNameLst>
                                          <p:attrName>ppt_x</p:attrName>
                                        </p:attrNameLst>
                                      </p:cBhvr>
                                      <p:tavLst>
                                        <p:tav tm="0">
                                          <p:val>
                                            <p:strVal val="#ppt_x+0.4"/>
                                          </p:val>
                                        </p:tav>
                                        <p:tav tm="100000">
                                          <p:val>
                                            <p:strVal val="#ppt_x-0.05"/>
                                          </p:val>
                                        </p:tav>
                                      </p:tavLst>
                                    </p:anim>
                                    <p:anim calcmode="lin" valueType="num">
                                      <p:cBhvr>
                                        <p:cTn id="49" dur="800" decel="100000" fill="hold"/>
                                        <p:tgtEl>
                                          <p:spTgt spid="6">
                                            <p:txEl>
                                              <p:pRg st="3" end="3"/>
                                            </p:txEl>
                                          </p:spTgt>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6">
                                            <p:txEl>
                                              <p:pRg st="3" end="3"/>
                                            </p:txEl>
                                          </p:spTgt>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6">
                                            <p:txEl>
                                              <p:pRg st="3" end="3"/>
                                            </p:txEl>
                                          </p:spTgt>
                                        </p:tgtEl>
                                        <p:attrNameLst>
                                          <p:attrName>ppt_y</p:attrName>
                                        </p:attrNameLst>
                                      </p:cBhvr>
                                      <p:tavLst>
                                        <p:tav tm="0">
                                          <p:val>
                                            <p:strVal val="#ppt_y+0.1"/>
                                          </p:val>
                                        </p:tav>
                                        <p:tav tm="100000">
                                          <p:val>
                                            <p:strVal val="#ppt_y"/>
                                          </p:val>
                                        </p:tav>
                                      </p:tavLst>
                                    </p:anim>
                                  </p:childTnLst>
                                </p:cTn>
                              </p:par>
                              <p:par>
                                <p:cTn id="52" presetID="30" presetClass="entr" presetSubtype="0" fill="hold" nodeType="with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fade">
                                      <p:cBhvr>
                                        <p:cTn id="54" dur="800" decel="100000"/>
                                        <p:tgtEl>
                                          <p:spTgt spid="6">
                                            <p:txEl>
                                              <p:pRg st="4" end="4"/>
                                            </p:txEl>
                                          </p:spTgt>
                                        </p:tgtEl>
                                      </p:cBhvr>
                                    </p:animEffect>
                                    <p:anim calcmode="lin" valueType="num">
                                      <p:cBhvr>
                                        <p:cTn id="55" dur="800" decel="100000" fill="hold"/>
                                        <p:tgtEl>
                                          <p:spTgt spid="6">
                                            <p:txEl>
                                              <p:pRg st="4" end="4"/>
                                            </p:txEl>
                                          </p:spTgt>
                                        </p:tgtEl>
                                        <p:attrNameLst>
                                          <p:attrName>style.rotation</p:attrName>
                                        </p:attrNameLst>
                                      </p:cBhvr>
                                      <p:tavLst>
                                        <p:tav tm="0">
                                          <p:val>
                                            <p:fltVal val="-90"/>
                                          </p:val>
                                        </p:tav>
                                        <p:tav tm="100000">
                                          <p:val>
                                            <p:fltVal val="0"/>
                                          </p:val>
                                        </p:tav>
                                      </p:tavLst>
                                    </p:anim>
                                    <p:anim calcmode="lin" valueType="num">
                                      <p:cBhvr>
                                        <p:cTn id="56" dur="800" decel="100000" fill="hold"/>
                                        <p:tgtEl>
                                          <p:spTgt spid="6">
                                            <p:txEl>
                                              <p:pRg st="4" end="4"/>
                                            </p:txEl>
                                          </p:spTgt>
                                        </p:tgtEl>
                                        <p:attrNameLst>
                                          <p:attrName>ppt_x</p:attrName>
                                        </p:attrNameLst>
                                      </p:cBhvr>
                                      <p:tavLst>
                                        <p:tav tm="0">
                                          <p:val>
                                            <p:strVal val="#ppt_x+0.4"/>
                                          </p:val>
                                        </p:tav>
                                        <p:tav tm="100000">
                                          <p:val>
                                            <p:strVal val="#ppt_x-0.05"/>
                                          </p:val>
                                        </p:tav>
                                      </p:tavLst>
                                    </p:anim>
                                    <p:anim calcmode="lin" valueType="num">
                                      <p:cBhvr>
                                        <p:cTn id="57" dur="800" decel="100000" fill="hold"/>
                                        <p:tgtEl>
                                          <p:spTgt spid="6">
                                            <p:txEl>
                                              <p:pRg st="4" end="4"/>
                                            </p:txEl>
                                          </p:spTgt>
                                        </p:tgtEl>
                                        <p:attrNameLst>
                                          <p:attrName>ppt_y</p:attrName>
                                        </p:attrNameLst>
                                      </p:cBhvr>
                                      <p:tavLst>
                                        <p:tav tm="0">
                                          <p:val>
                                            <p:strVal val="#ppt_y-0.4"/>
                                          </p:val>
                                        </p:tav>
                                        <p:tav tm="100000">
                                          <p:val>
                                            <p:strVal val="#ppt_y+0.1"/>
                                          </p:val>
                                        </p:tav>
                                      </p:tavLst>
                                    </p:anim>
                                    <p:anim calcmode="lin" valueType="num">
                                      <p:cBhvr>
                                        <p:cTn id="58" dur="200" accel="100000" fill="hold">
                                          <p:stCondLst>
                                            <p:cond delay="800"/>
                                          </p:stCondLst>
                                        </p:cTn>
                                        <p:tgtEl>
                                          <p:spTgt spid="6">
                                            <p:txEl>
                                              <p:pRg st="4" end="4"/>
                                            </p:txEl>
                                          </p:spTgt>
                                        </p:tgtEl>
                                        <p:attrNameLst>
                                          <p:attrName>ppt_x</p:attrName>
                                        </p:attrNameLst>
                                      </p:cBhvr>
                                      <p:tavLst>
                                        <p:tav tm="0">
                                          <p:val>
                                            <p:strVal val="#ppt_x-0.05"/>
                                          </p:val>
                                        </p:tav>
                                        <p:tav tm="100000">
                                          <p:val>
                                            <p:strVal val="#ppt_x"/>
                                          </p:val>
                                        </p:tav>
                                      </p:tavLst>
                                    </p:anim>
                                    <p:anim calcmode="lin" valueType="num">
                                      <p:cBhvr>
                                        <p:cTn id="59" dur="200" accel="100000" fill="hold">
                                          <p:stCondLst>
                                            <p:cond delay="800"/>
                                          </p:stCondLst>
                                        </p:cTn>
                                        <p:tgtEl>
                                          <p:spTgt spid="6">
                                            <p:txEl>
                                              <p:pRg st="4" end="4"/>
                                            </p:txEl>
                                          </p:spTgt>
                                        </p:tgtEl>
                                        <p:attrNameLst>
                                          <p:attrName>ppt_y</p:attrName>
                                        </p:attrNameLst>
                                      </p:cBhvr>
                                      <p:tavLst>
                                        <p:tav tm="0">
                                          <p:val>
                                            <p:strVal val="#ppt_y+0.1"/>
                                          </p:val>
                                        </p:tav>
                                        <p:tav tm="100000">
                                          <p:val>
                                            <p:strVal val="#ppt_y"/>
                                          </p:val>
                                        </p:tav>
                                      </p:tavLst>
                                    </p:anim>
                                  </p:childTnLst>
                                </p:cTn>
                              </p:par>
                              <p:par>
                                <p:cTn id="60" presetID="30" presetClass="entr" presetSubtype="0" fill="hold" nodeType="with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800" decel="100000"/>
                                        <p:tgtEl>
                                          <p:spTgt spid="6">
                                            <p:txEl>
                                              <p:pRg st="5" end="5"/>
                                            </p:txEl>
                                          </p:spTgt>
                                        </p:tgtEl>
                                      </p:cBhvr>
                                    </p:animEffect>
                                    <p:anim calcmode="lin" valueType="num">
                                      <p:cBhvr>
                                        <p:cTn id="63" dur="800" decel="100000" fill="hold"/>
                                        <p:tgtEl>
                                          <p:spTgt spid="6">
                                            <p:txEl>
                                              <p:pRg st="5" end="5"/>
                                            </p:txEl>
                                          </p:spTgt>
                                        </p:tgtEl>
                                        <p:attrNameLst>
                                          <p:attrName>style.rotation</p:attrName>
                                        </p:attrNameLst>
                                      </p:cBhvr>
                                      <p:tavLst>
                                        <p:tav tm="0">
                                          <p:val>
                                            <p:fltVal val="-90"/>
                                          </p:val>
                                        </p:tav>
                                        <p:tav tm="100000">
                                          <p:val>
                                            <p:fltVal val="0"/>
                                          </p:val>
                                        </p:tav>
                                      </p:tavLst>
                                    </p:anim>
                                    <p:anim calcmode="lin" valueType="num">
                                      <p:cBhvr>
                                        <p:cTn id="64" dur="800" decel="100000" fill="hold"/>
                                        <p:tgtEl>
                                          <p:spTgt spid="6">
                                            <p:txEl>
                                              <p:pRg st="5" end="5"/>
                                            </p:txEl>
                                          </p:spTgt>
                                        </p:tgtEl>
                                        <p:attrNameLst>
                                          <p:attrName>ppt_x</p:attrName>
                                        </p:attrNameLst>
                                      </p:cBhvr>
                                      <p:tavLst>
                                        <p:tav tm="0">
                                          <p:val>
                                            <p:strVal val="#ppt_x+0.4"/>
                                          </p:val>
                                        </p:tav>
                                        <p:tav tm="100000">
                                          <p:val>
                                            <p:strVal val="#ppt_x-0.05"/>
                                          </p:val>
                                        </p:tav>
                                      </p:tavLst>
                                    </p:anim>
                                    <p:anim calcmode="lin" valueType="num">
                                      <p:cBhvr>
                                        <p:cTn id="65" dur="800" decel="100000" fill="hold"/>
                                        <p:tgtEl>
                                          <p:spTgt spid="6">
                                            <p:txEl>
                                              <p:pRg st="5" end="5"/>
                                            </p:txEl>
                                          </p:spTgt>
                                        </p:tgtEl>
                                        <p:attrNameLst>
                                          <p:attrName>ppt_y</p:attrName>
                                        </p:attrNameLst>
                                      </p:cBhvr>
                                      <p:tavLst>
                                        <p:tav tm="0">
                                          <p:val>
                                            <p:strVal val="#ppt_y-0.4"/>
                                          </p:val>
                                        </p:tav>
                                        <p:tav tm="100000">
                                          <p:val>
                                            <p:strVal val="#ppt_y+0.1"/>
                                          </p:val>
                                        </p:tav>
                                      </p:tavLst>
                                    </p:anim>
                                    <p:anim calcmode="lin" valueType="num">
                                      <p:cBhvr>
                                        <p:cTn id="66" dur="200" accel="100000" fill="hold">
                                          <p:stCondLst>
                                            <p:cond delay="800"/>
                                          </p:stCondLst>
                                        </p:cTn>
                                        <p:tgtEl>
                                          <p:spTgt spid="6">
                                            <p:txEl>
                                              <p:pRg st="5" end="5"/>
                                            </p:txEl>
                                          </p:spTgt>
                                        </p:tgtEl>
                                        <p:attrNameLst>
                                          <p:attrName>ppt_x</p:attrName>
                                        </p:attrNameLst>
                                      </p:cBhvr>
                                      <p:tavLst>
                                        <p:tav tm="0">
                                          <p:val>
                                            <p:strVal val="#ppt_x-0.05"/>
                                          </p:val>
                                        </p:tav>
                                        <p:tav tm="100000">
                                          <p:val>
                                            <p:strVal val="#ppt_x"/>
                                          </p:val>
                                        </p:tav>
                                      </p:tavLst>
                                    </p:anim>
                                    <p:anim calcmode="lin" valueType="num">
                                      <p:cBhvr>
                                        <p:cTn id="67" dur="200" accel="100000" fill="hold">
                                          <p:stCondLst>
                                            <p:cond delay="800"/>
                                          </p:stCondLst>
                                        </p:cTn>
                                        <p:tgtEl>
                                          <p:spTgt spid="6">
                                            <p:txEl>
                                              <p:pRg st="5" end="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build="p"/>
      <p:bldP spid="6"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Slide Number Placeholder 12"/>
          <p:cNvSpPr>
            <a:spLocks noGrp="1"/>
          </p:cNvSpPr>
          <p:nvPr>
            <p:ph type="sldNum" sz="quarter" idx="12"/>
          </p:nvPr>
        </p:nvSpPr>
        <p:spPr>
          <a:solidFill>
            <a:schemeClr val="bg1"/>
          </a:solidFill>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sp>
        <p:nvSpPr>
          <p:cNvPr id="2" name="Title 1"/>
          <p:cNvSpPr>
            <a:spLocks noGrp="1"/>
          </p:cNvSpPr>
          <p:nvPr>
            <p:ph type="title"/>
          </p:nvPr>
        </p:nvSpPr>
        <p:spPr>
          <a:xfrm>
            <a:off x="742315" y="114935"/>
            <a:ext cx="10611485" cy="960755"/>
          </a:xfrm>
        </p:spPr>
        <p:txBody>
          <a:bodyPr/>
          <a:p>
            <a:pPr algn="ctr"/>
            <a:r>
              <a:rPr lang="en-US" sz="4800" b="1" i="1" u="sng">
                <a:gradFill>
                  <a:gsLst>
                    <a:gs pos="0">
                      <a:srgbClr val="FBFB11"/>
                    </a:gs>
                    <a:gs pos="100000">
                      <a:srgbClr val="838309"/>
                    </a:gs>
                  </a:gsLst>
                  <a:lin scaled="0"/>
                </a:gradFill>
                <a:highlight>
                  <a:srgbClr val="000080"/>
                </a:highlight>
              </a:rPr>
              <a:t>Contenu :</a:t>
            </a:r>
            <a:r>
              <a:rPr lang="en-US" sz="4800" i="1" u="sng">
                <a:solidFill>
                  <a:srgbClr val="00B0F0"/>
                </a:solidFill>
              </a:rPr>
              <a:t> </a:t>
            </a:r>
            <a:endParaRPr lang="en-US" sz="4800" i="1" u="sng">
              <a:solidFill>
                <a:srgbClr val="00B0F0"/>
              </a:solidFill>
            </a:endParaRPr>
          </a:p>
        </p:txBody>
      </p:sp>
      <p:graphicFrame>
        <p:nvGraphicFramePr>
          <p:cNvPr id="9" name="Content Placeholder 8"/>
          <p:cNvGraphicFramePr/>
          <p:nvPr>
            <p:ph idx="1"/>
          </p:nvPr>
        </p:nvGraphicFramePr>
        <p:xfrm>
          <a:off x="286385" y="1200150"/>
          <a:ext cx="10953750" cy="5094605"/>
        </p:xfrm>
        <a:graphic>
          <a:graphicData uri="http://schemas.openxmlformats.org/drawingml/2006/table">
            <a:tbl>
              <a:tblPr firstRow="1" bandRow="1">
                <a:tableStyleId>{5C22544A-7EE6-4342-B048-85BDC9FD1C3A}</a:tableStyleId>
              </a:tblPr>
              <a:tblGrid>
                <a:gridCol w="1875155"/>
                <a:gridCol w="9078595"/>
              </a:tblGrid>
              <a:tr h="528320">
                <a:tc>
                  <a:txBody>
                    <a:bodyPr/>
                    <a:p>
                      <a:pPr>
                        <a:buNone/>
                      </a:pPr>
                      <a:r>
                        <a:rPr lang="en-US" sz="2800" i="1" u="sng"/>
                        <a:t>page </a:t>
                      </a:r>
                      <a:endParaRPr lang="en-US" sz="2800" i="1" u="sng"/>
                    </a:p>
                  </a:txBody>
                  <a:tcPr>
                    <a:gradFill>
                      <a:gsLst>
                        <a:gs pos="0">
                          <a:srgbClr val="FECF40"/>
                        </a:gs>
                        <a:gs pos="100000">
                          <a:srgbClr val="846C21"/>
                        </a:gs>
                      </a:gsLst>
                      <a:lin scaled="0"/>
                    </a:gradFill>
                  </a:tcPr>
                </a:tc>
                <a:tc>
                  <a:txBody>
                    <a:bodyPr/>
                    <a:p>
                      <a:pPr>
                        <a:buNone/>
                      </a:pPr>
                      <a:r>
                        <a:rPr lang="en-US" sz="2800" i="1" u="sng"/>
                        <a:t>sujet </a:t>
                      </a:r>
                      <a:endParaRPr lang="en-US" sz="2800" i="1" u="sng"/>
                    </a:p>
                  </a:txBody>
                  <a:tcPr>
                    <a:gradFill>
                      <a:gsLst>
                        <a:gs pos="0">
                          <a:srgbClr val="007BD3"/>
                        </a:gs>
                        <a:gs pos="100000">
                          <a:srgbClr val="034373"/>
                        </a:gs>
                      </a:gsLst>
                      <a:lin scaled="0"/>
                    </a:gradFill>
                  </a:tcPr>
                </a:tc>
              </a:tr>
              <a:tr h="652145">
                <a:tc>
                  <a:txBody>
                    <a:bodyPr/>
                    <a:p>
                      <a:pPr>
                        <a:buNone/>
                      </a:pPr>
                      <a:r>
                        <a:rPr lang="en-US" sz="3600">
                          <a:solidFill>
                            <a:schemeClr val="bg1"/>
                          </a:solidFill>
                          <a:latin typeface="Calibri" panose="020F0502020204030204" charset="0"/>
                        </a:rPr>
                        <a:t>4</a:t>
                      </a:r>
                      <a:endParaRPr lang="en-US" sz="3600">
                        <a:solidFill>
                          <a:schemeClr val="bg1"/>
                        </a:solidFill>
                        <a:latin typeface="Calibri" panose="020F0502020204030204" charset="0"/>
                      </a:endParaRPr>
                    </a:p>
                  </a:txBody>
                  <a:tcPr>
                    <a:gradFill>
                      <a:gsLst>
                        <a:gs pos="0">
                          <a:srgbClr val="FECF40"/>
                        </a:gs>
                        <a:gs pos="100000">
                          <a:srgbClr val="846C21"/>
                        </a:gs>
                      </a:gsLst>
                      <a:lin scaled="0"/>
                    </a:gradFill>
                  </a:tcPr>
                </a:tc>
                <a:tc>
                  <a:txBody>
                    <a:bodyPr/>
                    <a:p>
                      <a:pPr>
                        <a:buNone/>
                      </a:pPr>
                      <a:r>
                        <a:rPr lang="en-US" sz="2400">
                          <a:solidFill>
                            <a:schemeClr val="bg1"/>
                          </a:solidFill>
                        </a:rPr>
                        <a:t>Introduction.</a:t>
                      </a:r>
                      <a:endParaRPr lang="en-US" sz="2400">
                        <a:solidFill>
                          <a:schemeClr val="bg1"/>
                        </a:solidFill>
                      </a:endParaRPr>
                    </a:p>
                  </a:txBody>
                  <a:tcPr>
                    <a:gradFill>
                      <a:gsLst>
                        <a:gs pos="0">
                          <a:srgbClr val="007BD3"/>
                        </a:gs>
                        <a:gs pos="100000">
                          <a:srgbClr val="034373"/>
                        </a:gs>
                      </a:gsLst>
                      <a:lin scaled="0"/>
                    </a:gradFill>
                  </a:tcPr>
                </a:tc>
              </a:tr>
              <a:tr h="652145">
                <a:tc>
                  <a:txBody>
                    <a:bodyPr/>
                    <a:p>
                      <a:pPr>
                        <a:buNone/>
                      </a:pPr>
                      <a:r>
                        <a:rPr lang="en-US" sz="3600">
                          <a:solidFill>
                            <a:schemeClr val="bg1"/>
                          </a:solidFill>
                        </a:rPr>
                        <a:t>5</a:t>
                      </a:r>
                      <a:endParaRPr lang="en-US" sz="3600">
                        <a:solidFill>
                          <a:schemeClr val="bg1"/>
                        </a:solidFill>
                      </a:endParaRPr>
                    </a:p>
                  </a:txBody>
                  <a:tcPr>
                    <a:gradFill>
                      <a:gsLst>
                        <a:gs pos="0">
                          <a:srgbClr val="FECF40"/>
                        </a:gs>
                        <a:gs pos="100000">
                          <a:srgbClr val="846C21"/>
                        </a:gs>
                      </a:gsLst>
                      <a:lin scaled="0"/>
                    </a:gradFill>
                  </a:tcPr>
                </a:tc>
                <a:tc>
                  <a:txBody>
                    <a:bodyPr/>
                    <a:p>
                      <a:pPr>
                        <a:buNone/>
                      </a:pPr>
                      <a:r>
                        <a:rPr lang="en-US" sz="2400">
                          <a:solidFill>
                            <a:schemeClr val="bg1"/>
                          </a:solidFill>
                        </a:rPr>
                        <a:t>Definition.</a:t>
                      </a:r>
                      <a:endParaRPr lang="en-US" sz="2400">
                        <a:solidFill>
                          <a:schemeClr val="bg1"/>
                        </a:solidFill>
                      </a:endParaRPr>
                    </a:p>
                  </a:txBody>
                  <a:tcPr>
                    <a:gradFill>
                      <a:gsLst>
                        <a:gs pos="0">
                          <a:srgbClr val="007BD3"/>
                        </a:gs>
                        <a:gs pos="100000">
                          <a:srgbClr val="034373"/>
                        </a:gs>
                      </a:gsLst>
                      <a:lin scaled="0"/>
                    </a:gradFill>
                  </a:tcPr>
                </a:tc>
              </a:tr>
              <a:tr h="652780">
                <a:tc>
                  <a:txBody>
                    <a:bodyPr/>
                    <a:p>
                      <a:pPr>
                        <a:buNone/>
                      </a:pPr>
                      <a:r>
                        <a:rPr lang="en-US" sz="3600">
                          <a:solidFill>
                            <a:schemeClr val="bg1"/>
                          </a:solidFill>
                        </a:rPr>
                        <a:t>6</a:t>
                      </a:r>
                      <a:endParaRPr lang="en-US" sz="3600">
                        <a:solidFill>
                          <a:schemeClr val="bg1"/>
                        </a:solidFill>
                      </a:endParaRPr>
                    </a:p>
                  </a:txBody>
                  <a:tcPr>
                    <a:gradFill>
                      <a:gsLst>
                        <a:gs pos="0">
                          <a:srgbClr val="FECF40"/>
                        </a:gs>
                        <a:gs pos="100000">
                          <a:srgbClr val="846C21"/>
                        </a:gs>
                      </a:gsLst>
                      <a:lin scaled="0"/>
                    </a:gradFill>
                  </a:tcPr>
                </a:tc>
                <a:tc>
                  <a:txBody>
                    <a:bodyPr/>
                    <a:p>
                      <a:pPr>
                        <a:buNone/>
                      </a:pPr>
                      <a:r>
                        <a:rPr lang="en-US" sz="2400">
                          <a:solidFill>
                            <a:schemeClr val="bg1"/>
                          </a:solidFill>
                        </a:rPr>
                        <a:t>Histoire.</a:t>
                      </a:r>
                      <a:endParaRPr lang="en-US" sz="2400">
                        <a:solidFill>
                          <a:schemeClr val="bg1"/>
                        </a:solidFill>
                      </a:endParaRPr>
                    </a:p>
                  </a:txBody>
                  <a:tcPr>
                    <a:gradFill>
                      <a:gsLst>
                        <a:gs pos="0">
                          <a:srgbClr val="007BD3"/>
                        </a:gs>
                        <a:gs pos="100000">
                          <a:srgbClr val="034373"/>
                        </a:gs>
                      </a:gsLst>
                      <a:lin scaled="0"/>
                    </a:gradFill>
                  </a:tcPr>
                </a:tc>
              </a:tr>
              <a:tr h="652145">
                <a:tc>
                  <a:txBody>
                    <a:bodyPr/>
                    <a:p>
                      <a:pPr>
                        <a:buNone/>
                      </a:pPr>
                      <a:r>
                        <a:rPr lang="en-US" sz="3600">
                          <a:solidFill>
                            <a:schemeClr val="bg1"/>
                          </a:solidFill>
                        </a:rPr>
                        <a:t>7</a:t>
                      </a:r>
                      <a:endParaRPr lang="en-US" sz="3600">
                        <a:solidFill>
                          <a:schemeClr val="bg1"/>
                        </a:solidFill>
                      </a:endParaRPr>
                    </a:p>
                  </a:txBody>
                  <a:tcPr>
                    <a:gradFill>
                      <a:gsLst>
                        <a:gs pos="0">
                          <a:srgbClr val="FECF40"/>
                        </a:gs>
                        <a:gs pos="100000">
                          <a:srgbClr val="846C21"/>
                        </a:gs>
                      </a:gsLst>
                      <a:lin scaled="0"/>
                    </a:gradFill>
                  </a:tcPr>
                </a:tc>
                <a:tc>
                  <a:txBody>
                    <a:bodyPr/>
                    <a:p>
                      <a:pPr>
                        <a:buNone/>
                      </a:pPr>
                      <a:r>
                        <a:rPr lang="en-US" sz="2400">
                          <a:solidFill>
                            <a:schemeClr val="bg1"/>
                          </a:solidFill>
                        </a:rPr>
                        <a:t>Technologies liées aux TIC.</a:t>
                      </a:r>
                      <a:endParaRPr lang="en-US" sz="2400">
                        <a:solidFill>
                          <a:schemeClr val="bg1"/>
                        </a:solidFill>
                      </a:endParaRPr>
                    </a:p>
                  </a:txBody>
                  <a:tcPr>
                    <a:gradFill>
                      <a:gsLst>
                        <a:gs pos="0">
                          <a:srgbClr val="007BD3"/>
                        </a:gs>
                        <a:gs pos="100000">
                          <a:srgbClr val="034373"/>
                        </a:gs>
                      </a:gsLst>
                      <a:lin scaled="0"/>
                    </a:gradFill>
                  </a:tcPr>
                </a:tc>
              </a:tr>
              <a:tr h="652145">
                <a:tc>
                  <a:txBody>
                    <a:bodyPr/>
                    <a:p>
                      <a:pPr>
                        <a:buNone/>
                      </a:pPr>
                      <a:r>
                        <a:rPr lang="en-US" sz="3600">
                          <a:solidFill>
                            <a:schemeClr val="bg1"/>
                          </a:solidFill>
                        </a:rPr>
                        <a:t>13</a:t>
                      </a:r>
                      <a:endParaRPr lang="en-US" sz="3600">
                        <a:solidFill>
                          <a:schemeClr val="bg1"/>
                        </a:solidFill>
                      </a:endParaRPr>
                    </a:p>
                  </a:txBody>
                  <a:tcPr>
                    <a:gradFill>
                      <a:gsLst>
                        <a:gs pos="0">
                          <a:srgbClr val="FECF40"/>
                        </a:gs>
                        <a:gs pos="100000">
                          <a:srgbClr val="846C21"/>
                        </a:gs>
                      </a:gsLst>
                      <a:lin scaled="0"/>
                    </a:gradFill>
                  </a:tcPr>
                </a:tc>
                <a:tc>
                  <a:txBody>
                    <a:bodyPr/>
                    <a:p>
                      <a:pPr>
                        <a:buNone/>
                      </a:pPr>
                      <a:r>
                        <a:rPr lang="en-US" sz="2400">
                          <a:solidFill>
                            <a:schemeClr val="bg1"/>
                          </a:solidFill>
                        </a:rPr>
                        <a:t>Type de les technologies de l’information et de la communication.</a:t>
                      </a:r>
                      <a:endParaRPr lang="en-US" sz="2400">
                        <a:solidFill>
                          <a:schemeClr val="bg1"/>
                        </a:solidFill>
                      </a:endParaRPr>
                    </a:p>
                  </a:txBody>
                  <a:tcPr>
                    <a:gradFill>
                      <a:gsLst>
                        <a:gs pos="0">
                          <a:srgbClr val="007BD3"/>
                        </a:gs>
                        <a:gs pos="100000">
                          <a:srgbClr val="034373"/>
                        </a:gs>
                      </a:gsLst>
                      <a:lin scaled="0"/>
                    </a:gradFill>
                  </a:tcPr>
                </a:tc>
              </a:tr>
              <a:tr h="652780">
                <a:tc>
                  <a:txBody>
                    <a:bodyPr/>
                    <a:p>
                      <a:pPr>
                        <a:buNone/>
                      </a:pPr>
                      <a:r>
                        <a:rPr lang="en-US" sz="3600">
                          <a:solidFill>
                            <a:schemeClr val="bg1"/>
                          </a:solidFill>
                        </a:rPr>
                        <a:t>15</a:t>
                      </a:r>
                      <a:endParaRPr lang="en-US" sz="3600">
                        <a:solidFill>
                          <a:schemeClr val="bg1"/>
                        </a:solidFill>
                      </a:endParaRPr>
                    </a:p>
                  </a:txBody>
                  <a:tcPr>
                    <a:gradFill>
                      <a:gsLst>
                        <a:gs pos="0">
                          <a:srgbClr val="FECF40"/>
                        </a:gs>
                        <a:gs pos="100000">
                          <a:srgbClr val="846C21"/>
                        </a:gs>
                      </a:gsLst>
                      <a:lin scaled="0"/>
                    </a:gradFill>
                  </a:tcPr>
                </a:tc>
                <a:tc>
                  <a:txBody>
                    <a:bodyPr/>
                    <a:p>
                      <a:pPr>
                        <a:buNone/>
                      </a:pPr>
                      <a:r>
                        <a:rPr lang="en-US" sz="2400">
                          <a:solidFill>
                            <a:schemeClr val="bg1"/>
                          </a:solidFill>
                        </a:rPr>
                        <a:t>Exemples sur TIC .</a:t>
                      </a:r>
                      <a:endParaRPr lang="en-US" sz="2400">
                        <a:solidFill>
                          <a:schemeClr val="bg1"/>
                        </a:solidFill>
                      </a:endParaRPr>
                    </a:p>
                  </a:txBody>
                  <a:tcPr>
                    <a:gradFill>
                      <a:gsLst>
                        <a:gs pos="0">
                          <a:srgbClr val="007BD3"/>
                        </a:gs>
                        <a:gs pos="100000">
                          <a:srgbClr val="034373"/>
                        </a:gs>
                      </a:gsLst>
                      <a:lin scaled="0"/>
                    </a:gradFill>
                  </a:tcPr>
                </a:tc>
              </a:tr>
              <a:tr h="652145">
                <a:tc>
                  <a:txBody>
                    <a:bodyPr/>
                    <a:p>
                      <a:pPr>
                        <a:buNone/>
                      </a:pPr>
                      <a:r>
                        <a:rPr lang="en-US" sz="3600">
                          <a:solidFill>
                            <a:schemeClr val="bg1"/>
                          </a:solidFill>
                        </a:rPr>
                        <a:t>17</a:t>
                      </a:r>
                      <a:endParaRPr lang="en-US" sz="3600">
                        <a:solidFill>
                          <a:schemeClr val="bg1"/>
                        </a:solidFill>
                      </a:endParaRPr>
                    </a:p>
                  </a:txBody>
                  <a:tcPr>
                    <a:gradFill>
                      <a:gsLst>
                        <a:gs pos="0">
                          <a:srgbClr val="FECF40"/>
                        </a:gs>
                        <a:gs pos="100000">
                          <a:srgbClr val="846C21"/>
                        </a:gs>
                      </a:gsLst>
                      <a:lin scaled="0"/>
                    </a:gradFill>
                  </a:tcPr>
                </a:tc>
                <a:tc>
                  <a:txBody>
                    <a:bodyPr/>
                    <a:p>
                      <a:pPr>
                        <a:buNone/>
                      </a:pPr>
                      <a:r>
                        <a:rPr lang="en-US" sz="2400">
                          <a:solidFill>
                            <a:schemeClr val="bg1"/>
                          </a:solidFill>
                        </a:rPr>
                        <a:t>Avantages et inconvenients .</a:t>
                      </a:r>
                      <a:endParaRPr lang="en-US" sz="2400">
                        <a:solidFill>
                          <a:schemeClr val="bg1"/>
                        </a:solidFill>
                      </a:endParaRPr>
                    </a:p>
                  </a:txBody>
                  <a:tcPr>
                    <a:gradFill>
                      <a:gsLst>
                        <a:gs pos="0">
                          <a:srgbClr val="007BD3"/>
                        </a:gs>
                        <a:gs pos="100000">
                          <a:srgbClr val="034373"/>
                        </a:gs>
                      </a:gsLst>
                      <a:lin scaled="0"/>
                    </a:gradFill>
                  </a:tcPr>
                </a:tc>
              </a:tr>
            </a:tbl>
          </a:graphicData>
        </a:graphic>
      </p:graphicFrame>
      <p:sp>
        <p:nvSpPr>
          <p:cNvPr id="12" name="Date Placeholder 11"/>
          <p:cNvSpPr>
            <a:spLocks noGrp="1"/>
          </p:cNvSpPr>
          <p:nvPr>
            <p:ph type="dt" sz="half" idx="10"/>
          </p:nvPr>
        </p:nvSpPr>
        <p:spPr/>
        <p:txBody>
          <a:bodyPr/>
          <a:p>
            <a:fld id="{BB962C8B-B14F-4D97-AF65-F5344CB8AC3E}" type="datetime1">
              <a:rPr lang="en-US" smtClean="0"/>
            </a:fld>
            <a:endParaRPr lang="en-US" smtClean="0"/>
          </a:p>
        </p:txBody>
      </p:sp>
    </p:spTree>
  </p:cSld>
  <p:clrMapOvr>
    <a:masterClrMapping/>
  </p:clrMapOvr>
  <mc:AlternateContent xmlns:mc="http://schemas.openxmlformats.org/markup-compatibility/2006">
    <mc:Choice xmlns:p14="http://schemas.microsoft.com/office/powerpoint/2010/main" Requires="p14">
      <p:transition spd="slow" p14:dur="2250" advTm="11000">
        <p:push dir="u"/>
      </p:transition>
    </mc:Choice>
    <mc:Fallback>
      <p:transition spd="slow" advTm="11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275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16">
                                          <p:stCondLst>
                                            <p:cond delay="0"/>
                                          </p:stCondLst>
                                        </p:cTn>
                                        <p:tgtEl>
                                          <p:spTgt spid="9"/>
                                        </p:tgtEl>
                                      </p:cBhvr>
                                    </p:animEffect>
                                    <p:anim calcmode="lin" valueType="num">
                                      <p:cBhvr>
                                        <p:cTn id="8" dur="684"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9"/>
                                        </p:tgtEl>
                                        <p:attrNameLst>
                                          <p:attrName>ppt_y</p:attrName>
                                        </p:attrNameLst>
                                      </p:cBhvr>
                                      <p:tavLst>
                                        <p:tav tm="0" fmla="#ppt_y-sin(pi*$)/9">
                                          <p:val>
                                            <p:fltVal val="0"/>
                                          </p:val>
                                        </p:tav>
                                        <p:tav tm="100000">
                                          <p:val>
                                            <p:fltVal val="1"/>
                                          </p:val>
                                        </p:tav>
                                      </p:tavLst>
                                    </p:anim>
                                    <p:anim calcmode="lin" valueType="num">
                                      <p:cBhvr>
                                        <p:cTn id="11" dur="123" tmFilter="0, 0; 0.125,0.2665; 0.25,0.4; 0.375,0.465; 0.5,0.5;  0.625,0.535; 0.75,0.6; 0.875,0.7335; 1,1">
                                          <p:stCondLst>
                                            <p:cond delay="498"/>
                                          </p:stCondLst>
                                        </p:cTn>
                                        <p:tgtEl>
                                          <p:spTgt spid="9"/>
                                        </p:tgtEl>
                                        <p:attrNameLst>
                                          <p:attrName>ppt_y</p:attrName>
                                        </p:attrNameLst>
                                      </p:cBhvr>
                                      <p:tavLst>
                                        <p:tav tm="0" fmla="#ppt_y-sin(pi*$)/27">
                                          <p:val>
                                            <p:fltVal val="0"/>
                                          </p:val>
                                        </p:tav>
                                        <p:tav tm="100000">
                                          <p:val>
                                            <p:fltVal val="1"/>
                                          </p:val>
                                        </p:tav>
                                      </p:tavLst>
                                    </p:anim>
                                    <p:anim calcmode="lin" valueType="num">
                                      <p:cBhvr>
                                        <p:cTn id="12" dur="63" tmFilter="0, 0; 0.125,0.2665; 0.25,0.4; 0.375,0.465; 0.5,0.5;  0.625,0.535; 0.75,0.6; 0.875,0.7335; 1,1">
                                          <p:stCondLst>
                                            <p:cond delay="621"/>
                                          </p:stCondLst>
                                        </p:cTn>
                                        <p:tgtEl>
                                          <p:spTgt spid="9"/>
                                        </p:tgtEl>
                                        <p:attrNameLst>
                                          <p:attrName>ppt_y</p:attrName>
                                        </p:attrNameLst>
                                      </p:cBhvr>
                                      <p:tavLst>
                                        <p:tav tm="0" fmla="#ppt_y-sin(pi*$)/81">
                                          <p:val>
                                            <p:fltVal val="0"/>
                                          </p:val>
                                        </p:tav>
                                        <p:tav tm="100000">
                                          <p:val>
                                            <p:fltVal val="1"/>
                                          </p:val>
                                        </p:tav>
                                      </p:tavLst>
                                    </p:anim>
                                    <p:animScale>
                                      <p:cBhvr>
                                        <p:cTn id="13" dur="12">
                                          <p:stCondLst>
                                            <p:cond delay="246"/>
                                          </p:stCondLst>
                                        </p:cTn>
                                        <p:tgtEl>
                                          <p:spTgt spid="9"/>
                                        </p:tgtEl>
                                      </p:cBhvr>
                                      <p:to x="100000" y="60000"/>
                                    </p:animScale>
                                    <p:animScale>
                                      <p:cBhvr>
                                        <p:cTn id="14" dur="63" decel="50000">
                                          <p:stCondLst>
                                            <p:cond delay="252"/>
                                          </p:stCondLst>
                                        </p:cTn>
                                        <p:tgtEl>
                                          <p:spTgt spid="9"/>
                                        </p:tgtEl>
                                      </p:cBhvr>
                                      <p:to x="100000" y="100000"/>
                                    </p:animScale>
                                    <p:animScale>
                                      <p:cBhvr>
                                        <p:cTn id="15" dur="12">
                                          <p:stCondLst>
                                            <p:cond delay="492"/>
                                          </p:stCondLst>
                                        </p:cTn>
                                        <p:tgtEl>
                                          <p:spTgt spid="9"/>
                                        </p:tgtEl>
                                      </p:cBhvr>
                                      <p:to x="100000" y="80000"/>
                                    </p:animScale>
                                    <p:animScale>
                                      <p:cBhvr>
                                        <p:cTn id="16" dur="63" decel="50000">
                                          <p:stCondLst>
                                            <p:cond delay="504"/>
                                          </p:stCondLst>
                                        </p:cTn>
                                        <p:tgtEl>
                                          <p:spTgt spid="9"/>
                                        </p:tgtEl>
                                      </p:cBhvr>
                                      <p:to x="100000" y="100000"/>
                                    </p:animScale>
                                    <p:animScale>
                                      <p:cBhvr>
                                        <p:cTn id="17" dur="12">
                                          <p:stCondLst>
                                            <p:cond delay="618"/>
                                          </p:stCondLst>
                                        </p:cTn>
                                        <p:tgtEl>
                                          <p:spTgt spid="9"/>
                                        </p:tgtEl>
                                      </p:cBhvr>
                                      <p:to x="100000" y="90000"/>
                                    </p:animScale>
                                    <p:animScale>
                                      <p:cBhvr>
                                        <p:cTn id="18" dur="63" decel="50000">
                                          <p:stCondLst>
                                            <p:cond delay="624"/>
                                          </p:stCondLst>
                                        </p:cTn>
                                        <p:tgtEl>
                                          <p:spTgt spid="9"/>
                                        </p:tgtEl>
                                      </p:cBhvr>
                                      <p:to x="100000" y="100000"/>
                                    </p:animScale>
                                    <p:animScale>
                                      <p:cBhvr>
                                        <p:cTn id="19" dur="12">
                                          <p:stCondLst>
                                            <p:cond delay="678"/>
                                          </p:stCondLst>
                                        </p:cTn>
                                        <p:tgtEl>
                                          <p:spTgt spid="9"/>
                                        </p:tgtEl>
                                      </p:cBhvr>
                                      <p:to x="100000" y="95000"/>
                                    </p:animScale>
                                    <p:animScale>
                                      <p:cBhvr>
                                        <p:cTn id="20" dur="63" decel="50000">
                                          <p:stCondLst>
                                            <p:cond delay="68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171450" y="85725"/>
            <a:ext cx="11277600" cy="547370"/>
          </a:xfrm>
          <a:prstGeom prst="roundRect">
            <a:avLst/>
          </a:prstGeom>
          <a:blipFill>
            <a:blip r:embed="rId1"/>
          </a:blipFill>
          <a:ln>
            <a:gradFill>
              <a:gsLst>
                <a:gs pos="0">
                  <a:srgbClr val="14CD68"/>
                </a:gs>
                <a:gs pos="100000">
                  <a:srgbClr val="035C7D"/>
                </a:gs>
              </a:gsLst>
            </a:gradFill>
          </a:ln>
        </p:spPr>
        <p:txBody>
          <a:bodyPr>
            <a:normAutofit fontScale="90000"/>
          </a:bodyPr>
          <a:p>
            <a:r>
              <a:rPr lang="en-US" sz="3110" i="1">
                <a:gradFill>
                  <a:gsLst>
                    <a:gs pos="0">
                      <a:srgbClr val="7B32B2"/>
                    </a:gs>
                    <a:gs pos="100000">
                      <a:srgbClr val="401A5D"/>
                    </a:gs>
                  </a:gsLst>
                  <a:lin scaled="0"/>
                </a:gradFill>
                <a:latin typeface="Calibri" panose="020F0502020204030204" charset="0"/>
                <a:cs typeface="Segoe UI" panose="020B0502040204020203" charset="0"/>
              </a:rPr>
              <a:t>❶</a:t>
            </a:r>
            <a:r>
              <a:rPr lang="en-US" sz="3555" b="1" i="1" u="sng">
                <a:gradFill>
                  <a:gsLst>
                    <a:gs pos="0">
                      <a:srgbClr val="7B32B2"/>
                    </a:gs>
                    <a:gs pos="100000">
                      <a:srgbClr val="401A5D"/>
                    </a:gs>
                  </a:gsLst>
                  <a:lin scaled="0"/>
                </a:gradFill>
                <a:latin typeface="Candara" panose="020E0502030303020204" charset="0"/>
                <a:cs typeface="Candara" panose="020E0502030303020204" charset="0"/>
              </a:rPr>
              <a:t>Introduction </a:t>
            </a:r>
            <a:r>
              <a:rPr lang="en-US" sz="3110" b="1" i="1" u="sng">
                <a:gradFill>
                  <a:gsLst>
                    <a:gs pos="0">
                      <a:srgbClr val="7B32B2"/>
                    </a:gs>
                    <a:gs pos="100000">
                      <a:srgbClr val="401A5D"/>
                    </a:gs>
                  </a:gsLst>
                  <a:lin scaled="0"/>
                </a:gradFill>
                <a:latin typeface="Candara" panose="020E0502030303020204" charset="0"/>
                <a:cs typeface="Candara" panose="020E0502030303020204" charset="0"/>
              </a:rPr>
              <a:t>:</a:t>
            </a:r>
            <a:r>
              <a:rPr lang="en-US" sz="3110">
                <a:gradFill>
                  <a:gsLst>
                    <a:gs pos="0">
                      <a:srgbClr val="7B32B2"/>
                    </a:gs>
                    <a:gs pos="100000">
                      <a:srgbClr val="401A5D"/>
                    </a:gs>
                  </a:gsLst>
                  <a:lin scaled="0"/>
                </a:gradFill>
                <a:latin typeface="Calibri" panose="020F0502020204030204" charset="0"/>
                <a:cs typeface="Segoe UI" panose="020B0502040204020203" charset="0"/>
              </a:rPr>
              <a:t> </a:t>
            </a:r>
            <a:endParaRPr lang="en-US" sz="3110">
              <a:gradFill>
                <a:gsLst>
                  <a:gs pos="0">
                    <a:srgbClr val="7B32B2"/>
                  </a:gs>
                  <a:gs pos="100000">
                    <a:srgbClr val="401A5D"/>
                  </a:gs>
                </a:gsLst>
                <a:lin scaled="0"/>
              </a:gradFill>
              <a:latin typeface="Calibri" panose="020F0502020204030204" charset="0"/>
              <a:cs typeface="Segoe UI" panose="020B0502040204020203" charset="0"/>
            </a:endParaRPr>
          </a:p>
        </p:txBody>
      </p:sp>
      <p:sp>
        <p:nvSpPr>
          <p:cNvPr id="3" name="Content Placeholder 2"/>
          <p:cNvSpPr>
            <a:spLocks noGrp="1"/>
          </p:cNvSpPr>
          <p:nvPr>
            <p:ph idx="1"/>
          </p:nvPr>
        </p:nvSpPr>
        <p:spPr>
          <a:xfrm>
            <a:off x="0" y="575945"/>
            <a:ext cx="12058015" cy="6144895"/>
          </a:xfrm>
        </p:spPr>
        <p:txBody>
          <a:bodyPr/>
          <a:p>
            <a:pPr marL="0" indent="0">
              <a:buNone/>
            </a:pPr>
            <a:r>
              <a:rPr lang="en-US"/>
              <a:t> - De notre jours, les technologies de l’information et de la communication (TIC) </a:t>
            </a:r>
            <a:endParaRPr lang="en-US"/>
          </a:p>
          <a:p>
            <a:pPr marL="0" indent="0">
              <a:buNone/>
            </a:pPr>
            <a:r>
              <a:rPr lang="en-US">
                <a:sym typeface="+mn-ea"/>
              </a:rPr>
              <a:t>occupent une place cruciale au sein de la société, émergeant em tant que sectur</a:t>
            </a:r>
            <a:endParaRPr lang="en-US">
              <a:sym typeface="+mn-ea"/>
            </a:endParaRPr>
          </a:p>
          <a:p>
            <a:pPr marL="0" indent="0">
              <a:buNone/>
            </a:pPr>
            <a:r>
              <a:rPr lang="en-US">
                <a:sym typeface="+mn-ea"/>
              </a:rPr>
              <a:t>stratgiqéue jouant un rôle substantiel dans le progrès économique et social . </a:t>
            </a:r>
            <a:endParaRPr lang="en-US">
              <a:sym typeface="+mn-ea"/>
            </a:endParaRPr>
          </a:p>
          <a:p>
            <a:pPr marL="0" indent="0">
              <a:buNone/>
            </a:pPr>
            <a:r>
              <a:rPr lang="en-US"/>
              <a:t>En facilitant la presctation de services performants et variés, ces technologies ont </a:t>
            </a:r>
            <a:endParaRPr lang="en-US"/>
          </a:p>
          <a:p>
            <a:pPr marL="0" indent="0">
              <a:buNone/>
            </a:pPr>
            <a:r>
              <a:rPr lang="en-US"/>
              <a:t>largement contribu</a:t>
            </a:r>
            <a:r>
              <a:rPr lang="en-US">
                <a:sym typeface="+mn-ea"/>
              </a:rPr>
              <a:t>é à la mondialisation </a:t>
            </a:r>
            <a:r>
              <a:rPr lang="en-US">
                <a:sym typeface="+mn-ea"/>
              </a:rPr>
              <a:t>économique et à la globalisation</a:t>
            </a:r>
            <a:endParaRPr lang="en-US">
              <a:sym typeface="+mn-ea"/>
            </a:endParaRPr>
          </a:p>
          <a:p>
            <a:pPr marL="0" indent="0">
              <a:buNone/>
            </a:pPr>
            <a:r>
              <a:rPr lang="en-US">
                <a:sym typeface="+mn-ea"/>
              </a:rPr>
              <a:t>des </a:t>
            </a:r>
            <a:r>
              <a:rPr lang="en-US">
                <a:sym typeface="+mn-ea"/>
              </a:rPr>
              <a:t>échanges .</a:t>
            </a:r>
            <a:endParaRPr lang="en-US">
              <a:sym typeface="+mn-ea"/>
            </a:endParaRPr>
          </a:p>
          <a:p>
            <a:pPr marL="0" indent="0">
              <a:buNone/>
            </a:pPr>
            <a:r>
              <a:rPr lang="en-US">
                <a:sym typeface="+mn-ea"/>
              </a:rPr>
              <a:t> - Cela requiert de l’individu le d</a:t>
            </a:r>
            <a:r>
              <a:rPr lang="en-US">
                <a:sym typeface="+mn-ea"/>
              </a:rPr>
              <a:t>éveloppement de nouvelles compétences et </a:t>
            </a:r>
            <a:endParaRPr lang="en-US">
              <a:sym typeface="+mn-ea"/>
            </a:endParaRPr>
          </a:p>
          <a:p>
            <a:pPr marL="0" indent="0">
              <a:buNone/>
            </a:pPr>
            <a:r>
              <a:rPr lang="en-US">
                <a:sym typeface="+mn-ea"/>
              </a:rPr>
              <a:t>un regard critique envers la technologies et l’internet, afin d’en faire un usage </a:t>
            </a:r>
            <a:endParaRPr lang="en-US">
              <a:sym typeface="+mn-ea"/>
            </a:endParaRPr>
          </a:p>
          <a:p>
            <a:pPr marL="0" indent="0">
              <a:buNone/>
            </a:pPr>
            <a:r>
              <a:rPr lang="en-US">
                <a:sym typeface="+mn-ea"/>
              </a:rPr>
              <a:t>r</a:t>
            </a:r>
            <a:r>
              <a:rPr lang="en-US">
                <a:sym typeface="+mn-ea"/>
              </a:rPr>
              <a:t>éfléchi, efficient de efficace .</a:t>
            </a:r>
            <a:endParaRPr lang="en-US">
              <a:sym typeface="+mn-ea"/>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TICC"/>
          <p:cNvPicPr>
            <a:picLocks noChangeAspect="1"/>
          </p:cNvPicPr>
          <p:nvPr/>
        </p:nvPicPr>
        <p:blipFill>
          <a:blip r:embed="rId2"/>
          <a:stretch>
            <a:fillRect/>
          </a:stretch>
        </p:blipFill>
        <p:spPr>
          <a:xfrm>
            <a:off x="5772150" y="4685665"/>
            <a:ext cx="5298029" cy="1828800"/>
          </a:xfrm>
          <a:prstGeom prst="flowChartAlternateProcess">
            <a:avLst/>
          </a:prstGeom>
        </p:spPr>
      </p:pic>
    </p:spTree>
  </p:cSld>
  <p:clrMapOvr>
    <a:masterClrMapping/>
  </p:clrMapOvr>
  <mc:AlternateContent xmlns:mc="http://schemas.openxmlformats.org/markup-compatibility/2006">
    <mc:Choice xmlns:p14="http://schemas.microsoft.com/office/powerpoint/2010/main" Requires="p14">
      <p:transition spd="slow" p14:dur="2250" advTm="12000">
        <p:push dir="u"/>
      </p:transition>
    </mc:Choice>
    <mc:Fallback>
      <p:transition spd="slow" advTm="1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800" decel="100000"/>
                                        <p:tgtEl>
                                          <p:spTgt spid="6"/>
                                        </p:tgtEl>
                                      </p:cBhvr>
                                    </p:animEffect>
                                    <p:anim calcmode="lin" valueType="num">
                                      <p:cBhvr>
                                        <p:cTn id="8" dur="2800" decel="100000" fill="hold"/>
                                        <p:tgtEl>
                                          <p:spTgt spid="6"/>
                                        </p:tgtEl>
                                        <p:attrNameLst>
                                          <p:attrName>style.rotation</p:attrName>
                                        </p:attrNameLst>
                                      </p:cBhvr>
                                      <p:tavLst>
                                        <p:tav tm="0">
                                          <p:val>
                                            <p:fltVal val="-90"/>
                                          </p:val>
                                        </p:tav>
                                        <p:tav tm="100000">
                                          <p:val>
                                            <p:fltVal val="0"/>
                                          </p:val>
                                        </p:tav>
                                      </p:tavLst>
                                    </p:anim>
                                    <p:anim calcmode="lin" valueType="num">
                                      <p:cBhvr>
                                        <p:cTn id="9" dur="2800" decel="100000" fill="hold"/>
                                        <p:tgtEl>
                                          <p:spTgt spid="6"/>
                                        </p:tgtEl>
                                        <p:attrNameLst>
                                          <p:attrName>ppt_x</p:attrName>
                                        </p:attrNameLst>
                                      </p:cBhvr>
                                      <p:tavLst>
                                        <p:tav tm="0">
                                          <p:val>
                                            <p:strVal val="#ppt_x+0.4"/>
                                          </p:val>
                                        </p:tav>
                                        <p:tav tm="100000">
                                          <p:val>
                                            <p:strVal val="#ppt_x-0.05"/>
                                          </p:val>
                                        </p:tav>
                                      </p:tavLst>
                                    </p:anim>
                                    <p:anim calcmode="lin" valueType="num">
                                      <p:cBhvr>
                                        <p:cTn id="10" dur="2800" decel="100000" fill="hold"/>
                                        <p:tgtEl>
                                          <p:spTgt spid="6"/>
                                        </p:tgtEl>
                                        <p:attrNameLst>
                                          <p:attrName>ppt_y</p:attrName>
                                        </p:attrNameLst>
                                      </p:cBhvr>
                                      <p:tavLst>
                                        <p:tav tm="0">
                                          <p:val>
                                            <p:strVal val="#ppt_y-0.4"/>
                                          </p:val>
                                        </p:tav>
                                        <p:tav tm="100000">
                                          <p:val>
                                            <p:strVal val="#ppt_y+0.1"/>
                                          </p:val>
                                        </p:tav>
                                      </p:tavLst>
                                    </p:anim>
                                    <p:anim calcmode="lin" valueType="num">
                                      <p:cBhvr>
                                        <p:cTn id="11" dur="700" accel="100000" fill="hold">
                                          <p:stCondLst>
                                            <p:cond delay="2800"/>
                                          </p:stCondLst>
                                        </p:cTn>
                                        <p:tgtEl>
                                          <p:spTgt spid="6"/>
                                        </p:tgtEl>
                                        <p:attrNameLst>
                                          <p:attrName>ppt_x</p:attrName>
                                        </p:attrNameLst>
                                      </p:cBhvr>
                                      <p:tavLst>
                                        <p:tav tm="0">
                                          <p:val>
                                            <p:strVal val="#ppt_x-0.05"/>
                                          </p:val>
                                        </p:tav>
                                        <p:tav tm="100000">
                                          <p:val>
                                            <p:strVal val="#ppt_x"/>
                                          </p:val>
                                        </p:tav>
                                      </p:tavLst>
                                    </p:anim>
                                    <p:anim calcmode="lin" valueType="num">
                                      <p:cBhvr>
                                        <p:cTn id="12" dur="700" accel="100000" fill="hold">
                                          <p:stCondLst>
                                            <p:cond delay="2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14300" y="98425"/>
            <a:ext cx="10515600" cy="466090"/>
          </a:xfrm>
          <a:prstGeom prst="roundRect">
            <a:avLst/>
          </a:prstGeom>
          <a:blipFill>
            <a:blip r:embed="rId1"/>
          </a:blipFill>
        </p:spPr>
        <p:txBody>
          <a:bodyPr>
            <a:normAutofit fontScale="90000"/>
          </a:bodyPr>
          <a:p>
            <a:r>
              <a:rPr lang="en-US" sz="2800">
                <a:gradFill>
                  <a:gsLst>
                    <a:gs pos="0">
                      <a:srgbClr val="007BD3"/>
                    </a:gs>
                    <a:gs pos="100000">
                      <a:srgbClr val="034373"/>
                    </a:gs>
                  </a:gsLst>
                  <a:lin scaled="0"/>
                </a:gradFill>
                <a:latin typeface="Calibri" panose="020F0502020204030204" charset="0"/>
              </a:rPr>
              <a:t>❷</a:t>
            </a:r>
            <a:r>
              <a:rPr lang="en-US" sz="3200" b="1" i="1" u="sng">
                <a:gradFill>
                  <a:gsLst>
                    <a:gs pos="0">
                      <a:srgbClr val="007BD3"/>
                    </a:gs>
                    <a:gs pos="100000">
                      <a:srgbClr val="034373"/>
                    </a:gs>
                  </a:gsLst>
                  <a:lin scaled="0"/>
                </a:gradFill>
                <a:latin typeface="Candara" panose="020E0502030303020204" charset="0"/>
                <a:cs typeface="Candara" panose="020E0502030303020204" charset="0"/>
              </a:rPr>
              <a:t>Definition </a:t>
            </a:r>
            <a:r>
              <a:rPr lang="en-US" sz="2800" b="1" i="1" u="sng">
                <a:gradFill>
                  <a:gsLst>
                    <a:gs pos="0">
                      <a:srgbClr val="007BD3"/>
                    </a:gs>
                    <a:gs pos="100000">
                      <a:srgbClr val="034373"/>
                    </a:gs>
                  </a:gsLst>
                  <a:lin scaled="0"/>
                </a:gradFill>
                <a:latin typeface="Candara" panose="020E0502030303020204" charset="0"/>
                <a:cs typeface="Candara" panose="020E0502030303020204" charset="0"/>
              </a:rPr>
              <a:t>:</a:t>
            </a:r>
            <a:endParaRPr lang="en-US" sz="2800" b="1" i="1" u="sng">
              <a:gradFill>
                <a:gsLst>
                  <a:gs pos="0">
                    <a:srgbClr val="007BD3"/>
                  </a:gs>
                  <a:gs pos="100000">
                    <a:srgbClr val="034373"/>
                  </a:gs>
                </a:gsLst>
                <a:lin scaled="0"/>
              </a:gradFill>
              <a:latin typeface="Candara" panose="020E0502030303020204" charset="0"/>
              <a:cs typeface="Candara" panose="020E0502030303020204" charset="0"/>
            </a:endParaRPr>
          </a:p>
        </p:txBody>
      </p:sp>
      <p:sp>
        <p:nvSpPr>
          <p:cNvPr id="7" name="Content Placeholder 6"/>
          <p:cNvSpPr>
            <a:spLocks noGrp="1"/>
          </p:cNvSpPr>
          <p:nvPr>
            <p:ph idx="1"/>
          </p:nvPr>
        </p:nvSpPr>
        <p:spPr>
          <a:xfrm>
            <a:off x="241935" y="565150"/>
            <a:ext cx="11527155" cy="6156325"/>
          </a:xfrm>
        </p:spPr>
        <p:txBody>
          <a:bodyPr>
            <a:normAutofit fontScale="90000"/>
          </a:bodyPr>
          <a:p>
            <a:pPr marL="0" indent="0">
              <a:buNone/>
            </a:pPr>
            <a:r>
              <a:rPr lang="en-US">
                <a:latin typeface="Arial" panose="020B0604020202020204" pitchFamily="34" charset="0"/>
                <a:cs typeface="Arial" panose="020B0604020202020204" pitchFamily="34" charset="0"/>
              </a:rPr>
              <a:t> - Les technologies de l’information et de la communication, qui touchent </a:t>
            </a:r>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principalement le monde universitaire et le domaine de la t</a:t>
            </a:r>
            <a:r>
              <a:rPr lang="en-US">
                <a:latin typeface="Arial" panose="020B0604020202020204" pitchFamily="34" charset="0"/>
                <a:cs typeface="Arial" panose="020B0604020202020204" pitchFamily="34" charset="0"/>
                <a:sym typeface="+mn-ea"/>
              </a:rPr>
              <a:t>élématique,</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englobent une vaste liste de biens et de services. Elles repr</a:t>
            </a:r>
            <a:r>
              <a:rPr lang="en-US">
                <a:latin typeface="Arial" panose="020B0604020202020204" pitchFamily="34" charset="0"/>
                <a:cs typeface="Arial" panose="020B0604020202020204" pitchFamily="34" charset="0"/>
                <a:sym typeface="+mn-ea"/>
              </a:rPr>
              <a:t>ésentent </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un ensemble de technologies issues de la convergence de l’informatique</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et des techniques avancées du communication plus efficaces, améliorant</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le traitement, la mémoire, la diffusion et l’échange de l’information .</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 Que ce soit pour communiquer avec un </a:t>
            </a:r>
            <a:r>
              <a:rPr lang="en-US">
                <a:latin typeface="Arial" panose="020B0604020202020204" pitchFamily="34" charset="0"/>
                <a:cs typeface="Arial" panose="020B0604020202020204" pitchFamily="34" charset="0"/>
                <a:sym typeface="+mn-ea"/>
              </a:rPr>
              <a:t>étudiant, un patient, un client,pour</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discuter de cas avec des collégues, diffuser de l’information professionnelle</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ou partager des aspects de sa vie perseonnelle, toute utilisation des TIC exige</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des comportements éthiqyes et responsable. Cela permet d’en trier </a:t>
            </a:r>
            <a:endParaRPr lang="en-US">
              <a:latin typeface="Arial" panose="020B0604020202020204" pitchFamily="34" charset="0"/>
              <a:cs typeface="Arial" panose="020B0604020202020204" pitchFamily="34" charset="0"/>
              <a:sym typeface="+mn-ea"/>
            </a:endParaRPr>
          </a:p>
          <a:p>
            <a:pPr marL="0" indent="0">
              <a:buNone/>
            </a:pPr>
            <a:r>
              <a:rPr lang="en-US">
                <a:latin typeface="Arial" panose="020B0604020202020204" pitchFamily="34" charset="0"/>
                <a:cs typeface="Arial" panose="020B0604020202020204" pitchFamily="34" charset="0"/>
                <a:sym typeface="+mn-ea"/>
              </a:rPr>
              <a:t>les bénéfices souhaités sans provoquer d’effets indésirables .</a:t>
            </a:r>
            <a:endParaRPr lang="en-US">
              <a:latin typeface="Arial" panose="020B0604020202020204" pitchFamily="34" charset="0"/>
              <a:cs typeface="Arial" panose="020B0604020202020204" pitchFamily="34" charset="0"/>
              <a:sym typeface="+mn-ea"/>
            </a:endParaRPr>
          </a:p>
          <a:p>
            <a:pPr marL="0" indent="0">
              <a:buNone/>
            </a:pPr>
            <a:endParaRPr lang="en-US">
              <a:latin typeface="Arial" panose="020B0604020202020204" pitchFamily="34" charset="0"/>
              <a:cs typeface="Arial" panose="020B0604020202020204" pitchFamily="34" charset="0"/>
            </a:endParaRPr>
          </a:p>
          <a:p>
            <a:pPr marL="0" indent="0">
              <a:buNone/>
            </a:pPr>
            <a:r>
              <a:rPr lang="en-US"/>
              <a:t>   </a:t>
            </a:r>
            <a:endParaRPr lang="en-US"/>
          </a:p>
        </p:txBody>
      </p:sp>
      <p:sp>
        <p:nvSpPr>
          <p:cNvPr id="8" name="Text Box 7"/>
          <p:cNvSpPr txBox="1"/>
          <p:nvPr/>
        </p:nvSpPr>
        <p:spPr>
          <a:xfrm>
            <a:off x="10591800" y="1066800"/>
            <a:ext cx="4064000" cy="368300"/>
          </a:xfrm>
          <a:prstGeom prst="rect">
            <a:avLst/>
          </a:prstGeom>
          <a:noFill/>
        </p:spPr>
        <p:txBody>
          <a:bodyPr wrap="square" rtlCol="0">
            <a:spAutoFit/>
          </a:bodyPr>
          <a:p>
            <a:endParaRPr lang="en-US"/>
          </a:p>
        </p:txBody>
      </p:sp>
      <p:sp>
        <p:nvSpPr>
          <p:cNvPr id="2" name="Date Placeholder 1"/>
          <p:cNvSpPr>
            <a:spLocks noGrp="1"/>
          </p:cNvSpPr>
          <p:nvPr>
            <p:ph type="dt" sz="half" idx="10"/>
          </p:nvPr>
        </p:nvSpPr>
        <p:spPr/>
        <p:txBody>
          <a:bodyPr/>
          <a:p>
            <a:fld id="{BB962C8B-B14F-4D97-AF65-F5344CB8AC3E}" type="datetime1">
              <a:rPr lang="en-US" smtClean="0"/>
            </a:fld>
            <a:endParaRPr lang="en-US" smtClean="0"/>
          </a:p>
        </p:txBody>
      </p:sp>
      <p:sp>
        <p:nvSpPr>
          <p:cNvPr id="12" name="Text Box 11"/>
          <p:cNvSpPr txBox="1"/>
          <p:nvPr/>
        </p:nvSpPr>
        <p:spPr>
          <a:xfrm>
            <a:off x="11625580" y="5429250"/>
            <a:ext cx="4064000" cy="368300"/>
          </a:xfrm>
          <a:prstGeom prst="rect">
            <a:avLst/>
          </a:prstGeom>
          <a:noFill/>
        </p:spPr>
        <p:txBody>
          <a:bodyPr wrap="square" rtlCol="0">
            <a:spAutoFit/>
          </a:bodyPr>
          <a:p>
            <a:endParaRPr lang="en-US"/>
          </a:p>
        </p:txBody>
      </p:sp>
      <p:sp>
        <p:nvSpPr>
          <p:cNvPr id="13" name="Slide Number Placeholder 12"/>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17" name="Picture 16" descr="commu"/>
          <p:cNvPicPr>
            <a:picLocks noChangeAspect="1"/>
          </p:cNvPicPr>
          <p:nvPr/>
        </p:nvPicPr>
        <p:blipFill>
          <a:blip r:embed="rId2"/>
          <a:srcRect l="-797" r="797"/>
          <a:stretch>
            <a:fillRect/>
          </a:stretch>
        </p:blipFill>
        <p:spPr>
          <a:xfrm>
            <a:off x="2638425" y="5676900"/>
            <a:ext cx="5972175" cy="927100"/>
          </a:xfrm>
          <a:prstGeom prst="flowChartAlternateProcess">
            <a:avLst/>
          </a:prstGeom>
        </p:spPr>
      </p:pic>
    </p:spTree>
  </p:cSld>
  <p:clrMapOvr>
    <a:masterClrMapping/>
  </p:clrMapOvr>
  <mc:AlternateContent xmlns:mc="http://schemas.openxmlformats.org/markup-compatibility/2006">
    <mc:Choice xmlns:p14="http://schemas.microsoft.com/office/powerpoint/2010/main" Requires="p14">
      <p:transition spd="slow" p14:dur="2250" advTm="13000">
        <p:push dir="u"/>
      </p:transition>
    </mc:Choice>
    <mc:Fallback>
      <p:transition spd="slow" advTm="13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nodeType="clickEffect">
                                  <p:stCondLst>
                                    <p:cond delay="0"/>
                                  </p:stCondLst>
                                  <p:childTnLst>
                                    <p:animEffect transition="out" filter="diamond(out)">
                                      <p:cBhvr>
                                        <p:cTn id="6" dur="2000"/>
                                        <p:tgtEl>
                                          <p:spTgt spid="17"/>
                                        </p:tgtEl>
                                      </p:cBhvr>
                                    </p:animEffect>
                                    <p:set>
                                      <p:cBhvr>
                                        <p:cTn id="7" dur="1" fill="hold">
                                          <p:stCondLst>
                                            <p:cond delay="1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88900"/>
            <a:ext cx="11144250" cy="544195"/>
          </a:xfrm>
          <a:blipFill>
            <a:blip r:embed="rId1"/>
          </a:blipFill>
        </p:spPr>
        <p:txBody>
          <a:bodyPr>
            <a:normAutofit fontScale="90000"/>
          </a:bodyPr>
          <a:p>
            <a:r>
              <a:rPr lang="en-US" sz="3555">
                <a:gradFill>
                  <a:gsLst>
                    <a:gs pos="0">
                      <a:srgbClr val="14CD68"/>
                    </a:gs>
                    <a:gs pos="100000">
                      <a:srgbClr val="0B6E38"/>
                    </a:gs>
                  </a:gsLst>
                  <a:lin scaled="0"/>
                </a:gradFill>
                <a:latin typeface="Calibri" panose="020F0502020204030204" charset="0"/>
              </a:rPr>
              <a:t>❸</a:t>
            </a:r>
            <a:r>
              <a:rPr lang="en-US" sz="3555" b="1" i="1" u="sng">
                <a:gradFill>
                  <a:gsLst>
                    <a:gs pos="0">
                      <a:srgbClr val="9EE256"/>
                    </a:gs>
                    <a:gs pos="100000">
                      <a:srgbClr val="52762D"/>
                    </a:gs>
                  </a:gsLst>
                  <a:lin scaled="0"/>
                </a:gradFill>
                <a:latin typeface="Calibri" panose="020F0502020204030204" charset="0"/>
              </a:rPr>
              <a:t>Histoire </a:t>
            </a:r>
            <a:r>
              <a:rPr lang="en-US" sz="4000" b="1" i="1" u="sng">
                <a:gradFill>
                  <a:gsLst>
                    <a:gs pos="0">
                      <a:srgbClr val="9EE256"/>
                    </a:gs>
                    <a:gs pos="100000">
                      <a:srgbClr val="52762D"/>
                    </a:gs>
                  </a:gsLst>
                  <a:lin scaled="0"/>
                </a:gradFill>
                <a:latin typeface="Calibri" panose="020F0502020204030204" charset="0"/>
              </a:rPr>
              <a:t>:</a:t>
            </a:r>
            <a:r>
              <a:rPr lang="en-US">
                <a:gradFill>
                  <a:gsLst>
                    <a:gs pos="0">
                      <a:srgbClr val="9EE256"/>
                    </a:gs>
                    <a:gs pos="100000">
                      <a:srgbClr val="52762D"/>
                    </a:gs>
                  </a:gsLst>
                  <a:lin scaled="0"/>
                </a:gradFill>
                <a:latin typeface="Calibri" panose="020F0502020204030204" charset="0"/>
              </a:rPr>
              <a:t> </a:t>
            </a:r>
            <a:endParaRPr lang="en-US">
              <a:gradFill>
                <a:gsLst>
                  <a:gs pos="0">
                    <a:srgbClr val="9EE256"/>
                  </a:gs>
                  <a:gs pos="100000">
                    <a:srgbClr val="52762D"/>
                  </a:gs>
                </a:gsLst>
                <a:lin scaled="0"/>
              </a:gradFill>
              <a:latin typeface="Calibri" panose="020F0502020204030204" charset="0"/>
            </a:endParaRPr>
          </a:p>
        </p:txBody>
      </p:sp>
      <p:sp>
        <p:nvSpPr>
          <p:cNvPr id="3" name="Content Placeholder 2"/>
          <p:cNvSpPr>
            <a:spLocks noGrp="1"/>
          </p:cNvSpPr>
          <p:nvPr>
            <p:ph idx="1"/>
          </p:nvPr>
        </p:nvSpPr>
        <p:spPr>
          <a:xfrm>
            <a:off x="66675" y="835025"/>
            <a:ext cx="12017375" cy="5886450"/>
          </a:xfrm>
        </p:spPr>
        <p:txBody>
          <a:bodyPr>
            <a:normAutofit lnSpcReduction="10000"/>
          </a:bodyPr>
          <a:p>
            <a:pPr marL="0" indent="0">
              <a:buNone/>
            </a:pPr>
            <a:r>
              <a:rPr lang="en-US"/>
              <a:t>-La transition vers une soci</a:t>
            </a:r>
            <a:r>
              <a:rPr lang="en-US">
                <a:sym typeface="+mn-ea"/>
              </a:rPr>
              <a:t>été de l’information a débuté avec l’invention de l’écriture , puis a été révolutionnée par l’imprimerie. Le télégraphe, le téléphone et la radiotéléphonie ont suivi, ouvrant la voie à une communication à distance toujours plus rapide . En paralléle, l’informatique a pris son envol grâce aux circuits imprimés, les pionniers de l’informatique décentralisée innovant rapidement .</a:t>
            </a:r>
            <a:endParaRPr lang="en-US">
              <a:sym typeface="+mn-ea"/>
            </a:endParaRPr>
          </a:p>
          <a:p>
            <a:pPr marL="0" indent="0">
              <a:buNone/>
            </a:pPr>
            <a:r>
              <a:rPr lang="en-US">
                <a:sym typeface="+mn-ea"/>
              </a:rPr>
              <a:t>L’av</a:t>
            </a:r>
            <a:r>
              <a:rPr lang="en-US">
                <a:sym typeface="+mn-ea"/>
              </a:rPr>
              <a:t>énement de la télévision, du minitel, de l’internet, puis des télécommunication mobiles a marqué une </a:t>
            </a:r>
            <a:r>
              <a:rPr lang="en-US">
                <a:sym typeface="+mn-ea"/>
              </a:rPr>
              <a:t>étape majeure en associant l’image au texte et à la  parole,désormais &lt;&lt; sans fil &gt;&gt;. L’accés à l’internet et à la télévision s’est démocratisé avec l’avénement du téléphone portable, qui est devenu un dispositif polyvalent inculant également un appareil photo . </a:t>
            </a:r>
            <a:endParaRPr lang="en-US">
              <a:sym typeface="+mn-ea"/>
            </a:endParaRPr>
          </a:p>
          <a:p>
            <a:pPr marL="0" indent="0">
              <a:buNone/>
            </a:pPr>
            <a:r>
              <a:rPr lang="en-US">
                <a:sym typeface="+mn-ea"/>
              </a:rPr>
              <a:t>La convergence de l’informatique, de l’audiovisuel et des télécommunication, particuliérement notable dans la derniére de XXe siécle, a bénéfici</a:t>
            </a:r>
            <a:r>
              <a:rPr lang="en-US">
                <a:sym typeface="+mn-ea"/>
              </a:rPr>
              <a:t>é de la miniaturisation des composants . </a:t>
            </a:r>
            <a:endParaRPr lang="en-US">
              <a:sym typeface="+mn-ea"/>
            </a:endParaRPr>
          </a:p>
          <a:p>
            <a:pPr marL="0" indent="0">
              <a:buNone/>
            </a:pPr>
            <a:endParaRPr lang="en-US">
              <a:sym typeface="+mn-ea"/>
            </a:endParaRPr>
          </a:p>
          <a:p>
            <a:pPr marL="0" indent="0">
              <a:buNone/>
            </a:pPr>
            <a:endParaRPr lang="en-US">
              <a:sym typeface="+mn-ea"/>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Tm="13000">
        <p:push dir="u"/>
      </p:transition>
    </mc:Choice>
    <mc:Fallback>
      <p:transition spd="slow" advTm="13000">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3035" y="113030"/>
            <a:ext cx="11200765" cy="665480"/>
          </a:xfrm>
          <a:prstGeom prst="roundRect">
            <a:avLst/>
          </a:prstGeom>
          <a:blipFill>
            <a:blip r:embed="rId1"/>
          </a:blipFill>
        </p:spPr>
        <p:txBody>
          <a:bodyPr>
            <a:normAutofit fontScale="90000"/>
          </a:bodyPr>
          <a:p>
            <a:r>
              <a:rPr lang="en-US" sz="3555">
                <a:gradFill>
                  <a:gsLst>
                    <a:gs pos="0">
                      <a:srgbClr val="E30000"/>
                    </a:gs>
                    <a:gs pos="100000">
                      <a:srgbClr val="760303"/>
                    </a:gs>
                  </a:gsLst>
                  <a:lin scaled="0"/>
                </a:gradFill>
                <a:latin typeface="Calibri" panose="020F0502020204030204" charset="0"/>
              </a:rPr>
              <a:t>❹</a:t>
            </a:r>
            <a:r>
              <a:rPr lang="en-US" sz="3555" b="1" i="1" u="sng">
                <a:gradFill>
                  <a:gsLst>
                    <a:gs pos="0">
                      <a:srgbClr val="E30000"/>
                    </a:gs>
                    <a:gs pos="100000">
                      <a:srgbClr val="760303"/>
                    </a:gs>
                  </a:gsLst>
                  <a:lin scaled="0"/>
                </a:gradFill>
                <a:latin typeface="Calibri" panose="020F0502020204030204" charset="0"/>
              </a:rPr>
              <a:t>Technologies liees aux TIC :</a:t>
            </a:r>
            <a:endParaRPr lang="en-US" sz="3555" b="1" i="1" u="sng">
              <a:gradFill>
                <a:gsLst>
                  <a:gs pos="0">
                    <a:srgbClr val="E30000"/>
                  </a:gs>
                  <a:gs pos="100000">
                    <a:srgbClr val="760303"/>
                  </a:gs>
                </a:gsLst>
                <a:lin scaled="0"/>
              </a:gradFill>
              <a:latin typeface="Calibri" panose="020F0502020204030204" charset="0"/>
            </a:endParaRPr>
          </a:p>
        </p:txBody>
      </p:sp>
      <p:sp>
        <p:nvSpPr>
          <p:cNvPr id="3" name="Content Placeholder 2"/>
          <p:cNvSpPr>
            <a:spLocks noGrp="1"/>
          </p:cNvSpPr>
          <p:nvPr>
            <p:ph idx="1"/>
          </p:nvPr>
        </p:nvSpPr>
        <p:spPr>
          <a:xfrm>
            <a:off x="105410" y="778510"/>
            <a:ext cx="11724005" cy="5942965"/>
          </a:xfrm>
        </p:spPr>
        <p:txBody>
          <a:bodyPr/>
          <a:p>
            <a:pPr marL="0" indent="0">
              <a:buNone/>
            </a:pPr>
            <a:r>
              <a:rPr lang="en-US" i="1" u="sng">
                <a:gradFill>
                  <a:gsLst>
                    <a:gs pos="0">
                      <a:srgbClr val="012D86"/>
                    </a:gs>
                    <a:gs pos="100000">
                      <a:srgbClr val="0E2557"/>
                    </a:gs>
                  </a:gsLst>
                  <a:lin scaled="0"/>
                </a:gradFill>
                <a:latin typeface="Calibri" panose="020F0502020204030204" charset="0"/>
                <a:cs typeface="Calibri" panose="020F0502020204030204" charset="0"/>
              </a:rPr>
              <a:t>●¹ Googel Services :</a:t>
            </a:r>
            <a:r>
              <a:rPr lang="en-US">
                <a:latin typeface="Calibri" panose="020F0502020204030204" charset="0"/>
                <a:cs typeface="Calibri" panose="020F0502020204030204" charset="0"/>
              </a:rPr>
              <a:t> </a:t>
            </a:r>
            <a:endParaRPr lang="en-US">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  </a:t>
            </a:r>
            <a:r>
              <a:rPr lang="en-US" b="1" i="1" u="sng">
                <a:highlight>
                  <a:srgbClr val="FF0000"/>
                </a:highlight>
                <a:latin typeface="Calibri" panose="020F0502020204030204" charset="0"/>
                <a:cs typeface="Calibri" panose="020F0502020204030204" charset="0"/>
              </a:rPr>
              <a:t>Googel Workspace: </a:t>
            </a:r>
            <a:r>
              <a:rPr lang="en-US">
                <a:latin typeface="Calibri" panose="020F0502020204030204" charset="0"/>
                <a:cs typeface="Calibri" panose="020F0502020204030204" charset="0"/>
              </a:rPr>
              <a:t>offre la possibilit</a:t>
            </a:r>
            <a:r>
              <a:rPr lang="en-US">
                <a:sym typeface="+mn-ea"/>
              </a:rPr>
              <a:t>é de configurer des adresses e-mail personnalisées associées à votre propre domaine. Vous pouvez également inclure des alias d’adresse e-mail, permettant différentes variations sans créer de nouvelles boites de réception distinctes. En outre, la platforme facilite la gestion centralisée de tous vos messages, regroupant l’ensemble de vos e-mails dans une seule boite de réception pour une gestion plus efficace et simplifi</a:t>
            </a:r>
            <a:r>
              <a:rPr lang="en-US">
                <a:sym typeface="+mn-ea"/>
              </a:rPr>
              <a:t>ée </a:t>
            </a:r>
            <a:endParaRPr lang="en-US">
              <a:latin typeface="Calibri" panose="020F0502020204030204" charset="0"/>
              <a:cs typeface="Calibri" panose="020F0502020204030204" charset="0"/>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gwork"/>
          <p:cNvPicPr>
            <a:picLocks noChangeAspect="1"/>
          </p:cNvPicPr>
          <p:nvPr/>
        </p:nvPicPr>
        <p:blipFill>
          <a:blip r:embed="rId2"/>
          <a:stretch>
            <a:fillRect/>
          </a:stretch>
        </p:blipFill>
        <p:spPr>
          <a:xfrm>
            <a:off x="3265805" y="3859530"/>
            <a:ext cx="4486275"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advTm="14000">
        <p:push dir="u"/>
      </p:transition>
    </mc:Choice>
    <mc:Fallback>
      <p:transition spd="slow" advTm="14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750"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 calcmode="lin" valueType="num">
                                      <p:cBhvr>
                                        <p:cTn id="9" dur="750" fill="hold"/>
                                        <p:tgtEl>
                                          <p:spTgt spid="6"/>
                                        </p:tgtEl>
                                        <p:attrNameLst>
                                          <p:attrName>style.rotation</p:attrName>
                                        </p:attrNameLst>
                                      </p:cBhvr>
                                      <p:tavLst>
                                        <p:tav tm="0">
                                          <p:val>
                                            <p:fltVal val="360"/>
                                          </p:val>
                                        </p:tav>
                                        <p:tav tm="100000">
                                          <p:val>
                                            <p:fltVal val="0"/>
                                          </p:val>
                                        </p:tav>
                                      </p:tavLst>
                                    </p:anim>
                                    <p:animEffect transition="in" filter="fade">
                                      <p:cBhvr>
                                        <p:cTn id="10"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3825" y="67310"/>
            <a:ext cx="11144250" cy="637540"/>
          </a:xfrm>
        </p:spPr>
        <p:txBody>
          <a:bodyPr/>
          <a:p>
            <a:r>
              <a:rPr lang="en-US" sz="3200">
                <a:highlight>
                  <a:srgbClr val="FF0000"/>
                </a:highlight>
              </a:rPr>
              <a:t> </a:t>
            </a:r>
            <a:r>
              <a:rPr lang="en-US" sz="2800" b="1" i="1" u="sng">
                <a:highlight>
                  <a:srgbClr val="FF0000"/>
                </a:highlight>
                <a:latin typeface="+mn-lt"/>
                <a:cs typeface="+mn-lt"/>
              </a:rPr>
              <a:t>Googel Search :</a:t>
            </a:r>
            <a:r>
              <a:rPr lang="en-US" sz="3200" i="1" u="sng"/>
              <a:t> </a:t>
            </a:r>
            <a:endParaRPr lang="en-US" sz="3200" i="1" u="sng"/>
          </a:p>
        </p:txBody>
      </p:sp>
      <p:sp>
        <p:nvSpPr>
          <p:cNvPr id="3" name="Content Placeholder 2"/>
          <p:cNvSpPr>
            <a:spLocks noGrp="1"/>
          </p:cNvSpPr>
          <p:nvPr>
            <p:ph idx="1"/>
          </p:nvPr>
        </p:nvSpPr>
        <p:spPr>
          <a:xfrm>
            <a:off x="123825" y="704850"/>
            <a:ext cx="11762740" cy="6015990"/>
          </a:xfrm>
        </p:spPr>
        <p:txBody>
          <a:bodyPr>
            <a:normAutofit lnSpcReduction="10000"/>
          </a:bodyPr>
          <a:p>
            <a:pPr marL="0" indent="0">
              <a:buNone/>
            </a:pPr>
            <a:r>
              <a:rPr lang="en-US"/>
              <a:t>est un moteur de recherche en ligne qui utilise des algorithmes complexes et des techniques avanc</a:t>
            </a:r>
            <a:r>
              <a:rPr lang="en-US">
                <a:sym typeface="+mn-ea"/>
              </a:rPr>
              <a:t>ées d’analyse de données et d’apprentissage automatique pour comprendre l’intention de l’utilisateur. Les utilisateur peuvent saisir des mots-clés ou des phrases dans la barre de recharche, et le moteur de recherche renvoie une liste de résultats pertinents.</a:t>
            </a:r>
            <a:endParaRPr lang="en-US">
              <a:sym typeface="+mn-ea"/>
            </a:endParaRPr>
          </a:p>
          <a:p>
            <a:pPr marL="0" indent="0">
              <a:buNone/>
            </a:pPr>
            <a:endParaRPr lang="en-US">
              <a:sym typeface="+mn-ea"/>
            </a:endParaRPr>
          </a:p>
          <a:p>
            <a:pPr marL="0" indent="0">
              <a:buNone/>
            </a:pPr>
            <a:endParaRPr lang="en-US">
              <a:sym typeface="+mn-ea"/>
            </a:endParaRPr>
          </a:p>
          <a:p>
            <a:pPr marL="0" indent="0">
              <a:buNone/>
            </a:pPr>
            <a:endParaRPr lang="en-US">
              <a:sym typeface="+mn-ea"/>
            </a:endParaRPr>
          </a:p>
          <a:p>
            <a:pPr marL="0" indent="0">
              <a:buNone/>
            </a:pPr>
            <a:r>
              <a:rPr lang="en-US"/>
              <a:t> </a:t>
            </a:r>
            <a:r>
              <a:rPr lang="en-US" b="1" i="1" u="sng">
                <a:highlight>
                  <a:srgbClr val="FF0000"/>
                </a:highlight>
              </a:rPr>
              <a:t>La Platforme Googel Cloud (GCP):</a:t>
            </a:r>
            <a:r>
              <a:rPr lang="en-US"/>
              <a:t> Se pr</a:t>
            </a:r>
            <a:r>
              <a:rPr lang="en-US">
                <a:sym typeface="+mn-ea"/>
              </a:rPr>
              <a:t>ésente comme un service intégré de cloud computing qui offre aux entreprises la possibilité d’accéder a l’énsemble de leurs outils via une interface web conviviale . </a:t>
            </a:r>
            <a:endParaRPr lang="en-US"/>
          </a:p>
          <a:p>
            <a:pPr marL="0" indent="0">
              <a:buNone/>
            </a:pPr>
            <a:r>
              <a:rPr lang="en-US" b="1" i="1" u="sng">
                <a:highlight>
                  <a:srgbClr val="FF0000"/>
                </a:highlight>
                <a:cs typeface="+mn-lt"/>
              </a:rPr>
              <a:t> </a:t>
            </a:r>
            <a:endParaRPr lang="en-US" b="1" i="1">
              <a:highlight>
                <a:srgbClr val="FF0000"/>
              </a:highlight>
              <a:cs typeface="+mn-lt"/>
            </a:endParaRPr>
          </a:p>
          <a:p>
            <a:pPr marL="0" indent="0">
              <a:buNone/>
            </a:pPr>
            <a:endParaRPr lang="en-US" b="1" i="1" u="sng">
              <a:highlight>
                <a:srgbClr val="FF0000"/>
              </a:highlight>
              <a:cs typeface="+mn-lt"/>
            </a:endParaRPr>
          </a:p>
          <a:p>
            <a:pPr marL="0" indent="0">
              <a:buNone/>
            </a:pPr>
            <a:r>
              <a:rPr lang="en-US">
                <a:highlight>
                  <a:srgbClr val="FF0000"/>
                </a:highlight>
                <a:cs typeface="+mn-lt"/>
              </a:rPr>
              <a:t> </a:t>
            </a:r>
            <a:endParaRPr lang="en-US">
              <a:highlight>
                <a:srgbClr val="FF0000"/>
              </a:highlight>
              <a:cs typeface="+mn-lt"/>
            </a:endParaRPr>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8" name="Picture 7" descr="googel"/>
          <p:cNvPicPr>
            <a:picLocks noChangeAspect="1"/>
          </p:cNvPicPr>
          <p:nvPr/>
        </p:nvPicPr>
        <p:blipFill>
          <a:blip r:embed="rId1"/>
          <a:stretch>
            <a:fillRect/>
          </a:stretch>
        </p:blipFill>
        <p:spPr>
          <a:xfrm>
            <a:off x="7389495" y="2333625"/>
            <a:ext cx="4355465" cy="1475740"/>
          </a:xfrm>
          <a:prstGeom prst="flowChartAlternateProcess">
            <a:avLst/>
          </a:prstGeom>
        </p:spPr>
      </p:pic>
      <p:pic>
        <p:nvPicPr>
          <p:cNvPr id="9" name="Picture 8" descr="cloud"/>
          <p:cNvPicPr>
            <a:picLocks noChangeAspect="1"/>
          </p:cNvPicPr>
          <p:nvPr/>
        </p:nvPicPr>
        <p:blipFill>
          <a:blip r:embed="rId2"/>
          <a:stretch>
            <a:fillRect/>
          </a:stretch>
        </p:blipFill>
        <p:spPr>
          <a:xfrm>
            <a:off x="7277100" y="4663440"/>
            <a:ext cx="3343275" cy="1970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advTm="14000">
        <p:push dir="u"/>
      </p:transition>
    </mc:Choice>
    <mc:Fallback>
      <p:transition spd="slow" advTm="14000">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2085" y="82550"/>
            <a:ext cx="11181715" cy="609600"/>
          </a:xfrm>
        </p:spPr>
        <p:txBody>
          <a:bodyPr>
            <a:normAutofit fontScale="90000"/>
          </a:bodyPr>
          <a:p>
            <a:r>
              <a:rPr lang="en-US" sz="3110" b="1" i="1" u="sng">
                <a:highlight>
                  <a:srgbClr val="FF0000"/>
                </a:highlight>
                <a:latin typeface="+mn-lt"/>
                <a:cs typeface="+mn-lt"/>
              </a:rPr>
              <a:t>firebase :</a:t>
            </a:r>
            <a:r>
              <a:rPr lang="en-US"/>
              <a:t> </a:t>
            </a:r>
            <a:endParaRPr lang="en-US"/>
          </a:p>
        </p:txBody>
      </p:sp>
      <p:sp>
        <p:nvSpPr>
          <p:cNvPr id="3" name="Content Placeholder 2"/>
          <p:cNvSpPr>
            <a:spLocks noGrp="1"/>
          </p:cNvSpPr>
          <p:nvPr>
            <p:ph idx="1"/>
          </p:nvPr>
        </p:nvSpPr>
        <p:spPr>
          <a:xfrm>
            <a:off x="76835" y="692150"/>
            <a:ext cx="12009755" cy="6028690"/>
          </a:xfrm>
        </p:spPr>
        <p:txBody>
          <a:bodyPr/>
          <a:p>
            <a:pPr marL="0" indent="0">
              <a:buNone/>
            </a:pPr>
            <a:r>
              <a:rPr lang="en-US"/>
              <a:t> constitue une suite d’outils d</a:t>
            </a:r>
            <a:r>
              <a:rPr lang="en-US">
                <a:sym typeface="+mn-ea"/>
              </a:rPr>
              <a:t>édiée a l’hébergement et au développement d’applications mobiles et web. Cette platforme une gamme variée de fonctionnalités, notamment la capacité d’envoyer des notifications et des publicités, de remonter les erreurs er de suivre les interactions effectuées au sein de l’application . </a:t>
            </a:r>
            <a:endParaRPr lang="en-US">
              <a:sym typeface="+mn-ea"/>
            </a:endParaRPr>
          </a:p>
          <a:p>
            <a:pPr marL="0" indent="0">
              <a:buNone/>
            </a:pPr>
            <a:endParaRPr lang="en-US"/>
          </a:p>
          <a:p>
            <a:pPr marL="0" indent="0">
              <a:buNone/>
            </a:pPr>
            <a:endParaRPr lang="en-US"/>
          </a:p>
          <a:p>
            <a:pPr marL="0" indent="0">
              <a:buNone/>
            </a:pPr>
            <a:endParaRPr lang="en-US"/>
          </a:p>
          <a:p>
            <a:pPr marL="0" indent="0">
              <a:buNone/>
            </a:pPr>
            <a:r>
              <a:rPr lang="en-US"/>
              <a:t> </a:t>
            </a:r>
            <a:r>
              <a:rPr lang="en-US" b="1" i="1" u="sng">
                <a:highlight>
                  <a:srgbClr val="FF0000"/>
                </a:highlight>
              </a:rPr>
              <a:t>Googel Sheets :</a:t>
            </a:r>
            <a:r>
              <a:rPr lang="en-US"/>
              <a:t> est une application de feuille de calcul en ligne gratuite faisant partie de la suite web gratuite Googel Docs Editors. </a:t>
            </a:r>
            <a:endParaRPr lang="en-US"/>
          </a:p>
        </p:txBody>
      </p:sp>
      <p:sp>
        <p:nvSpPr>
          <p:cNvPr id="4" name="Date Placeholder 3"/>
          <p:cNvSpPr>
            <a:spLocks noGrp="1"/>
          </p:cNvSpPr>
          <p:nvPr>
            <p:ph type="dt" sz="half" idx="10"/>
          </p:nvPr>
        </p:nvSpPr>
        <p:spPr/>
        <p:txBody>
          <a:bodyPr/>
          <a:p>
            <a:fld id="{BB962C8B-B14F-4D97-AF65-F5344CB8AC3E}" type="datetime1">
              <a:rPr lang="en-US" smtClean="0"/>
            </a:fld>
            <a:endParaRPr lang="en-US" smtClean="0"/>
          </a:p>
        </p:txBody>
      </p:sp>
      <p:sp>
        <p:nvSpPr>
          <p:cNvPr id="5" name="Slide Number Placeholder 4"/>
          <p:cNvSpPr>
            <a:spLocks noGrp="1"/>
          </p:cNvSpPr>
          <p:nvPr>
            <p:ph type="sldNum" sz="quarter" idx="12"/>
          </p:nvPr>
        </p:nvSpPr>
        <p:spPr/>
        <p:txBody>
          <a:bodyPr/>
          <a:p>
            <a:fld id="{9B618960-8005-486C-9A75-10CB2AAC16F9}" type="slidenum">
              <a:rPr lang="en-US" sz="3200" b="1" smtClean="0">
                <a:solidFill>
                  <a:schemeClr val="tx1">
                    <a:lumMod val="85000"/>
                    <a:lumOff val="15000"/>
                  </a:schemeClr>
                </a:solidFill>
              </a:rPr>
            </a:fld>
            <a:endParaRPr lang="en-US" sz="3200" b="1" smtClean="0">
              <a:solidFill>
                <a:schemeClr val="tx1">
                  <a:lumMod val="85000"/>
                  <a:lumOff val="15000"/>
                </a:schemeClr>
              </a:solidFill>
            </a:endParaRPr>
          </a:p>
        </p:txBody>
      </p:sp>
      <p:pic>
        <p:nvPicPr>
          <p:cNvPr id="6" name="Picture 5" descr="firbase"/>
          <p:cNvPicPr>
            <a:picLocks noChangeAspect="1"/>
          </p:cNvPicPr>
          <p:nvPr/>
        </p:nvPicPr>
        <p:blipFill>
          <a:blip r:embed="rId1"/>
          <a:stretch>
            <a:fillRect/>
          </a:stretch>
        </p:blipFill>
        <p:spPr>
          <a:xfrm>
            <a:off x="9057005" y="2265680"/>
            <a:ext cx="2630170" cy="1715770"/>
          </a:xfrm>
          <a:prstGeom prst="flowChartAlternateProcess">
            <a:avLst/>
          </a:prstGeom>
        </p:spPr>
      </p:pic>
      <p:pic>
        <p:nvPicPr>
          <p:cNvPr id="7" name="Picture 6" descr="sheet"/>
          <p:cNvPicPr>
            <a:picLocks noChangeAspect="1"/>
          </p:cNvPicPr>
          <p:nvPr/>
        </p:nvPicPr>
        <p:blipFill>
          <a:blip r:embed="rId2"/>
          <a:stretch>
            <a:fillRect/>
          </a:stretch>
        </p:blipFill>
        <p:spPr>
          <a:xfrm>
            <a:off x="5941695" y="5083810"/>
            <a:ext cx="4163060" cy="1514475"/>
          </a:xfrm>
          <a:prstGeom prst="flowChartTerminator">
            <a:avLst/>
          </a:prstGeom>
        </p:spPr>
      </p:pic>
    </p:spTree>
  </p:cSld>
  <p:clrMapOvr>
    <a:masterClrMapping/>
  </p:clrMapOvr>
  <mc:AlternateContent xmlns:mc="http://schemas.openxmlformats.org/markup-compatibility/2006">
    <mc:Choice xmlns:p14="http://schemas.microsoft.com/office/powerpoint/2010/main" Requires="p14">
      <p:transition spd="slow" p14:dur="2250" advTm="14000">
        <p:push dir="u"/>
      </p:transition>
    </mc:Choice>
    <mc:Fallback>
      <p:transition spd="slow" advTm="14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nodeType="afterEffect">
                                  <p:stCondLst>
                                    <p:cond delay="0"/>
                                  </p:stCondLst>
                                  <p:childTnLst>
                                    <p:set>
                                      <p:cBhvr>
                                        <p:cTn id="6" dur="1000"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05"/>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 calcmode="lin" valueType="num">
                                      <p:cBhvr>
                                        <p:cTn id="9" dur="1000" fill="hold"/>
                                        <p:tgtEl>
                                          <p:spTgt spid="6"/>
                                        </p:tgtEl>
                                        <p:attrNameLst>
                                          <p:attrName>ppt_x</p:attrName>
                                        </p:attrNameLst>
                                      </p:cBhvr>
                                      <p:tavLst>
                                        <p:tav tm="0">
                                          <p:val>
                                            <p:strVal val="#ppt_x-.2"/>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animEffect transition="in" filter="fade">
                                      <p:cBhvr>
                                        <p:cTn id="11" dur="1000"/>
                                        <p:tgtEl>
                                          <p:spTgt spid="6"/>
                                        </p:tgtEl>
                                      </p:cBhvr>
                                    </p:animEffect>
                                  </p:childTnLst>
                                </p:cTn>
                              </p:par>
                            </p:childTnLst>
                          </p:cTn>
                        </p:par>
                        <p:par>
                          <p:cTn id="12" fill="hold">
                            <p:stCondLst>
                              <p:cond delay="1000"/>
                            </p:stCondLst>
                            <p:childTnLst>
                              <p:par>
                                <p:cTn id="13" presetID="29" presetClass="entr" presetSubtype="0" fill="hold" nodeType="afterEffect">
                                  <p:stCondLst>
                                    <p:cond delay="0"/>
                                  </p:stCondLst>
                                  <p:childTnLst>
                                    <p:set>
                                      <p:cBhvr>
                                        <p:cTn id="14" dur="500"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10831</Words>
  <Application>WPS Presentation</Application>
  <PresentationFormat>Widescreen</PresentationFormat>
  <Paragraphs>256</Paragraphs>
  <Slides>19</Slides>
  <Notes>0</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19</vt:i4>
      </vt:variant>
    </vt:vector>
  </HeadingPairs>
  <TitlesOfParts>
    <vt:vector size="51" baseType="lpstr">
      <vt:lpstr>Arial</vt:lpstr>
      <vt:lpstr>SimSun</vt:lpstr>
      <vt:lpstr>Wingdings</vt:lpstr>
      <vt:lpstr>Bodoni MT</vt:lpstr>
      <vt:lpstr>Calibri</vt:lpstr>
      <vt:lpstr>Segoe UI</vt:lpstr>
      <vt:lpstr>Candara</vt:lpstr>
      <vt:lpstr>Jokerman</vt:lpstr>
      <vt:lpstr>Microsoft YaHei</vt:lpstr>
      <vt:lpstr>Arial Unicode MS</vt:lpstr>
      <vt:lpstr>Calibri Light</vt:lpstr>
      <vt:lpstr>Leelawadee UI Semilight</vt:lpstr>
      <vt:lpstr>Aldhabi</vt:lpstr>
      <vt:lpstr>Algerian</vt:lpstr>
      <vt:lpstr>Andalus</vt:lpstr>
      <vt:lpstr>Arial Rounded MT Bold</vt:lpstr>
      <vt:lpstr>Arial Black</vt:lpstr>
      <vt:lpstr>Arial Narrow</vt:lpstr>
      <vt:lpstr>Bahnschrift</vt:lpstr>
      <vt:lpstr>Bahnschrift Condensed</vt:lpstr>
      <vt:lpstr>Bahnschrift SemiBold Condensed</vt:lpstr>
      <vt:lpstr>Bahnschrift Light Condensed</vt:lpstr>
      <vt:lpstr>Bauhaus 93</vt:lpstr>
      <vt:lpstr>Berlin Sans FB</vt:lpstr>
      <vt:lpstr>Berlin Sans FB Demi</vt:lpstr>
      <vt:lpstr>Bodoni MT Black</vt:lpstr>
      <vt:lpstr>Bradley Hand ITC</vt:lpstr>
      <vt:lpstr>Britannic Bold</vt:lpstr>
      <vt:lpstr>Brush Script MT</vt:lpstr>
      <vt:lpstr>Cambria Math</vt:lpstr>
      <vt:lpstr>Cambria</vt:lpstr>
      <vt:lpstr>Office Theme</vt:lpstr>
      <vt:lpstr>Information And Communication Technologies . </vt:lpstr>
      <vt:lpstr>Republic Democratique d’Algerie Ministere de l’enseignement Superieur et de l’education  de Recherche Scientifique     Universite des Sciences et de la Technologie Houari Boumediene . </vt:lpstr>
      <vt:lpstr>Contenu : </vt:lpstr>
      <vt:lpstr>❶Introduction : </vt:lpstr>
      <vt:lpstr>❷Definition :</vt:lpstr>
      <vt:lpstr>❸Histoire : </vt:lpstr>
      <vt:lpstr>❹Technologies liees aux TIC :</vt:lpstr>
      <vt:lpstr> Googel Search : </vt:lpstr>
      <vt:lpstr>firebase : </vt:lpstr>
      <vt:lpstr>● ²Outils Microsoft : </vt:lpstr>
      <vt:lpstr> Visual Studio Code : </vt:lpstr>
      <vt:lpstr> GitHub : </vt:lpstr>
      <vt:lpstr>❺type de les technologies de l’information et de la communication </vt:lpstr>
      <vt:lpstr> Réseaux sociaux : </vt:lpstr>
      <vt:lpstr>❻Exemples sur TIC : </vt:lpstr>
      <vt:lpstr>▪Applications mobiles : </vt:lpstr>
      <vt:lpstr>❼Avantages et inconvénients :</vt:lpstr>
      <vt:lpstr>  Un accés plus rapide a l’information : </vt:lpstr>
      <vt:lpstr>2. Les inconvénients: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Technologies . PRESENTATION</dc:title>
  <dc:creator>Azur</dc:creator>
  <cp:lastModifiedBy>Azur</cp:lastModifiedBy>
  <cp:revision>8</cp:revision>
  <dcterms:created xsi:type="dcterms:W3CDTF">2024-01-01T12:31:00Z</dcterms:created>
  <dcterms:modified xsi:type="dcterms:W3CDTF">2024-01-06T00:05:26Z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C18F7D83D73141318454852724E41CBD_13</vt:lpwstr>
  </property>
  <property fmtid="{D5CDD505-2E9C-101B-9397-08002B2CF9AE}" pid="3" name="KSOProductBuildVer">
    <vt:lpwstr>1033-12.2.0.13410</vt:lpwstr>
  </property>
</Properties>
</file>