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rimo" panose="020B0604020202020204" charset="0"/>
      <p:regular r:id="rId12"/>
      <p:bold r:id="rId13"/>
      <p:italic r:id="rId14"/>
      <p:boldItalic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Nunito" panose="020B0604020202020204" charset="0"/>
      <p:bold r:id="rId20"/>
      <p:boldItalic r:id="rId21"/>
    </p:embeddedFont>
    <p:embeddedFont>
      <p:font typeface="Sacramento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Jx/c+DqL9g0is1wCURnqu5D3a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8CABF8-8EF5-4735-9539-61FDF9BD6EF1}">
  <a:tblStyle styleId="{FA8CABF8-8EF5-4735-9539-61FDF9BD6E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7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Catégorie 1</c:v>
                </c:pt>
                <c:pt idx="1">
                  <c:v>Catégorie 2</c:v>
                </c:pt>
                <c:pt idx="2">
                  <c:v>Catégorie 3</c:v>
                </c:pt>
                <c:pt idx="3">
                  <c:v>Catégorie 4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18367488"/>
        <c:axId val="1318368032"/>
      </c:barChart>
      <c:catAx>
        <c:axId val="1318367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18368032"/>
        <c:crosses val="autoZero"/>
        <c:auto val="1"/>
        <c:lblAlgn val="ctr"/>
        <c:lblOffset val="100"/>
        <c:noMultiLvlLbl val="0"/>
      </c:catAx>
      <c:valAx>
        <c:axId val="13183680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183674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889572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 smtClean="0"/>
              <a:t>Hello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their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the not part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in the </a:t>
            </a:r>
            <a:r>
              <a:rPr lang="fr-FR" baseline="0" dirty="0" err="1" smtClean="0"/>
              <a:t>video</a:t>
            </a: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4547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310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680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835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5083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9055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22115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7155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1916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565069" y="2526093"/>
            <a:ext cx="11801816" cy="2437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1" b="1" i="0" u="none" strike="noStrike" cap="none" dirty="0">
                <a:solidFill>
                  <a:srgbClr val="243762"/>
                </a:solidFill>
                <a:latin typeface="Nunito"/>
                <a:ea typeface="Nunito"/>
                <a:cs typeface="Nunito"/>
                <a:sym typeface="Nunito"/>
              </a:rPr>
              <a:t>Le rapport de stage : Comment </a:t>
            </a:r>
            <a:r>
              <a:rPr lang="en-US" sz="7201" b="1" i="0" u="none" strike="noStrike" cap="none" dirty="0" err="1">
                <a:solidFill>
                  <a:srgbClr val="243762"/>
                </a:solidFill>
                <a:latin typeface="Nunito"/>
                <a:ea typeface="Nunito"/>
                <a:cs typeface="Nunito"/>
                <a:sym typeface="Nunito"/>
              </a:rPr>
              <a:t>bien</a:t>
            </a:r>
            <a:r>
              <a:rPr lang="en-US" sz="7201" b="1" i="0" u="none" strike="noStrike" cap="none" dirty="0">
                <a:solidFill>
                  <a:srgbClr val="24376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7201" b="1" i="0" u="none" strike="noStrike" cap="none" dirty="0" err="1">
                <a:solidFill>
                  <a:srgbClr val="243762"/>
                </a:solidFill>
                <a:latin typeface="Nunito"/>
                <a:ea typeface="Nunito"/>
                <a:cs typeface="Nunito"/>
                <a:sym typeface="Nunito"/>
              </a:rPr>
              <a:t>s'en</a:t>
            </a:r>
            <a:r>
              <a:rPr lang="en-US" sz="7201" b="1" i="0" u="none" strike="noStrike" cap="none" dirty="0">
                <a:solidFill>
                  <a:srgbClr val="24376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7201" b="1" i="0" u="none" strike="noStrike" cap="none" dirty="0" err="1">
                <a:solidFill>
                  <a:srgbClr val="243762"/>
                </a:solidFill>
                <a:latin typeface="Nunito"/>
                <a:ea typeface="Nunito"/>
                <a:cs typeface="Nunito"/>
                <a:sym typeface="Nunito"/>
              </a:rPr>
              <a:t>sortir</a:t>
            </a:r>
            <a:r>
              <a:rPr lang="en-US" sz="7201" b="1" i="0" u="none" strike="noStrike" cap="none" dirty="0">
                <a:solidFill>
                  <a:srgbClr val="243762"/>
                </a:solidFill>
                <a:latin typeface="Nunito"/>
                <a:ea typeface="Nunito"/>
                <a:cs typeface="Nunito"/>
                <a:sym typeface="Nunito"/>
              </a:rPr>
              <a:t> ?</a:t>
            </a:r>
            <a:endParaRPr dirty="0"/>
          </a:p>
        </p:txBody>
      </p:sp>
      <p:cxnSp>
        <p:nvCxnSpPr>
          <p:cNvPr id="85" name="Google Shape;85;p1"/>
          <p:cNvCxnSpPr/>
          <p:nvPr/>
        </p:nvCxnSpPr>
        <p:spPr>
          <a:xfrm>
            <a:off x="9144000" y="9239250"/>
            <a:ext cx="7589385" cy="0"/>
          </a:xfrm>
          <a:prstGeom prst="straightConnector1">
            <a:avLst/>
          </a:prstGeom>
          <a:noFill/>
          <a:ln w="19050" cap="rnd" cmpd="sng">
            <a:solidFill>
              <a:srgbClr val="24376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1"/>
          <p:cNvSpPr/>
          <p:nvPr/>
        </p:nvSpPr>
        <p:spPr>
          <a:xfrm flipH="1">
            <a:off x="12756781" y="1497144"/>
            <a:ext cx="5126483" cy="5173480"/>
          </a:xfrm>
          <a:custGeom>
            <a:avLst/>
            <a:gdLst/>
            <a:ahLst/>
            <a:cxnLst/>
            <a:rect l="l" t="t" r="r" b="b"/>
            <a:pathLst>
              <a:path w="7749031" h="7664497" extrusionOk="0">
                <a:moveTo>
                  <a:pt x="7749032" y="0"/>
                </a:moveTo>
                <a:lnTo>
                  <a:pt x="0" y="0"/>
                </a:lnTo>
                <a:lnTo>
                  <a:pt x="0" y="7664496"/>
                </a:lnTo>
                <a:lnTo>
                  <a:pt x="7749032" y="7664496"/>
                </a:lnTo>
                <a:lnTo>
                  <a:pt x="774903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416497" y="936782"/>
            <a:ext cx="12430073" cy="8529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Un rapport de stage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est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un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compte-rendu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qui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permet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à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votre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évaluateur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de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comprendre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vos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missions et la structure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dans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laquelle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vous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avez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effectué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un stage. Il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s’agit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de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mettre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en exergue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ce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que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vous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avez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fait et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appris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durant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votre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stage.</a:t>
            </a:r>
            <a:endParaRPr dirty="0"/>
          </a:p>
          <a:p>
            <a:pPr marL="0" marR="0" lvl="0" indent="0" algn="just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399" b="0" i="0" u="none" strike="noStrike" cap="none" dirty="0">
              <a:solidFill>
                <a:srgbClr val="243762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just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Pour faire un plan de rapport de stage,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il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faut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suivre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une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certaine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structure et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bien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399" b="0" i="0" u="none" strike="noStrike" cap="none" dirty="0" err="1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l’équilibrer</a:t>
            </a:r>
            <a:r>
              <a:rPr lang="en-US" sz="4399" b="0" i="0" u="none" strike="noStrike" cap="none" dirty="0">
                <a:solidFill>
                  <a:srgbClr val="243762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dirty="0"/>
          </a:p>
          <a:p>
            <a:pPr marL="0" marR="0" lvl="0" indent="0" algn="r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399" b="0" i="0" u="none" strike="noStrike" cap="none" dirty="0">
              <a:solidFill>
                <a:srgbClr val="24376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/>
        </p:nvSpPr>
        <p:spPr>
          <a:xfrm>
            <a:off x="712659" y="352498"/>
            <a:ext cx="17436059" cy="202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1" b="1" i="0" u="none" strike="noStrike" cap="none" dirty="0">
                <a:solidFill>
                  <a:srgbClr val="3884FD"/>
                </a:solidFill>
                <a:latin typeface="Nunito"/>
                <a:ea typeface="Nunito"/>
                <a:cs typeface="Nunito"/>
                <a:sym typeface="Nunito"/>
              </a:rPr>
              <a:t>La structure d'un rapport de fin </a:t>
            </a:r>
            <a:r>
              <a:rPr lang="en-US" sz="7201" b="1" i="0" u="none" strike="noStrike" cap="none" dirty="0" err="1">
                <a:solidFill>
                  <a:srgbClr val="3884FD"/>
                </a:solidFill>
                <a:latin typeface="Nunito"/>
                <a:ea typeface="Nunito"/>
                <a:cs typeface="Nunito"/>
                <a:sym typeface="Nunito"/>
              </a:rPr>
              <a:t>d'études</a:t>
            </a:r>
            <a:r>
              <a:rPr lang="en-US" sz="7201" b="1" i="0" u="none" strike="noStrike" cap="none" dirty="0">
                <a:solidFill>
                  <a:srgbClr val="3884FD"/>
                </a:solidFill>
                <a:latin typeface="Nunito"/>
                <a:ea typeface="Nunito"/>
                <a:cs typeface="Nunito"/>
                <a:sym typeface="Nunito"/>
              </a:rPr>
              <a:t> : - Le fond -  </a:t>
            </a:r>
            <a:endParaRPr dirty="0"/>
          </a:p>
        </p:txBody>
      </p:sp>
      <p:sp>
        <p:nvSpPr>
          <p:cNvPr id="103" name="Google Shape;103;p3"/>
          <p:cNvSpPr txBox="1"/>
          <p:nvPr/>
        </p:nvSpPr>
        <p:spPr>
          <a:xfrm>
            <a:off x="712659" y="3022109"/>
            <a:ext cx="8934834" cy="620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sng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A. Les pages </a:t>
            </a:r>
            <a:r>
              <a:rPr lang="en-US" sz="3200" b="1" i="0" u="sng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préliminaires</a:t>
            </a:r>
            <a:r>
              <a:rPr lang="en-US" sz="3200" b="1" i="0" u="sng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</a:t>
            </a:r>
            <a:endParaRPr sz="1100" dirty="0"/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sng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Page de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titre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1100" dirty="0"/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Remerciements</a:t>
            </a:r>
            <a:endParaRPr sz="1100" dirty="0"/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Résumé </a:t>
            </a:r>
            <a:endParaRPr sz="1100" dirty="0"/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Sommaire</a:t>
            </a:r>
            <a:endParaRPr sz="1100" dirty="0"/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Liste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des tableaux</a:t>
            </a:r>
            <a:endParaRPr sz="1100" dirty="0"/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Liste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des figures</a:t>
            </a:r>
            <a:endParaRPr sz="1100" dirty="0"/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3200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Liste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des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abréviations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des 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sy</a:t>
            </a:r>
            <a:r>
              <a:rPr lang="en-US" sz="3200" dirty="0" err="1">
                <a:latin typeface="Arimo"/>
                <a:ea typeface="Arimo"/>
                <a:cs typeface="Arimo"/>
                <a:sym typeface="Arimo"/>
              </a:rPr>
              <a:t>mb</a:t>
            </a:r>
            <a:r>
              <a:rPr lang="en-US" sz="3200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oles</a:t>
            </a:r>
            <a:r>
              <a:rPr lang="en-US" sz="32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3200" b="0" i="0" u="none" strike="noStrike" cap="none" dirty="0" err="1" smtClean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etc</a:t>
            </a:r>
            <a:endParaRPr sz="1100" dirty="0"/>
          </a:p>
        </p:txBody>
      </p:sp>
      <p:graphicFrame>
        <p:nvGraphicFramePr>
          <p:cNvPr id="4" name="Graphique 3"/>
          <p:cNvGraphicFramePr/>
          <p:nvPr>
            <p:extLst>
              <p:ext uri="{D42A27DB-BD31-4B8C-83A1-F6EECF244321}">
                <p14:modId xmlns:p14="http://schemas.microsoft.com/office/powerpoint/2010/main" val="2359561074"/>
              </p:ext>
            </p:extLst>
          </p:nvPr>
        </p:nvGraphicFramePr>
        <p:xfrm>
          <a:off x="9668655" y="2638477"/>
          <a:ext cx="8044721" cy="4092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712659" y="1234512"/>
            <a:ext cx="17714623" cy="6666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95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95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99" b="1" i="0" u="sng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B. Introduction - </a:t>
            </a:r>
            <a:r>
              <a:rPr lang="en-US" sz="3799" b="1" i="0" u="sng" strike="noStrike" cap="none" dirty="0">
                <a:solidFill>
                  <a:srgbClr val="F81F1F"/>
                </a:solidFill>
                <a:latin typeface="Arimo"/>
                <a:ea typeface="Arimo"/>
                <a:cs typeface="Arimo"/>
                <a:sym typeface="Arimo"/>
              </a:rPr>
              <a:t>Début de la pagination : </a:t>
            </a:r>
            <a:endParaRPr dirty="0"/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99" b="1" i="0" u="sng" strike="noStrike" cap="none" dirty="0">
              <a:solidFill>
                <a:srgbClr val="F81F1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37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Présenter</a:t>
            </a:r>
            <a:r>
              <a:rPr lang="en-US" sz="37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le </a:t>
            </a:r>
            <a:r>
              <a:rPr lang="en-US" sz="37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sujet</a:t>
            </a:r>
            <a:r>
              <a:rPr lang="en-US" sz="37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 Le </a:t>
            </a:r>
            <a:r>
              <a:rPr lang="en-US" sz="37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sujet</a:t>
            </a:r>
            <a:r>
              <a:rPr lang="en-US" sz="37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7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amené</a:t>
            </a:r>
            <a:r>
              <a:rPr lang="en-US" sz="37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</a:t>
            </a:r>
            <a:r>
              <a:rPr lang="en-US" sz="37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Cadre de </a:t>
            </a:r>
            <a:r>
              <a:rPr lang="en-US" sz="3799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l'étude</a:t>
            </a:r>
            <a:r>
              <a:rPr lang="en-US" sz="37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- </a:t>
            </a:r>
            <a:r>
              <a:rPr lang="en-US" sz="3799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Enoncé</a:t>
            </a:r>
            <a:r>
              <a:rPr lang="en-US" sz="37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 la </a:t>
            </a:r>
            <a:r>
              <a:rPr lang="en-US" sz="3799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problématique</a:t>
            </a:r>
            <a:endParaRPr dirty="0"/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37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Présenter</a:t>
            </a:r>
            <a:r>
              <a:rPr lang="en-US" sz="37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les </a:t>
            </a:r>
            <a:r>
              <a:rPr lang="en-US" sz="37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objectifs</a:t>
            </a:r>
            <a:r>
              <a:rPr lang="en-US" sz="37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 Le </a:t>
            </a:r>
            <a:r>
              <a:rPr lang="en-US" sz="37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sujet</a:t>
            </a:r>
            <a:r>
              <a:rPr lang="en-US" sz="37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7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posé</a:t>
            </a:r>
            <a:endParaRPr dirty="0"/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99" b="1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37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Présenter</a:t>
            </a:r>
            <a:r>
              <a:rPr lang="en-US" sz="37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le plan de la </a:t>
            </a:r>
            <a:r>
              <a:rPr lang="en-US" sz="37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rédaction</a:t>
            </a:r>
            <a:r>
              <a:rPr lang="en-US" sz="37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 Le </a:t>
            </a:r>
            <a:r>
              <a:rPr lang="en-US" sz="37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sujet</a:t>
            </a:r>
            <a:r>
              <a:rPr lang="en-US" sz="37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37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divisé</a:t>
            </a:r>
            <a:r>
              <a:rPr lang="en-US" sz="37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</a:t>
            </a:r>
            <a:r>
              <a:rPr lang="en-US" sz="37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La structure du rapport</a:t>
            </a:r>
            <a:endParaRPr dirty="0"/>
          </a:p>
        </p:txBody>
      </p:sp>
      <p:sp>
        <p:nvSpPr>
          <p:cNvPr id="109" name="Google Shape;109;p4"/>
          <p:cNvSpPr txBox="1"/>
          <p:nvPr/>
        </p:nvSpPr>
        <p:spPr>
          <a:xfrm>
            <a:off x="712659" y="352498"/>
            <a:ext cx="17436059" cy="202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1" b="1" i="0" u="none" strike="noStrike" cap="none">
                <a:solidFill>
                  <a:srgbClr val="3884FD"/>
                </a:solidFill>
                <a:latin typeface="Nunito"/>
                <a:ea typeface="Nunito"/>
                <a:cs typeface="Nunito"/>
                <a:sym typeface="Nunito"/>
              </a:rPr>
              <a:t>La structure d'un rapport de fin d'études : - Le fond -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/>
        </p:nvSpPr>
        <p:spPr>
          <a:xfrm>
            <a:off x="1057433" y="3230120"/>
            <a:ext cx="10140220" cy="4739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sng" strike="noStrike" cap="none" dirty="0" smtClean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r>
              <a:rPr lang="en-US" sz="2000" b="1" i="0" u="sng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Développement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- Il </a:t>
            </a:r>
            <a:r>
              <a:rPr lang="en-US" sz="2000" b="1" i="0" u="sng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faut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000" b="1" i="0" u="sng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donner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un </a:t>
            </a:r>
            <a:r>
              <a:rPr lang="en-US" sz="2000" b="1" i="0" u="sng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titre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à </a:t>
            </a:r>
            <a:r>
              <a:rPr lang="en-US" sz="2000" b="1" i="0" u="sng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chaque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000" b="1" i="0" u="sng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chapitre</a:t>
            </a:r>
            <a:r>
              <a:rPr lang="en-US" sz="2000" b="1" i="0" u="sng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 </a:t>
            </a:r>
            <a:endParaRPr sz="900" dirty="0"/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sng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Présenter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le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problème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sz="900" dirty="0"/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 smtClean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2000" b="0" i="0" u="none" strike="noStrike" cap="none" dirty="0" err="1" smtClean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Présenter</a:t>
            </a: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la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méthodologie</a:t>
            </a:r>
            <a:endParaRPr sz="900" dirty="0"/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Les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résultats</a:t>
            </a:r>
            <a:endParaRPr sz="900" dirty="0"/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L'analyse</a:t>
            </a:r>
            <a:endParaRPr sz="900" dirty="0"/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La conclusion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partielle</a:t>
            </a:r>
            <a:endParaRPr sz="900" dirty="0"/>
          </a:p>
        </p:txBody>
      </p:sp>
      <p:sp>
        <p:nvSpPr>
          <p:cNvPr id="115" name="Google Shape;115;p5"/>
          <p:cNvSpPr txBox="1"/>
          <p:nvPr/>
        </p:nvSpPr>
        <p:spPr>
          <a:xfrm>
            <a:off x="712659" y="352498"/>
            <a:ext cx="17436059" cy="202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1" b="1" i="0" u="none" strike="noStrike" cap="none">
                <a:solidFill>
                  <a:srgbClr val="3884FD"/>
                </a:solidFill>
                <a:latin typeface="Nunito"/>
                <a:ea typeface="Nunito"/>
                <a:cs typeface="Nunito"/>
                <a:sym typeface="Nunito"/>
              </a:rPr>
              <a:t>La structure d'un rapport de fin d'études : - Le fond -  </a:t>
            </a:r>
            <a:endParaRPr/>
          </a:p>
        </p:txBody>
      </p: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665544"/>
              </p:ext>
            </p:extLst>
          </p:nvPr>
        </p:nvGraphicFramePr>
        <p:xfrm>
          <a:off x="8439464" y="4510317"/>
          <a:ext cx="8366385" cy="2115336"/>
        </p:xfrm>
        <a:graphic>
          <a:graphicData uri="http://schemas.openxmlformats.org/drawingml/2006/table">
            <a:tbl>
              <a:tblPr firstRow="1" bandRow="1">
                <a:tableStyleId>{FA8CABF8-8EF5-4735-9539-61FDF9BD6EF1}</a:tableStyleId>
              </a:tblPr>
              <a:tblGrid>
                <a:gridCol w="2788795"/>
                <a:gridCol w="2788795"/>
                <a:gridCol w="2788795"/>
              </a:tblGrid>
              <a:tr h="798588"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DESIGNATION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COEF</a:t>
                      </a:r>
                      <a:endParaRPr lang="fr-FR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NOTE_CC	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</a:tr>
              <a:tr h="798588">
                <a:tc>
                  <a:txBody>
                    <a:bodyPr/>
                    <a:lstStyle/>
                    <a:p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Sécurité informatique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12.5</a:t>
                      </a:r>
                    </a:p>
                  </a:txBody>
                  <a:tcPr/>
                </a:tc>
              </a:tr>
              <a:tr h="501239">
                <a:tc>
                  <a:txBody>
                    <a:bodyPr/>
                    <a:lstStyle/>
                    <a:p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Administration des bases de données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400" b="0" i="0" u="none" strike="noStrike" cap="none" baseline="0" dirty="0" smtClean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/>
        </p:nvSpPr>
        <p:spPr>
          <a:xfrm>
            <a:off x="712659" y="1236428"/>
            <a:ext cx="17714623" cy="866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95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2955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99" b="1" i="0" u="sng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D. Conclusion : </a:t>
            </a:r>
            <a:endParaRPr/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99" b="1" i="0" u="sng" strike="noStrike" cap="non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3799" b="1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Synthèse de l'étude :</a:t>
            </a:r>
            <a:r>
              <a:rPr lang="en-US" sz="3799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Résumer la problématique, résumer les conclusions partielles </a:t>
            </a:r>
            <a:endParaRPr/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99" b="0" i="0" u="none" strike="noStrike" cap="non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820417" marR="0" lvl="1" indent="-410208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99"/>
              <a:buFont typeface="Arial"/>
              <a:buChar char="•"/>
            </a:pPr>
            <a:r>
              <a:rPr lang="en-US" sz="3799" b="1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Recommandations : </a:t>
            </a:r>
            <a:r>
              <a:rPr lang="en-US" sz="3799" b="0" i="0" u="none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Proposer des action, placer l'étude dans un cadre plus général</a:t>
            </a:r>
            <a:endParaRPr/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99" b="0" i="0" u="none" strike="noStrike" cap="none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99" b="1" i="0" u="sng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E. Liste des références ou bibliographie - </a:t>
            </a:r>
            <a:r>
              <a:rPr lang="en-US" sz="3799" b="1" i="0" u="sng" strike="noStrike" cap="none">
                <a:solidFill>
                  <a:srgbClr val="F81F1F"/>
                </a:solidFill>
                <a:latin typeface="Arimo"/>
                <a:ea typeface="Arimo"/>
                <a:cs typeface="Arimo"/>
                <a:sym typeface="Arimo"/>
              </a:rPr>
              <a:t>Fin de la pagination</a:t>
            </a:r>
            <a:endParaRPr/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799" b="1" i="0" u="sng" strike="noStrike" cap="none">
              <a:solidFill>
                <a:srgbClr val="F81F1F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99" b="1" i="0" u="sng" strike="noStrike" cap="none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F. Annexes</a:t>
            </a:r>
            <a:endParaRPr/>
          </a:p>
        </p:txBody>
      </p:sp>
      <p:sp>
        <p:nvSpPr>
          <p:cNvPr id="121" name="Google Shape;121;p6"/>
          <p:cNvSpPr txBox="1"/>
          <p:nvPr/>
        </p:nvSpPr>
        <p:spPr>
          <a:xfrm>
            <a:off x="712659" y="352498"/>
            <a:ext cx="17436059" cy="202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1" b="1" i="0" u="none" strike="noStrike" cap="none">
                <a:solidFill>
                  <a:srgbClr val="3884FD"/>
                </a:solidFill>
                <a:latin typeface="Nunito"/>
                <a:ea typeface="Nunito"/>
                <a:cs typeface="Nunito"/>
                <a:sym typeface="Nunito"/>
              </a:rPr>
              <a:t>La structure d'un rapport de fin d'études : - Le fond - 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/>
        </p:nvSpPr>
        <p:spPr>
          <a:xfrm>
            <a:off x="712659" y="352498"/>
            <a:ext cx="17436059" cy="202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1" b="1" i="0" u="none" strike="noStrike" cap="none">
                <a:solidFill>
                  <a:srgbClr val="3884FD"/>
                </a:solidFill>
                <a:latin typeface="Nunito"/>
                <a:ea typeface="Nunito"/>
                <a:cs typeface="Nunito"/>
                <a:sym typeface="Nunito"/>
              </a:rPr>
              <a:t>La structure d'un rapport de fin d'études : - La forme -  </a:t>
            </a:r>
            <a:endParaRPr/>
          </a:p>
        </p:txBody>
      </p:sp>
      <p:sp>
        <p:nvSpPr>
          <p:cNvPr id="127" name="Google Shape;127;p7"/>
          <p:cNvSpPr txBox="1"/>
          <p:nvPr/>
        </p:nvSpPr>
        <p:spPr>
          <a:xfrm>
            <a:off x="434096" y="2592070"/>
            <a:ext cx="17714623" cy="887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texte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doit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se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trouver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au recto des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feuilles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uniquement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 </a:t>
            </a:r>
            <a:endParaRPr dirty="0"/>
          </a:p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papier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doit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être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blanc, de bonne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qualité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et de format A4. </a:t>
            </a:r>
            <a:endParaRPr dirty="0"/>
          </a:p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99" b="1" i="0" u="none" strike="noStrike" cap="none" dirty="0">
                <a:solidFill>
                  <a:srgbClr val="F81F1F"/>
                </a:solidFill>
                <a:latin typeface="Arimo"/>
                <a:ea typeface="Arimo"/>
                <a:cs typeface="Arimo"/>
                <a:sym typeface="Arimo"/>
              </a:rPr>
              <a:t>Les </a:t>
            </a:r>
            <a:r>
              <a:rPr lang="en-US" sz="4199" b="1" i="0" u="none" strike="noStrike" cap="none" dirty="0" err="1">
                <a:solidFill>
                  <a:srgbClr val="F81F1F"/>
                </a:solidFill>
                <a:latin typeface="Arimo"/>
                <a:ea typeface="Arimo"/>
                <a:cs typeface="Arimo"/>
                <a:sym typeface="Arimo"/>
              </a:rPr>
              <a:t>consignes</a:t>
            </a:r>
            <a:r>
              <a:rPr lang="en-US" sz="4199" b="1" i="0" u="none" strike="noStrike" cap="none" dirty="0">
                <a:solidFill>
                  <a:srgbClr val="F81F1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199" b="1" i="0" u="none" strike="noStrike" cap="none" dirty="0" err="1">
                <a:solidFill>
                  <a:srgbClr val="F81F1F"/>
                </a:solidFill>
                <a:latin typeface="Arimo"/>
                <a:ea typeface="Arimo"/>
                <a:cs typeface="Arimo"/>
                <a:sym typeface="Arimo"/>
              </a:rPr>
              <a:t>suivantes</a:t>
            </a:r>
            <a:r>
              <a:rPr lang="en-US" sz="4199" b="1" i="0" u="none" strike="noStrike" cap="none" dirty="0">
                <a:solidFill>
                  <a:srgbClr val="F81F1F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199" b="1" i="0" u="none" strike="noStrike" cap="none" dirty="0" err="1">
                <a:solidFill>
                  <a:srgbClr val="F81F1F"/>
                </a:solidFill>
                <a:latin typeface="Arimo"/>
                <a:ea typeface="Arimo"/>
                <a:cs typeface="Arimo"/>
                <a:sym typeface="Arimo"/>
              </a:rPr>
              <a:t>s’appliquent</a:t>
            </a:r>
            <a:r>
              <a:rPr lang="en-US" sz="4199" b="1" i="0" u="none" strike="noStrike" cap="none" dirty="0">
                <a:solidFill>
                  <a:srgbClr val="F81F1F"/>
                </a:solidFill>
                <a:latin typeface="Arimo"/>
                <a:ea typeface="Arimo"/>
                <a:cs typeface="Arimo"/>
                <a:sym typeface="Arimo"/>
              </a:rPr>
              <a:t> à </a:t>
            </a:r>
            <a:r>
              <a:rPr lang="en-US" sz="4199" b="1" i="0" u="none" strike="noStrike" cap="none" dirty="0" err="1">
                <a:solidFill>
                  <a:srgbClr val="F81F1F"/>
                </a:solidFill>
                <a:latin typeface="Arimo"/>
                <a:ea typeface="Arimo"/>
                <a:cs typeface="Arimo"/>
                <a:sym typeface="Arimo"/>
              </a:rPr>
              <a:t>toutes</a:t>
            </a:r>
            <a:r>
              <a:rPr lang="en-US" sz="4199" b="1" i="0" u="none" strike="noStrike" cap="none" dirty="0">
                <a:solidFill>
                  <a:srgbClr val="F81F1F"/>
                </a:solidFill>
                <a:latin typeface="Arimo"/>
                <a:ea typeface="Arimo"/>
                <a:cs typeface="Arimo"/>
                <a:sym typeface="Arimo"/>
              </a:rPr>
              <a:t> les sections du rapport :</a:t>
            </a:r>
            <a:endParaRPr dirty="0"/>
          </a:p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99" b="0" i="0" u="none" strike="noStrike" cap="none" dirty="0" smtClean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</a:t>
            </a:r>
            <a:r>
              <a:rPr lang="en-US" sz="4199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Marges</a:t>
            </a: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 25 mm au haut, au bas et à </a:t>
            </a:r>
            <a:r>
              <a:rPr lang="en-US" sz="4199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droite</a:t>
            </a: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40 mm à gauche</a:t>
            </a:r>
            <a:endParaRPr dirty="0"/>
          </a:p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Justification du </a:t>
            </a:r>
            <a:r>
              <a:rPr lang="en-US" sz="4199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texte</a:t>
            </a: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 à gauche et à </a:t>
            </a:r>
            <a:r>
              <a:rPr lang="en-US" sz="4199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droite</a:t>
            </a:r>
            <a:endParaRPr dirty="0"/>
          </a:p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</a:t>
            </a:r>
            <a:r>
              <a:rPr lang="en-US" sz="4199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Interligne</a:t>
            </a: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 1.5 (25 à 30 </a:t>
            </a:r>
            <a:r>
              <a:rPr lang="en-US" sz="4199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lignes</a:t>
            </a: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par page)</a:t>
            </a:r>
            <a:endParaRPr dirty="0"/>
          </a:p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Police du </a:t>
            </a:r>
            <a:r>
              <a:rPr lang="en-US" sz="4199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texte</a:t>
            </a: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 Times 12 points.</a:t>
            </a:r>
            <a:endParaRPr dirty="0"/>
          </a:p>
          <a:p>
            <a:pPr marL="0" marR="0" lvl="0" indent="0" algn="l" rtl="0">
              <a:lnSpc>
                <a:spcPct val="12667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0" marR="0" lvl="0" indent="0" algn="l" rtl="0">
              <a:lnSpc>
                <a:spcPct val="126673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1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/>
        </p:nvSpPr>
        <p:spPr>
          <a:xfrm>
            <a:off x="712659" y="352498"/>
            <a:ext cx="17436059" cy="2025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1" b="1" i="0" u="none" strike="noStrike" cap="none">
                <a:solidFill>
                  <a:srgbClr val="3884FD"/>
                </a:solidFill>
                <a:latin typeface="Nunito"/>
                <a:ea typeface="Nunito"/>
                <a:cs typeface="Nunito"/>
                <a:sym typeface="Nunito"/>
              </a:rPr>
              <a:t>La structure d'un rapport de fin d'études : - La forme -  </a:t>
            </a:r>
            <a:endParaRPr/>
          </a:p>
        </p:txBody>
      </p:sp>
      <p:sp>
        <p:nvSpPr>
          <p:cNvPr id="133" name="Google Shape;133;p8"/>
          <p:cNvSpPr txBox="1"/>
          <p:nvPr/>
        </p:nvSpPr>
        <p:spPr>
          <a:xfrm>
            <a:off x="434096" y="2282283"/>
            <a:ext cx="17714623" cy="814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Pour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aérer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le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texte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il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est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préférable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laisser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un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interligne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supplémentaire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entre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chaque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paragraphe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, au-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dessus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et au-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dessous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des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titres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dirty="0"/>
          </a:p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99" b="0" i="0" u="none" strike="noStrike" cap="none" dirty="0" smtClean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Les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titres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des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chapitres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 </a:t>
            </a: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Majuscule - Gras - Times New Roman - 16</a:t>
            </a:r>
            <a:endParaRPr dirty="0"/>
          </a:p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Les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titres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des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paragraphes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 Minuscule - Gras - Times New Roman - 14</a:t>
            </a:r>
            <a:endParaRPr dirty="0"/>
          </a:p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Les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titres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des sous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paragraphes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</a:t>
            </a: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Minuscule - Gras - </a:t>
            </a:r>
            <a:r>
              <a:rPr lang="en-US" sz="4199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Italique</a:t>
            </a: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- Times New Roman - 14</a:t>
            </a:r>
            <a:endParaRPr dirty="0"/>
          </a:p>
          <a:p>
            <a:pPr marL="0" marR="0" lvl="0" indent="0" algn="l" rtl="0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- 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Le </a:t>
            </a:r>
            <a:r>
              <a:rPr lang="en-US" sz="4199" b="1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texte</a:t>
            </a:r>
            <a:r>
              <a:rPr lang="en-US" sz="4199" b="1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:</a:t>
            </a: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Times New Roman - 13 (Le </a:t>
            </a:r>
            <a:r>
              <a:rPr lang="en-US" sz="4199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caractère</a:t>
            </a: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le plus </a:t>
            </a:r>
            <a:r>
              <a:rPr lang="en-US" sz="4199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recommandé</a:t>
            </a: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par la </a:t>
            </a:r>
            <a:r>
              <a:rPr lang="en-US" sz="4199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majorité</a:t>
            </a:r>
            <a:r>
              <a:rPr lang="en-US" sz="4199" b="0" i="0" u="none" strike="noStrike" cap="none" dirty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des revues </a:t>
            </a:r>
            <a:r>
              <a:rPr lang="en-US" sz="4199" b="0" i="0" u="none" strike="noStrike" cap="none" dirty="0" err="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internationales</a:t>
            </a:r>
            <a:r>
              <a:rPr lang="en-US" sz="4199" b="0" i="0" u="none" strike="noStrike" cap="none" smtClean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)</a:t>
            </a:r>
            <a:endParaRPr sz="4199" b="0" i="0" u="none" strike="noStrike" cap="none" dirty="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/>
          <p:nvPr/>
        </p:nvSpPr>
        <p:spPr>
          <a:xfrm>
            <a:off x="11615021" y="3305462"/>
            <a:ext cx="5644279" cy="5981413"/>
          </a:xfrm>
          <a:custGeom>
            <a:avLst/>
            <a:gdLst/>
            <a:ahLst/>
            <a:cxnLst/>
            <a:rect l="l" t="t" r="r" b="b"/>
            <a:pathLst>
              <a:path w="5644279" h="5981413" extrusionOk="0">
                <a:moveTo>
                  <a:pt x="0" y="0"/>
                </a:moveTo>
                <a:lnTo>
                  <a:pt x="5644279" y="0"/>
                </a:lnTo>
                <a:lnTo>
                  <a:pt x="5644279" y="5981413"/>
                </a:lnTo>
                <a:lnTo>
                  <a:pt x="0" y="59814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cxnSp>
        <p:nvCxnSpPr>
          <p:cNvPr id="139" name="Google Shape;139;p9"/>
          <p:cNvCxnSpPr/>
          <p:nvPr/>
        </p:nvCxnSpPr>
        <p:spPr>
          <a:xfrm>
            <a:off x="11427073" y="9258300"/>
            <a:ext cx="5832227" cy="0"/>
          </a:xfrm>
          <a:prstGeom prst="straightConnector1">
            <a:avLst/>
          </a:prstGeom>
          <a:noFill/>
          <a:ln w="19050" cap="rnd" cmpd="sng">
            <a:solidFill>
              <a:srgbClr val="24376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1" name="Google Shape;141;p9"/>
          <p:cNvSpPr/>
          <p:nvPr/>
        </p:nvSpPr>
        <p:spPr>
          <a:xfrm>
            <a:off x="10110587" y="4015851"/>
            <a:ext cx="1504435" cy="1544991"/>
          </a:xfrm>
          <a:custGeom>
            <a:avLst/>
            <a:gdLst/>
            <a:ahLst/>
            <a:cxnLst/>
            <a:rect l="l" t="t" r="r" b="b"/>
            <a:pathLst>
              <a:path w="1504435" h="1544991" extrusionOk="0">
                <a:moveTo>
                  <a:pt x="0" y="0"/>
                </a:moveTo>
                <a:lnTo>
                  <a:pt x="1504434" y="0"/>
                </a:lnTo>
                <a:lnTo>
                  <a:pt x="1504434" y="1544991"/>
                </a:lnTo>
                <a:lnTo>
                  <a:pt x="0" y="15449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42" name="Google Shape;142;p9"/>
          <p:cNvSpPr txBox="1"/>
          <p:nvPr/>
        </p:nvSpPr>
        <p:spPr>
          <a:xfrm>
            <a:off x="1460440" y="4023505"/>
            <a:ext cx="9494439" cy="153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899" b="0" i="0" u="none" strike="noStrike" cap="none">
                <a:solidFill>
                  <a:srgbClr val="000000"/>
                </a:solidFill>
                <a:latin typeface="Sacramento"/>
                <a:ea typeface="Sacramento"/>
                <a:cs typeface="Sacramento"/>
                <a:sym typeface="Sacramento"/>
              </a:rPr>
              <a:t>Bonne rédaction !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497</Words>
  <Application>Microsoft Office PowerPoint</Application>
  <PresentationFormat>Personnalisé</PresentationFormat>
  <Paragraphs>74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Arimo</vt:lpstr>
      <vt:lpstr>Calibri</vt:lpstr>
      <vt:lpstr>Nunito</vt:lpstr>
      <vt:lpstr>Sacramento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bejaoui wisso</dc:creator>
  <cp:lastModifiedBy>Compte Microsoft</cp:lastModifiedBy>
  <cp:revision>8</cp:revision>
  <dcterms:created xsi:type="dcterms:W3CDTF">2006-08-16T00:00:00Z</dcterms:created>
  <dcterms:modified xsi:type="dcterms:W3CDTF">2025-02-18T11:17:19Z</dcterms:modified>
</cp:coreProperties>
</file>