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oud" panose="020B0604020202020204" charset="0"/>
      <p:regular r:id="rId18"/>
    </p:embeddedFont>
    <p:embeddedFont>
      <p:font typeface="Eczar SemiBold" panose="020B0604020202020204" charset="0"/>
      <p:regular r:id="rId19"/>
    </p:embeddedFont>
    <p:embeddedFont>
      <p:font typeface="Clou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9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396853" y="1828696"/>
            <a:ext cx="17540853" cy="17540853"/>
          </a:xfrm>
          <a:custGeom>
            <a:avLst/>
            <a:gdLst/>
            <a:ahLst/>
            <a:cxnLst/>
            <a:rect l="l" t="t" r="r" b="b"/>
            <a:pathLst>
              <a:path w="17540853" h="17540853">
                <a:moveTo>
                  <a:pt x="0" y="0"/>
                </a:moveTo>
                <a:lnTo>
                  <a:pt x="17540853" y="0"/>
                </a:lnTo>
                <a:lnTo>
                  <a:pt x="17540853" y="17540853"/>
                </a:lnTo>
                <a:lnTo>
                  <a:pt x="0" y="1754085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352962" y="-7996086"/>
            <a:ext cx="15937397" cy="15937397"/>
          </a:xfrm>
          <a:custGeom>
            <a:avLst/>
            <a:gdLst/>
            <a:ahLst/>
            <a:cxnLst/>
            <a:rect l="l" t="t" r="r" b="b"/>
            <a:pathLst>
              <a:path w="15937397" h="15937397">
                <a:moveTo>
                  <a:pt x="0" y="0"/>
                </a:moveTo>
                <a:lnTo>
                  <a:pt x="15937397" y="0"/>
                </a:lnTo>
                <a:lnTo>
                  <a:pt x="15937397" y="15937397"/>
                </a:lnTo>
                <a:lnTo>
                  <a:pt x="0" y="159373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AutoShape 4"/>
          <p:cNvSpPr/>
          <p:nvPr/>
        </p:nvSpPr>
        <p:spPr>
          <a:xfrm>
            <a:off x="1028700" y="8555092"/>
            <a:ext cx="16230600" cy="0"/>
          </a:xfrm>
          <a:prstGeom prst="line">
            <a:avLst/>
          </a:prstGeom>
          <a:ln w="9525" cap="flat">
            <a:solidFill>
              <a:srgbClr val="000000"/>
            </a:solidFill>
            <a:prstDash val="solid"/>
            <a:headEnd type="none" w="sm" len="sm"/>
            <a:tailEnd type="none" w="sm" len="sm"/>
          </a:ln>
        </p:spPr>
      </p:sp>
      <p:grpSp>
        <p:nvGrpSpPr>
          <p:cNvPr id="5" name="Group 5"/>
          <p:cNvGrpSpPr/>
          <p:nvPr/>
        </p:nvGrpSpPr>
        <p:grpSpPr>
          <a:xfrm>
            <a:off x="1028700" y="2069924"/>
            <a:ext cx="14028963" cy="5871387"/>
            <a:chOff x="0" y="0"/>
            <a:chExt cx="18705284" cy="7828516"/>
          </a:xfrm>
        </p:grpSpPr>
        <p:sp>
          <p:nvSpPr>
            <p:cNvPr id="6" name="TextBox 6"/>
            <p:cNvSpPr txBox="1"/>
            <p:nvPr/>
          </p:nvSpPr>
          <p:spPr>
            <a:xfrm>
              <a:off x="0" y="773645"/>
              <a:ext cx="18705284" cy="6067645"/>
            </a:xfrm>
            <a:prstGeom prst="rect">
              <a:avLst/>
            </a:prstGeom>
          </p:spPr>
          <p:txBody>
            <a:bodyPr lIns="0" tIns="0" rIns="0" bIns="0" rtlCol="0" anchor="t">
              <a:spAutoFit/>
            </a:bodyPr>
            <a:lstStyle/>
            <a:p>
              <a:pPr>
                <a:lnSpc>
                  <a:spcPts val="11770"/>
                </a:lnSpc>
              </a:pPr>
              <a:r>
                <a:rPr lang="en-US" sz="10700" dirty="0" err="1">
                  <a:solidFill>
                    <a:srgbClr val="000000"/>
                  </a:solidFill>
                  <a:latin typeface="Cloud Bold"/>
                </a:rPr>
                <a:t>Présentation</a:t>
              </a:r>
              <a:r>
                <a:rPr lang="en-US" sz="10700" dirty="0">
                  <a:solidFill>
                    <a:srgbClr val="000000"/>
                  </a:solidFill>
                  <a:latin typeface="Cloud Bold"/>
                </a:rPr>
                <a:t> De </a:t>
              </a:r>
              <a:r>
                <a:rPr lang="en-US" sz="10700" dirty="0" err="1">
                  <a:solidFill>
                    <a:srgbClr val="000000"/>
                  </a:solidFill>
                  <a:latin typeface="Cloud Bold"/>
                </a:rPr>
                <a:t>Projet</a:t>
              </a:r>
              <a:r>
                <a:rPr lang="en-US" sz="10700" dirty="0">
                  <a:solidFill>
                    <a:srgbClr val="000000"/>
                  </a:solidFill>
                  <a:latin typeface="Cloud Bold"/>
                </a:rPr>
                <a:t> De Fin De Formation</a:t>
              </a:r>
            </a:p>
          </p:txBody>
        </p:sp>
        <p:sp>
          <p:nvSpPr>
            <p:cNvPr id="7" name="TextBox 7"/>
            <p:cNvSpPr txBox="1"/>
            <p:nvPr/>
          </p:nvSpPr>
          <p:spPr>
            <a:xfrm>
              <a:off x="0" y="7001322"/>
              <a:ext cx="18705284" cy="827194"/>
            </a:xfrm>
            <a:prstGeom prst="rect">
              <a:avLst/>
            </a:prstGeom>
          </p:spPr>
          <p:txBody>
            <a:bodyPr lIns="0" tIns="0" rIns="0" bIns="0" rtlCol="0" anchor="t">
              <a:spAutoFit/>
            </a:bodyPr>
            <a:lstStyle/>
            <a:p>
              <a:pPr>
                <a:lnSpc>
                  <a:spcPts val="5179"/>
                </a:lnSpc>
              </a:pPr>
              <a:r>
                <a:rPr lang="en-US" sz="3699">
                  <a:solidFill>
                    <a:srgbClr val="000000"/>
                  </a:solidFill>
                  <a:latin typeface="Cloud Bold"/>
                </a:rPr>
                <a:t>La gestion d'une auto-école</a:t>
              </a:r>
            </a:p>
          </p:txBody>
        </p:sp>
      </p:grpSp>
      <p:grpSp>
        <p:nvGrpSpPr>
          <p:cNvPr id="8" name="Group 8"/>
          <p:cNvGrpSpPr/>
          <p:nvPr/>
        </p:nvGrpSpPr>
        <p:grpSpPr>
          <a:xfrm>
            <a:off x="16280591" y="8853006"/>
            <a:ext cx="978709" cy="534456"/>
            <a:chOff x="0" y="0"/>
            <a:chExt cx="1304945" cy="712609"/>
          </a:xfrm>
        </p:grpSpPr>
        <p:sp>
          <p:nvSpPr>
            <p:cNvPr id="9" name="AutoShape 9"/>
            <p:cNvSpPr/>
            <p:nvPr/>
          </p:nvSpPr>
          <p:spPr>
            <a:xfrm>
              <a:off x="0" y="0"/>
              <a:ext cx="1304945" cy="712609"/>
            </a:xfrm>
            <a:prstGeom prst="rect">
              <a:avLst/>
            </a:prstGeom>
            <a:solidFill>
              <a:srgbClr val="12AED0"/>
            </a:solidFill>
          </p:spPr>
        </p:sp>
        <p:sp>
          <p:nvSpPr>
            <p:cNvPr id="10" name="AutoShape 10"/>
            <p:cNvSpPr/>
            <p:nvPr/>
          </p:nvSpPr>
          <p:spPr>
            <a:xfrm>
              <a:off x="354175" y="371735"/>
              <a:ext cx="596595" cy="0"/>
            </a:xfrm>
            <a:prstGeom prst="line">
              <a:avLst/>
            </a:prstGeom>
            <a:ln w="38100" cap="flat">
              <a:solidFill>
                <a:srgbClr val="FFFFFF"/>
              </a:solidFill>
              <a:prstDash val="solid"/>
              <a:headEnd type="none" w="sm" len="sm"/>
              <a:tailEnd type="arrow" w="med" len="sm"/>
            </a:ln>
          </p:spPr>
        </p:sp>
      </p:grpSp>
      <p:sp>
        <p:nvSpPr>
          <p:cNvPr id="11" name="Freeform 11"/>
          <p:cNvSpPr/>
          <p:nvPr/>
        </p:nvSpPr>
        <p:spPr>
          <a:xfrm>
            <a:off x="373574" y="300854"/>
            <a:ext cx="2781576" cy="1455691"/>
          </a:xfrm>
          <a:custGeom>
            <a:avLst/>
            <a:gdLst/>
            <a:ahLst/>
            <a:cxnLst/>
            <a:rect l="l" t="t" r="r" b="b"/>
            <a:pathLst>
              <a:path w="2781576" h="1455691">
                <a:moveTo>
                  <a:pt x="0" y="0"/>
                </a:moveTo>
                <a:lnTo>
                  <a:pt x="2781575" y="0"/>
                </a:lnTo>
                <a:lnTo>
                  <a:pt x="2781575" y="1455692"/>
                </a:lnTo>
                <a:lnTo>
                  <a:pt x="0" y="1455692"/>
                </a:lnTo>
                <a:lnTo>
                  <a:pt x="0" y="0"/>
                </a:lnTo>
                <a:close/>
              </a:path>
            </a:pathLst>
          </a:custGeom>
          <a:blipFill>
            <a:blip r:embed="rId4"/>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5553" y="-10625184"/>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9658" y="4357694"/>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0" y="300854"/>
            <a:ext cx="2781576" cy="1455691"/>
          </a:xfrm>
          <a:custGeom>
            <a:avLst/>
            <a:gdLst/>
            <a:ahLst/>
            <a:cxnLst/>
            <a:rect l="l" t="t" r="r" b="b"/>
            <a:pathLst>
              <a:path w="2781576" h="1455691">
                <a:moveTo>
                  <a:pt x="0" y="0"/>
                </a:moveTo>
                <a:lnTo>
                  <a:pt x="2781576" y="0"/>
                </a:lnTo>
                <a:lnTo>
                  <a:pt x="2781576" y="1455692"/>
                </a:lnTo>
                <a:lnTo>
                  <a:pt x="0" y="1455692"/>
                </a:lnTo>
                <a:lnTo>
                  <a:pt x="0" y="0"/>
                </a:lnTo>
                <a:close/>
              </a:path>
            </a:pathLst>
          </a:custGeom>
          <a:blipFill>
            <a:blip r:embed="rId4"/>
            <a:stretch>
              <a:fillRect/>
            </a:stretch>
          </a:blipFill>
        </p:spPr>
      </p:sp>
      <p:sp>
        <p:nvSpPr>
          <p:cNvPr id="5" name="TextBox 5"/>
          <p:cNvSpPr txBox="1"/>
          <p:nvPr/>
        </p:nvSpPr>
        <p:spPr>
          <a:xfrm>
            <a:off x="4304854" y="3709994"/>
            <a:ext cx="9678291" cy="1257300"/>
          </a:xfrm>
          <a:prstGeom prst="rect">
            <a:avLst/>
          </a:prstGeom>
        </p:spPr>
        <p:txBody>
          <a:bodyPr lIns="0" tIns="0" rIns="0" bIns="0" rtlCol="0" anchor="t">
            <a:spAutoFit/>
          </a:bodyPr>
          <a:lstStyle/>
          <a:p>
            <a:pPr algn="ctr">
              <a:lnSpc>
                <a:spcPts val="9600"/>
              </a:lnSpc>
            </a:pPr>
            <a:r>
              <a:rPr lang="en-US" sz="8000" u="sng">
                <a:solidFill>
                  <a:srgbClr val="000000"/>
                </a:solidFill>
                <a:latin typeface="Cloud Bold"/>
              </a:rPr>
              <a:t>La partie pratique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22452" y="-8669447"/>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834816" y="4684582"/>
            <a:ext cx="12453184" cy="12453184"/>
          </a:xfrm>
          <a:custGeom>
            <a:avLst/>
            <a:gdLst/>
            <a:ahLst/>
            <a:cxnLst/>
            <a:rect l="l" t="t" r="r" b="b"/>
            <a:pathLst>
              <a:path w="12453184" h="12453184">
                <a:moveTo>
                  <a:pt x="0" y="0"/>
                </a:moveTo>
                <a:lnTo>
                  <a:pt x="12453184" y="0"/>
                </a:lnTo>
                <a:lnTo>
                  <a:pt x="12453184" y="12453185"/>
                </a:lnTo>
                <a:lnTo>
                  <a:pt x="0" y="124531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2741618" y="922513"/>
            <a:ext cx="12837215" cy="6190640"/>
            <a:chOff x="0" y="0"/>
            <a:chExt cx="17116287" cy="8254186"/>
          </a:xfrm>
        </p:grpSpPr>
        <p:sp>
          <p:nvSpPr>
            <p:cNvPr id="5" name="TextBox 5"/>
            <p:cNvSpPr txBox="1"/>
            <p:nvPr/>
          </p:nvSpPr>
          <p:spPr>
            <a:xfrm>
              <a:off x="2363487" y="2354948"/>
              <a:ext cx="12389313" cy="5746750"/>
            </a:xfrm>
            <a:prstGeom prst="rect">
              <a:avLst/>
            </a:prstGeom>
          </p:spPr>
          <p:txBody>
            <a:bodyPr lIns="0" tIns="0" rIns="0" bIns="0" rtlCol="0" anchor="t">
              <a:spAutoFit/>
            </a:bodyPr>
            <a:lstStyle/>
            <a:p>
              <a:pPr algn="ctr">
                <a:lnSpc>
                  <a:spcPts val="3120"/>
                </a:lnSpc>
              </a:pPr>
              <a:r>
                <a:rPr lang="en-US" sz="2600">
                  <a:solidFill>
                    <a:srgbClr val="000000"/>
                  </a:solidFill>
                  <a:latin typeface="Cloud"/>
                </a:rPr>
                <a:t>En conclusion, nous avons parcouru un voyage remarquable tout au long de ce programme de formation. Nous avons acquis de nouvelles compétences, approfondi nos connaissances et élargi nos perspectives professionnelles.</a:t>
              </a:r>
            </a:p>
            <a:p>
              <a:pPr algn="ctr">
                <a:lnSpc>
                  <a:spcPts val="3120"/>
                </a:lnSpc>
              </a:pPr>
              <a:endParaRPr lang="en-US" sz="2600">
                <a:solidFill>
                  <a:srgbClr val="000000"/>
                </a:solidFill>
                <a:latin typeface="Cloud"/>
              </a:endParaRPr>
            </a:p>
            <a:p>
              <a:pPr algn="ctr">
                <a:lnSpc>
                  <a:spcPts val="3120"/>
                </a:lnSpc>
              </a:pPr>
              <a:r>
                <a:rPr lang="en-US" sz="2600">
                  <a:solidFill>
                    <a:srgbClr val="000000"/>
                  </a:solidFill>
                  <a:latin typeface="Cloud"/>
                </a:rPr>
                <a:t>Ce projet de fin de formation a été une occasion unique pour nous d'appliquer concrètement les enseignements que nous avons reçus tout au long de notre formation. Nous avons travaillé avec détermination, en mettant en pratique nos compétences nouvellement acquises et en repoussant nos limites.</a:t>
              </a:r>
            </a:p>
          </p:txBody>
        </p:sp>
        <p:sp>
          <p:nvSpPr>
            <p:cNvPr id="6" name="TextBox 6"/>
            <p:cNvSpPr txBox="1"/>
            <p:nvPr/>
          </p:nvSpPr>
          <p:spPr>
            <a:xfrm>
              <a:off x="0" y="-38024"/>
              <a:ext cx="17116287" cy="1663700"/>
            </a:xfrm>
            <a:prstGeom prst="rect">
              <a:avLst/>
            </a:prstGeom>
          </p:spPr>
          <p:txBody>
            <a:bodyPr lIns="0" tIns="0" rIns="0" bIns="0" rtlCol="0" anchor="t">
              <a:spAutoFit/>
            </a:bodyPr>
            <a:lstStyle/>
            <a:p>
              <a:pPr algn="ctr">
                <a:lnSpc>
                  <a:spcPts val="9600"/>
                </a:lnSpc>
              </a:pPr>
              <a:r>
                <a:rPr lang="en-US" sz="8000" u="sng">
                  <a:solidFill>
                    <a:srgbClr val="000000"/>
                  </a:solidFill>
                  <a:latin typeface="Cloud Bold"/>
                </a:rPr>
                <a:t>Conclusion</a:t>
              </a:r>
            </a:p>
          </p:txBody>
        </p:sp>
      </p:grpSp>
      <p:sp>
        <p:nvSpPr>
          <p:cNvPr id="7" name="TextBox 7"/>
          <p:cNvSpPr txBox="1"/>
          <p:nvPr/>
        </p:nvSpPr>
        <p:spPr>
          <a:xfrm>
            <a:off x="1028700" y="9059863"/>
            <a:ext cx="4066379" cy="349249"/>
          </a:xfrm>
          <a:prstGeom prst="rect">
            <a:avLst/>
          </a:prstGeom>
        </p:spPr>
        <p:txBody>
          <a:bodyPr lIns="0" tIns="0" rIns="0" bIns="0" rtlCol="0" anchor="t">
            <a:spAutoFit/>
          </a:bodyPr>
          <a:lstStyle/>
          <a:p>
            <a:pPr>
              <a:lnSpc>
                <a:spcPts val="2800"/>
              </a:lnSpc>
            </a:pPr>
            <a:r>
              <a:rPr lang="en-US" sz="2000" u="sng">
                <a:solidFill>
                  <a:srgbClr val="000000"/>
                </a:solidFill>
                <a:latin typeface="Cloud"/>
              </a:rPr>
              <a:t>Retourner à la page Programme</a:t>
            </a:r>
          </a:p>
        </p:txBody>
      </p:sp>
      <p:sp>
        <p:nvSpPr>
          <p:cNvPr id="8" name="AutoShape 8"/>
          <p:cNvSpPr/>
          <p:nvPr/>
        </p:nvSpPr>
        <p:spPr>
          <a:xfrm>
            <a:off x="1028700" y="8555092"/>
            <a:ext cx="16230600" cy="0"/>
          </a:xfrm>
          <a:prstGeom prst="line">
            <a:avLst/>
          </a:prstGeom>
          <a:ln w="9525" cap="flat">
            <a:solidFill>
              <a:srgbClr val="000000"/>
            </a:solidFill>
            <a:prstDash val="solid"/>
            <a:headEnd type="none" w="sm" len="sm"/>
            <a:tailEnd type="none" w="sm" len="sm"/>
          </a:ln>
        </p:spPr>
      </p:sp>
      <p:grpSp>
        <p:nvGrpSpPr>
          <p:cNvPr id="9" name="Group 9"/>
          <p:cNvGrpSpPr/>
          <p:nvPr/>
        </p:nvGrpSpPr>
        <p:grpSpPr>
          <a:xfrm>
            <a:off x="16280591" y="8938731"/>
            <a:ext cx="978709" cy="534456"/>
            <a:chOff x="0" y="0"/>
            <a:chExt cx="1304945" cy="712609"/>
          </a:xfrm>
        </p:grpSpPr>
        <p:sp>
          <p:nvSpPr>
            <p:cNvPr id="10" name="AutoShape 10"/>
            <p:cNvSpPr/>
            <p:nvPr/>
          </p:nvSpPr>
          <p:spPr>
            <a:xfrm>
              <a:off x="0" y="0"/>
              <a:ext cx="1304945" cy="712609"/>
            </a:xfrm>
            <a:prstGeom prst="rect">
              <a:avLst/>
            </a:prstGeom>
            <a:solidFill>
              <a:srgbClr val="12AED0"/>
            </a:solidFill>
          </p:spPr>
        </p:sp>
        <p:sp>
          <p:nvSpPr>
            <p:cNvPr id="11" name="AutoShape 11"/>
            <p:cNvSpPr/>
            <p:nvPr/>
          </p:nvSpPr>
          <p:spPr>
            <a:xfrm>
              <a:off x="354175" y="371735"/>
              <a:ext cx="596595" cy="0"/>
            </a:xfrm>
            <a:prstGeom prst="line">
              <a:avLst/>
            </a:prstGeom>
            <a:ln w="38100" cap="flat">
              <a:solidFill>
                <a:srgbClr val="FFFFFF"/>
              </a:solidFill>
              <a:prstDash val="solid"/>
              <a:headEnd type="none" w="sm" len="sm"/>
              <a:tailEnd type="arrow" w="med" len="sm"/>
            </a:ln>
          </p:spPr>
        </p:sp>
      </p:grpSp>
      <p:sp>
        <p:nvSpPr>
          <p:cNvPr id="12" name="Freeform 12"/>
          <p:cNvSpPr/>
          <p:nvPr/>
        </p:nvSpPr>
        <p:spPr>
          <a:xfrm>
            <a:off x="14889804" y="227859"/>
            <a:ext cx="2781576" cy="1455691"/>
          </a:xfrm>
          <a:custGeom>
            <a:avLst/>
            <a:gdLst/>
            <a:ahLst/>
            <a:cxnLst/>
            <a:rect l="l" t="t" r="r" b="b"/>
            <a:pathLst>
              <a:path w="2781576" h="1455691">
                <a:moveTo>
                  <a:pt x="0" y="0"/>
                </a:moveTo>
                <a:lnTo>
                  <a:pt x="2781575" y="0"/>
                </a:lnTo>
                <a:lnTo>
                  <a:pt x="2781575" y="1455691"/>
                </a:lnTo>
                <a:lnTo>
                  <a:pt x="0" y="1455691"/>
                </a:lnTo>
                <a:lnTo>
                  <a:pt x="0" y="0"/>
                </a:lnTo>
                <a:close/>
              </a:path>
            </a:pathLst>
          </a:custGeom>
          <a:blipFill>
            <a:blip r:embed="rId4"/>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flipV="1">
            <a:off x="-2540436" y="-1664178"/>
            <a:ext cx="20923085" cy="12553851"/>
          </a:xfrm>
          <a:custGeom>
            <a:avLst/>
            <a:gdLst/>
            <a:ahLst/>
            <a:cxnLst/>
            <a:rect l="l" t="t" r="r" b="b"/>
            <a:pathLst>
              <a:path w="20923085" h="12553851">
                <a:moveTo>
                  <a:pt x="20923085" y="12553851"/>
                </a:moveTo>
                <a:lnTo>
                  <a:pt x="0" y="12553851"/>
                </a:lnTo>
                <a:lnTo>
                  <a:pt x="0" y="0"/>
                </a:lnTo>
                <a:lnTo>
                  <a:pt x="20923085" y="0"/>
                </a:lnTo>
                <a:lnTo>
                  <a:pt x="20923085" y="12553851"/>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717861" y="3609975"/>
            <a:ext cx="14852278" cy="3067050"/>
          </a:xfrm>
          <a:prstGeom prst="rect">
            <a:avLst/>
          </a:prstGeom>
        </p:spPr>
        <p:txBody>
          <a:bodyPr lIns="0" tIns="0" rIns="0" bIns="0" rtlCol="0" anchor="t">
            <a:spAutoFit/>
          </a:bodyPr>
          <a:lstStyle/>
          <a:p>
            <a:pPr algn="ctr">
              <a:lnSpc>
                <a:spcPts val="12129"/>
              </a:lnSpc>
            </a:pPr>
            <a:r>
              <a:rPr lang="en-US" sz="10107">
                <a:solidFill>
                  <a:srgbClr val="FFFFFF"/>
                </a:solidFill>
                <a:latin typeface="Eczar SemiBold"/>
              </a:rPr>
              <a:t>Merci Pour Votre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flipV="1">
            <a:off x="0" y="-139916"/>
            <a:ext cx="18382649" cy="11029589"/>
          </a:xfrm>
          <a:custGeom>
            <a:avLst/>
            <a:gdLst/>
            <a:ahLst/>
            <a:cxnLst/>
            <a:rect l="l" t="t" r="r" b="b"/>
            <a:pathLst>
              <a:path w="18382649" h="11029589">
                <a:moveTo>
                  <a:pt x="18382649" y="11029589"/>
                </a:moveTo>
                <a:lnTo>
                  <a:pt x="0" y="11029589"/>
                </a:lnTo>
                <a:lnTo>
                  <a:pt x="0" y="0"/>
                </a:lnTo>
                <a:lnTo>
                  <a:pt x="18382649" y="0"/>
                </a:lnTo>
                <a:lnTo>
                  <a:pt x="18382649" y="1102958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a:off x="8211420" y="5633697"/>
            <a:ext cx="9047882" cy="0"/>
          </a:xfrm>
          <a:prstGeom prst="line">
            <a:avLst/>
          </a:prstGeom>
          <a:ln w="9525" cap="flat">
            <a:solidFill>
              <a:srgbClr val="FFFFFF"/>
            </a:solidFill>
            <a:prstDash val="solid"/>
            <a:headEnd type="none" w="sm" len="sm"/>
            <a:tailEnd type="none" w="sm" len="sm"/>
          </a:ln>
        </p:spPr>
      </p:sp>
      <p:sp>
        <p:nvSpPr>
          <p:cNvPr id="4" name="AutoShape 4"/>
          <p:cNvSpPr/>
          <p:nvPr/>
        </p:nvSpPr>
        <p:spPr>
          <a:xfrm rot="1809">
            <a:off x="8211420" y="4662483"/>
            <a:ext cx="9047881" cy="0"/>
          </a:xfrm>
          <a:prstGeom prst="line">
            <a:avLst/>
          </a:prstGeom>
          <a:ln w="9525" cap="flat">
            <a:solidFill>
              <a:srgbClr val="FFFFFF"/>
            </a:solidFill>
            <a:prstDash val="solid"/>
            <a:headEnd type="none" w="sm" len="sm"/>
            <a:tailEnd type="none" w="sm" len="sm"/>
          </a:ln>
        </p:spPr>
      </p:sp>
      <p:sp>
        <p:nvSpPr>
          <p:cNvPr id="5" name="AutoShape 5"/>
          <p:cNvSpPr/>
          <p:nvPr/>
        </p:nvSpPr>
        <p:spPr>
          <a:xfrm rot="1809">
            <a:off x="8211420" y="3688888"/>
            <a:ext cx="9047881" cy="0"/>
          </a:xfrm>
          <a:prstGeom prst="line">
            <a:avLst/>
          </a:prstGeom>
          <a:ln w="9525" cap="flat">
            <a:solidFill>
              <a:srgbClr val="FFFFFF"/>
            </a:solidFill>
            <a:prstDash val="solid"/>
            <a:headEnd type="none" w="sm" len="sm"/>
            <a:tailEnd type="none" w="sm" len="sm"/>
          </a:ln>
        </p:spPr>
      </p:sp>
      <p:sp>
        <p:nvSpPr>
          <p:cNvPr id="6" name="AutoShape 6"/>
          <p:cNvSpPr/>
          <p:nvPr/>
        </p:nvSpPr>
        <p:spPr>
          <a:xfrm rot="1809">
            <a:off x="8211420" y="2715293"/>
            <a:ext cx="9047881" cy="0"/>
          </a:xfrm>
          <a:prstGeom prst="line">
            <a:avLst/>
          </a:prstGeom>
          <a:ln w="9525" cap="flat">
            <a:solidFill>
              <a:srgbClr val="FFFFFF"/>
            </a:solidFill>
            <a:prstDash val="solid"/>
            <a:headEnd type="none" w="sm" len="sm"/>
            <a:tailEnd type="none" w="sm" len="sm"/>
          </a:ln>
        </p:spPr>
      </p:sp>
      <p:sp>
        <p:nvSpPr>
          <p:cNvPr id="7" name="AutoShape 7"/>
          <p:cNvSpPr/>
          <p:nvPr/>
        </p:nvSpPr>
        <p:spPr>
          <a:xfrm>
            <a:off x="8263153" y="1739316"/>
            <a:ext cx="8996147" cy="0"/>
          </a:xfrm>
          <a:prstGeom prst="line">
            <a:avLst/>
          </a:prstGeom>
          <a:ln w="9525" cap="flat">
            <a:solidFill>
              <a:srgbClr val="FFFFFF"/>
            </a:solidFill>
            <a:prstDash val="solid"/>
            <a:headEnd type="none" w="sm" len="sm"/>
            <a:tailEnd type="none" w="sm" len="sm"/>
          </a:ln>
        </p:spPr>
      </p:sp>
      <p:sp>
        <p:nvSpPr>
          <p:cNvPr id="8" name="TextBox 8"/>
          <p:cNvSpPr txBox="1"/>
          <p:nvPr/>
        </p:nvSpPr>
        <p:spPr>
          <a:xfrm>
            <a:off x="1028700" y="990600"/>
            <a:ext cx="5976239" cy="1257300"/>
          </a:xfrm>
          <a:prstGeom prst="rect">
            <a:avLst/>
          </a:prstGeom>
        </p:spPr>
        <p:txBody>
          <a:bodyPr lIns="0" tIns="0" rIns="0" bIns="0" rtlCol="0" anchor="t">
            <a:spAutoFit/>
          </a:bodyPr>
          <a:lstStyle/>
          <a:p>
            <a:pPr marL="0" lvl="0" indent="0" algn="l">
              <a:lnSpc>
                <a:spcPts val="9600"/>
              </a:lnSpc>
              <a:spcBef>
                <a:spcPct val="0"/>
              </a:spcBef>
            </a:pPr>
            <a:r>
              <a:rPr lang="en-US" sz="8000" u="sng">
                <a:solidFill>
                  <a:srgbClr val="FFFFFF"/>
                </a:solidFill>
                <a:latin typeface="Cloud Bold"/>
              </a:rPr>
              <a:t>Plan</a:t>
            </a:r>
          </a:p>
        </p:txBody>
      </p:sp>
      <p:sp>
        <p:nvSpPr>
          <p:cNvPr id="9" name="TextBox 9"/>
          <p:cNvSpPr txBox="1"/>
          <p:nvPr/>
        </p:nvSpPr>
        <p:spPr>
          <a:xfrm>
            <a:off x="8263153" y="952481"/>
            <a:ext cx="5703347" cy="533400"/>
          </a:xfrm>
          <a:prstGeom prst="rect">
            <a:avLst/>
          </a:prstGeom>
        </p:spPr>
        <p:txBody>
          <a:bodyPr lIns="0" tIns="0" rIns="0" bIns="0" rtlCol="0" anchor="t">
            <a:spAutoFit/>
          </a:bodyPr>
          <a:lstStyle/>
          <a:p>
            <a:pPr algn="l">
              <a:lnSpc>
                <a:spcPts val="4200"/>
              </a:lnSpc>
            </a:pPr>
            <a:r>
              <a:rPr lang="en-US" sz="3000">
                <a:solidFill>
                  <a:srgbClr val="FFFFFF"/>
                </a:solidFill>
                <a:latin typeface="Cloud"/>
              </a:rPr>
              <a:t>Introduction</a:t>
            </a:r>
          </a:p>
        </p:txBody>
      </p:sp>
      <p:sp>
        <p:nvSpPr>
          <p:cNvPr id="10" name="TextBox 10"/>
          <p:cNvSpPr txBox="1"/>
          <p:nvPr/>
        </p:nvSpPr>
        <p:spPr>
          <a:xfrm>
            <a:off x="16595543" y="952481"/>
            <a:ext cx="663757" cy="533400"/>
          </a:xfrm>
          <a:prstGeom prst="rect">
            <a:avLst/>
          </a:prstGeom>
        </p:spPr>
        <p:txBody>
          <a:bodyPr lIns="0" tIns="0" rIns="0" bIns="0" rtlCol="0" anchor="t">
            <a:spAutoFit/>
          </a:bodyPr>
          <a:lstStyle/>
          <a:p>
            <a:pPr algn="r">
              <a:lnSpc>
                <a:spcPts val="4200"/>
              </a:lnSpc>
            </a:pPr>
            <a:r>
              <a:rPr lang="en-US" sz="3000">
                <a:solidFill>
                  <a:srgbClr val="FFFFFF"/>
                </a:solidFill>
                <a:latin typeface="Cloud Bold"/>
              </a:rPr>
              <a:t>01 </a:t>
            </a:r>
          </a:p>
        </p:txBody>
      </p:sp>
      <p:sp>
        <p:nvSpPr>
          <p:cNvPr id="11" name="TextBox 11"/>
          <p:cNvSpPr txBox="1"/>
          <p:nvPr/>
        </p:nvSpPr>
        <p:spPr>
          <a:xfrm>
            <a:off x="16595543" y="1926076"/>
            <a:ext cx="663757" cy="533400"/>
          </a:xfrm>
          <a:prstGeom prst="rect">
            <a:avLst/>
          </a:prstGeom>
        </p:spPr>
        <p:txBody>
          <a:bodyPr lIns="0" tIns="0" rIns="0" bIns="0" rtlCol="0" anchor="t">
            <a:spAutoFit/>
          </a:bodyPr>
          <a:lstStyle/>
          <a:p>
            <a:pPr algn="r">
              <a:lnSpc>
                <a:spcPts val="4200"/>
              </a:lnSpc>
            </a:pPr>
            <a:r>
              <a:rPr lang="en-US" sz="3000">
                <a:solidFill>
                  <a:srgbClr val="FFFFFF"/>
                </a:solidFill>
                <a:latin typeface="Cloud Bold"/>
              </a:rPr>
              <a:t>02 </a:t>
            </a:r>
          </a:p>
        </p:txBody>
      </p:sp>
      <p:sp>
        <p:nvSpPr>
          <p:cNvPr id="12" name="TextBox 12"/>
          <p:cNvSpPr txBox="1"/>
          <p:nvPr/>
        </p:nvSpPr>
        <p:spPr>
          <a:xfrm>
            <a:off x="16595543" y="2899672"/>
            <a:ext cx="663757" cy="533400"/>
          </a:xfrm>
          <a:prstGeom prst="rect">
            <a:avLst/>
          </a:prstGeom>
        </p:spPr>
        <p:txBody>
          <a:bodyPr lIns="0" tIns="0" rIns="0" bIns="0" rtlCol="0" anchor="t">
            <a:spAutoFit/>
          </a:bodyPr>
          <a:lstStyle/>
          <a:p>
            <a:pPr algn="r">
              <a:lnSpc>
                <a:spcPts val="4200"/>
              </a:lnSpc>
            </a:pPr>
            <a:r>
              <a:rPr lang="en-US" sz="3000">
                <a:solidFill>
                  <a:srgbClr val="FFFFFF"/>
                </a:solidFill>
                <a:latin typeface="Cloud Bold"/>
              </a:rPr>
              <a:t>03</a:t>
            </a:r>
          </a:p>
        </p:txBody>
      </p:sp>
      <p:sp>
        <p:nvSpPr>
          <p:cNvPr id="13" name="TextBox 13"/>
          <p:cNvSpPr txBox="1"/>
          <p:nvPr/>
        </p:nvSpPr>
        <p:spPr>
          <a:xfrm>
            <a:off x="16595545" y="3867145"/>
            <a:ext cx="663757" cy="533400"/>
          </a:xfrm>
          <a:prstGeom prst="rect">
            <a:avLst/>
          </a:prstGeom>
        </p:spPr>
        <p:txBody>
          <a:bodyPr lIns="0" tIns="0" rIns="0" bIns="0" rtlCol="0" anchor="t">
            <a:spAutoFit/>
          </a:bodyPr>
          <a:lstStyle/>
          <a:p>
            <a:pPr algn="r">
              <a:lnSpc>
                <a:spcPts val="4200"/>
              </a:lnSpc>
            </a:pPr>
            <a:r>
              <a:rPr lang="en-US" sz="3000">
                <a:solidFill>
                  <a:srgbClr val="FFFFFF"/>
                </a:solidFill>
                <a:latin typeface="Cloud Bold"/>
              </a:rPr>
              <a:t>04 </a:t>
            </a:r>
          </a:p>
        </p:txBody>
      </p:sp>
      <p:sp>
        <p:nvSpPr>
          <p:cNvPr id="14" name="TextBox 14"/>
          <p:cNvSpPr txBox="1"/>
          <p:nvPr/>
        </p:nvSpPr>
        <p:spPr>
          <a:xfrm>
            <a:off x="16595543" y="4846862"/>
            <a:ext cx="663757" cy="533400"/>
          </a:xfrm>
          <a:prstGeom prst="rect">
            <a:avLst/>
          </a:prstGeom>
        </p:spPr>
        <p:txBody>
          <a:bodyPr lIns="0" tIns="0" rIns="0" bIns="0" rtlCol="0" anchor="t">
            <a:spAutoFit/>
          </a:bodyPr>
          <a:lstStyle/>
          <a:p>
            <a:pPr algn="r">
              <a:lnSpc>
                <a:spcPts val="4200"/>
              </a:lnSpc>
            </a:pPr>
            <a:r>
              <a:rPr lang="en-US" sz="3000">
                <a:solidFill>
                  <a:srgbClr val="FFFFFF"/>
                </a:solidFill>
                <a:latin typeface="Cloud Bold"/>
              </a:rPr>
              <a:t>05 </a:t>
            </a:r>
          </a:p>
        </p:txBody>
      </p:sp>
      <p:sp>
        <p:nvSpPr>
          <p:cNvPr id="15" name="TextBox 15"/>
          <p:cNvSpPr txBox="1"/>
          <p:nvPr/>
        </p:nvSpPr>
        <p:spPr>
          <a:xfrm>
            <a:off x="16595543" y="5820457"/>
            <a:ext cx="663757" cy="533400"/>
          </a:xfrm>
          <a:prstGeom prst="rect">
            <a:avLst/>
          </a:prstGeom>
        </p:spPr>
        <p:txBody>
          <a:bodyPr lIns="0" tIns="0" rIns="0" bIns="0" rtlCol="0" anchor="t">
            <a:spAutoFit/>
          </a:bodyPr>
          <a:lstStyle/>
          <a:p>
            <a:pPr algn="r">
              <a:lnSpc>
                <a:spcPts val="4200"/>
              </a:lnSpc>
            </a:pPr>
            <a:r>
              <a:rPr lang="en-US" sz="3000">
                <a:solidFill>
                  <a:srgbClr val="FFFFFF"/>
                </a:solidFill>
                <a:latin typeface="Cloud Bold"/>
              </a:rPr>
              <a:t>06 </a:t>
            </a:r>
          </a:p>
        </p:txBody>
      </p:sp>
      <p:sp>
        <p:nvSpPr>
          <p:cNvPr id="16" name="TextBox 16"/>
          <p:cNvSpPr txBox="1"/>
          <p:nvPr/>
        </p:nvSpPr>
        <p:spPr>
          <a:xfrm>
            <a:off x="8263153" y="1924036"/>
            <a:ext cx="5703347" cy="533400"/>
          </a:xfrm>
          <a:prstGeom prst="rect">
            <a:avLst/>
          </a:prstGeom>
        </p:spPr>
        <p:txBody>
          <a:bodyPr lIns="0" tIns="0" rIns="0" bIns="0" rtlCol="0" anchor="t">
            <a:spAutoFit/>
          </a:bodyPr>
          <a:lstStyle/>
          <a:p>
            <a:pPr algn="l">
              <a:lnSpc>
                <a:spcPts val="4200"/>
              </a:lnSpc>
            </a:pPr>
            <a:r>
              <a:rPr lang="en-US" sz="3000">
                <a:solidFill>
                  <a:srgbClr val="FFFFFF"/>
                </a:solidFill>
                <a:latin typeface="Cloud"/>
              </a:rPr>
              <a:t>Définition du projet</a:t>
            </a:r>
          </a:p>
        </p:txBody>
      </p:sp>
      <p:sp>
        <p:nvSpPr>
          <p:cNvPr id="17" name="TextBox 17"/>
          <p:cNvSpPr txBox="1"/>
          <p:nvPr/>
        </p:nvSpPr>
        <p:spPr>
          <a:xfrm>
            <a:off x="8263153" y="2895591"/>
            <a:ext cx="5703347" cy="533400"/>
          </a:xfrm>
          <a:prstGeom prst="rect">
            <a:avLst/>
          </a:prstGeom>
        </p:spPr>
        <p:txBody>
          <a:bodyPr lIns="0" tIns="0" rIns="0" bIns="0" rtlCol="0" anchor="t">
            <a:spAutoFit/>
          </a:bodyPr>
          <a:lstStyle/>
          <a:p>
            <a:pPr algn="l">
              <a:lnSpc>
                <a:spcPts val="4200"/>
              </a:lnSpc>
            </a:pPr>
            <a:r>
              <a:rPr lang="en-US" sz="3000">
                <a:solidFill>
                  <a:srgbClr val="FFFFFF"/>
                </a:solidFill>
                <a:latin typeface="Cloud"/>
              </a:rPr>
              <a:t>Cahier de charges</a:t>
            </a:r>
          </a:p>
        </p:txBody>
      </p:sp>
      <p:sp>
        <p:nvSpPr>
          <p:cNvPr id="18" name="TextBox 18"/>
          <p:cNvSpPr txBox="1"/>
          <p:nvPr/>
        </p:nvSpPr>
        <p:spPr>
          <a:xfrm>
            <a:off x="8263153" y="3867145"/>
            <a:ext cx="7030894" cy="533400"/>
          </a:xfrm>
          <a:prstGeom prst="rect">
            <a:avLst/>
          </a:prstGeom>
        </p:spPr>
        <p:txBody>
          <a:bodyPr lIns="0" tIns="0" rIns="0" bIns="0" rtlCol="0" anchor="t">
            <a:spAutoFit/>
          </a:bodyPr>
          <a:lstStyle/>
          <a:p>
            <a:pPr algn="l">
              <a:lnSpc>
                <a:spcPts val="4200"/>
              </a:lnSpc>
            </a:pPr>
            <a:r>
              <a:rPr lang="en-US" sz="3000">
                <a:solidFill>
                  <a:srgbClr val="FFFFFF"/>
                </a:solidFill>
                <a:latin typeface="Cloud"/>
              </a:rPr>
              <a:t>Les outils utilisés &amp; Analyse du projet </a:t>
            </a:r>
          </a:p>
        </p:txBody>
      </p:sp>
      <p:sp>
        <p:nvSpPr>
          <p:cNvPr id="19" name="TextBox 19"/>
          <p:cNvSpPr txBox="1"/>
          <p:nvPr/>
        </p:nvSpPr>
        <p:spPr>
          <a:xfrm>
            <a:off x="8263153" y="4838700"/>
            <a:ext cx="5703347" cy="533400"/>
          </a:xfrm>
          <a:prstGeom prst="rect">
            <a:avLst/>
          </a:prstGeom>
        </p:spPr>
        <p:txBody>
          <a:bodyPr lIns="0" tIns="0" rIns="0" bIns="0" rtlCol="0" anchor="t">
            <a:spAutoFit/>
          </a:bodyPr>
          <a:lstStyle/>
          <a:p>
            <a:pPr algn="l">
              <a:lnSpc>
                <a:spcPts val="4200"/>
              </a:lnSpc>
            </a:pPr>
            <a:r>
              <a:rPr lang="en-US" sz="3000">
                <a:solidFill>
                  <a:srgbClr val="FFFFFF"/>
                </a:solidFill>
                <a:latin typeface="Cloud"/>
              </a:rPr>
              <a:t>La partie pratique </a:t>
            </a:r>
          </a:p>
        </p:txBody>
      </p:sp>
      <p:sp>
        <p:nvSpPr>
          <p:cNvPr id="20" name="TextBox 20"/>
          <p:cNvSpPr txBox="1"/>
          <p:nvPr/>
        </p:nvSpPr>
        <p:spPr>
          <a:xfrm>
            <a:off x="8263153" y="5810255"/>
            <a:ext cx="5703347" cy="533400"/>
          </a:xfrm>
          <a:prstGeom prst="rect">
            <a:avLst/>
          </a:prstGeom>
        </p:spPr>
        <p:txBody>
          <a:bodyPr lIns="0" tIns="0" rIns="0" bIns="0" rtlCol="0" anchor="t">
            <a:spAutoFit/>
          </a:bodyPr>
          <a:lstStyle/>
          <a:p>
            <a:pPr algn="l">
              <a:lnSpc>
                <a:spcPts val="4200"/>
              </a:lnSpc>
            </a:pPr>
            <a:r>
              <a:rPr lang="en-US" sz="3000">
                <a:solidFill>
                  <a:srgbClr val="FFFFFF"/>
                </a:solidFill>
                <a:latin typeface="Cloud"/>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22452" y="-8669447"/>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834816" y="4684582"/>
            <a:ext cx="12453184" cy="12453184"/>
          </a:xfrm>
          <a:custGeom>
            <a:avLst/>
            <a:gdLst/>
            <a:ahLst/>
            <a:cxnLst/>
            <a:rect l="l" t="t" r="r" b="b"/>
            <a:pathLst>
              <a:path w="12453184" h="12453184">
                <a:moveTo>
                  <a:pt x="0" y="0"/>
                </a:moveTo>
                <a:lnTo>
                  <a:pt x="12453184" y="0"/>
                </a:lnTo>
                <a:lnTo>
                  <a:pt x="12453184" y="12453185"/>
                </a:lnTo>
                <a:lnTo>
                  <a:pt x="0" y="124531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2741618" y="1508300"/>
            <a:ext cx="12837215" cy="5019065"/>
            <a:chOff x="0" y="0"/>
            <a:chExt cx="17116287" cy="6692086"/>
          </a:xfrm>
        </p:grpSpPr>
        <p:sp>
          <p:nvSpPr>
            <p:cNvPr id="5" name="TextBox 5"/>
            <p:cNvSpPr txBox="1"/>
            <p:nvPr/>
          </p:nvSpPr>
          <p:spPr>
            <a:xfrm>
              <a:off x="2363487" y="2354948"/>
              <a:ext cx="12389313" cy="4184650"/>
            </a:xfrm>
            <a:prstGeom prst="rect">
              <a:avLst/>
            </a:prstGeom>
          </p:spPr>
          <p:txBody>
            <a:bodyPr lIns="0" tIns="0" rIns="0" bIns="0" rtlCol="0" anchor="t">
              <a:spAutoFit/>
            </a:bodyPr>
            <a:lstStyle/>
            <a:p>
              <a:pPr algn="ctr">
                <a:lnSpc>
                  <a:spcPts val="3120"/>
                </a:lnSpc>
              </a:pPr>
              <a:r>
                <a:rPr lang="en-US" sz="2600">
                  <a:solidFill>
                    <a:srgbClr val="000000"/>
                  </a:solidFill>
                  <a:latin typeface="Cloud"/>
                </a:rPr>
                <a:t>Bonjour monsieur , bonjour mes amis;</a:t>
              </a:r>
            </a:p>
            <a:p>
              <a:pPr algn="ctr">
                <a:lnSpc>
                  <a:spcPts val="3120"/>
                </a:lnSpc>
              </a:pPr>
              <a:r>
                <a:rPr lang="en-US" sz="2600">
                  <a:solidFill>
                    <a:srgbClr val="000000"/>
                  </a:solidFill>
                  <a:latin typeface="Cloud"/>
                </a:rPr>
                <a:t>Aujourd'hui inchaallah, nous vous présente notre projet de gestion d'une auto-école. Notre vision est de créer une auto-école moderne, axée sur la sécurité routière, l'excellence pédagogique et la satisfaction des élèves. Grâce à une approche innovante et à l'utilisation de technologies de pointe, nous sommes déterminés à offrir une expérience d'apprentissage de conduite exceptionnelle.</a:t>
              </a:r>
            </a:p>
          </p:txBody>
        </p:sp>
        <p:sp>
          <p:nvSpPr>
            <p:cNvPr id="6" name="TextBox 6"/>
            <p:cNvSpPr txBox="1"/>
            <p:nvPr/>
          </p:nvSpPr>
          <p:spPr>
            <a:xfrm>
              <a:off x="0" y="-38024"/>
              <a:ext cx="17116287" cy="1663700"/>
            </a:xfrm>
            <a:prstGeom prst="rect">
              <a:avLst/>
            </a:prstGeom>
          </p:spPr>
          <p:txBody>
            <a:bodyPr lIns="0" tIns="0" rIns="0" bIns="0" rtlCol="0" anchor="t">
              <a:spAutoFit/>
            </a:bodyPr>
            <a:lstStyle/>
            <a:p>
              <a:pPr algn="ctr">
                <a:lnSpc>
                  <a:spcPts val="9600"/>
                </a:lnSpc>
              </a:pPr>
              <a:r>
                <a:rPr lang="en-US" sz="8000" u="sng">
                  <a:solidFill>
                    <a:srgbClr val="000000"/>
                  </a:solidFill>
                  <a:latin typeface="Cloud Bold"/>
                </a:rPr>
                <a:t>Introduction</a:t>
              </a:r>
            </a:p>
          </p:txBody>
        </p:sp>
      </p:grpSp>
      <p:sp>
        <p:nvSpPr>
          <p:cNvPr id="7" name="TextBox 7"/>
          <p:cNvSpPr txBox="1"/>
          <p:nvPr/>
        </p:nvSpPr>
        <p:spPr>
          <a:xfrm>
            <a:off x="1028700" y="9059863"/>
            <a:ext cx="4066379" cy="349249"/>
          </a:xfrm>
          <a:prstGeom prst="rect">
            <a:avLst/>
          </a:prstGeom>
        </p:spPr>
        <p:txBody>
          <a:bodyPr lIns="0" tIns="0" rIns="0" bIns="0" rtlCol="0" anchor="t">
            <a:spAutoFit/>
          </a:bodyPr>
          <a:lstStyle/>
          <a:p>
            <a:pPr>
              <a:lnSpc>
                <a:spcPts val="2800"/>
              </a:lnSpc>
            </a:pPr>
            <a:r>
              <a:rPr lang="en-US" sz="2000" u="sng">
                <a:solidFill>
                  <a:srgbClr val="000000"/>
                </a:solidFill>
                <a:latin typeface="Cloud"/>
              </a:rPr>
              <a:t>Retourner à la page Programme</a:t>
            </a:r>
          </a:p>
        </p:txBody>
      </p:sp>
      <p:sp>
        <p:nvSpPr>
          <p:cNvPr id="8" name="AutoShape 8"/>
          <p:cNvSpPr/>
          <p:nvPr/>
        </p:nvSpPr>
        <p:spPr>
          <a:xfrm>
            <a:off x="1028700" y="8555092"/>
            <a:ext cx="16230600" cy="0"/>
          </a:xfrm>
          <a:prstGeom prst="line">
            <a:avLst/>
          </a:prstGeom>
          <a:ln w="9525" cap="flat">
            <a:solidFill>
              <a:srgbClr val="000000"/>
            </a:solidFill>
            <a:prstDash val="solid"/>
            <a:headEnd type="none" w="sm" len="sm"/>
            <a:tailEnd type="none" w="sm" len="sm"/>
          </a:ln>
        </p:spPr>
      </p:sp>
      <p:grpSp>
        <p:nvGrpSpPr>
          <p:cNvPr id="9" name="Group 9"/>
          <p:cNvGrpSpPr/>
          <p:nvPr/>
        </p:nvGrpSpPr>
        <p:grpSpPr>
          <a:xfrm>
            <a:off x="16280591" y="8938731"/>
            <a:ext cx="978709" cy="534456"/>
            <a:chOff x="0" y="0"/>
            <a:chExt cx="1304945" cy="712609"/>
          </a:xfrm>
        </p:grpSpPr>
        <p:sp>
          <p:nvSpPr>
            <p:cNvPr id="10" name="AutoShape 10"/>
            <p:cNvSpPr/>
            <p:nvPr/>
          </p:nvSpPr>
          <p:spPr>
            <a:xfrm>
              <a:off x="0" y="0"/>
              <a:ext cx="1304945" cy="712609"/>
            </a:xfrm>
            <a:prstGeom prst="rect">
              <a:avLst/>
            </a:prstGeom>
            <a:solidFill>
              <a:srgbClr val="12AED0"/>
            </a:solidFill>
          </p:spPr>
        </p:sp>
        <p:sp>
          <p:nvSpPr>
            <p:cNvPr id="11" name="AutoShape 11"/>
            <p:cNvSpPr/>
            <p:nvPr/>
          </p:nvSpPr>
          <p:spPr>
            <a:xfrm>
              <a:off x="354175" y="371735"/>
              <a:ext cx="596595" cy="0"/>
            </a:xfrm>
            <a:prstGeom prst="line">
              <a:avLst/>
            </a:prstGeom>
            <a:ln w="38100" cap="flat">
              <a:solidFill>
                <a:srgbClr val="FFFFFF"/>
              </a:solidFill>
              <a:prstDash val="solid"/>
              <a:headEnd type="none" w="sm" len="sm"/>
              <a:tailEnd type="arrow" w="med" len="sm"/>
            </a:ln>
          </p:spPr>
        </p:sp>
      </p:grpSp>
      <p:sp>
        <p:nvSpPr>
          <p:cNvPr id="12" name="Freeform 12"/>
          <p:cNvSpPr/>
          <p:nvPr/>
        </p:nvSpPr>
        <p:spPr>
          <a:xfrm>
            <a:off x="14889804" y="227859"/>
            <a:ext cx="2781576" cy="1455691"/>
          </a:xfrm>
          <a:custGeom>
            <a:avLst/>
            <a:gdLst/>
            <a:ahLst/>
            <a:cxnLst/>
            <a:rect l="l" t="t" r="r" b="b"/>
            <a:pathLst>
              <a:path w="2781576" h="1455691">
                <a:moveTo>
                  <a:pt x="0" y="0"/>
                </a:moveTo>
                <a:lnTo>
                  <a:pt x="2781575" y="0"/>
                </a:lnTo>
                <a:lnTo>
                  <a:pt x="2781575" y="1455691"/>
                </a:lnTo>
                <a:lnTo>
                  <a:pt x="0" y="1455691"/>
                </a:lnTo>
                <a:lnTo>
                  <a:pt x="0" y="0"/>
                </a:lnTo>
                <a:close/>
              </a:path>
            </a:pathLst>
          </a:custGeom>
          <a:blipFill>
            <a:blip r:embed="rId4"/>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22452" y="-8669447"/>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834816" y="4684582"/>
            <a:ext cx="12453184" cy="12453184"/>
          </a:xfrm>
          <a:custGeom>
            <a:avLst/>
            <a:gdLst/>
            <a:ahLst/>
            <a:cxnLst/>
            <a:rect l="l" t="t" r="r" b="b"/>
            <a:pathLst>
              <a:path w="12453184" h="12453184">
                <a:moveTo>
                  <a:pt x="0" y="0"/>
                </a:moveTo>
                <a:lnTo>
                  <a:pt x="12453184" y="0"/>
                </a:lnTo>
                <a:lnTo>
                  <a:pt x="12453184" y="12453185"/>
                </a:lnTo>
                <a:lnTo>
                  <a:pt x="0" y="124531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2551118" y="1819419"/>
            <a:ext cx="12804764" cy="5409590"/>
            <a:chOff x="0" y="0"/>
            <a:chExt cx="17073018" cy="7212786"/>
          </a:xfrm>
        </p:grpSpPr>
        <p:sp>
          <p:nvSpPr>
            <p:cNvPr id="5" name="TextBox 5"/>
            <p:cNvSpPr txBox="1"/>
            <p:nvPr/>
          </p:nvSpPr>
          <p:spPr>
            <a:xfrm>
              <a:off x="2357512" y="2354948"/>
              <a:ext cx="12357993" cy="4705350"/>
            </a:xfrm>
            <a:prstGeom prst="rect">
              <a:avLst/>
            </a:prstGeom>
          </p:spPr>
          <p:txBody>
            <a:bodyPr lIns="0" tIns="0" rIns="0" bIns="0" rtlCol="0" anchor="t">
              <a:spAutoFit/>
            </a:bodyPr>
            <a:lstStyle/>
            <a:p>
              <a:pPr algn="ctr">
                <a:lnSpc>
                  <a:spcPts val="3120"/>
                </a:lnSpc>
              </a:pPr>
              <a:r>
                <a:rPr lang="en-US" sz="2600">
                  <a:solidFill>
                    <a:srgbClr val="000000"/>
                  </a:solidFill>
                  <a:latin typeface="Cloud"/>
                </a:rPr>
                <a:t> la gestion d'une auto-école englobe tous les aspects nécessaires pour diriger et exploiter l'entreprise de manière efficace, efficiente et rentable, tout en offrant une formation de conduite de qualité aux élèves.</a:t>
              </a:r>
            </a:p>
            <a:p>
              <a:pPr algn="ctr">
                <a:lnSpc>
                  <a:spcPts val="3120"/>
                </a:lnSpc>
              </a:pPr>
              <a:r>
                <a:rPr lang="en-US" sz="2600">
                  <a:solidFill>
                    <a:srgbClr val="000000"/>
                  </a:solidFill>
                  <a:latin typeface="Cloud"/>
                </a:rPr>
                <a:t>Notre application donne l'accès seulement à l'admin et l'Instructor pour se connecter a l'application , il donne accès pour ajouter modifier et supprimer un utilisateur une  véhicule un examen et pour gérer les paiement et les dépense et aussi pour  gérer les sessions .</a:t>
              </a:r>
            </a:p>
          </p:txBody>
        </p:sp>
        <p:sp>
          <p:nvSpPr>
            <p:cNvPr id="6" name="TextBox 6"/>
            <p:cNvSpPr txBox="1"/>
            <p:nvPr/>
          </p:nvSpPr>
          <p:spPr>
            <a:xfrm>
              <a:off x="0" y="-38024"/>
              <a:ext cx="17073018" cy="1663700"/>
            </a:xfrm>
            <a:prstGeom prst="rect">
              <a:avLst/>
            </a:prstGeom>
          </p:spPr>
          <p:txBody>
            <a:bodyPr lIns="0" tIns="0" rIns="0" bIns="0" rtlCol="0" anchor="t">
              <a:spAutoFit/>
            </a:bodyPr>
            <a:lstStyle/>
            <a:p>
              <a:pPr algn="ctr">
                <a:lnSpc>
                  <a:spcPts val="9600"/>
                </a:lnSpc>
              </a:pPr>
              <a:r>
                <a:rPr lang="en-US" sz="8000" u="sng">
                  <a:solidFill>
                    <a:srgbClr val="000000"/>
                  </a:solidFill>
                  <a:latin typeface="Cloud Bold"/>
                </a:rPr>
                <a:t>Définition du projet</a:t>
              </a:r>
            </a:p>
          </p:txBody>
        </p:sp>
      </p:grpSp>
      <p:sp>
        <p:nvSpPr>
          <p:cNvPr id="7" name="AutoShape 7"/>
          <p:cNvSpPr/>
          <p:nvPr/>
        </p:nvSpPr>
        <p:spPr>
          <a:xfrm>
            <a:off x="1028700" y="8555092"/>
            <a:ext cx="16230600" cy="0"/>
          </a:xfrm>
          <a:prstGeom prst="line">
            <a:avLst/>
          </a:prstGeom>
          <a:ln w="9525" cap="flat">
            <a:solidFill>
              <a:srgbClr val="000000"/>
            </a:solidFill>
            <a:prstDash val="solid"/>
            <a:headEnd type="none" w="sm" len="sm"/>
            <a:tailEnd type="none" w="sm" len="sm"/>
          </a:ln>
        </p:spPr>
      </p:sp>
      <p:grpSp>
        <p:nvGrpSpPr>
          <p:cNvPr id="8" name="Group 8"/>
          <p:cNvGrpSpPr/>
          <p:nvPr/>
        </p:nvGrpSpPr>
        <p:grpSpPr>
          <a:xfrm>
            <a:off x="16280591" y="8938731"/>
            <a:ext cx="978709" cy="534456"/>
            <a:chOff x="0" y="0"/>
            <a:chExt cx="1304945" cy="712609"/>
          </a:xfrm>
        </p:grpSpPr>
        <p:sp>
          <p:nvSpPr>
            <p:cNvPr id="9" name="AutoShape 9"/>
            <p:cNvSpPr/>
            <p:nvPr/>
          </p:nvSpPr>
          <p:spPr>
            <a:xfrm>
              <a:off x="0" y="0"/>
              <a:ext cx="1304945" cy="712609"/>
            </a:xfrm>
            <a:prstGeom prst="rect">
              <a:avLst/>
            </a:prstGeom>
            <a:solidFill>
              <a:srgbClr val="12AED0"/>
            </a:solidFill>
          </p:spPr>
        </p:sp>
        <p:sp>
          <p:nvSpPr>
            <p:cNvPr id="10" name="AutoShape 10"/>
            <p:cNvSpPr/>
            <p:nvPr/>
          </p:nvSpPr>
          <p:spPr>
            <a:xfrm>
              <a:off x="354175" y="371735"/>
              <a:ext cx="596595" cy="0"/>
            </a:xfrm>
            <a:prstGeom prst="line">
              <a:avLst/>
            </a:prstGeom>
            <a:ln w="38100" cap="flat">
              <a:solidFill>
                <a:srgbClr val="FFFFFF"/>
              </a:solidFill>
              <a:prstDash val="solid"/>
              <a:headEnd type="none" w="sm" len="sm"/>
              <a:tailEnd type="arrow" w="med" len="sm"/>
            </a:ln>
          </p:spPr>
        </p:sp>
      </p:grpSp>
      <p:sp>
        <p:nvSpPr>
          <p:cNvPr id="11" name="Freeform 11"/>
          <p:cNvSpPr/>
          <p:nvPr/>
        </p:nvSpPr>
        <p:spPr>
          <a:xfrm>
            <a:off x="14889804" y="316102"/>
            <a:ext cx="2781576" cy="1455691"/>
          </a:xfrm>
          <a:custGeom>
            <a:avLst/>
            <a:gdLst/>
            <a:ahLst/>
            <a:cxnLst/>
            <a:rect l="l" t="t" r="r" b="b"/>
            <a:pathLst>
              <a:path w="2781576" h="1455691">
                <a:moveTo>
                  <a:pt x="0" y="0"/>
                </a:moveTo>
                <a:lnTo>
                  <a:pt x="2781575" y="0"/>
                </a:lnTo>
                <a:lnTo>
                  <a:pt x="2781575" y="1455692"/>
                </a:lnTo>
                <a:lnTo>
                  <a:pt x="0" y="1455692"/>
                </a:lnTo>
                <a:lnTo>
                  <a:pt x="0" y="0"/>
                </a:lnTo>
                <a:close/>
              </a:path>
            </a:pathLst>
          </a:custGeom>
          <a:blipFill>
            <a:blip r:embed="rId4"/>
            <a:stretch>
              <a:fillRect/>
            </a:stretch>
          </a:blipFill>
        </p:spPr>
      </p:sp>
      <p:sp>
        <p:nvSpPr>
          <p:cNvPr id="12" name="TextBox 12"/>
          <p:cNvSpPr txBox="1"/>
          <p:nvPr/>
        </p:nvSpPr>
        <p:spPr>
          <a:xfrm>
            <a:off x="1028700" y="9059863"/>
            <a:ext cx="4066379" cy="349249"/>
          </a:xfrm>
          <a:prstGeom prst="rect">
            <a:avLst/>
          </a:prstGeom>
        </p:spPr>
        <p:txBody>
          <a:bodyPr lIns="0" tIns="0" rIns="0" bIns="0" rtlCol="0" anchor="t">
            <a:spAutoFit/>
          </a:bodyPr>
          <a:lstStyle/>
          <a:p>
            <a:pPr>
              <a:lnSpc>
                <a:spcPts val="2800"/>
              </a:lnSpc>
            </a:pPr>
            <a:r>
              <a:rPr lang="en-US" sz="2000" u="sng">
                <a:solidFill>
                  <a:srgbClr val="000000"/>
                </a:solidFill>
                <a:latin typeface="Cloud"/>
              </a:rPr>
              <a:t>Retourner à la page Programme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264808" y="-9364870"/>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028700" y="3441674"/>
            <a:ext cx="7937757" cy="492917"/>
            <a:chOff x="0" y="0"/>
            <a:chExt cx="10583676" cy="657222"/>
          </a:xfrm>
        </p:grpSpPr>
        <p:sp>
          <p:nvSpPr>
            <p:cNvPr id="4" name="Freeform 4"/>
            <p:cNvSpPr/>
            <p:nvPr/>
          </p:nvSpPr>
          <p:spPr>
            <a:xfrm>
              <a:off x="0" y="0"/>
              <a:ext cx="657222" cy="657222"/>
            </a:xfrm>
            <a:custGeom>
              <a:avLst/>
              <a:gdLst/>
              <a:ahLst/>
              <a:cxnLst/>
              <a:rect l="l" t="t" r="r" b="b"/>
              <a:pathLst>
                <a:path w="657222" h="657222">
                  <a:moveTo>
                    <a:pt x="0" y="0"/>
                  </a:moveTo>
                  <a:lnTo>
                    <a:pt x="657222" y="0"/>
                  </a:lnTo>
                  <a:lnTo>
                    <a:pt x="657222" y="657222"/>
                  </a:lnTo>
                  <a:lnTo>
                    <a:pt x="0" y="65722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340494" y="26774"/>
              <a:ext cx="9243182" cy="565573"/>
            </a:xfrm>
            <a:prstGeom prst="rect">
              <a:avLst/>
            </a:prstGeom>
          </p:spPr>
          <p:txBody>
            <a:bodyPr lIns="0" tIns="0" rIns="0" bIns="0" rtlCol="0" anchor="t">
              <a:spAutoFit/>
            </a:bodyPr>
            <a:lstStyle/>
            <a:p>
              <a:pPr>
                <a:lnSpc>
                  <a:spcPts val="3379"/>
                </a:lnSpc>
              </a:pPr>
              <a:r>
                <a:rPr lang="en-US" sz="2599">
                  <a:solidFill>
                    <a:srgbClr val="000000"/>
                  </a:solidFill>
                  <a:latin typeface="Cloud"/>
                </a:rPr>
                <a:t>Gestion des Utilisateurs</a:t>
              </a:r>
            </a:p>
          </p:txBody>
        </p:sp>
      </p:grpSp>
      <p:grpSp>
        <p:nvGrpSpPr>
          <p:cNvPr id="6" name="Group 6"/>
          <p:cNvGrpSpPr/>
          <p:nvPr/>
        </p:nvGrpSpPr>
        <p:grpSpPr>
          <a:xfrm>
            <a:off x="1028700" y="5182182"/>
            <a:ext cx="7937757" cy="492917"/>
            <a:chOff x="0" y="0"/>
            <a:chExt cx="10583676" cy="657222"/>
          </a:xfrm>
        </p:grpSpPr>
        <p:sp>
          <p:nvSpPr>
            <p:cNvPr id="7" name="Freeform 7"/>
            <p:cNvSpPr/>
            <p:nvPr/>
          </p:nvSpPr>
          <p:spPr>
            <a:xfrm>
              <a:off x="0" y="0"/>
              <a:ext cx="657222" cy="657222"/>
            </a:xfrm>
            <a:custGeom>
              <a:avLst/>
              <a:gdLst/>
              <a:ahLst/>
              <a:cxnLst/>
              <a:rect l="l" t="t" r="r" b="b"/>
              <a:pathLst>
                <a:path w="657222" h="657222">
                  <a:moveTo>
                    <a:pt x="0" y="0"/>
                  </a:moveTo>
                  <a:lnTo>
                    <a:pt x="657222" y="0"/>
                  </a:lnTo>
                  <a:lnTo>
                    <a:pt x="657222" y="657222"/>
                  </a:lnTo>
                  <a:lnTo>
                    <a:pt x="0" y="65722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1340494" y="48399"/>
              <a:ext cx="9243182" cy="565573"/>
            </a:xfrm>
            <a:prstGeom prst="rect">
              <a:avLst/>
            </a:prstGeom>
          </p:spPr>
          <p:txBody>
            <a:bodyPr lIns="0" tIns="0" rIns="0" bIns="0" rtlCol="0" anchor="t">
              <a:spAutoFit/>
            </a:bodyPr>
            <a:lstStyle/>
            <a:p>
              <a:pPr>
                <a:lnSpc>
                  <a:spcPts val="3379"/>
                </a:lnSpc>
              </a:pPr>
              <a:r>
                <a:rPr lang="en-US" sz="2599">
                  <a:solidFill>
                    <a:srgbClr val="000000"/>
                  </a:solidFill>
                  <a:latin typeface="Cloud"/>
                </a:rPr>
                <a:t>Gestion des Vehicules</a:t>
              </a:r>
            </a:p>
          </p:txBody>
        </p:sp>
      </p:grpSp>
      <p:grpSp>
        <p:nvGrpSpPr>
          <p:cNvPr id="9" name="Group 9"/>
          <p:cNvGrpSpPr/>
          <p:nvPr/>
        </p:nvGrpSpPr>
        <p:grpSpPr>
          <a:xfrm>
            <a:off x="9144000" y="3441674"/>
            <a:ext cx="7937757" cy="492917"/>
            <a:chOff x="0" y="0"/>
            <a:chExt cx="10583676" cy="657222"/>
          </a:xfrm>
        </p:grpSpPr>
        <p:sp>
          <p:nvSpPr>
            <p:cNvPr id="10" name="Freeform 10"/>
            <p:cNvSpPr/>
            <p:nvPr/>
          </p:nvSpPr>
          <p:spPr>
            <a:xfrm>
              <a:off x="0" y="0"/>
              <a:ext cx="657222" cy="657222"/>
            </a:xfrm>
            <a:custGeom>
              <a:avLst/>
              <a:gdLst/>
              <a:ahLst/>
              <a:cxnLst/>
              <a:rect l="l" t="t" r="r" b="b"/>
              <a:pathLst>
                <a:path w="657222" h="657222">
                  <a:moveTo>
                    <a:pt x="0" y="0"/>
                  </a:moveTo>
                  <a:lnTo>
                    <a:pt x="657222" y="0"/>
                  </a:lnTo>
                  <a:lnTo>
                    <a:pt x="657222" y="657222"/>
                  </a:lnTo>
                  <a:lnTo>
                    <a:pt x="0" y="65722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TextBox 11"/>
            <p:cNvSpPr txBox="1"/>
            <p:nvPr/>
          </p:nvSpPr>
          <p:spPr>
            <a:xfrm>
              <a:off x="1340494" y="70024"/>
              <a:ext cx="9243182" cy="565573"/>
            </a:xfrm>
            <a:prstGeom prst="rect">
              <a:avLst/>
            </a:prstGeom>
          </p:spPr>
          <p:txBody>
            <a:bodyPr lIns="0" tIns="0" rIns="0" bIns="0" rtlCol="0" anchor="t">
              <a:spAutoFit/>
            </a:bodyPr>
            <a:lstStyle/>
            <a:p>
              <a:pPr>
                <a:lnSpc>
                  <a:spcPts val="3379"/>
                </a:lnSpc>
              </a:pPr>
              <a:r>
                <a:rPr lang="en-US" sz="2599">
                  <a:solidFill>
                    <a:srgbClr val="000000"/>
                  </a:solidFill>
                  <a:latin typeface="Cloud"/>
                </a:rPr>
                <a:t>Gestion des Sessions</a:t>
              </a:r>
            </a:p>
          </p:txBody>
        </p:sp>
      </p:grpSp>
      <p:grpSp>
        <p:nvGrpSpPr>
          <p:cNvPr id="12" name="Group 12"/>
          <p:cNvGrpSpPr/>
          <p:nvPr/>
        </p:nvGrpSpPr>
        <p:grpSpPr>
          <a:xfrm>
            <a:off x="9144000" y="5182182"/>
            <a:ext cx="7937757" cy="492917"/>
            <a:chOff x="0" y="0"/>
            <a:chExt cx="10583676" cy="657222"/>
          </a:xfrm>
        </p:grpSpPr>
        <p:sp>
          <p:nvSpPr>
            <p:cNvPr id="13" name="Freeform 13"/>
            <p:cNvSpPr/>
            <p:nvPr/>
          </p:nvSpPr>
          <p:spPr>
            <a:xfrm>
              <a:off x="0" y="0"/>
              <a:ext cx="657222" cy="657222"/>
            </a:xfrm>
            <a:custGeom>
              <a:avLst/>
              <a:gdLst/>
              <a:ahLst/>
              <a:cxnLst/>
              <a:rect l="l" t="t" r="r" b="b"/>
              <a:pathLst>
                <a:path w="657222" h="657222">
                  <a:moveTo>
                    <a:pt x="0" y="0"/>
                  </a:moveTo>
                  <a:lnTo>
                    <a:pt x="657222" y="0"/>
                  </a:lnTo>
                  <a:lnTo>
                    <a:pt x="657222" y="657222"/>
                  </a:lnTo>
                  <a:lnTo>
                    <a:pt x="0" y="65722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TextBox 14"/>
            <p:cNvSpPr txBox="1"/>
            <p:nvPr/>
          </p:nvSpPr>
          <p:spPr>
            <a:xfrm>
              <a:off x="1340494" y="91649"/>
              <a:ext cx="9243182" cy="565573"/>
            </a:xfrm>
            <a:prstGeom prst="rect">
              <a:avLst/>
            </a:prstGeom>
          </p:spPr>
          <p:txBody>
            <a:bodyPr lIns="0" tIns="0" rIns="0" bIns="0" rtlCol="0" anchor="t">
              <a:spAutoFit/>
            </a:bodyPr>
            <a:lstStyle/>
            <a:p>
              <a:pPr>
                <a:lnSpc>
                  <a:spcPts val="3379"/>
                </a:lnSpc>
              </a:pPr>
              <a:r>
                <a:rPr lang="en-US" sz="2599">
                  <a:solidFill>
                    <a:srgbClr val="000000"/>
                  </a:solidFill>
                  <a:latin typeface="Cloud"/>
                </a:rPr>
                <a:t>Gestion des Dépenses</a:t>
              </a:r>
            </a:p>
          </p:txBody>
        </p:sp>
      </p:grpSp>
      <p:grpSp>
        <p:nvGrpSpPr>
          <p:cNvPr id="15" name="Group 15"/>
          <p:cNvGrpSpPr/>
          <p:nvPr/>
        </p:nvGrpSpPr>
        <p:grpSpPr>
          <a:xfrm>
            <a:off x="16280591" y="8723844"/>
            <a:ext cx="978709" cy="534456"/>
            <a:chOff x="0" y="0"/>
            <a:chExt cx="1304945" cy="712609"/>
          </a:xfrm>
        </p:grpSpPr>
        <p:sp>
          <p:nvSpPr>
            <p:cNvPr id="16" name="AutoShape 16"/>
            <p:cNvSpPr/>
            <p:nvPr/>
          </p:nvSpPr>
          <p:spPr>
            <a:xfrm>
              <a:off x="0" y="0"/>
              <a:ext cx="1304945" cy="712609"/>
            </a:xfrm>
            <a:prstGeom prst="rect">
              <a:avLst/>
            </a:prstGeom>
            <a:solidFill>
              <a:srgbClr val="12AED0"/>
            </a:solidFill>
          </p:spPr>
        </p:sp>
        <p:sp>
          <p:nvSpPr>
            <p:cNvPr id="17" name="AutoShape 17"/>
            <p:cNvSpPr/>
            <p:nvPr/>
          </p:nvSpPr>
          <p:spPr>
            <a:xfrm>
              <a:off x="354175" y="371735"/>
              <a:ext cx="596595" cy="0"/>
            </a:xfrm>
            <a:prstGeom prst="line">
              <a:avLst/>
            </a:prstGeom>
            <a:ln w="38100" cap="flat">
              <a:solidFill>
                <a:srgbClr val="FFFFFF"/>
              </a:solidFill>
              <a:prstDash val="solid"/>
              <a:headEnd type="none" w="sm" len="sm"/>
              <a:tailEnd type="arrow" w="med" len="sm"/>
            </a:ln>
          </p:spPr>
        </p:sp>
      </p:grpSp>
      <p:grpSp>
        <p:nvGrpSpPr>
          <p:cNvPr id="18" name="Group 18"/>
          <p:cNvGrpSpPr/>
          <p:nvPr/>
        </p:nvGrpSpPr>
        <p:grpSpPr>
          <a:xfrm>
            <a:off x="1028700" y="6695879"/>
            <a:ext cx="7937757" cy="492917"/>
            <a:chOff x="0" y="0"/>
            <a:chExt cx="10583676" cy="657222"/>
          </a:xfrm>
        </p:grpSpPr>
        <p:sp>
          <p:nvSpPr>
            <p:cNvPr id="19" name="Freeform 19"/>
            <p:cNvSpPr/>
            <p:nvPr/>
          </p:nvSpPr>
          <p:spPr>
            <a:xfrm>
              <a:off x="0" y="0"/>
              <a:ext cx="657222" cy="657222"/>
            </a:xfrm>
            <a:custGeom>
              <a:avLst/>
              <a:gdLst/>
              <a:ahLst/>
              <a:cxnLst/>
              <a:rect l="l" t="t" r="r" b="b"/>
              <a:pathLst>
                <a:path w="657222" h="657222">
                  <a:moveTo>
                    <a:pt x="0" y="0"/>
                  </a:moveTo>
                  <a:lnTo>
                    <a:pt x="657222" y="0"/>
                  </a:lnTo>
                  <a:lnTo>
                    <a:pt x="657222" y="657222"/>
                  </a:lnTo>
                  <a:lnTo>
                    <a:pt x="0" y="65722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0" name="TextBox 20"/>
            <p:cNvSpPr txBox="1"/>
            <p:nvPr/>
          </p:nvSpPr>
          <p:spPr>
            <a:xfrm>
              <a:off x="1340494" y="48399"/>
              <a:ext cx="9243182" cy="565573"/>
            </a:xfrm>
            <a:prstGeom prst="rect">
              <a:avLst/>
            </a:prstGeom>
          </p:spPr>
          <p:txBody>
            <a:bodyPr lIns="0" tIns="0" rIns="0" bIns="0" rtlCol="0" anchor="t">
              <a:spAutoFit/>
            </a:bodyPr>
            <a:lstStyle/>
            <a:p>
              <a:pPr>
                <a:lnSpc>
                  <a:spcPts val="3379"/>
                </a:lnSpc>
              </a:pPr>
              <a:r>
                <a:rPr lang="en-US" sz="2599">
                  <a:solidFill>
                    <a:srgbClr val="000000"/>
                  </a:solidFill>
                  <a:latin typeface="Cloud"/>
                </a:rPr>
                <a:t>Gestion des Examens</a:t>
              </a:r>
            </a:p>
          </p:txBody>
        </p:sp>
      </p:grpSp>
      <p:grpSp>
        <p:nvGrpSpPr>
          <p:cNvPr id="21" name="Group 21"/>
          <p:cNvGrpSpPr/>
          <p:nvPr/>
        </p:nvGrpSpPr>
        <p:grpSpPr>
          <a:xfrm>
            <a:off x="9144000" y="6695879"/>
            <a:ext cx="7937757" cy="492917"/>
            <a:chOff x="0" y="0"/>
            <a:chExt cx="10583676" cy="657222"/>
          </a:xfrm>
        </p:grpSpPr>
        <p:sp>
          <p:nvSpPr>
            <p:cNvPr id="22" name="Freeform 22"/>
            <p:cNvSpPr/>
            <p:nvPr/>
          </p:nvSpPr>
          <p:spPr>
            <a:xfrm>
              <a:off x="0" y="0"/>
              <a:ext cx="657222" cy="657222"/>
            </a:xfrm>
            <a:custGeom>
              <a:avLst/>
              <a:gdLst/>
              <a:ahLst/>
              <a:cxnLst/>
              <a:rect l="l" t="t" r="r" b="b"/>
              <a:pathLst>
                <a:path w="657222" h="657222">
                  <a:moveTo>
                    <a:pt x="0" y="0"/>
                  </a:moveTo>
                  <a:lnTo>
                    <a:pt x="657222" y="0"/>
                  </a:lnTo>
                  <a:lnTo>
                    <a:pt x="657222" y="657222"/>
                  </a:lnTo>
                  <a:lnTo>
                    <a:pt x="0" y="65722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3" name="TextBox 23"/>
            <p:cNvSpPr txBox="1"/>
            <p:nvPr/>
          </p:nvSpPr>
          <p:spPr>
            <a:xfrm>
              <a:off x="1340494" y="91649"/>
              <a:ext cx="9243182" cy="565573"/>
            </a:xfrm>
            <a:prstGeom prst="rect">
              <a:avLst/>
            </a:prstGeom>
          </p:spPr>
          <p:txBody>
            <a:bodyPr lIns="0" tIns="0" rIns="0" bIns="0" rtlCol="0" anchor="t">
              <a:spAutoFit/>
            </a:bodyPr>
            <a:lstStyle/>
            <a:p>
              <a:pPr>
                <a:lnSpc>
                  <a:spcPts val="3379"/>
                </a:lnSpc>
              </a:pPr>
              <a:r>
                <a:rPr lang="en-US" sz="2599">
                  <a:solidFill>
                    <a:srgbClr val="000000"/>
                  </a:solidFill>
                  <a:latin typeface="Cloud"/>
                </a:rPr>
                <a:t>Gestion des Paiements</a:t>
              </a:r>
            </a:p>
          </p:txBody>
        </p:sp>
      </p:grpSp>
      <p:sp>
        <p:nvSpPr>
          <p:cNvPr id="24" name="Freeform 24"/>
          <p:cNvSpPr/>
          <p:nvPr/>
        </p:nvSpPr>
        <p:spPr>
          <a:xfrm>
            <a:off x="15506424" y="0"/>
            <a:ext cx="2781576" cy="1455691"/>
          </a:xfrm>
          <a:custGeom>
            <a:avLst/>
            <a:gdLst/>
            <a:ahLst/>
            <a:cxnLst/>
            <a:rect l="l" t="t" r="r" b="b"/>
            <a:pathLst>
              <a:path w="2781576" h="1455691">
                <a:moveTo>
                  <a:pt x="0" y="0"/>
                </a:moveTo>
                <a:lnTo>
                  <a:pt x="2781576" y="0"/>
                </a:lnTo>
                <a:lnTo>
                  <a:pt x="2781576" y="1455691"/>
                </a:lnTo>
                <a:lnTo>
                  <a:pt x="0" y="1455691"/>
                </a:lnTo>
                <a:lnTo>
                  <a:pt x="0" y="0"/>
                </a:lnTo>
                <a:close/>
              </a:path>
            </a:pathLst>
          </a:custGeom>
          <a:blipFill>
            <a:blip r:embed="rId6"/>
            <a:stretch>
              <a:fillRect/>
            </a:stretch>
          </a:blipFill>
        </p:spPr>
      </p:sp>
      <p:sp>
        <p:nvSpPr>
          <p:cNvPr id="25" name="TextBox 25"/>
          <p:cNvSpPr txBox="1"/>
          <p:nvPr/>
        </p:nvSpPr>
        <p:spPr>
          <a:xfrm>
            <a:off x="1227522" y="990600"/>
            <a:ext cx="9008046" cy="1257300"/>
          </a:xfrm>
          <a:prstGeom prst="rect">
            <a:avLst/>
          </a:prstGeom>
        </p:spPr>
        <p:txBody>
          <a:bodyPr lIns="0" tIns="0" rIns="0" bIns="0" rtlCol="0" anchor="t">
            <a:spAutoFit/>
          </a:bodyPr>
          <a:lstStyle/>
          <a:p>
            <a:pPr>
              <a:lnSpc>
                <a:spcPts val="9600"/>
              </a:lnSpc>
            </a:pPr>
            <a:r>
              <a:rPr lang="en-US" sz="8000" u="sng">
                <a:solidFill>
                  <a:srgbClr val="000000"/>
                </a:solidFill>
                <a:latin typeface="Cloud Bold"/>
              </a:rPr>
              <a:t>Cahier de charges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5553" y="-10625184"/>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9658" y="4357694"/>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028700" y="6349929"/>
            <a:ext cx="3351473" cy="3457629"/>
          </a:xfrm>
          <a:custGeom>
            <a:avLst/>
            <a:gdLst/>
            <a:ahLst/>
            <a:cxnLst/>
            <a:rect l="l" t="t" r="r" b="b"/>
            <a:pathLst>
              <a:path w="3351473" h="3457629">
                <a:moveTo>
                  <a:pt x="0" y="0"/>
                </a:moveTo>
                <a:lnTo>
                  <a:pt x="3351473" y="0"/>
                </a:lnTo>
                <a:lnTo>
                  <a:pt x="3351473" y="3457629"/>
                </a:lnTo>
                <a:lnTo>
                  <a:pt x="0" y="3457629"/>
                </a:lnTo>
                <a:lnTo>
                  <a:pt x="0" y="0"/>
                </a:lnTo>
                <a:close/>
              </a:path>
            </a:pathLst>
          </a:custGeom>
          <a:blipFill>
            <a:blip r:embed="rId4"/>
            <a:stretch>
              <a:fillRect/>
            </a:stretch>
          </a:blipFill>
        </p:spPr>
      </p:sp>
      <p:sp>
        <p:nvSpPr>
          <p:cNvPr id="5" name="Freeform 5"/>
          <p:cNvSpPr/>
          <p:nvPr/>
        </p:nvSpPr>
        <p:spPr>
          <a:xfrm>
            <a:off x="4380173" y="3150412"/>
            <a:ext cx="4592114" cy="2414563"/>
          </a:xfrm>
          <a:custGeom>
            <a:avLst/>
            <a:gdLst/>
            <a:ahLst/>
            <a:cxnLst/>
            <a:rect l="l" t="t" r="r" b="b"/>
            <a:pathLst>
              <a:path w="4592114" h="2414563">
                <a:moveTo>
                  <a:pt x="0" y="0"/>
                </a:moveTo>
                <a:lnTo>
                  <a:pt x="4592114" y="0"/>
                </a:lnTo>
                <a:lnTo>
                  <a:pt x="4592114" y="2414563"/>
                </a:lnTo>
                <a:lnTo>
                  <a:pt x="0" y="2414563"/>
                </a:lnTo>
                <a:lnTo>
                  <a:pt x="0" y="0"/>
                </a:lnTo>
                <a:close/>
              </a:path>
            </a:pathLst>
          </a:custGeom>
          <a:blipFill>
            <a:blip r:embed="rId5"/>
            <a:stretch>
              <a:fillRect/>
            </a:stretch>
          </a:blipFill>
        </p:spPr>
      </p:sp>
      <p:sp>
        <p:nvSpPr>
          <p:cNvPr id="6" name="Freeform 6"/>
          <p:cNvSpPr/>
          <p:nvPr/>
        </p:nvSpPr>
        <p:spPr>
          <a:xfrm>
            <a:off x="9979897" y="6774876"/>
            <a:ext cx="5085893" cy="2607735"/>
          </a:xfrm>
          <a:custGeom>
            <a:avLst/>
            <a:gdLst/>
            <a:ahLst/>
            <a:cxnLst/>
            <a:rect l="l" t="t" r="r" b="b"/>
            <a:pathLst>
              <a:path w="5085893" h="2607735">
                <a:moveTo>
                  <a:pt x="0" y="0"/>
                </a:moveTo>
                <a:lnTo>
                  <a:pt x="5085893" y="0"/>
                </a:lnTo>
                <a:lnTo>
                  <a:pt x="5085893" y="2607735"/>
                </a:lnTo>
                <a:lnTo>
                  <a:pt x="0" y="2607735"/>
                </a:lnTo>
                <a:lnTo>
                  <a:pt x="0" y="0"/>
                </a:lnTo>
                <a:close/>
              </a:path>
            </a:pathLst>
          </a:custGeom>
          <a:blipFill>
            <a:blip r:embed="rId6"/>
            <a:stretch>
              <a:fillRect/>
            </a:stretch>
          </a:blipFill>
        </p:spPr>
      </p:sp>
      <p:sp>
        <p:nvSpPr>
          <p:cNvPr id="7" name="Freeform 7"/>
          <p:cNvSpPr/>
          <p:nvPr/>
        </p:nvSpPr>
        <p:spPr>
          <a:xfrm>
            <a:off x="12159880" y="3150412"/>
            <a:ext cx="4614357" cy="2584040"/>
          </a:xfrm>
          <a:custGeom>
            <a:avLst/>
            <a:gdLst/>
            <a:ahLst/>
            <a:cxnLst/>
            <a:rect l="l" t="t" r="r" b="b"/>
            <a:pathLst>
              <a:path w="4614357" h="2584040">
                <a:moveTo>
                  <a:pt x="0" y="0"/>
                </a:moveTo>
                <a:lnTo>
                  <a:pt x="4614357" y="0"/>
                </a:lnTo>
                <a:lnTo>
                  <a:pt x="4614357" y="2584040"/>
                </a:lnTo>
                <a:lnTo>
                  <a:pt x="0" y="2584040"/>
                </a:lnTo>
                <a:lnTo>
                  <a:pt x="0" y="0"/>
                </a:lnTo>
                <a:close/>
              </a:path>
            </a:pathLst>
          </a:custGeom>
          <a:blipFill>
            <a:blip r:embed="rId7"/>
            <a:stretch>
              <a:fillRect/>
            </a:stretch>
          </a:blipFill>
        </p:spPr>
      </p:sp>
      <p:sp>
        <p:nvSpPr>
          <p:cNvPr id="8" name="TextBox 8"/>
          <p:cNvSpPr txBox="1"/>
          <p:nvPr/>
        </p:nvSpPr>
        <p:spPr>
          <a:xfrm>
            <a:off x="4304854" y="990600"/>
            <a:ext cx="9678291" cy="1257300"/>
          </a:xfrm>
          <a:prstGeom prst="rect">
            <a:avLst/>
          </a:prstGeom>
        </p:spPr>
        <p:txBody>
          <a:bodyPr lIns="0" tIns="0" rIns="0" bIns="0" rtlCol="0" anchor="t">
            <a:spAutoFit/>
          </a:bodyPr>
          <a:lstStyle/>
          <a:p>
            <a:pPr algn="ctr">
              <a:lnSpc>
                <a:spcPts val="9600"/>
              </a:lnSpc>
            </a:pPr>
            <a:r>
              <a:rPr lang="en-US" sz="8000">
                <a:solidFill>
                  <a:srgbClr val="000000"/>
                </a:solidFill>
                <a:latin typeface="Cloud Bold"/>
              </a:rPr>
              <a:t>Les outils utilisés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5553" y="-10625184"/>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9658" y="4357694"/>
            <a:ext cx="15768684" cy="15768684"/>
          </a:xfrm>
          <a:custGeom>
            <a:avLst/>
            <a:gdLst/>
            <a:ahLst/>
            <a:cxnLst/>
            <a:rect l="l" t="t" r="r" b="b"/>
            <a:pathLst>
              <a:path w="15768684" h="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0" y="300854"/>
            <a:ext cx="2781576" cy="1455691"/>
          </a:xfrm>
          <a:custGeom>
            <a:avLst/>
            <a:gdLst/>
            <a:ahLst/>
            <a:cxnLst/>
            <a:rect l="l" t="t" r="r" b="b"/>
            <a:pathLst>
              <a:path w="2781576" h="1455691">
                <a:moveTo>
                  <a:pt x="0" y="0"/>
                </a:moveTo>
                <a:lnTo>
                  <a:pt x="2781576" y="0"/>
                </a:lnTo>
                <a:lnTo>
                  <a:pt x="2781576" y="1455692"/>
                </a:lnTo>
                <a:lnTo>
                  <a:pt x="0" y="1455692"/>
                </a:lnTo>
                <a:lnTo>
                  <a:pt x="0" y="0"/>
                </a:lnTo>
                <a:close/>
              </a:path>
            </a:pathLst>
          </a:custGeom>
          <a:blipFill>
            <a:blip r:embed="rId4"/>
            <a:stretch>
              <a:fillRect/>
            </a:stretch>
          </a:blipFill>
        </p:spPr>
      </p:sp>
      <p:sp>
        <p:nvSpPr>
          <p:cNvPr id="5" name="TextBox 5"/>
          <p:cNvSpPr txBox="1"/>
          <p:nvPr/>
        </p:nvSpPr>
        <p:spPr>
          <a:xfrm>
            <a:off x="4304854" y="3709994"/>
            <a:ext cx="9678291" cy="1257300"/>
          </a:xfrm>
          <a:prstGeom prst="rect">
            <a:avLst/>
          </a:prstGeom>
        </p:spPr>
        <p:txBody>
          <a:bodyPr lIns="0" tIns="0" rIns="0" bIns="0" rtlCol="0" anchor="t">
            <a:spAutoFit/>
          </a:bodyPr>
          <a:lstStyle/>
          <a:p>
            <a:pPr algn="ctr">
              <a:lnSpc>
                <a:spcPts val="9600"/>
              </a:lnSpc>
            </a:pPr>
            <a:r>
              <a:rPr lang="en-US" sz="8000" u="sng">
                <a:solidFill>
                  <a:srgbClr val="000000"/>
                </a:solidFill>
                <a:latin typeface="Cloud Bold"/>
              </a:rPr>
              <a:t>Analyse du projet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19252" y="3620577"/>
            <a:ext cx="3523234" cy="1500320"/>
            <a:chOff x="0" y="0"/>
            <a:chExt cx="812800" cy="346119"/>
          </a:xfrm>
        </p:grpSpPr>
        <p:sp>
          <p:nvSpPr>
            <p:cNvPr id="3" name="Freeform 3"/>
            <p:cNvSpPr/>
            <p:nvPr/>
          </p:nvSpPr>
          <p:spPr>
            <a:xfrm>
              <a:off x="0" y="0"/>
              <a:ext cx="812800" cy="346119"/>
            </a:xfrm>
            <a:custGeom>
              <a:avLst/>
              <a:gdLst/>
              <a:ahLst/>
              <a:cxnLst/>
              <a:rect l="l" t="t" r="r" b="b"/>
              <a:pathLst>
                <a:path w="812800" h="346119">
                  <a:moveTo>
                    <a:pt x="131843" y="0"/>
                  </a:moveTo>
                  <a:lnTo>
                    <a:pt x="680957" y="0"/>
                  </a:lnTo>
                  <a:cubicBezTo>
                    <a:pt x="753772" y="0"/>
                    <a:pt x="812800" y="59028"/>
                    <a:pt x="812800" y="131843"/>
                  </a:cubicBezTo>
                  <a:lnTo>
                    <a:pt x="812800" y="214276"/>
                  </a:lnTo>
                  <a:cubicBezTo>
                    <a:pt x="812800" y="287091"/>
                    <a:pt x="753772" y="346119"/>
                    <a:pt x="680957" y="346119"/>
                  </a:cubicBezTo>
                  <a:lnTo>
                    <a:pt x="131843" y="346119"/>
                  </a:lnTo>
                  <a:cubicBezTo>
                    <a:pt x="59028" y="346119"/>
                    <a:pt x="0" y="287091"/>
                    <a:pt x="0" y="214276"/>
                  </a:cubicBezTo>
                  <a:lnTo>
                    <a:pt x="0" y="131843"/>
                  </a:lnTo>
                  <a:cubicBezTo>
                    <a:pt x="0" y="59028"/>
                    <a:pt x="59028" y="0"/>
                    <a:pt x="131843" y="0"/>
                  </a:cubicBezTo>
                  <a:close/>
                </a:path>
              </a:pathLst>
            </a:custGeom>
            <a:solidFill>
              <a:srgbClr val="12AED0"/>
            </a:solidFill>
          </p:spPr>
          <p:txBody>
            <a:bodyPr/>
            <a:lstStyle/>
            <a:p>
              <a:endParaRPr lang="fr-FR" dirty="0"/>
            </a:p>
          </p:txBody>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499"/>
                </a:lnSpc>
              </a:pPr>
              <a:r>
                <a:rPr lang="en-US" sz="2499">
                  <a:solidFill>
                    <a:srgbClr val="FFFFFF"/>
                  </a:solidFill>
                  <a:latin typeface="Cloud"/>
                </a:rPr>
                <a:t>Admin</a:t>
              </a:r>
            </a:p>
          </p:txBody>
        </p:sp>
      </p:grpSp>
      <p:grpSp>
        <p:nvGrpSpPr>
          <p:cNvPr id="5" name="Group 5"/>
          <p:cNvGrpSpPr/>
          <p:nvPr/>
        </p:nvGrpSpPr>
        <p:grpSpPr>
          <a:xfrm>
            <a:off x="4651058" y="3825576"/>
            <a:ext cx="1742542" cy="1090322"/>
            <a:chOff x="0" y="0"/>
            <a:chExt cx="851072" cy="532522"/>
          </a:xfrm>
        </p:grpSpPr>
        <p:sp>
          <p:nvSpPr>
            <p:cNvPr id="6" name="Freeform 6"/>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81D1E0"/>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G.Vehicules</a:t>
              </a:r>
            </a:p>
          </p:txBody>
        </p:sp>
      </p:grpSp>
      <p:grpSp>
        <p:nvGrpSpPr>
          <p:cNvPr id="8" name="Group 8"/>
          <p:cNvGrpSpPr/>
          <p:nvPr/>
        </p:nvGrpSpPr>
        <p:grpSpPr>
          <a:xfrm>
            <a:off x="8220321" y="1692634"/>
            <a:ext cx="1935282" cy="1090322"/>
            <a:chOff x="0" y="0"/>
            <a:chExt cx="945208" cy="532522"/>
          </a:xfrm>
        </p:grpSpPr>
        <p:sp>
          <p:nvSpPr>
            <p:cNvPr id="9" name="Freeform 9"/>
            <p:cNvSpPr/>
            <p:nvPr/>
          </p:nvSpPr>
          <p:spPr>
            <a:xfrm>
              <a:off x="0" y="0"/>
              <a:ext cx="945208" cy="532522"/>
            </a:xfrm>
            <a:custGeom>
              <a:avLst/>
              <a:gdLst/>
              <a:ahLst/>
              <a:cxnLst/>
              <a:rect l="l" t="t" r="r" b="b"/>
              <a:pathLst>
                <a:path w="945208" h="532522">
                  <a:moveTo>
                    <a:pt x="0" y="0"/>
                  </a:moveTo>
                  <a:lnTo>
                    <a:pt x="945208" y="0"/>
                  </a:lnTo>
                  <a:lnTo>
                    <a:pt x="945208" y="532522"/>
                  </a:lnTo>
                  <a:lnTo>
                    <a:pt x="0" y="532522"/>
                  </a:lnTo>
                  <a:close/>
                </a:path>
              </a:pathLst>
            </a:custGeom>
            <a:solidFill>
              <a:srgbClr val="81D1E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Authentification</a:t>
              </a:r>
            </a:p>
          </p:txBody>
        </p:sp>
      </p:grpSp>
      <p:grpSp>
        <p:nvGrpSpPr>
          <p:cNvPr id="11" name="Group 11"/>
          <p:cNvGrpSpPr/>
          <p:nvPr/>
        </p:nvGrpSpPr>
        <p:grpSpPr>
          <a:xfrm>
            <a:off x="8175008" y="6561504"/>
            <a:ext cx="1985329" cy="1090322"/>
            <a:chOff x="0" y="0"/>
            <a:chExt cx="969651" cy="532522"/>
          </a:xfrm>
        </p:grpSpPr>
        <p:sp>
          <p:nvSpPr>
            <p:cNvPr id="12" name="Freeform 12"/>
            <p:cNvSpPr/>
            <p:nvPr/>
          </p:nvSpPr>
          <p:spPr>
            <a:xfrm>
              <a:off x="0" y="0"/>
              <a:ext cx="969651" cy="532522"/>
            </a:xfrm>
            <a:custGeom>
              <a:avLst/>
              <a:gdLst/>
              <a:ahLst/>
              <a:cxnLst/>
              <a:rect l="l" t="t" r="r" b="b"/>
              <a:pathLst>
                <a:path w="969651" h="532522">
                  <a:moveTo>
                    <a:pt x="0" y="0"/>
                  </a:moveTo>
                  <a:lnTo>
                    <a:pt x="969651" y="0"/>
                  </a:lnTo>
                  <a:lnTo>
                    <a:pt x="969651" y="532522"/>
                  </a:lnTo>
                  <a:lnTo>
                    <a:pt x="0" y="532522"/>
                  </a:lnTo>
                  <a:close/>
                </a:path>
              </a:pathLst>
            </a:custGeom>
            <a:solidFill>
              <a:srgbClr val="81D1E0"/>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G.Examens</a:t>
              </a:r>
            </a:p>
            <a:p>
              <a:pPr algn="ctr">
                <a:lnSpc>
                  <a:spcPts val="2100"/>
                </a:lnSpc>
              </a:pPr>
              <a:endParaRPr lang="en-US" sz="1500">
                <a:solidFill>
                  <a:srgbClr val="000000"/>
                </a:solidFill>
                <a:latin typeface="Cloud"/>
              </a:endParaRPr>
            </a:p>
          </p:txBody>
        </p:sp>
      </p:grpSp>
      <p:grpSp>
        <p:nvGrpSpPr>
          <p:cNvPr id="14" name="Group 14"/>
          <p:cNvGrpSpPr/>
          <p:nvPr/>
        </p:nvGrpSpPr>
        <p:grpSpPr>
          <a:xfrm>
            <a:off x="12093493" y="3104756"/>
            <a:ext cx="1742542" cy="1090322"/>
            <a:chOff x="0" y="0"/>
            <a:chExt cx="851072" cy="532522"/>
          </a:xfrm>
        </p:grpSpPr>
        <p:sp>
          <p:nvSpPr>
            <p:cNvPr id="15" name="Freeform 15"/>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81D1E0"/>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G.Paiements</a:t>
              </a:r>
            </a:p>
          </p:txBody>
        </p:sp>
      </p:grpSp>
      <p:sp>
        <p:nvSpPr>
          <p:cNvPr id="17" name="AutoShape 17"/>
          <p:cNvSpPr/>
          <p:nvPr/>
        </p:nvSpPr>
        <p:spPr>
          <a:xfrm flipV="1">
            <a:off x="10942486" y="3649917"/>
            <a:ext cx="1151007" cy="720820"/>
          </a:xfrm>
          <a:prstGeom prst="line">
            <a:avLst/>
          </a:prstGeom>
          <a:ln w="28575" cap="rnd">
            <a:solidFill>
              <a:srgbClr val="000000"/>
            </a:solidFill>
            <a:prstDash val="solid"/>
            <a:headEnd type="none" w="sm" len="sm"/>
            <a:tailEnd type="triangle" w="lg" len="med"/>
          </a:ln>
        </p:spPr>
      </p:sp>
      <p:sp>
        <p:nvSpPr>
          <p:cNvPr id="18" name="AutoShape 18"/>
          <p:cNvSpPr/>
          <p:nvPr/>
        </p:nvSpPr>
        <p:spPr>
          <a:xfrm flipH="1">
            <a:off x="6393600" y="4370737"/>
            <a:ext cx="1025652" cy="0"/>
          </a:xfrm>
          <a:prstGeom prst="line">
            <a:avLst/>
          </a:prstGeom>
          <a:ln w="28575" cap="rnd">
            <a:solidFill>
              <a:srgbClr val="000000"/>
            </a:solidFill>
            <a:prstDash val="solid"/>
            <a:headEnd type="none" w="sm" len="sm"/>
            <a:tailEnd type="triangle" w="lg" len="med"/>
          </a:ln>
        </p:spPr>
      </p:sp>
      <p:sp>
        <p:nvSpPr>
          <p:cNvPr id="19" name="AutoShape 19"/>
          <p:cNvSpPr/>
          <p:nvPr/>
        </p:nvSpPr>
        <p:spPr>
          <a:xfrm flipV="1">
            <a:off x="9180869" y="2782956"/>
            <a:ext cx="7094" cy="837621"/>
          </a:xfrm>
          <a:prstGeom prst="line">
            <a:avLst/>
          </a:prstGeom>
          <a:ln w="28575" cap="rnd">
            <a:solidFill>
              <a:srgbClr val="000000"/>
            </a:solidFill>
            <a:prstDash val="solid"/>
            <a:headEnd type="none" w="sm" len="sm"/>
            <a:tailEnd type="triangle" w="lg" len="med"/>
          </a:ln>
        </p:spPr>
      </p:sp>
      <p:sp>
        <p:nvSpPr>
          <p:cNvPr id="20" name="AutoShape 20"/>
          <p:cNvSpPr/>
          <p:nvPr/>
        </p:nvSpPr>
        <p:spPr>
          <a:xfrm flipH="1">
            <a:off x="9167673" y="5120897"/>
            <a:ext cx="13196" cy="1440608"/>
          </a:xfrm>
          <a:prstGeom prst="line">
            <a:avLst/>
          </a:prstGeom>
          <a:ln w="28575" cap="rnd">
            <a:solidFill>
              <a:srgbClr val="000000"/>
            </a:solidFill>
            <a:prstDash val="solid"/>
            <a:headEnd type="none" w="sm" len="sm"/>
            <a:tailEnd type="triangle" w="lg" len="med"/>
          </a:ln>
        </p:spPr>
      </p:sp>
      <p:grpSp>
        <p:nvGrpSpPr>
          <p:cNvPr id="21" name="Group 21"/>
          <p:cNvGrpSpPr/>
          <p:nvPr/>
        </p:nvGrpSpPr>
        <p:grpSpPr>
          <a:xfrm>
            <a:off x="8066120" y="236943"/>
            <a:ext cx="2272258" cy="895485"/>
            <a:chOff x="0" y="0"/>
            <a:chExt cx="1109790" cy="437362"/>
          </a:xfrm>
        </p:grpSpPr>
        <p:sp>
          <p:nvSpPr>
            <p:cNvPr id="22" name="Freeform 22"/>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Se Connecter</a:t>
              </a:r>
            </a:p>
          </p:txBody>
        </p:sp>
      </p:grpSp>
      <p:sp>
        <p:nvSpPr>
          <p:cNvPr id="24" name="AutoShape 24"/>
          <p:cNvSpPr/>
          <p:nvPr/>
        </p:nvSpPr>
        <p:spPr>
          <a:xfrm flipV="1">
            <a:off x="9187963" y="1132428"/>
            <a:ext cx="14287" cy="560206"/>
          </a:xfrm>
          <a:prstGeom prst="line">
            <a:avLst/>
          </a:prstGeom>
          <a:ln w="28575" cap="rnd">
            <a:solidFill>
              <a:srgbClr val="000000"/>
            </a:solidFill>
            <a:prstDash val="solid"/>
            <a:headEnd type="none" w="sm" len="sm"/>
            <a:tailEnd type="triangle" w="lg" len="med"/>
          </a:ln>
        </p:spPr>
      </p:sp>
      <p:grpSp>
        <p:nvGrpSpPr>
          <p:cNvPr id="25" name="Group 25"/>
          <p:cNvGrpSpPr/>
          <p:nvPr/>
        </p:nvGrpSpPr>
        <p:grpSpPr>
          <a:xfrm>
            <a:off x="4748737" y="6737151"/>
            <a:ext cx="2272258" cy="895485"/>
            <a:chOff x="0" y="0"/>
            <a:chExt cx="1109790" cy="437362"/>
          </a:xfrm>
        </p:grpSpPr>
        <p:sp>
          <p:nvSpPr>
            <p:cNvPr id="26" name="Freeform 26"/>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Ajouter</a:t>
              </a:r>
            </a:p>
          </p:txBody>
        </p:sp>
      </p:grpSp>
      <p:sp>
        <p:nvSpPr>
          <p:cNvPr id="28" name="AutoShape 28"/>
          <p:cNvSpPr/>
          <p:nvPr/>
        </p:nvSpPr>
        <p:spPr>
          <a:xfrm flipH="1">
            <a:off x="7020996" y="7106665"/>
            <a:ext cx="1154012" cy="78228"/>
          </a:xfrm>
          <a:prstGeom prst="line">
            <a:avLst/>
          </a:prstGeom>
          <a:ln w="28575" cap="rnd">
            <a:solidFill>
              <a:srgbClr val="000000"/>
            </a:solidFill>
            <a:prstDash val="solid"/>
            <a:headEnd type="none" w="sm" len="sm"/>
            <a:tailEnd type="triangle" w="lg" len="med"/>
          </a:ln>
        </p:spPr>
      </p:sp>
      <p:grpSp>
        <p:nvGrpSpPr>
          <p:cNvPr id="29" name="Group 29"/>
          <p:cNvGrpSpPr/>
          <p:nvPr/>
        </p:nvGrpSpPr>
        <p:grpSpPr>
          <a:xfrm>
            <a:off x="4748527" y="7722109"/>
            <a:ext cx="2272258" cy="895485"/>
            <a:chOff x="0" y="0"/>
            <a:chExt cx="1109790" cy="437362"/>
          </a:xfrm>
        </p:grpSpPr>
        <p:sp>
          <p:nvSpPr>
            <p:cNvPr id="30" name="Freeform 30"/>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Modifier</a:t>
              </a:r>
            </a:p>
          </p:txBody>
        </p:sp>
      </p:grpSp>
      <p:sp>
        <p:nvSpPr>
          <p:cNvPr id="32" name="AutoShape 32"/>
          <p:cNvSpPr/>
          <p:nvPr/>
        </p:nvSpPr>
        <p:spPr>
          <a:xfrm flipH="1">
            <a:off x="7020785" y="7106665"/>
            <a:ext cx="1154223" cy="1063186"/>
          </a:xfrm>
          <a:prstGeom prst="line">
            <a:avLst/>
          </a:prstGeom>
          <a:ln w="28575" cap="rnd">
            <a:solidFill>
              <a:srgbClr val="000000"/>
            </a:solidFill>
            <a:prstDash val="solid"/>
            <a:headEnd type="none" w="sm" len="sm"/>
            <a:tailEnd type="triangle" w="lg" len="med"/>
          </a:ln>
        </p:spPr>
      </p:sp>
      <p:grpSp>
        <p:nvGrpSpPr>
          <p:cNvPr id="33" name="Group 33"/>
          <p:cNvGrpSpPr/>
          <p:nvPr/>
        </p:nvGrpSpPr>
        <p:grpSpPr>
          <a:xfrm>
            <a:off x="5278454" y="1927653"/>
            <a:ext cx="1742542" cy="1090322"/>
            <a:chOff x="0" y="0"/>
            <a:chExt cx="851072" cy="532522"/>
          </a:xfrm>
        </p:grpSpPr>
        <p:sp>
          <p:nvSpPr>
            <p:cNvPr id="34" name="Freeform 34"/>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81D1E0"/>
            </a:solidFill>
          </p:spPr>
        </p:sp>
        <p:sp>
          <p:nvSpPr>
            <p:cNvPr id="35" name="TextBox 35"/>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G.Utilisateurs</a:t>
              </a:r>
            </a:p>
          </p:txBody>
        </p:sp>
      </p:grpSp>
      <p:sp>
        <p:nvSpPr>
          <p:cNvPr id="36" name="AutoShape 36"/>
          <p:cNvSpPr/>
          <p:nvPr/>
        </p:nvSpPr>
        <p:spPr>
          <a:xfrm flipH="1" flipV="1">
            <a:off x="7020996" y="2472814"/>
            <a:ext cx="582609" cy="1225812"/>
          </a:xfrm>
          <a:prstGeom prst="line">
            <a:avLst/>
          </a:prstGeom>
          <a:ln w="28575" cap="rnd">
            <a:solidFill>
              <a:srgbClr val="000000"/>
            </a:solidFill>
            <a:prstDash val="solid"/>
            <a:headEnd type="none" w="sm" len="sm"/>
            <a:tailEnd type="triangle" w="lg" len="med"/>
          </a:ln>
        </p:spPr>
      </p:sp>
      <p:sp>
        <p:nvSpPr>
          <p:cNvPr id="37" name="Freeform 37"/>
          <p:cNvSpPr/>
          <p:nvPr/>
        </p:nvSpPr>
        <p:spPr>
          <a:xfrm>
            <a:off x="16123171" y="180711"/>
            <a:ext cx="1926017" cy="1007949"/>
          </a:xfrm>
          <a:custGeom>
            <a:avLst/>
            <a:gdLst/>
            <a:ahLst/>
            <a:cxnLst/>
            <a:rect l="l" t="t" r="r" b="b"/>
            <a:pathLst>
              <a:path w="1926017" h="1007949">
                <a:moveTo>
                  <a:pt x="0" y="0"/>
                </a:moveTo>
                <a:lnTo>
                  <a:pt x="1926017" y="0"/>
                </a:lnTo>
                <a:lnTo>
                  <a:pt x="1926017" y="1007949"/>
                </a:lnTo>
                <a:lnTo>
                  <a:pt x="0" y="1007949"/>
                </a:lnTo>
                <a:lnTo>
                  <a:pt x="0" y="0"/>
                </a:lnTo>
                <a:close/>
              </a:path>
            </a:pathLst>
          </a:custGeom>
          <a:blipFill>
            <a:blip r:embed="rId2"/>
            <a:stretch>
              <a:fillRect/>
            </a:stretch>
          </a:blipFill>
        </p:spPr>
      </p:sp>
      <p:grpSp>
        <p:nvGrpSpPr>
          <p:cNvPr id="38" name="Group 38"/>
          <p:cNvGrpSpPr/>
          <p:nvPr/>
        </p:nvGrpSpPr>
        <p:grpSpPr>
          <a:xfrm>
            <a:off x="4759943" y="8798569"/>
            <a:ext cx="2272258" cy="965972"/>
            <a:chOff x="0" y="0"/>
            <a:chExt cx="1109790" cy="471789"/>
          </a:xfrm>
        </p:grpSpPr>
        <p:sp>
          <p:nvSpPr>
            <p:cNvPr id="39" name="Freeform 39"/>
            <p:cNvSpPr/>
            <p:nvPr/>
          </p:nvSpPr>
          <p:spPr>
            <a:xfrm>
              <a:off x="0" y="0"/>
              <a:ext cx="1109790" cy="471789"/>
            </a:xfrm>
            <a:custGeom>
              <a:avLst/>
              <a:gdLst/>
              <a:ahLst/>
              <a:cxnLst/>
              <a:rect l="l" t="t" r="r" b="b"/>
              <a:pathLst>
                <a:path w="1109790" h="471789">
                  <a:moveTo>
                    <a:pt x="0" y="0"/>
                  </a:moveTo>
                  <a:lnTo>
                    <a:pt x="1109790" y="0"/>
                  </a:lnTo>
                  <a:lnTo>
                    <a:pt x="1109790" y="471789"/>
                  </a:lnTo>
                  <a:lnTo>
                    <a:pt x="0" y="471789"/>
                  </a:lnTo>
                  <a:close/>
                </a:path>
              </a:pathLst>
            </a:custGeom>
            <a:solidFill>
              <a:srgbClr val="EDF0F2"/>
            </a:solidFill>
          </p:spPr>
        </p:sp>
        <p:sp>
          <p:nvSpPr>
            <p:cNvPr id="40" name="TextBox 40"/>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Supprimer</a:t>
              </a:r>
            </a:p>
          </p:txBody>
        </p:sp>
      </p:grpSp>
      <p:sp>
        <p:nvSpPr>
          <p:cNvPr id="41" name="AutoShape 41"/>
          <p:cNvSpPr/>
          <p:nvPr/>
        </p:nvSpPr>
        <p:spPr>
          <a:xfrm flipH="1">
            <a:off x="7032201" y="7106665"/>
            <a:ext cx="1142807" cy="2174890"/>
          </a:xfrm>
          <a:prstGeom prst="line">
            <a:avLst/>
          </a:prstGeom>
          <a:ln w="28575" cap="rnd">
            <a:solidFill>
              <a:srgbClr val="000000"/>
            </a:solidFill>
            <a:prstDash val="solid"/>
            <a:headEnd type="none" w="sm" len="sm"/>
            <a:tailEnd type="triangle" w="lg" len="med"/>
          </a:ln>
        </p:spPr>
      </p:sp>
      <p:grpSp>
        <p:nvGrpSpPr>
          <p:cNvPr id="42" name="Group 42"/>
          <p:cNvGrpSpPr/>
          <p:nvPr/>
        </p:nvGrpSpPr>
        <p:grpSpPr>
          <a:xfrm>
            <a:off x="1893025" y="3377834"/>
            <a:ext cx="2272258" cy="895485"/>
            <a:chOff x="0" y="0"/>
            <a:chExt cx="1109790" cy="437362"/>
          </a:xfrm>
        </p:grpSpPr>
        <p:sp>
          <p:nvSpPr>
            <p:cNvPr id="43" name="Freeform 43"/>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44" name="TextBox 44"/>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Ajouter</a:t>
              </a:r>
            </a:p>
          </p:txBody>
        </p:sp>
      </p:grpSp>
      <p:grpSp>
        <p:nvGrpSpPr>
          <p:cNvPr id="45" name="Group 45"/>
          <p:cNvGrpSpPr/>
          <p:nvPr/>
        </p:nvGrpSpPr>
        <p:grpSpPr>
          <a:xfrm>
            <a:off x="1893025" y="4273318"/>
            <a:ext cx="2272258" cy="895485"/>
            <a:chOff x="0" y="0"/>
            <a:chExt cx="1109790" cy="437362"/>
          </a:xfrm>
        </p:grpSpPr>
        <p:sp>
          <p:nvSpPr>
            <p:cNvPr id="46" name="Freeform 46"/>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47" name="TextBox 47"/>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Modifier</a:t>
              </a:r>
            </a:p>
          </p:txBody>
        </p:sp>
      </p:grpSp>
      <p:grpSp>
        <p:nvGrpSpPr>
          <p:cNvPr id="48" name="Group 48"/>
          <p:cNvGrpSpPr/>
          <p:nvPr/>
        </p:nvGrpSpPr>
        <p:grpSpPr>
          <a:xfrm>
            <a:off x="1893025" y="4957878"/>
            <a:ext cx="2272258" cy="965972"/>
            <a:chOff x="0" y="0"/>
            <a:chExt cx="1109790" cy="471789"/>
          </a:xfrm>
        </p:grpSpPr>
        <p:sp>
          <p:nvSpPr>
            <p:cNvPr id="49" name="Freeform 49"/>
            <p:cNvSpPr/>
            <p:nvPr/>
          </p:nvSpPr>
          <p:spPr>
            <a:xfrm>
              <a:off x="0" y="0"/>
              <a:ext cx="1109790" cy="471789"/>
            </a:xfrm>
            <a:custGeom>
              <a:avLst/>
              <a:gdLst/>
              <a:ahLst/>
              <a:cxnLst/>
              <a:rect l="l" t="t" r="r" b="b"/>
              <a:pathLst>
                <a:path w="1109790" h="471789">
                  <a:moveTo>
                    <a:pt x="0" y="0"/>
                  </a:moveTo>
                  <a:lnTo>
                    <a:pt x="1109790" y="0"/>
                  </a:lnTo>
                  <a:lnTo>
                    <a:pt x="1109790" y="471789"/>
                  </a:lnTo>
                  <a:lnTo>
                    <a:pt x="0" y="471789"/>
                  </a:lnTo>
                  <a:close/>
                </a:path>
              </a:pathLst>
            </a:custGeom>
            <a:solidFill>
              <a:srgbClr val="EDF0F2"/>
            </a:solidFill>
          </p:spPr>
        </p:sp>
        <p:sp>
          <p:nvSpPr>
            <p:cNvPr id="50" name="TextBox 50"/>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Supprimer</a:t>
              </a:r>
            </a:p>
          </p:txBody>
        </p:sp>
      </p:grpSp>
      <p:grpSp>
        <p:nvGrpSpPr>
          <p:cNvPr id="51" name="Group 51"/>
          <p:cNvGrpSpPr/>
          <p:nvPr/>
        </p:nvGrpSpPr>
        <p:grpSpPr>
          <a:xfrm>
            <a:off x="2487684" y="2138784"/>
            <a:ext cx="2272258" cy="965972"/>
            <a:chOff x="0" y="0"/>
            <a:chExt cx="1109790" cy="471789"/>
          </a:xfrm>
        </p:grpSpPr>
        <p:sp>
          <p:nvSpPr>
            <p:cNvPr id="52" name="Freeform 52"/>
            <p:cNvSpPr/>
            <p:nvPr/>
          </p:nvSpPr>
          <p:spPr>
            <a:xfrm>
              <a:off x="0" y="0"/>
              <a:ext cx="1109790" cy="471789"/>
            </a:xfrm>
            <a:custGeom>
              <a:avLst/>
              <a:gdLst/>
              <a:ahLst/>
              <a:cxnLst/>
              <a:rect l="l" t="t" r="r" b="b"/>
              <a:pathLst>
                <a:path w="1109790" h="471789">
                  <a:moveTo>
                    <a:pt x="0" y="0"/>
                  </a:moveTo>
                  <a:lnTo>
                    <a:pt x="1109790" y="0"/>
                  </a:lnTo>
                  <a:lnTo>
                    <a:pt x="1109790" y="471789"/>
                  </a:lnTo>
                  <a:lnTo>
                    <a:pt x="0" y="471789"/>
                  </a:lnTo>
                  <a:close/>
                </a:path>
              </a:pathLst>
            </a:custGeom>
            <a:solidFill>
              <a:srgbClr val="EDF0F2"/>
            </a:solidFill>
          </p:spPr>
        </p:sp>
        <p:sp>
          <p:nvSpPr>
            <p:cNvPr id="53" name="TextBox 53"/>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Supprimer</a:t>
              </a:r>
            </a:p>
          </p:txBody>
        </p:sp>
      </p:grpSp>
      <p:grpSp>
        <p:nvGrpSpPr>
          <p:cNvPr id="54" name="Group 54"/>
          <p:cNvGrpSpPr/>
          <p:nvPr/>
        </p:nvGrpSpPr>
        <p:grpSpPr>
          <a:xfrm>
            <a:off x="2487684" y="1422691"/>
            <a:ext cx="2272258" cy="895485"/>
            <a:chOff x="0" y="0"/>
            <a:chExt cx="1109790" cy="437362"/>
          </a:xfrm>
        </p:grpSpPr>
        <p:sp>
          <p:nvSpPr>
            <p:cNvPr id="55" name="Freeform 55"/>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56" name="TextBox 56"/>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Modifier</a:t>
              </a:r>
            </a:p>
          </p:txBody>
        </p:sp>
      </p:grpSp>
      <p:grpSp>
        <p:nvGrpSpPr>
          <p:cNvPr id="57" name="Group 57"/>
          <p:cNvGrpSpPr/>
          <p:nvPr/>
        </p:nvGrpSpPr>
        <p:grpSpPr>
          <a:xfrm>
            <a:off x="2487684" y="797150"/>
            <a:ext cx="2272258" cy="895485"/>
            <a:chOff x="0" y="0"/>
            <a:chExt cx="1109790" cy="437362"/>
          </a:xfrm>
        </p:grpSpPr>
        <p:sp>
          <p:nvSpPr>
            <p:cNvPr id="58" name="Freeform 58"/>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59" name="TextBox 59"/>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Ajouter</a:t>
              </a:r>
            </a:p>
          </p:txBody>
        </p:sp>
      </p:grpSp>
      <p:sp>
        <p:nvSpPr>
          <p:cNvPr id="60" name="AutoShape 60"/>
          <p:cNvSpPr/>
          <p:nvPr/>
        </p:nvSpPr>
        <p:spPr>
          <a:xfrm flipH="1" flipV="1">
            <a:off x="4759943" y="1244892"/>
            <a:ext cx="518512" cy="1227922"/>
          </a:xfrm>
          <a:prstGeom prst="line">
            <a:avLst/>
          </a:prstGeom>
          <a:ln w="28575" cap="rnd">
            <a:solidFill>
              <a:srgbClr val="000000"/>
            </a:solidFill>
            <a:prstDash val="solid"/>
            <a:headEnd type="none" w="sm" len="sm"/>
            <a:tailEnd type="triangle" w="lg" len="med"/>
          </a:ln>
        </p:spPr>
      </p:sp>
      <p:sp>
        <p:nvSpPr>
          <p:cNvPr id="61" name="AutoShape 61"/>
          <p:cNvSpPr/>
          <p:nvPr/>
        </p:nvSpPr>
        <p:spPr>
          <a:xfrm flipH="1" flipV="1">
            <a:off x="4759943" y="1870434"/>
            <a:ext cx="518512" cy="602381"/>
          </a:xfrm>
          <a:prstGeom prst="line">
            <a:avLst/>
          </a:prstGeom>
          <a:ln w="28575" cap="rnd">
            <a:solidFill>
              <a:srgbClr val="000000"/>
            </a:solidFill>
            <a:prstDash val="solid"/>
            <a:headEnd type="none" w="sm" len="sm"/>
            <a:tailEnd type="triangle" w="lg" len="med"/>
          </a:ln>
        </p:spPr>
      </p:sp>
      <p:sp>
        <p:nvSpPr>
          <p:cNvPr id="62" name="AutoShape 62"/>
          <p:cNvSpPr/>
          <p:nvPr/>
        </p:nvSpPr>
        <p:spPr>
          <a:xfrm flipH="1">
            <a:off x="4759943" y="2472814"/>
            <a:ext cx="518512" cy="148955"/>
          </a:xfrm>
          <a:prstGeom prst="line">
            <a:avLst/>
          </a:prstGeom>
          <a:ln w="28575" cap="rnd">
            <a:solidFill>
              <a:srgbClr val="000000"/>
            </a:solidFill>
            <a:prstDash val="solid"/>
            <a:headEnd type="none" w="sm" len="sm"/>
            <a:tailEnd type="triangle" w="lg" len="med"/>
          </a:ln>
        </p:spPr>
      </p:sp>
      <p:sp>
        <p:nvSpPr>
          <p:cNvPr id="63" name="AutoShape 63"/>
          <p:cNvSpPr/>
          <p:nvPr/>
        </p:nvSpPr>
        <p:spPr>
          <a:xfrm flipH="1" flipV="1">
            <a:off x="4165283" y="3825576"/>
            <a:ext cx="481830" cy="484971"/>
          </a:xfrm>
          <a:prstGeom prst="line">
            <a:avLst/>
          </a:prstGeom>
          <a:ln w="28575" cap="rnd">
            <a:solidFill>
              <a:srgbClr val="000000"/>
            </a:solidFill>
            <a:prstDash val="solid"/>
            <a:headEnd type="none" w="sm" len="sm"/>
            <a:tailEnd type="triangle" w="lg" len="med"/>
          </a:ln>
        </p:spPr>
      </p:sp>
      <p:sp>
        <p:nvSpPr>
          <p:cNvPr id="64" name="AutoShape 64"/>
          <p:cNvSpPr/>
          <p:nvPr/>
        </p:nvSpPr>
        <p:spPr>
          <a:xfrm flipH="1">
            <a:off x="4165283" y="4370737"/>
            <a:ext cx="485775" cy="1070127"/>
          </a:xfrm>
          <a:prstGeom prst="line">
            <a:avLst/>
          </a:prstGeom>
          <a:ln w="28575" cap="rnd">
            <a:solidFill>
              <a:srgbClr val="000000"/>
            </a:solidFill>
            <a:prstDash val="solid"/>
            <a:headEnd type="none" w="sm" len="sm"/>
            <a:tailEnd type="triangle" w="lg" len="med"/>
          </a:ln>
        </p:spPr>
      </p:sp>
      <p:sp>
        <p:nvSpPr>
          <p:cNvPr id="65" name="AutoShape 65"/>
          <p:cNvSpPr/>
          <p:nvPr/>
        </p:nvSpPr>
        <p:spPr>
          <a:xfrm flipH="1">
            <a:off x="4165283" y="4370737"/>
            <a:ext cx="485775" cy="350324"/>
          </a:xfrm>
          <a:prstGeom prst="line">
            <a:avLst/>
          </a:prstGeom>
          <a:ln w="28575" cap="rnd">
            <a:solidFill>
              <a:srgbClr val="000000"/>
            </a:solidFill>
            <a:prstDash val="solid"/>
            <a:headEnd type="none" w="sm" len="sm"/>
            <a:tailEnd type="triangle" w="lg" len="med"/>
          </a:ln>
        </p:spPr>
      </p:sp>
      <p:grpSp>
        <p:nvGrpSpPr>
          <p:cNvPr id="66" name="Group 66"/>
          <p:cNvGrpSpPr/>
          <p:nvPr/>
        </p:nvGrpSpPr>
        <p:grpSpPr>
          <a:xfrm>
            <a:off x="14597798" y="3299593"/>
            <a:ext cx="2272258" cy="895485"/>
            <a:chOff x="0" y="0"/>
            <a:chExt cx="1109790" cy="437362"/>
          </a:xfrm>
        </p:grpSpPr>
        <p:sp>
          <p:nvSpPr>
            <p:cNvPr id="67" name="Freeform 67"/>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68" name="TextBox 68"/>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Ajouter</a:t>
              </a:r>
            </a:p>
          </p:txBody>
        </p:sp>
      </p:grpSp>
      <p:grpSp>
        <p:nvGrpSpPr>
          <p:cNvPr id="69" name="Group 69"/>
          <p:cNvGrpSpPr/>
          <p:nvPr/>
        </p:nvGrpSpPr>
        <p:grpSpPr>
          <a:xfrm>
            <a:off x="14597798" y="2547292"/>
            <a:ext cx="2272258" cy="895485"/>
            <a:chOff x="0" y="0"/>
            <a:chExt cx="1109790" cy="437362"/>
          </a:xfrm>
        </p:grpSpPr>
        <p:sp>
          <p:nvSpPr>
            <p:cNvPr id="70" name="Freeform 70"/>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71" name="TextBox 71"/>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Modifier</a:t>
              </a:r>
            </a:p>
          </p:txBody>
        </p:sp>
      </p:grpSp>
      <p:grpSp>
        <p:nvGrpSpPr>
          <p:cNvPr id="72" name="Group 72"/>
          <p:cNvGrpSpPr/>
          <p:nvPr/>
        </p:nvGrpSpPr>
        <p:grpSpPr>
          <a:xfrm>
            <a:off x="14597798" y="1688638"/>
            <a:ext cx="2272258" cy="965972"/>
            <a:chOff x="0" y="0"/>
            <a:chExt cx="1109790" cy="471789"/>
          </a:xfrm>
        </p:grpSpPr>
        <p:sp>
          <p:nvSpPr>
            <p:cNvPr id="73" name="Freeform 73"/>
            <p:cNvSpPr/>
            <p:nvPr/>
          </p:nvSpPr>
          <p:spPr>
            <a:xfrm>
              <a:off x="0" y="0"/>
              <a:ext cx="1109790" cy="471789"/>
            </a:xfrm>
            <a:custGeom>
              <a:avLst/>
              <a:gdLst/>
              <a:ahLst/>
              <a:cxnLst/>
              <a:rect l="l" t="t" r="r" b="b"/>
              <a:pathLst>
                <a:path w="1109790" h="471789">
                  <a:moveTo>
                    <a:pt x="0" y="0"/>
                  </a:moveTo>
                  <a:lnTo>
                    <a:pt x="1109790" y="0"/>
                  </a:lnTo>
                  <a:lnTo>
                    <a:pt x="1109790" y="471789"/>
                  </a:lnTo>
                  <a:lnTo>
                    <a:pt x="0" y="471789"/>
                  </a:lnTo>
                  <a:close/>
                </a:path>
              </a:pathLst>
            </a:custGeom>
            <a:solidFill>
              <a:srgbClr val="EDF0F2"/>
            </a:solidFill>
          </p:spPr>
        </p:sp>
        <p:sp>
          <p:nvSpPr>
            <p:cNvPr id="74" name="TextBox 74"/>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Supprimer</a:t>
              </a:r>
            </a:p>
          </p:txBody>
        </p:sp>
      </p:grpSp>
      <p:sp>
        <p:nvSpPr>
          <p:cNvPr id="75" name="AutoShape 75"/>
          <p:cNvSpPr/>
          <p:nvPr/>
        </p:nvSpPr>
        <p:spPr>
          <a:xfrm>
            <a:off x="13836034" y="3649917"/>
            <a:ext cx="761764" cy="97419"/>
          </a:xfrm>
          <a:prstGeom prst="line">
            <a:avLst/>
          </a:prstGeom>
          <a:ln w="28575" cap="rnd">
            <a:solidFill>
              <a:srgbClr val="000000"/>
            </a:solidFill>
            <a:prstDash val="solid"/>
            <a:headEnd type="none" w="sm" len="sm"/>
            <a:tailEnd type="triangle" w="lg" len="med"/>
          </a:ln>
        </p:spPr>
      </p:sp>
      <p:sp>
        <p:nvSpPr>
          <p:cNvPr id="76" name="AutoShape 76"/>
          <p:cNvSpPr/>
          <p:nvPr/>
        </p:nvSpPr>
        <p:spPr>
          <a:xfrm flipV="1">
            <a:off x="13836034" y="2995034"/>
            <a:ext cx="761764" cy="654882"/>
          </a:xfrm>
          <a:prstGeom prst="line">
            <a:avLst/>
          </a:prstGeom>
          <a:ln w="28575" cap="rnd">
            <a:solidFill>
              <a:srgbClr val="000000"/>
            </a:solidFill>
            <a:prstDash val="solid"/>
            <a:headEnd type="none" w="sm" len="sm"/>
            <a:tailEnd type="triangle" w="lg" len="med"/>
          </a:ln>
        </p:spPr>
      </p:sp>
      <p:sp>
        <p:nvSpPr>
          <p:cNvPr id="77" name="AutoShape 77"/>
          <p:cNvSpPr/>
          <p:nvPr/>
        </p:nvSpPr>
        <p:spPr>
          <a:xfrm flipV="1">
            <a:off x="13836034" y="2171624"/>
            <a:ext cx="761764" cy="1478293"/>
          </a:xfrm>
          <a:prstGeom prst="line">
            <a:avLst/>
          </a:prstGeom>
          <a:ln w="28575" cap="rnd">
            <a:solidFill>
              <a:srgbClr val="000000"/>
            </a:solidFill>
            <a:prstDash val="solid"/>
            <a:headEnd type="none" w="sm" len="sm"/>
            <a:tailEnd type="triangle" w="lg" len="med"/>
          </a:ln>
        </p:spPr>
      </p:sp>
      <p:grpSp>
        <p:nvGrpSpPr>
          <p:cNvPr id="78" name="Group 78"/>
          <p:cNvGrpSpPr/>
          <p:nvPr/>
        </p:nvGrpSpPr>
        <p:grpSpPr>
          <a:xfrm>
            <a:off x="12245893" y="4614178"/>
            <a:ext cx="1742542" cy="1090322"/>
            <a:chOff x="0" y="0"/>
            <a:chExt cx="851072" cy="532522"/>
          </a:xfrm>
        </p:grpSpPr>
        <p:sp>
          <p:nvSpPr>
            <p:cNvPr id="79" name="Freeform 79"/>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81D1E0"/>
            </a:solidFill>
          </p:spPr>
        </p:sp>
        <p:sp>
          <p:nvSpPr>
            <p:cNvPr id="80" name="TextBox 80"/>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G.Dépenses</a:t>
              </a:r>
            </a:p>
          </p:txBody>
        </p:sp>
      </p:grpSp>
      <p:grpSp>
        <p:nvGrpSpPr>
          <p:cNvPr id="81" name="Group 81"/>
          <p:cNvGrpSpPr/>
          <p:nvPr/>
        </p:nvGrpSpPr>
        <p:grpSpPr>
          <a:xfrm>
            <a:off x="11374622" y="6055458"/>
            <a:ext cx="1742542" cy="1090322"/>
            <a:chOff x="0" y="0"/>
            <a:chExt cx="851072" cy="532522"/>
          </a:xfrm>
        </p:grpSpPr>
        <p:sp>
          <p:nvSpPr>
            <p:cNvPr id="82" name="Freeform 82"/>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81D1E0"/>
            </a:solidFill>
          </p:spPr>
        </p:sp>
        <p:sp>
          <p:nvSpPr>
            <p:cNvPr id="83" name="TextBox 83"/>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G.Sessions</a:t>
              </a:r>
            </a:p>
          </p:txBody>
        </p:sp>
      </p:grpSp>
      <p:sp>
        <p:nvSpPr>
          <p:cNvPr id="84" name="AutoShape 84"/>
          <p:cNvSpPr/>
          <p:nvPr/>
        </p:nvSpPr>
        <p:spPr>
          <a:xfrm>
            <a:off x="10923134" y="4721061"/>
            <a:ext cx="1322759" cy="438278"/>
          </a:xfrm>
          <a:prstGeom prst="line">
            <a:avLst/>
          </a:prstGeom>
          <a:ln w="28575" cap="rnd">
            <a:solidFill>
              <a:srgbClr val="000000"/>
            </a:solidFill>
            <a:prstDash val="solid"/>
            <a:headEnd type="none" w="sm" len="sm"/>
            <a:tailEnd type="triangle" w="lg" len="med"/>
          </a:ln>
        </p:spPr>
      </p:sp>
      <p:sp>
        <p:nvSpPr>
          <p:cNvPr id="85" name="AutoShape 85"/>
          <p:cNvSpPr/>
          <p:nvPr/>
        </p:nvSpPr>
        <p:spPr>
          <a:xfrm>
            <a:off x="10471646" y="5120766"/>
            <a:ext cx="902976" cy="1479853"/>
          </a:xfrm>
          <a:prstGeom prst="line">
            <a:avLst/>
          </a:prstGeom>
          <a:ln w="28575" cap="rnd">
            <a:solidFill>
              <a:srgbClr val="000000"/>
            </a:solidFill>
            <a:prstDash val="solid"/>
            <a:headEnd type="none" w="sm" len="sm"/>
            <a:tailEnd type="triangle" w="lg" len="med"/>
          </a:ln>
        </p:spPr>
      </p:sp>
      <p:grpSp>
        <p:nvGrpSpPr>
          <p:cNvPr id="86" name="Group 86"/>
          <p:cNvGrpSpPr/>
          <p:nvPr/>
        </p:nvGrpSpPr>
        <p:grpSpPr>
          <a:xfrm>
            <a:off x="14987042" y="5899634"/>
            <a:ext cx="2272258" cy="965972"/>
            <a:chOff x="0" y="0"/>
            <a:chExt cx="1109790" cy="471789"/>
          </a:xfrm>
        </p:grpSpPr>
        <p:sp>
          <p:nvSpPr>
            <p:cNvPr id="87" name="Freeform 87"/>
            <p:cNvSpPr/>
            <p:nvPr/>
          </p:nvSpPr>
          <p:spPr>
            <a:xfrm>
              <a:off x="0" y="0"/>
              <a:ext cx="1109790" cy="471789"/>
            </a:xfrm>
            <a:custGeom>
              <a:avLst/>
              <a:gdLst/>
              <a:ahLst/>
              <a:cxnLst/>
              <a:rect l="l" t="t" r="r" b="b"/>
              <a:pathLst>
                <a:path w="1109790" h="471789">
                  <a:moveTo>
                    <a:pt x="0" y="0"/>
                  </a:moveTo>
                  <a:lnTo>
                    <a:pt x="1109790" y="0"/>
                  </a:lnTo>
                  <a:lnTo>
                    <a:pt x="1109790" y="471789"/>
                  </a:lnTo>
                  <a:lnTo>
                    <a:pt x="0" y="471789"/>
                  </a:lnTo>
                  <a:close/>
                </a:path>
              </a:pathLst>
            </a:custGeom>
            <a:solidFill>
              <a:srgbClr val="EDF0F2"/>
            </a:solidFill>
          </p:spPr>
        </p:sp>
        <p:sp>
          <p:nvSpPr>
            <p:cNvPr id="88" name="TextBox 88"/>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Supprimer</a:t>
              </a:r>
            </a:p>
          </p:txBody>
        </p:sp>
      </p:grpSp>
      <p:grpSp>
        <p:nvGrpSpPr>
          <p:cNvPr id="89" name="Group 89"/>
          <p:cNvGrpSpPr/>
          <p:nvPr/>
        </p:nvGrpSpPr>
        <p:grpSpPr>
          <a:xfrm>
            <a:off x="14987042" y="5172901"/>
            <a:ext cx="2272258" cy="895485"/>
            <a:chOff x="0" y="0"/>
            <a:chExt cx="1109790" cy="437362"/>
          </a:xfrm>
        </p:grpSpPr>
        <p:sp>
          <p:nvSpPr>
            <p:cNvPr id="90" name="Freeform 90"/>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91" name="TextBox 91"/>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Modifier</a:t>
              </a:r>
            </a:p>
          </p:txBody>
        </p:sp>
      </p:grpSp>
      <p:grpSp>
        <p:nvGrpSpPr>
          <p:cNvPr id="92" name="Group 92"/>
          <p:cNvGrpSpPr/>
          <p:nvPr/>
        </p:nvGrpSpPr>
        <p:grpSpPr>
          <a:xfrm>
            <a:off x="14987042" y="4356449"/>
            <a:ext cx="2272258" cy="895485"/>
            <a:chOff x="0" y="0"/>
            <a:chExt cx="1109790" cy="437362"/>
          </a:xfrm>
        </p:grpSpPr>
        <p:sp>
          <p:nvSpPr>
            <p:cNvPr id="93" name="Freeform 93"/>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94" name="TextBox 94"/>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Ajouter</a:t>
              </a:r>
            </a:p>
          </p:txBody>
        </p:sp>
      </p:grpSp>
      <p:sp>
        <p:nvSpPr>
          <p:cNvPr id="95" name="AutoShape 95"/>
          <p:cNvSpPr/>
          <p:nvPr/>
        </p:nvSpPr>
        <p:spPr>
          <a:xfrm flipV="1">
            <a:off x="13988434" y="4804192"/>
            <a:ext cx="998607" cy="355147"/>
          </a:xfrm>
          <a:prstGeom prst="line">
            <a:avLst/>
          </a:prstGeom>
          <a:ln w="28575" cap="rnd">
            <a:solidFill>
              <a:srgbClr val="000000"/>
            </a:solidFill>
            <a:prstDash val="solid"/>
            <a:headEnd type="none" w="sm" len="sm"/>
            <a:tailEnd type="triangle" w="lg" len="med"/>
          </a:ln>
        </p:spPr>
      </p:sp>
      <p:sp>
        <p:nvSpPr>
          <p:cNvPr id="96" name="AutoShape 96"/>
          <p:cNvSpPr/>
          <p:nvPr/>
        </p:nvSpPr>
        <p:spPr>
          <a:xfrm>
            <a:off x="13988434" y="5159339"/>
            <a:ext cx="998607" cy="461305"/>
          </a:xfrm>
          <a:prstGeom prst="line">
            <a:avLst/>
          </a:prstGeom>
          <a:ln w="28575" cap="rnd">
            <a:solidFill>
              <a:srgbClr val="000000"/>
            </a:solidFill>
            <a:prstDash val="solid"/>
            <a:headEnd type="none" w="sm" len="sm"/>
            <a:tailEnd type="triangle" w="lg" len="med"/>
          </a:ln>
        </p:spPr>
      </p:sp>
      <p:sp>
        <p:nvSpPr>
          <p:cNvPr id="97" name="AutoShape 97"/>
          <p:cNvSpPr/>
          <p:nvPr/>
        </p:nvSpPr>
        <p:spPr>
          <a:xfrm>
            <a:off x="13988434" y="5159339"/>
            <a:ext cx="998607" cy="1223282"/>
          </a:xfrm>
          <a:prstGeom prst="line">
            <a:avLst/>
          </a:prstGeom>
          <a:ln w="28575" cap="rnd">
            <a:solidFill>
              <a:srgbClr val="000000"/>
            </a:solidFill>
            <a:prstDash val="solid"/>
            <a:headEnd type="none" w="sm" len="sm"/>
            <a:tailEnd type="triangle" w="lg" len="med"/>
          </a:ln>
        </p:spPr>
      </p:sp>
      <p:grpSp>
        <p:nvGrpSpPr>
          <p:cNvPr id="98" name="Group 98"/>
          <p:cNvGrpSpPr/>
          <p:nvPr/>
        </p:nvGrpSpPr>
        <p:grpSpPr>
          <a:xfrm>
            <a:off x="13080787" y="7793479"/>
            <a:ext cx="2272258" cy="895485"/>
            <a:chOff x="0" y="0"/>
            <a:chExt cx="1109790" cy="437362"/>
          </a:xfrm>
        </p:grpSpPr>
        <p:sp>
          <p:nvSpPr>
            <p:cNvPr id="99" name="Freeform 99"/>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100" name="TextBox 100"/>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Ajouter</a:t>
              </a:r>
            </a:p>
          </p:txBody>
        </p:sp>
      </p:grpSp>
      <p:grpSp>
        <p:nvGrpSpPr>
          <p:cNvPr id="101" name="Group 101"/>
          <p:cNvGrpSpPr/>
          <p:nvPr/>
        </p:nvGrpSpPr>
        <p:grpSpPr>
          <a:xfrm>
            <a:off x="9798773" y="7903084"/>
            <a:ext cx="2272258" cy="895485"/>
            <a:chOff x="0" y="0"/>
            <a:chExt cx="1109790" cy="437362"/>
          </a:xfrm>
        </p:grpSpPr>
        <p:sp>
          <p:nvSpPr>
            <p:cNvPr id="102" name="Freeform 102"/>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103" name="TextBox 103"/>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Modifier</a:t>
              </a:r>
            </a:p>
          </p:txBody>
        </p:sp>
      </p:grpSp>
      <p:grpSp>
        <p:nvGrpSpPr>
          <p:cNvPr id="104" name="Group 104"/>
          <p:cNvGrpSpPr/>
          <p:nvPr/>
        </p:nvGrpSpPr>
        <p:grpSpPr>
          <a:xfrm>
            <a:off x="11374622" y="8775314"/>
            <a:ext cx="2272258" cy="965972"/>
            <a:chOff x="0" y="0"/>
            <a:chExt cx="1109790" cy="471789"/>
          </a:xfrm>
        </p:grpSpPr>
        <p:sp>
          <p:nvSpPr>
            <p:cNvPr id="105" name="Freeform 105"/>
            <p:cNvSpPr/>
            <p:nvPr/>
          </p:nvSpPr>
          <p:spPr>
            <a:xfrm>
              <a:off x="0" y="0"/>
              <a:ext cx="1109790" cy="471789"/>
            </a:xfrm>
            <a:custGeom>
              <a:avLst/>
              <a:gdLst/>
              <a:ahLst/>
              <a:cxnLst/>
              <a:rect l="l" t="t" r="r" b="b"/>
              <a:pathLst>
                <a:path w="1109790" h="471789">
                  <a:moveTo>
                    <a:pt x="0" y="0"/>
                  </a:moveTo>
                  <a:lnTo>
                    <a:pt x="1109790" y="0"/>
                  </a:lnTo>
                  <a:lnTo>
                    <a:pt x="1109790" y="471789"/>
                  </a:lnTo>
                  <a:lnTo>
                    <a:pt x="0" y="471789"/>
                  </a:lnTo>
                  <a:close/>
                </a:path>
              </a:pathLst>
            </a:custGeom>
            <a:solidFill>
              <a:srgbClr val="EDF0F2"/>
            </a:solidFill>
          </p:spPr>
        </p:sp>
        <p:sp>
          <p:nvSpPr>
            <p:cNvPr id="106" name="TextBox 106"/>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Supprimer</a:t>
              </a:r>
            </a:p>
          </p:txBody>
        </p:sp>
      </p:grpSp>
      <p:sp>
        <p:nvSpPr>
          <p:cNvPr id="107" name="AutoShape 107"/>
          <p:cNvSpPr/>
          <p:nvPr/>
        </p:nvSpPr>
        <p:spPr>
          <a:xfrm flipH="1">
            <a:off x="10934902" y="7145779"/>
            <a:ext cx="1310990" cy="757305"/>
          </a:xfrm>
          <a:prstGeom prst="line">
            <a:avLst/>
          </a:prstGeom>
          <a:ln w="28575" cap="rnd">
            <a:solidFill>
              <a:srgbClr val="000000"/>
            </a:solidFill>
            <a:prstDash val="solid"/>
            <a:headEnd type="none" w="sm" len="sm"/>
            <a:tailEnd type="triangle" w="lg" len="med"/>
          </a:ln>
        </p:spPr>
      </p:sp>
      <p:sp>
        <p:nvSpPr>
          <p:cNvPr id="108" name="AutoShape 108"/>
          <p:cNvSpPr/>
          <p:nvPr/>
        </p:nvSpPr>
        <p:spPr>
          <a:xfrm>
            <a:off x="12245893" y="7145779"/>
            <a:ext cx="1971024" cy="647700"/>
          </a:xfrm>
          <a:prstGeom prst="line">
            <a:avLst/>
          </a:prstGeom>
          <a:ln w="28575" cap="rnd">
            <a:solidFill>
              <a:srgbClr val="000000"/>
            </a:solidFill>
            <a:prstDash val="solid"/>
            <a:headEnd type="none" w="sm" len="sm"/>
            <a:tailEnd type="triangle" w="lg" len="med"/>
          </a:ln>
        </p:spPr>
      </p:sp>
      <p:sp>
        <p:nvSpPr>
          <p:cNvPr id="109" name="AutoShape 109"/>
          <p:cNvSpPr/>
          <p:nvPr/>
        </p:nvSpPr>
        <p:spPr>
          <a:xfrm>
            <a:off x="12245893" y="7145779"/>
            <a:ext cx="264858" cy="1629534"/>
          </a:xfrm>
          <a:prstGeom prst="line">
            <a:avLst/>
          </a:prstGeom>
          <a:ln w="28575" cap="rnd">
            <a:solidFill>
              <a:srgbClr val="000000"/>
            </a:solidFill>
            <a:prstDash val="solid"/>
            <a:headEnd type="none" w="sm" len="sm"/>
            <a:tailEnd type="triangle" w="lg"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4800" y="3606911"/>
            <a:ext cx="3523234" cy="1500320"/>
            <a:chOff x="0" y="0"/>
            <a:chExt cx="812800" cy="346119"/>
          </a:xfrm>
        </p:grpSpPr>
        <p:sp>
          <p:nvSpPr>
            <p:cNvPr id="3" name="Freeform 3"/>
            <p:cNvSpPr/>
            <p:nvPr/>
          </p:nvSpPr>
          <p:spPr>
            <a:xfrm>
              <a:off x="0" y="0"/>
              <a:ext cx="812800" cy="346119"/>
            </a:xfrm>
            <a:custGeom>
              <a:avLst/>
              <a:gdLst/>
              <a:ahLst/>
              <a:cxnLst/>
              <a:rect l="l" t="t" r="r" b="b"/>
              <a:pathLst>
                <a:path w="812800" h="346119">
                  <a:moveTo>
                    <a:pt x="131843" y="0"/>
                  </a:moveTo>
                  <a:lnTo>
                    <a:pt x="680957" y="0"/>
                  </a:lnTo>
                  <a:cubicBezTo>
                    <a:pt x="753772" y="0"/>
                    <a:pt x="812800" y="59028"/>
                    <a:pt x="812800" y="131843"/>
                  </a:cubicBezTo>
                  <a:lnTo>
                    <a:pt x="812800" y="214276"/>
                  </a:lnTo>
                  <a:cubicBezTo>
                    <a:pt x="812800" y="287091"/>
                    <a:pt x="753772" y="346119"/>
                    <a:pt x="680957" y="346119"/>
                  </a:cubicBezTo>
                  <a:lnTo>
                    <a:pt x="131843" y="346119"/>
                  </a:lnTo>
                  <a:cubicBezTo>
                    <a:pt x="59028" y="346119"/>
                    <a:pt x="0" y="287091"/>
                    <a:pt x="0" y="214276"/>
                  </a:cubicBezTo>
                  <a:lnTo>
                    <a:pt x="0" y="131843"/>
                  </a:lnTo>
                  <a:cubicBezTo>
                    <a:pt x="0" y="59028"/>
                    <a:pt x="59028" y="0"/>
                    <a:pt x="131843" y="0"/>
                  </a:cubicBezTo>
                  <a:close/>
                </a:path>
              </a:pathLst>
            </a:custGeom>
            <a:solidFill>
              <a:srgbClr val="12AED0"/>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499"/>
                </a:lnSpc>
              </a:pPr>
              <a:r>
                <a:rPr lang="en-US" sz="2499">
                  <a:solidFill>
                    <a:srgbClr val="FFFFFF"/>
                  </a:solidFill>
                  <a:latin typeface="Cloud"/>
                </a:rPr>
                <a:t>Instructeur 1/2</a:t>
              </a:r>
            </a:p>
          </p:txBody>
        </p:sp>
      </p:grpSp>
      <p:grpSp>
        <p:nvGrpSpPr>
          <p:cNvPr id="5" name="Group 5"/>
          <p:cNvGrpSpPr/>
          <p:nvPr/>
        </p:nvGrpSpPr>
        <p:grpSpPr>
          <a:xfrm>
            <a:off x="8220321" y="1692634"/>
            <a:ext cx="1935282" cy="1090322"/>
            <a:chOff x="0" y="0"/>
            <a:chExt cx="945208" cy="532522"/>
          </a:xfrm>
        </p:grpSpPr>
        <p:sp>
          <p:nvSpPr>
            <p:cNvPr id="6" name="Freeform 6"/>
            <p:cNvSpPr/>
            <p:nvPr/>
          </p:nvSpPr>
          <p:spPr>
            <a:xfrm>
              <a:off x="0" y="0"/>
              <a:ext cx="945208" cy="532522"/>
            </a:xfrm>
            <a:custGeom>
              <a:avLst/>
              <a:gdLst/>
              <a:ahLst/>
              <a:cxnLst/>
              <a:rect l="l" t="t" r="r" b="b"/>
              <a:pathLst>
                <a:path w="945208" h="532522">
                  <a:moveTo>
                    <a:pt x="0" y="0"/>
                  </a:moveTo>
                  <a:lnTo>
                    <a:pt x="945208" y="0"/>
                  </a:lnTo>
                  <a:lnTo>
                    <a:pt x="945208" y="532522"/>
                  </a:lnTo>
                  <a:lnTo>
                    <a:pt x="0" y="532522"/>
                  </a:lnTo>
                  <a:close/>
                </a:path>
              </a:pathLst>
            </a:custGeom>
            <a:solidFill>
              <a:srgbClr val="81D1E0"/>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Authentification</a:t>
              </a:r>
            </a:p>
          </p:txBody>
        </p:sp>
      </p:grpSp>
      <p:sp>
        <p:nvSpPr>
          <p:cNvPr id="8" name="AutoShape 8"/>
          <p:cNvSpPr/>
          <p:nvPr/>
        </p:nvSpPr>
        <p:spPr>
          <a:xfrm flipH="1" flipV="1">
            <a:off x="9187963" y="2782956"/>
            <a:ext cx="18454" cy="823955"/>
          </a:xfrm>
          <a:prstGeom prst="line">
            <a:avLst/>
          </a:prstGeom>
          <a:ln w="28575" cap="rnd">
            <a:solidFill>
              <a:srgbClr val="000000"/>
            </a:solidFill>
            <a:prstDash val="solid"/>
            <a:headEnd type="none" w="sm" len="sm"/>
            <a:tailEnd type="triangle" w="lg" len="med"/>
          </a:ln>
        </p:spPr>
      </p:sp>
      <p:grpSp>
        <p:nvGrpSpPr>
          <p:cNvPr id="9" name="Group 9"/>
          <p:cNvGrpSpPr/>
          <p:nvPr/>
        </p:nvGrpSpPr>
        <p:grpSpPr>
          <a:xfrm>
            <a:off x="8066120" y="236943"/>
            <a:ext cx="2272258" cy="895485"/>
            <a:chOff x="0" y="0"/>
            <a:chExt cx="1109790" cy="437362"/>
          </a:xfrm>
        </p:grpSpPr>
        <p:sp>
          <p:nvSpPr>
            <p:cNvPr id="10" name="Freeform 10"/>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Se Connecter</a:t>
              </a:r>
            </a:p>
          </p:txBody>
        </p:sp>
      </p:grpSp>
      <p:sp>
        <p:nvSpPr>
          <p:cNvPr id="12" name="AutoShape 12"/>
          <p:cNvSpPr/>
          <p:nvPr/>
        </p:nvSpPr>
        <p:spPr>
          <a:xfrm flipV="1">
            <a:off x="9187963" y="1132428"/>
            <a:ext cx="14287" cy="560206"/>
          </a:xfrm>
          <a:prstGeom prst="line">
            <a:avLst/>
          </a:prstGeom>
          <a:ln w="28575" cap="rnd">
            <a:solidFill>
              <a:srgbClr val="000000"/>
            </a:solidFill>
            <a:prstDash val="solid"/>
            <a:headEnd type="none" w="sm" len="sm"/>
            <a:tailEnd type="triangle" w="lg" len="med"/>
          </a:ln>
        </p:spPr>
      </p:sp>
      <p:sp>
        <p:nvSpPr>
          <p:cNvPr id="13" name="Freeform 13"/>
          <p:cNvSpPr/>
          <p:nvPr/>
        </p:nvSpPr>
        <p:spPr>
          <a:xfrm>
            <a:off x="15149623" y="180711"/>
            <a:ext cx="2911216" cy="1512288"/>
          </a:xfrm>
          <a:custGeom>
            <a:avLst/>
            <a:gdLst/>
            <a:ahLst/>
            <a:cxnLst/>
            <a:rect l="l" t="t" r="r" b="b"/>
            <a:pathLst>
              <a:path w="2911216" h="1512288">
                <a:moveTo>
                  <a:pt x="0" y="0"/>
                </a:moveTo>
                <a:lnTo>
                  <a:pt x="2911216" y="0"/>
                </a:lnTo>
                <a:lnTo>
                  <a:pt x="2911216" y="1512288"/>
                </a:lnTo>
                <a:lnTo>
                  <a:pt x="0" y="1512288"/>
                </a:lnTo>
                <a:lnTo>
                  <a:pt x="0" y="0"/>
                </a:lnTo>
                <a:close/>
              </a:path>
            </a:pathLst>
          </a:custGeom>
          <a:blipFill>
            <a:blip r:embed="rId2"/>
            <a:stretch>
              <a:fillRect t="-2797" r="-4815" b="-2797"/>
            </a:stretch>
          </a:blipFill>
        </p:spPr>
      </p:sp>
      <p:grpSp>
        <p:nvGrpSpPr>
          <p:cNvPr id="14" name="Group 14"/>
          <p:cNvGrpSpPr/>
          <p:nvPr/>
        </p:nvGrpSpPr>
        <p:grpSpPr>
          <a:xfrm>
            <a:off x="8349430" y="6193080"/>
            <a:ext cx="1742542" cy="1090322"/>
            <a:chOff x="0" y="0"/>
            <a:chExt cx="851072" cy="532522"/>
          </a:xfrm>
        </p:grpSpPr>
        <p:sp>
          <p:nvSpPr>
            <p:cNvPr id="15" name="Freeform 15"/>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81D1E0"/>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G.Sessions</a:t>
              </a:r>
            </a:p>
          </p:txBody>
        </p:sp>
      </p:grpSp>
      <p:grpSp>
        <p:nvGrpSpPr>
          <p:cNvPr id="17" name="Group 17"/>
          <p:cNvGrpSpPr/>
          <p:nvPr/>
        </p:nvGrpSpPr>
        <p:grpSpPr>
          <a:xfrm>
            <a:off x="10338379" y="7821579"/>
            <a:ext cx="2272258" cy="895485"/>
            <a:chOff x="0" y="0"/>
            <a:chExt cx="1109790" cy="437362"/>
          </a:xfrm>
        </p:grpSpPr>
        <p:sp>
          <p:nvSpPr>
            <p:cNvPr id="18" name="Freeform 18"/>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19" name="TextBox 19"/>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Ajouter</a:t>
              </a:r>
            </a:p>
          </p:txBody>
        </p:sp>
      </p:grpSp>
      <p:grpSp>
        <p:nvGrpSpPr>
          <p:cNvPr id="20" name="Group 20"/>
          <p:cNvGrpSpPr/>
          <p:nvPr/>
        </p:nvGrpSpPr>
        <p:grpSpPr>
          <a:xfrm>
            <a:off x="5793862" y="7916841"/>
            <a:ext cx="2272258" cy="895485"/>
            <a:chOff x="0" y="0"/>
            <a:chExt cx="1109790" cy="437362"/>
          </a:xfrm>
        </p:grpSpPr>
        <p:sp>
          <p:nvSpPr>
            <p:cNvPr id="21" name="Freeform 21"/>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EDF0F2"/>
            </a:solidFill>
          </p:spPr>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Modifier</a:t>
              </a:r>
            </a:p>
          </p:txBody>
        </p:sp>
      </p:grpSp>
      <p:grpSp>
        <p:nvGrpSpPr>
          <p:cNvPr id="23" name="Group 23"/>
          <p:cNvGrpSpPr/>
          <p:nvPr/>
        </p:nvGrpSpPr>
        <p:grpSpPr>
          <a:xfrm>
            <a:off x="8098858" y="8829419"/>
            <a:ext cx="2272258" cy="954456"/>
            <a:chOff x="0" y="0"/>
            <a:chExt cx="1109790" cy="466164"/>
          </a:xfrm>
        </p:grpSpPr>
        <p:sp>
          <p:nvSpPr>
            <p:cNvPr id="24" name="Freeform 24"/>
            <p:cNvSpPr/>
            <p:nvPr/>
          </p:nvSpPr>
          <p:spPr>
            <a:xfrm>
              <a:off x="0" y="0"/>
              <a:ext cx="1109790" cy="466164"/>
            </a:xfrm>
            <a:custGeom>
              <a:avLst/>
              <a:gdLst/>
              <a:ahLst/>
              <a:cxnLst/>
              <a:rect l="l" t="t" r="r" b="b"/>
              <a:pathLst>
                <a:path w="1109790" h="466164">
                  <a:moveTo>
                    <a:pt x="0" y="0"/>
                  </a:moveTo>
                  <a:lnTo>
                    <a:pt x="1109790" y="0"/>
                  </a:lnTo>
                  <a:lnTo>
                    <a:pt x="1109790" y="466164"/>
                  </a:lnTo>
                  <a:lnTo>
                    <a:pt x="0" y="466164"/>
                  </a:lnTo>
                  <a:close/>
                </a:path>
              </a:pathLst>
            </a:custGeom>
            <a:solidFill>
              <a:srgbClr val="EDF0F2"/>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100"/>
                </a:lnSpc>
              </a:pPr>
              <a:r>
                <a:rPr lang="en-US" sz="1500">
                  <a:solidFill>
                    <a:srgbClr val="000000"/>
                  </a:solidFill>
                  <a:latin typeface="Cloud"/>
                </a:rPr>
                <a:t>Supprimer</a:t>
              </a:r>
            </a:p>
          </p:txBody>
        </p:sp>
      </p:grpSp>
      <p:sp>
        <p:nvSpPr>
          <p:cNvPr id="26" name="AutoShape 26"/>
          <p:cNvSpPr/>
          <p:nvPr/>
        </p:nvSpPr>
        <p:spPr>
          <a:xfrm flipH="1">
            <a:off x="6929991" y="7283402"/>
            <a:ext cx="2290709" cy="633439"/>
          </a:xfrm>
          <a:prstGeom prst="line">
            <a:avLst/>
          </a:prstGeom>
          <a:ln w="28575" cap="rnd">
            <a:solidFill>
              <a:srgbClr val="000000"/>
            </a:solidFill>
            <a:prstDash val="solid"/>
            <a:headEnd type="none" w="sm" len="sm"/>
            <a:tailEnd type="triangle" w="lg" len="med"/>
          </a:ln>
        </p:spPr>
      </p:sp>
      <p:sp>
        <p:nvSpPr>
          <p:cNvPr id="27" name="AutoShape 27"/>
          <p:cNvSpPr/>
          <p:nvPr/>
        </p:nvSpPr>
        <p:spPr>
          <a:xfrm>
            <a:off x="9220701" y="7283402"/>
            <a:ext cx="2253808" cy="538176"/>
          </a:xfrm>
          <a:prstGeom prst="line">
            <a:avLst/>
          </a:prstGeom>
          <a:ln w="28575" cap="rnd">
            <a:solidFill>
              <a:srgbClr val="000000"/>
            </a:solidFill>
            <a:prstDash val="solid"/>
            <a:headEnd type="none" w="sm" len="sm"/>
            <a:tailEnd type="triangle" w="lg" len="med"/>
          </a:ln>
        </p:spPr>
      </p:sp>
      <p:sp>
        <p:nvSpPr>
          <p:cNvPr id="28" name="AutoShape 28"/>
          <p:cNvSpPr/>
          <p:nvPr/>
        </p:nvSpPr>
        <p:spPr>
          <a:xfrm>
            <a:off x="9220701" y="7283402"/>
            <a:ext cx="14286" cy="1546017"/>
          </a:xfrm>
          <a:prstGeom prst="line">
            <a:avLst/>
          </a:prstGeom>
          <a:ln w="28575" cap="rnd">
            <a:solidFill>
              <a:srgbClr val="000000"/>
            </a:solidFill>
            <a:prstDash val="solid"/>
            <a:headEnd type="none" w="sm" len="sm"/>
            <a:tailEnd type="triangle" w="lg" len="med"/>
          </a:ln>
        </p:spPr>
      </p:sp>
      <p:sp>
        <p:nvSpPr>
          <p:cNvPr id="29" name="AutoShape 29"/>
          <p:cNvSpPr/>
          <p:nvPr/>
        </p:nvSpPr>
        <p:spPr>
          <a:xfrm>
            <a:off x="9206417" y="5107230"/>
            <a:ext cx="14284" cy="1085850"/>
          </a:xfrm>
          <a:prstGeom prst="line">
            <a:avLst/>
          </a:prstGeom>
          <a:ln w="28575" cap="rnd">
            <a:solidFill>
              <a:srgbClr val="000000"/>
            </a:solidFill>
            <a:prstDash val="solid"/>
            <a:headEnd type="none" w="sm" len="sm"/>
            <a:tailEnd type="triangle" w="lg" len="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356</Words>
  <Application>Microsoft Office PowerPoint</Application>
  <PresentationFormat>Custom</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Cloud</vt:lpstr>
      <vt:lpstr>Eczar SemiBold</vt:lpstr>
      <vt:lpstr>Arial</vt:lpstr>
      <vt:lpstr>Cloud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Commerciale Réunion d'Équipe Agenda Professionnel Dégradés Bleu Blanc</dc:title>
  <cp:lastModifiedBy>dell</cp:lastModifiedBy>
  <cp:revision>3</cp:revision>
  <dcterms:created xsi:type="dcterms:W3CDTF">2006-08-16T00:00:00Z</dcterms:created>
  <dcterms:modified xsi:type="dcterms:W3CDTF">2023-06-24T08:22:07Z</dcterms:modified>
  <dc:identifier>DAFmeHGczok</dc:identifier>
</cp:coreProperties>
</file>