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7" r:id="rId2"/>
    <p:sldId id="258" r:id="rId3"/>
    <p:sldId id="259" r:id="rId4"/>
    <p:sldId id="260" r:id="rId5"/>
    <p:sldId id="261" r:id="rId6"/>
    <p:sldId id="262" r:id="rId7"/>
    <p:sldId id="263" r:id="rId8"/>
    <p:sldId id="264" r:id="rId9"/>
    <p:sldId id="275" r:id="rId10"/>
    <p:sldId id="265" r:id="rId11"/>
    <p:sldId id="266" r:id="rId12"/>
    <p:sldId id="267" r:id="rId13"/>
    <p:sldId id="268" r:id="rId14"/>
    <p:sldId id="270" r:id="rId15"/>
    <p:sldId id="271" r:id="rId16"/>
    <p:sldId id="272" r:id="rId17"/>
    <p:sldId id="273" r:id="rId18"/>
    <p:sldId id="274"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405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34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427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9238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3918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5449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633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37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042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7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0990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6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998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426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7498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950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600344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67989" y="1815737"/>
            <a:ext cx="8516982" cy="523220"/>
          </a:xfrm>
          <a:prstGeom prst="rect">
            <a:avLst/>
          </a:prstGeom>
          <a:noFill/>
        </p:spPr>
        <p:txBody>
          <a:bodyPr wrap="square" rtlCol="0">
            <a:spAutoFit/>
          </a:bodyPr>
          <a:lstStyle/>
          <a:p>
            <a:r>
              <a:rPr lang="en-US" sz="2800" dirty="0" smtClean="0">
                <a:solidFill>
                  <a:schemeClr val="tx1">
                    <a:lumMod val="95000"/>
                    <a:lumOff val="5000"/>
                  </a:schemeClr>
                </a:solidFill>
                <a:latin typeface="Arial Black" panose="020B0A04020102020204" pitchFamily="34" charset="0"/>
              </a:rPr>
              <a:t>           Pr</a:t>
            </a:r>
            <a:r>
              <a:rPr lang="fr-FR" sz="2800" dirty="0" smtClean="0">
                <a:solidFill>
                  <a:schemeClr val="tx1">
                    <a:lumMod val="95000"/>
                    <a:lumOff val="5000"/>
                  </a:schemeClr>
                </a:solidFill>
                <a:latin typeface="Arial Black" panose="020B0A04020102020204" pitchFamily="34" charset="0"/>
              </a:rPr>
              <a:t>é</a:t>
            </a:r>
            <a:r>
              <a:rPr lang="en-US" sz="2800" dirty="0" smtClean="0">
                <a:solidFill>
                  <a:schemeClr val="tx1">
                    <a:lumMod val="95000"/>
                    <a:lumOff val="5000"/>
                  </a:schemeClr>
                </a:solidFill>
                <a:latin typeface="Arial Black" panose="020B0A04020102020204" pitchFamily="34" charset="0"/>
              </a:rPr>
              <a:t>sentation de fin de stage  </a:t>
            </a:r>
            <a:endParaRPr lang="fr-FR" sz="2800" dirty="0">
              <a:solidFill>
                <a:schemeClr val="tx1">
                  <a:lumMod val="95000"/>
                  <a:lumOff val="5000"/>
                </a:schemeClr>
              </a:solidFill>
              <a:latin typeface="Arial Black" panose="020B0A040201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4971" y="509451"/>
            <a:ext cx="1537743" cy="8652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1833"/>
            <a:ext cx="1867989" cy="1123406"/>
          </a:xfrm>
          <a:prstGeom prst="rect">
            <a:avLst/>
          </a:prstGeom>
        </p:spPr>
      </p:pic>
      <p:sp>
        <p:nvSpPr>
          <p:cNvPr id="10" name="TextBox 9"/>
          <p:cNvSpPr txBox="1"/>
          <p:nvPr/>
        </p:nvSpPr>
        <p:spPr>
          <a:xfrm>
            <a:off x="4304211" y="4909746"/>
            <a:ext cx="10280468" cy="923330"/>
          </a:xfrm>
          <a:prstGeom prst="rect">
            <a:avLst/>
          </a:prstGeom>
          <a:noFill/>
        </p:spPr>
        <p:txBody>
          <a:bodyPr wrap="square" rtlCol="0">
            <a:spAutoFit/>
          </a:bodyPr>
          <a:lstStyle/>
          <a:p>
            <a:r>
              <a:rPr lang="en-US" dirty="0" smtClean="0"/>
              <a:t>      Stagiaire :</a:t>
            </a:r>
          </a:p>
          <a:p>
            <a:r>
              <a:rPr lang="en-US" dirty="0" smtClean="0"/>
              <a:t>Wissal Najim </a:t>
            </a:r>
            <a:endParaRPr lang="fr-FR" dirty="0"/>
          </a:p>
          <a:p>
            <a:endParaRPr lang="en-US" dirty="0" smtClean="0"/>
          </a:p>
        </p:txBody>
      </p:sp>
      <p:sp>
        <p:nvSpPr>
          <p:cNvPr id="9" name="TextBox 8"/>
          <p:cNvSpPr txBox="1"/>
          <p:nvPr/>
        </p:nvSpPr>
        <p:spPr>
          <a:xfrm>
            <a:off x="933994" y="2929327"/>
            <a:ext cx="6740435" cy="646331"/>
          </a:xfrm>
          <a:prstGeom prst="rect">
            <a:avLst/>
          </a:prstGeom>
          <a:noFill/>
        </p:spPr>
        <p:txBody>
          <a:bodyPr wrap="square" rtlCol="0">
            <a:spAutoFit/>
          </a:bodyPr>
          <a:lstStyle/>
          <a:p>
            <a:r>
              <a:rPr lang="fr-FR" dirty="0" smtClean="0"/>
              <a:t>Encardrant de stage :</a:t>
            </a:r>
          </a:p>
          <a:p>
            <a:r>
              <a:rPr lang="fr-FR" dirty="0"/>
              <a:t> </a:t>
            </a:r>
            <a:r>
              <a:rPr lang="fr-FR" dirty="0" smtClean="0"/>
              <a:t>            M. </a:t>
            </a:r>
            <a:r>
              <a:rPr lang="fr-FR" dirty="0"/>
              <a:t>Abderahim lgalla</a:t>
            </a:r>
          </a:p>
        </p:txBody>
      </p:sp>
      <p:sp>
        <p:nvSpPr>
          <p:cNvPr id="4" name="TextBox 3"/>
          <p:cNvSpPr txBox="1"/>
          <p:nvPr/>
        </p:nvSpPr>
        <p:spPr>
          <a:xfrm>
            <a:off x="2009759" y="3842862"/>
            <a:ext cx="4256571" cy="646331"/>
          </a:xfrm>
          <a:prstGeom prst="rect">
            <a:avLst/>
          </a:prstGeom>
          <a:noFill/>
        </p:spPr>
        <p:txBody>
          <a:bodyPr wrap="square" rtlCol="0">
            <a:spAutoFit/>
          </a:bodyPr>
          <a:lstStyle/>
          <a:p>
            <a:r>
              <a:rPr lang="en-US" dirty="0" smtClean="0"/>
              <a:t>Encardrant pedagogique :</a:t>
            </a:r>
          </a:p>
          <a:p>
            <a:r>
              <a:rPr lang="en-US" dirty="0"/>
              <a:t> </a:t>
            </a:r>
            <a:r>
              <a:rPr lang="en-US" dirty="0" smtClean="0"/>
              <a:t>             M.Rahmouni Oussama</a:t>
            </a:r>
            <a:endParaRPr lang="fr-FR"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963" y="2779954"/>
            <a:ext cx="3919130" cy="242016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765437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9406" y="757645"/>
            <a:ext cx="5159828" cy="800219"/>
          </a:xfrm>
          <a:prstGeom prst="rect">
            <a:avLst/>
          </a:prstGeom>
          <a:noFill/>
        </p:spPr>
        <p:txBody>
          <a:bodyPr wrap="square" rtlCol="0">
            <a:spAutoFit/>
          </a:bodyPr>
          <a:lstStyle/>
          <a:p>
            <a:pPr lvl="0"/>
            <a:r>
              <a:rPr lang="fr-FR" sz="2800" b="1" dirty="0"/>
              <a:t>Les technologies </a:t>
            </a:r>
            <a:r>
              <a:rPr lang="fr-FR" sz="2800" b="1" dirty="0" smtClean="0"/>
              <a:t>:</a:t>
            </a:r>
            <a:endParaRPr lang="fr-FR" sz="2800" dirty="0"/>
          </a:p>
          <a:p>
            <a:endParaRPr lang="fr-F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355" y="1750423"/>
            <a:ext cx="6312011" cy="4722255"/>
          </a:xfrm>
          <a:prstGeom prst="rect">
            <a:avLst/>
          </a:prstGeom>
        </p:spPr>
      </p:pic>
    </p:spTree>
    <p:extLst>
      <p:ext uri="{BB962C8B-B14F-4D97-AF65-F5344CB8AC3E}">
        <p14:creationId xmlns:p14="http://schemas.microsoft.com/office/powerpoint/2010/main" val="1182703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8229" y="613955"/>
            <a:ext cx="5786846" cy="584775"/>
          </a:xfrm>
          <a:prstGeom prst="rect">
            <a:avLst/>
          </a:prstGeom>
          <a:noFill/>
        </p:spPr>
        <p:txBody>
          <a:bodyPr wrap="square" rtlCol="0">
            <a:spAutoFit/>
          </a:bodyPr>
          <a:lstStyle/>
          <a:p>
            <a:r>
              <a:rPr lang="fr-FR" sz="3200" b="1" dirty="0"/>
              <a:t>Les écrans </a:t>
            </a:r>
            <a:endParaRPr lang="fr-FR" sz="3200" dirty="0"/>
          </a:p>
        </p:txBody>
      </p:sp>
      <p:sp>
        <p:nvSpPr>
          <p:cNvPr id="3" name="TextBox 2"/>
          <p:cNvSpPr txBox="1"/>
          <p:nvPr/>
        </p:nvSpPr>
        <p:spPr>
          <a:xfrm>
            <a:off x="587829" y="1593669"/>
            <a:ext cx="5826034" cy="461665"/>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smtClean="0"/>
              <a:t>Page </a:t>
            </a:r>
            <a:r>
              <a:rPr lang="fr-FR" sz="2400" dirty="0" smtClean="0"/>
              <a:t>Registre</a:t>
            </a:r>
            <a:endParaRPr lang="fr-F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31" y="2450273"/>
            <a:ext cx="6525536" cy="3362794"/>
          </a:xfrm>
          <a:prstGeom prst="rect">
            <a:avLst/>
          </a:prstGeom>
        </p:spPr>
      </p:pic>
    </p:spTree>
    <p:extLst>
      <p:ext uri="{BB962C8B-B14F-4D97-AF65-F5344CB8AC3E}">
        <p14:creationId xmlns:p14="http://schemas.microsoft.com/office/powerpoint/2010/main" val="3742068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2594" y="1280160"/>
            <a:ext cx="6583680" cy="461665"/>
          </a:xfrm>
          <a:prstGeom prst="rect">
            <a:avLst/>
          </a:prstGeom>
          <a:noFill/>
        </p:spPr>
        <p:txBody>
          <a:bodyPr wrap="square" rtlCol="0">
            <a:spAutoFit/>
          </a:bodyPr>
          <a:lstStyle/>
          <a:p>
            <a:pPr marL="457200" indent="-457200">
              <a:buFont typeface="Wingdings" panose="05000000000000000000" pitchFamily="2" charset="2"/>
              <a:buChar char="Ø"/>
            </a:pPr>
            <a:r>
              <a:rPr lang="en-US" sz="2400" dirty="0" smtClean="0"/>
              <a:t>Page logine</a:t>
            </a:r>
            <a:endParaRPr lang="fr-FR"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367" y="2325189"/>
            <a:ext cx="5643347" cy="3291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75509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532" y="1149532"/>
            <a:ext cx="6152606" cy="400110"/>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latin typeface="Arial Black" panose="020B0A04020102020204" pitchFamily="34" charset="0"/>
              </a:rPr>
              <a:t>Page Accueil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65" y="2011680"/>
            <a:ext cx="8025220" cy="44544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41373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3589" y="770709"/>
            <a:ext cx="5734594" cy="646331"/>
          </a:xfrm>
          <a:prstGeom prst="rect">
            <a:avLst/>
          </a:prstGeom>
          <a:noFill/>
        </p:spPr>
        <p:txBody>
          <a:bodyPr wrap="square" rtlCol="0">
            <a:spAutoFit/>
          </a:bodyPr>
          <a:lstStyle/>
          <a:p>
            <a:pPr marL="285750" lvl="0" indent="-285750">
              <a:buFont typeface="Wingdings" panose="05000000000000000000" pitchFamily="2" charset="2"/>
              <a:buChar char="Ø"/>
            </a:pPr>
            <a:r>
              <a:rPr lang="fr-FR" dirty="0">
                <a:latin typeface="Arial Black" panose="020B0A04020102020204" pitchFamily="34" charset="0"/>
              </a:rPr>
              <a:t>Make an </a:t>
            </a:r>
            <a:r>
              <a:rPr lang="fr-FR" dirty="0" smtClean="0">
                <a:latin typeface="Arial Black" panose="020B0A04020102020204" pitchFamily="34" charset="0"/>
              </a:rPr>
              <a:t>Appointment</a:t>
            </a:r>
            <a:endParaRPr lang="fr-FR" dirty="0">
              <a:latin typeface="Arial Black" panose="020B0A04020102020204" pitchFamily="34" charset="0"/>
            </a:endParaRPr>
          </a:p>
          <a:p>
            <a:endParaRPr lang="fr-FR" dirty="0"/>
          </a:p>
        </p:txBody>
      </p:sp>
      <p:sp>
        <p:nvSpPr>
          <p:cNvPr id="3" name="TextBox 2"/>
          <p:cNvSpPr txBox="1"/>
          <p:nvPr/>
        </p:nvSpPr>
        <p:spPr>
          <a:xfrm>
            <a:off x="470263" y="1619794"/>
            <a:ext cx="8987246" cy="369332"/>
          </a:xfrm>
          <a:prstGeom prst="rect">
            <a:avLst/>
          </a:prstGeom>
          <a:noFill/>
        </p:spPr>
        <p:txBody>
          <a:bodyPr wrap="square" rtlCol="0">
            <a:spAutoFit/>
          </a:bodyPr>
          <a:lstStyle/>
          <a:p>
            <a:r>
              <a:rPr lang="fr-FR" dirty="0"/>
              <a:t>Ici,le patient prend rendez-vous avec le médecin en remplissant le formulaire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4514" y="2113888"/>
            <a:ext cx="5934903" cy="4744112"/>
          </a:xfrm>
          <a:prstGeom prst="rect">
            <a:avLst/>
          </a:prstGeom>
          <a:ln>
            <a:noFill/>
          </a:ln>
          <a:effectLst>
            <a:softEdge rad="112500"/>
          </a:effectLst>
        </p:spPr>
      </p:pic>
    </p:spTree>
    <p:extLst>
      <p:ext uri="{BB962C8B-B14F-4D97-AF65-F5344CB8AC3E}">
        <p14:creationId xmlns:p14="http://schemas.microsoft.com/office/powerpoint/2010/main" val="4076710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3852" y="653143"/>
            <a:ext cx="4950823"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latin typeface="Arial Black" panose="020B0A04020102020204" pitchFamily="34" charset="0"/>
              </a:rPr>
              <a:t>Page Menu </a:t>
            </a:r>
          </a:p>
        </p:txBody>
      </p:sp>
      <p:sp>
        <p:nvSpPr>
          <p:cNvPr id="3" name="TextBox 2"/>
          <p:cNvSpPr txBox="1"/>
          <p:nvPr/>
        </p:nvSpPr>
        <p:spPr>
          <a:xfrm>
            <a:off x="182880" y="1397726"/>
            <a:ext cx="8216537" cy="646331"/>
          </a:xfrm>
          <a:prstGeom prst="rect">
            <a:avLst/>
          </a:prstGeom>
          <a:noFill/>
        </p:spPr>
        <p:txBody>
          <a:bodyPr wrap="square" rtlCol="0">
            <a:spAutoFit/>
          </a:bodyPr>
          <a:lstStyle/>
          <a:p>
            <a:r>
              <a:rPr lang="fr-FR" dirty="0">
                <a:latin typeface="+mj-lt"/>
              </a:rPr>
              <a:t>Après avoir entre le bon émail et mot de </a:t>
            </a:r>
            <a:r>
              <a:rPr lang="fr-FR" dirty="0" smtClean="0">
                <a:latin typeface="+mj-lt"/>
              </a:rPr>
              <a:t>passe, l’administrateur </a:t>
            </a:r>
            <a:r>
              <a:rPr lang="fr-FR" dirty="0">
                <a:latin typeface="+mj-lt"/>
              </a:rPr>
              <a:t>va accéder </a:t>
            </a:r>
            <a:r>
              <a:rPr lang="fr-FR" dirty="0" smtClean="0">
                <a:latin typeface="+mj-lt"/>
              </a:rPr>
              <a:t>à </a:t>
            </a:r>
            <a:r>
              <a:rPr lang="fr-FR" dirty="0">
                <a:latin typeface="+mj-lt"/>
              </a:rPr>
              <a:t>la page de Menu</a:t>
            </a:r>
          </a:p>
        </p:txBody>
      </p:sp>
      <p:pic>
        <p:nvPicPr>
          <p:cNvPr id="7" name="Picture 6" descr="C:\Users\dell\Pictures\Screenshot 2023-06-07 204652.png"/>
          <p:cNvPicPr/>
          <p:nvPr/>
        </p:nvPicPr>
        <p:blipFill>
          <a:blip r:embed="rId2">
            <a:extLst>
              <a:ext uri="{28A0092B-C50C-407E-A947-70E740481C1C}">
                <a14:useLocalDpi xmlns:a14="http://schemas.microsoft.com/office/drawing/2010/main" val="0"/>
              </a:ext>
            </a:extLst>
          </a:blip>
          <a:srcRect/>
          <a:stretch>
            <a:fillRect/>
          </a:stretch>
        </p:blipFill>
        <p:spPr bwMode="auto">
          <a:xfrm>
            <a:off x="627018" y="2312126"/>
            <a:ext cx="8151222" cy="3526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60211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1319348"/>
            <a:ext cx="8477794" cy="646331"/>
          </a:xfrm>
          <a:prstGeom prst="rect">
            <a:avLst/>
          </a:prstGeom>
          <a:noFill/>
        </p:spPr>
        <p:txBody>
          <a:bodyPr wrap="square" rtlCol="0">
            <a:spAutoFit/>
          </a:bodyPr>
          <a:lstStyle/>
          <a:p>
            <a:r>
              <a:rPr lang="fr-FR" dirty="0"/>
              <a:t>sur cette page, nous pouvons ajouter de nouveaux medecins contenant name,phone,Speacality,Room </a:t>
            </a:r>
            <a:r>
              <a:rPr lang="fr-FR" dirty="0" smtClean="0"/>
              <a:t>Number,Image.</a:t>
            </a:r>
            <a:endParaRPr lang="fr-FR" dirty="0"/>
          </a:p>
        </p:txBody>
      </p:sp>
      <p:sp>
        <p:nvSpPr>
          <p:cNvPr id="3" name="TextBox 2"/>
          <p:cNvSpPr txBox="1"/>
          <p:nvPr/>
        </p:nvSpPr>
        <p:spPr>
          <a:xfrm>
            <a:off x="1737359" y="600891"/>
            <a:ext cx="3762103" cy="369332"/>
          </a:xfrm>
          <a:prstGeom prst="rect">
            <a:avLst/>
          </a:prstGeom>
          <a:noFill/>
        </p:spPr>
        <p:txBody>
          <a:bodyPr wrap="square" rtlCol="0">
            <a:spAutoFit/>
          </a:bodyPr>
          <a:lstStyle/>
          <a:p>
            <a:pPr marL="285750" lvl="0" indent="-285750">
              <a:buFont typeface="Wingdings" panose="05000000000000000000" pitchFamily="2" charset="2"/>
              <a:buChar char="Ø"/>
            </a:pPr>
            <a:r>
              <a:rPr lang="fr-FR" dirty="0">
                <a:latin typeface="Arial Black" panose="020B0A04020102020204" pitchFamily="34" charset="0"/>
              </a:rPr>
              <a:t>Ajouter </a:t>
            </a:r>
            <a:r>
              <a:rPr lang="fr-FR" dirty="0" smtClean="0">
                <a:latin typeface="Arial Black" panose="020B0A04020102020204" pitchFamily="34" charset="0"/>
              </a:rPr>
              <a:t>Doctors</a:t>
            </a:r>
            <a:endParaRPr lang="fr-FR"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594" y="2314804"/>
            <a:ext cx="7278116" cy="4115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39112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709" y="444137"/>
            <a:ext cx="5643154" cy="369332"/>
          </a:xfrm>
          <a:prstGeom prst="rect">
            <a:avLst/>
          </a:prstGeom>
          <a:noFill/>
        </p:spPr>
        <p:txBody>
          <a:bodyPr wrap="square" rtlCol="0">
            <a:spAutoFit/>
          </a:bodyPr>
          <a:lstStyle/>
          <a:p>
            <a:pPr marL="285750" lvl="0" indent="-285750">
              <a:buFont typeface="Wingdings" panose="05000000000000000000" pitchFamily="2" charset="2"/>
              <a:buChar char="Ø"/>
            </a:pPr>
            <a:r>
              <a:rPr lang="en-US" dirty="0" smtClean="0">
                <a:latin typeface="Arial Black" panose="020B0A04020102020204" pitchFamily="34" charset="0"/>
              </a:rPr>
              <a:t>D</a:t>
            </a:r>
            <a:r>
              <a:rPr lang="fr-FR" dirty="0">
                <a:latin typeface="Arial Black" panose="020B0A04020102020204" pitchFamily="34" charset="0"/>
              </a:rPr>
              <a:t>octor’s </a:t>
            </a:r>
            <a:r>
              <a:rPr lang="fr-FR" dirty="0" smtClean="0">
                <a:latin typeface="Arial Black" panose="020B0A04020102020204" pitchFamily="34" charset="0"/>
              </a:rPr>
              <a:t>table</a:t>
            </a:r>
            <a:endParaRPr lang="fr-FR" dirty="0">
              <a:latin typeface="Arial Black" panose="020B0A04020102020204" pitchFamily="34" charset="0"/>
            </a:endParaRPr>
          </a:p>
        </p:txBody>
      </p:sp>
      <p:pic>
        <p:nvPicPr>
          <p:cNvPr id="3" name="Picture 2" descr="C:\Users\dell\Pictures\Screenshot 2023-06-07 210724.png"/>
          <p:cNvPicPr/>
          <p:nvPr/>
        </p:nvPicPr>
        <p:blipFill>
          <a:blip r:embed="rId2">
            <a:extLst>
              <a:ext uri="{28A0092B-C50C-407E-A947-70E740481C1C}">
                <a14:useLocalDpi xmlns:a14="http://schemas.microsoft.com/office/drawing/2010/main" val="0"/>
              </a:ext>
            </a:extLst>
          </a:blip>
          <a:srcRect/>
          <a:stretch>
            <a:fillRect/>
          </a:stretch>
        </p:blipFill>
        <p:spPr bwMode="auto">
          <a:xfrm>
            <a:off x="1857828" y="844477"/>
            <a:ext cx="6946537" cy="2052774"/>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770709" y="3215433"/>
            <a:ext cx="3291840" cy="369332"/>
          </a:xfrm>
          <a:prstGeom prst="rect">
            <a:avLst/>
          </a:prstGeom>
          <a:noFill/>
        </p:spPr>
        <p:txBody>
          <a:bodyPr wrap="square" rtlCol="0">
            <a:spAutoFit/>
          </a:bodyPr>
          <a:lstStyle/>
          <a:p>
            <a:pPr marL="285750" lvl="0" indent="-285750">
              <a:buFont typeface="Wingdings" panose="05000000000000000000" pitchFamily="2" charset="2"/>
              <a:buChar char="Ø"/>
            </a:pPr>
            <a:r>
              <a:rPr lang="fr-FR" dirty="0">
                <a:latin typeface="Arial Black" panose="020B0A04020102020204" pitchFamily="34" charset="0"/>
              </a:rPr>
              <a:t>User’s </a:t>
            </a:r>
            <a:r>
              <a:rPr lang="fr-FR" dirty="0" smtClean="0">
                <a:latin typeface="Arial Black" panose="020B0A04020102020204" pitchFamily="34" charset="0"/>
              </a:rPr>
              <a:t>table</a:t>
            </a:r>
            <a:r>
              <a:rPr lang="fr-FR" dirty="0"/>
              <a:t>	</a:t>
            </a:r>
          </a:p>
        </p:txBody>
      </p:sp>
      <p:sp>
        <p:nvSpPr>
          <p:cNvPr id="5" name="TextBox 4"/>
          <p:cNvSpPr txBox="1"/>
          <p:nvPr/>
        </p:nvSpPr>
        <p:spPr>
          <a:xfrm>
            <a:off x="391886" y="3702200"/>
            <a:ext cx="9013371" cy="646331"/>
          </a:xfrm>
          <a:prstGeom prst="rect">
            <a:avLst/>
          </a:prstGeom>
          <a:noFill/>
        </p:spPr>
        <p:txBody>
          <a:bodyPr wrap="square" rtlCol="0">
            <a:spAutoFit/>
          </a:bodyPr>
          <a:lstStyle/>
          <a:p>
            <a:r>
              <a:rPr lang="fr-FR" dirty="0"/>
              <a:t>Ici, il affiche les personnes qui ont accédé  à l’application et peuvent être supprimées par l’administrateur</a:t>
            </a:r>
          </a:p>
        </p:txBody>
      </p:sp>
      <p:pic>
        <p:nvPicPr>
          <p:cNvPr id="6" name="Picture 5" descr="C:\Users\dell\Pictures\Screenshot 2023-06-07 211446.png"/>
          <p:cNvPicPr/>
          <p:nvPr/>
        </p:nvPicPr>
        <p:blipFill>
          <a:blip r:embed="rId3">
            <a:extLst>
              <a:ext uri="{28A0092B-C50C-407E-A947-70E740481C1C}">
                <a14:useLocalDpi xmlns:a14="http://schemas.microsoft.com/office/drawing/2010/main" val="0"/>
              </a:ext>
            </a:extLst>
          </a:blip>
          <a:srcRect/>
          <a:stretch>
            <a:fillRect/>
          </a:stretch>
        </p:blipFill>
        <p:spPr bwMode="auto">
          <a:xfrm>
            <a:off x="1857829" y="4465966"/>
            <a:ext cx="7064102" cy="2287531"/>
          </a:xfrm>
          <a:prstGeom prst="rect">
            <a:avLst/>
          </a:prstGeom>
          <a:noFill/>
          <a:ln>
            <a:noFill/>
          </a:ln>
        </p:spPr>
      </p:pic>
    </p:spTree>
    <p:extLst>
      <p:ext uri="{BB962C8B-B14F-4D97-AF65-F5344CB8AC3E}">
        <p14:creationId xmlns:p14="http://schemas.microsoft.com/office/powerpoint/2010/main" val="3420755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2593" y="927462"/>
            <a:ext cx="4637314" cy="369332"/>
          </a:xfrm>
          <a:prstGeom prst="rect">
            <a:avLst/>
          </a:prstGeom>
          <a:noFill/>
        </p:spPr>
        <p:txBody>
          <a:bodyPr wrap="square" rtlCol="0">
            <a:spAutoFit/>
          </a:bodyPr>
          <a:lstStyle/>
          <a:p>
            <a:pPr marL="285750" indent="-285750">
              <a:buFont typeface="Wingdings" panose="05000000000000000000" pitchFamily="2" charset="2"/>
              <a:buChar char="Ø"/>
            </a:pPr>
            <a:r>
              <a:rPr lang="fr-FR" dirty="0"/>
              <a:t>Appointments Table</a:t>
            </a:r>
          </a:p>
        </p:txBody>
      </p:sp>
      <p:sp>
        <p:nvSpPr>
          <p:cNvPr id="3" name="TextBox 2"/>
          <p:cNvSpPr txBox="1"/>
          <p:nvPr/>
        </p:nvSpPr>
        <p:spPr>
          <a:xfrm>
            <a:off x="169817" y="1593668"/>
            <a:ext cx="10241280" cy="369332"/>
          </a:xfrm>
          <a:prstGeom prst="rect">
            <a:avLst/>
          </a:prstGeom>
          <a:noFill/>
        </p:spPr>
        <p:txBody>
          <a:bodyPr wrap="square" rtlCol="0">
            <a:spAutoFit/>
          </a:bodyPr>
          <a:lstStyle/>
          <a:p>
            <a:r>
              <a:rPr lang="fr-FR" dirty="0"/>
              <a:t>Il montre toutes les informations du patient qui est entré via le site.</a:t>
            </a:r>
          </a:p>
        </p:txBody>
      </p:sp>
      <p:pic>
        <p:nvPicPr>
          <p:cNvPr id="4" name="Picture 3" descr="C:\Users\dell\Pictures\Screenshot 2023-06-07 212109.png"/>
          <p:cNvPicPr/>
          <p:nvPr/>
        </p:nvPicPr>
        <p:blipFill>
          <a:blip r:embed="rId2">
            <a:extLst>
              <a:ext uri="{28A0092B-C50C-407E-A947-70E740481C1C}">
                <a14:useLocalDpi xmlns:a14="http://schemas.microsoft.com/office/drawing/2010/main" val="0"/>
              </a:ext>
            </a:extLst>
          </a:blip>
          <a:srcRect/>
          <a:stretch>
            <a:fillRect/>
          </a:stretch>
        </p:blipFill>
        <p:spPr bwMode="auto">
          <a:xfrm>
            <a:off x="1162593" y="2445702"/>
            <a:ext cx="6871064" cy="3158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5334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9063" y="3082834"/>
            <a:ext cx="7354389" cy="584775"/>
          </a:xfrm>
          <a:prstGeom prst="rect">
            <a:avLst/>
          </a:prstGeom>
          <a:noFill/>
        </p:spPr>
        <p:txBody>
          <a:bodyPr wrap="square" rtlCol="0">
            <a:spAutoFit/>
          </a:bodyPr>
          <a:lstStyle/>
          <a:p>
            <a:r>
              <a:rPr lang="fr-FR" sz="3200" dirty="0">
                <a:latin typeface="Arial Black" panose="020B0A04020102020204" pitchFamily="34" charset="0"/>
              </a:rPr>
              <a:t>Merci pour votre attention</a:t>
            </a:r>
          </a:p>
        </p:txBody>
      </p:sp>
    </p:spTree>
    <p:extLst>
      <p:ext uri="{BB962C8B-B14F-4D97-AF65-F5344CB8AC3E}">
        <p14:creationId xmlns:p14="http://schemas.microsoft.com/office/powerpoint/2010/main" val="2762771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77395" y="1058092"/>
            <a:ext cx="7811588" cy="584775"/>
          </a:xfrm>
          <a:prstGeom prst="rect">
            <a:avLst/>
          </a:prstGeom>
          <a:noFill/>
        </p:spPr>
        <p:txBody>
          <a:bodyPr wrap="square" rtlCol="0">
            <a:spAutoFit/>
          </a:bodyPr>
          <a:lstStyle/>
          <a:p>
            <a:r>
              <a:rPr lang="en-US" sz="3200" b="1" dirty="0" smtClean="0">
                <a:solidFill>
                  <a:schemeClr val="tx1">
                    <a:lumMod val="95000"/>
                    <a:lumOff val="5000"/>
                  </a:schemeClr>
                </a:solidFill>
                <a:latin typeface="Arial Black" panose="020B0A04020102020204" pitchFamily="34" charset="0"/>
              </a:rPr>
              <a:t>PLAN :</a:t>
            </a:r>
            <a:endParaRPr lang="fr-FR" sz="3200" b="1" dirty="0">
              <a:solidFill>
                <a:schemeClr val="tx1">
                  <a:lumMod val="95000"/>
                  <a:lumOff val="5000"/>
                </a:schemeClr>
              </a:solidFill>
              <a:latin typeface="Arial Black" panose="020B0A04020102020204" pitchFamily="34" charset="0"/>
            </a:endParaRPr>
          </a:p>
        </p:txBody>
      </p:sp>
      <p:sp>
        <p:nvSpPr>
          <p:cNvPr id="4" name="TextBox 3"/>
          <p:cNvSpPr txBox="1"/>
          <p:nvPr/>
        </p:nvSpPr>
        <p:spPr>
          <a:xfrm>
            <a:off x="1340865" y="2606807"/>
            <a:ext cx="7637929" cy="2031325"/>
          </a:xfrm>
          <a:prstGeom prst="rect">
            <a:avLst/>
          </a:prstGeom>
          <a:noFill/>
        </p:spPr>
        <p:txBody>
          <a:bodyPr wrap="square" rtlCol="0">
            <a:spAutoFit/>
          </a:bodyPr>
          <a:lstStyle/>
          <a:p>
            <a:pPr marL="742950" lvl="1" indent="-285750">
              <a:buFont typeface="Wingdings" panose="05000000000000000000" pitchFamily="2" charset="2"/>
              <a:buChar char="q"/>
            </a:pPr>
            <a:r>
              <a:rPr lang="en-US" dirty="0" smtClean="0">
                <a:latin typeface="Arial Black" panose="020B0A04020102020204" pitchFamily="34" charset="0"/>
              </a:rPr>
              <a:t>Introduction</a:t>
            </a:r>
          </a:p>
          <a:p>
            <a:pPr lvl="1"/>
            <a:endParaRPr lang="en-US" dirty="0" smtClean="0">
              <a:latin typeface="Arial Black" panose="020B0A04020102020204" pitchFamily="34" charset="0"/>
            </a:endParaRPr>
          </a:p>
          <a:p>
            <a:pPr marL="742950" lvl="1" indent="-285750">
              <a:buFont typeface="Wingdings" panose="05000000000000000000" pitchFamily="2" charset="2"/>
              <a:buChar char="q"/>
            </a:pPr>
            <a:r>
              <a:rPr lang="fr-FR" b="1" dirty="0">
                <a:latin typeface="Arial Black" panose="020B0A04020102020204" pitchFamily="34" charset="0"/>
              </a:rPr>
              <a:t>Présentation de la </a:t>
            </a:r>
            <a:r>
              <a:rPr lang="fr-FR" b="1" dirty="0" smtClean="0">
                <a:latin typeface="Arial Black" panose="020B0A04020102020204" pitchFamily="34" charset="0"/>
              </a:rPr>
              <a:t>société</a:t>
            </a:r>
          </a:p>
          <a:p>
            <a:pPr lvl="1"/>
            <a:endParaRPr lang="en-US" b="1" dirty="0">
              <a:latin typeface="Arial Black" panose="020B0A04020102020204" pitchFamily="34" charset="0"/>
            </a:endParaRPr>
          </a:p>
          <a:p>
            <a:pPr marL="742950" lvl="1" indent="-285750">
              <a:buFont typeface="Wingdings" panose="05000000000000000000" pitchFamily="2" charset="2"/>
              <a:buChar char="q"/>
            </a:pPr>
            <a:r>
              <a:rPr lang="fr-FR" b="1" dirty="0">
                <a:latin typeface="Arial Black" panose="020B0A04020102020204" pitchFamily="34" charset="0"/>
              </a:rPr>
              <a:t>Phase de </a:t>
            </a:r>
            <a:r>
              <a:rPr lang="fr-FR" b="1" dirty="0" smtClean="0">
                <a:latin typeface="Arial Black" panose="020B0A04020102020204" pitchFamily="34" charset="0"/>
              </a:rPr>
              <a:t>programmation</a:t>
            </a:r>
          </a:p>
          <a:p>
            <a:pPr marL="742950" lvl="1" indent="-285750">
              <a:buFont typeface="Wingdings" panose="05000000000000000000" pitchFamily="2" charset="2"/>
              <a:buChar char="q"/>
            </a:pPr>
            <a:endParaRPr lang="en-US" b="1" dirty="0">
              <a:latin typeface="Arial Black" panose="020B0A04020102020204" pitchFamily="34" charset="0"/>
            </a:endParaRPr>
          </a:p>
          <a:p>
            <a:pPr marL="742950" lvl="1" indent="-285750">
              <a:buFont typeface="Wingdings" panose="05000000000000000000" pitchFamily="2" charset="2"/>
              <a:buChar char="q"/>
            </a:pPr>
            <a:r>
              <a:rPr lang="fr-FR" b="1" dirty="0">
                <a:latin typeface="Arial Black" panose="020B0A04020102020204" pitchFamily="34" charset="0"/>
              </a:rPr>
              <a:t>Conclusion</a:t>
            </a:r>
            <a:endParaRPr lang="fr-FR" dirty="0">
              <a:latin typeface="Arial Black" panose="020B0A04020102020204" pitchFamily="34" charset="0"/>
            </a:endParaRPr>
          </a:p>
        </p:txBody>
      </p:sp>
    </p:spTree>
    <p:extLst>
      <p:ext uri="{BB962C8B-B14F-4D97-AF65-F5344CB8AC3E}">
        <p14:creationId xmlns:p14="http://schemas.microsoft.com/office/powerpoint/2010/main" val="1558239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2212" y="2810435"/>
            <a:ext cx="7651377" cy="1107996"/>
          </a:xfrm>
          <a:prstGeom prst="rect">
            <a:avLst/>
          </a:prstGeom>
          <a:noFill/>
        </p:spPr>
        <p:txBody>
          <a:bodyPr wrap="square" rtlCol="0">
            <a:spAutoFit/>
          </a:bodyPr>
          <a:lstStyle/>
          <a:p>
            <a:pPr lvl="1"/>
            <a:r>
              <a:rPr lang="en-US" sz="6600" dirty="0">
                <a:latin typeface="Arial Black" panose="020B0A04020102020204" pitchFamily="34" charset="0"/>
              </a:rPr>
              <a:t>Introduction</a:t>
            </a:r>
          </a:p>
        </p:txBody>
      </p:sp>
    </p:spTree>
    <p:extLst>
      <p:ext uri="{BB962C8B-B14F-4D97-AF65-F5344CB8AC3E}">
        <p14:creationId xmlns:p14="http://schemas.microsoft.com/office/powerpoint/2010/main" val="119261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9673" y="1823421"/>
            <a:ext cx="9251577" cy="3170099"/>
          </a:xfrm>
          <a:prstGeom prst="rect">
            <a:avLst/>
          </a:prstGeom>
          <a:noFill/>
        </p:spPr>
        <p:txBody>
          <a:bodyPr wrap="square" rtlCol="0">
            <a:spAutoFit/>
          </a:bodyPr>
          <a:lstStyle/>
          <a:p>
            <a:r>
              <a:rPr lang="fr-FR" sz="2000" dirty="0">
                <a:latin typeface="Arial" panose="020B0604020202020204" pitchFamily="34" charset="0"/>
                <a:ea typeface="Arial Unicode MS" panose="020B0604020202020204" pitchFamily="34" charset="-128"/>
                <a:cs typeface="Arial" panose="020B0604020202020204" pitchFamily="34" charset="0"/>
              </a:rPr>
              <a:t>Ce rapport est le rapport détaillé de mon stage au NISSHOM COM et fait partie de ma formation académique et de mon désir d’appliquer les connaissances théoriques acquises tout au long du cours</a:t>
            </a:r>
            <a:r>
              <a:rPr lang="fr-FR" sz="2000" dirty="0" smtClean="0">
                <a:latin typeface="Arial" panose="020B0604020202020204" pitchFamily="34" charset="0"/>
                <a:ea typeface="Arial Unicode MS" panose="020B0604020202020204" pitchFamily="34" charset="-128"/>
                <a:cs typeface="Arial" panose="020B0604020202020204" pitchFamily="34" charset="0"/>
              </a:rPr>
              <a:t>.</a:t>
            </a:r>
          </a:p>
          <a:p>
            <a:endParaRPr lang="en-US" sz="2000" dirty="0">
              <a:latin typeface="Arial" panose="020B0604020202020204" pitchFamily="34" charset="0"/>
              <a:ea typeface="Arial Unicode MS" panose="020B0604020202020204" pitchFamily="34" charset="-128"/>
              <a:cs typeface="Arial" panose="020B0604020202020204" pitchFamily="34" charset="0"/>
            </a:endParaRPr>
          </a:p>
          <a:p>
            <a:r>
              <a:rPr lang="fr-FR" sz="2000" dirty="0">
                <a:latin typeface="Arial" panose="020B0604020202020204" pitchFamily="34" charset="0"/>
                <a:ea typeface="Arial Unicode MS" panose="020B0604020202020204" pitchFamily="34" charset="-128"/>
                <a:cs typeface="Arial" panose="020B0604020202020204" pitchFamily="34" charset="0"/>
              </a:rPr>
              <a:t>L'objectif de ce stage était de me familiariser avec les différents aspects du développement digital et d'appliquer mes connaissances théoriques dans un environnement professionnel. J'ai choisi de me spécialiser dans ce domaine en raison de son importance croissante dans le monde des affaires et des opportunités qu'il offre en termes d'innovation et de création de </a:t>
            </a:r>
            <a:r>
              <a:rPr lang="fr-FR" sz="2000" dirty="0" smtClean="0">
                <a:latin typeface="Arial" panose="020B0604020202020204" pitchFamily="34" charset="0"/>
                <a:ea typeface="Arial Unicode MS" panose="020B0604020202020204" pitchFamily="34" charset="-128"/>
                <a:cs typeface="Arial" panose="020B0604020202020204" pitchFamily="34" charset="0"/>
              </a:rPr>
              <a:t>valeur</a:t>
            </a:r>
          </a:p>
          <a:p>
            <a:endParaRPr lang="en-US" sz="2000" dirty="0">
              <a:latin typeface="Arial" panose="020B0604020202020204" pitchFamily="34" charset="0"/>
              <a:ea typeface="Arial Unicode MS" panose="020B0604020202020204" pitchFamily="34" charset="-128"/>
              <a:cs typeface="Arial" panose="020B0604020202020204" pitchFamily="34" charset="0"/>
            </a:endParaRPr>
          </a:p>
        </p:txBody>
      </p:sp>
    </p:spTree>
    <p:extLst>
      <p:ext uri="{BB962C8B-B14F-4D97-AF65-F5344CB8AC3E}">
        <p14:creationId xmlns:p14="http://schemas.microsoft.com/office/powerpoint/2010/main" val="22772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1051" y="2821577"/>
            <a:ext cx="7968343" cy="923330"/>
          </a:xfrm>
          <a:prstGeom prst="rect">
            <a:avLst/>
          </a:prstGeom>
          <a:noFill/>
        </p:spPr>
        <p:txBody>
          <a:bodyPr wrap="square" rtlCol="0">
            <a:spAutoFit/>
          </a:bodyPr>
          <a:lstStyle/>
          <a:p>
            <a:pPr marL="0" lvl="1"/>
            <a:r>
              <a:rPr lang="fr-FR" sz="3600" b="1" dirty="0">
                <a:latin typeface="Arial Black" panose="020B0A04020102020204" pitchFamily="34" charset="0"/>
              </a:rPr>
              <a:t>Présentation de la société</a:t>
            </a:r>
          </a:p>
          <a:p>
            <a:endParaRPr lang="fr-FR" dirty="0"/>
          </a:p>
        </p:txBody>
      </p:sp>
    </p:spTree>
    <p:extLst>
      <p:ext uri="{BB962C8B-B14F-4D97-AF65-F5344CB8AC3E}">
        <p14:creationId xmlns:p14="http://schemas.microsoft.com/office/powerpoint/2010/main" val="3393750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072" y="1293223"/>
            <a:ext cx="8843555" cy="1631216"/>
          </a:xfrm>
          <a:prstGeom prst="rect">
            <a:avLst/>
          </a:prstGeom>
          <a:noFill/>
        </p:spPr>
        <p:txBody>
          <a:bodyPr wrap="square" rtlCol="0">
            <a:spAutoFit/>
          </a:bodyPr>
          <a:lstStyle/>
          <a:p>
            <a:r>
              <a:rPr lang="fr-FR" sz="2000" dirty="0">
                <a:solidFill>
                  <a:srgbClr val="0070C0"/>
                </a:solidFill>
                <a:latin typeface="Arial" panose="020B0604020202020204" pitchFamily="34" charset="0"/>
                <a:cs typeface="Arial" panose="020B0604020202020204" pitchFamily="34" charset="0"/>
              </a:rPr>
              <a:t>Nisshom Com Sarl</a:t>
            </a:r>
            <a:r>
              <a:rPr lang="fr-FR" sz="2000" b="1" dirty="0">
                <a:solidFill>
                  <a:srgbClr val="0070C0"/>
                </a:solidFill>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Est Une Agence web et Marketing digitale située au Maroc exactement dans la ville de Tétouan et la deuxième succursale est située en Belgique. Elle proposant des solutions optimales et innovantes dans divers secteurs. Plus d’information peuvent être trouvées via le site web</a:t>
            </a:r>
            <a:r>
              <a:rPr lang="fr-FR" sz="2000" dirty="0">
                <a:solidFill>
                  <a:srgbClr val="0070C0"/>
                </a:solidFill>
                <a:latin typeface="Arial" panose="020B0604020202020204" pitchFamily="34" charset="0"/>
                <a:cs typeface="Arial" panose="020B0604020202020204" pitchFamily="34" charset="0"/>
              </a:rPr>
              <a:t> Digitalab.ma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866" y="3252653"/>
            <a:ext cx="7889965" cy="3226524"/>
          </a:xfrm>
          <a:prstGeom prst="rect">
            <a:avLst/>
          </a:prstGeom>
        </p:spPr>
      </p:pic>
      <p:sp>
        <p:nvSpPr>
          <p:cNvPr id="4" name="TextBox 3"/>
          <p:cNvSpPr txBox="1"/>
          <p:nvPr/>
        </p:nvSpPr>
        <p:spPr>
          <a:xfrm>
            <a:off x="2501533" y="436619"/>
            <a:ext cx="4702629" cy="461665"/>
          </a:xfrm>
          <a:prstGeom prst="rect">
            <a:avLst/>
          </a:prstGeom>
          <a:noFill/>
        </p:spPr>
        <p:txBody>
          <a:bodyPr wrap="square" rtlCol="0">
            <a:spAutoFit/>
          </a:bodyPr>
          <a:lstStyle/>
          <a:p>
            <a:r>
              <a:rPr lang="fr-FR" sz="2400" b="1" dirty="0">
                <a:solidFill>
                  <a:srgbClr val="0070C0"/>
                </a:solidFill>
                <a:latin typeface="Arial Black" panose="020B0A04020102020204" pitchFamily="34" charset="0"/>
              </a:rPr>
              <a:t>C’est quoi Nisshom Com ?</a:t>
            </a:r>
            <a:endParaRPr lang="fr-FR" sz="2400"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3914823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6" y="3030582"/>
            <a:ext cx="7289074" cy="923330"/>
          </a:xfrm>
          <a:prstGeom prst="rect">
            <a:avLst/>
          </a:prstGeom>
          <a:noFill/>
        </p:spPr>
        <p:txBody>
          <a:bodyPr wrap="square" rtlCol="0">
            <a:spAutoFit/>
          </a:bodyPr>
          <a:lstStyle/>
          <a:p>
            <a:pPr lvl="1"/>
            <a:r>
              <a:rPr lang="fr-FR" sz="3600" b="1" dirty="0" smtClean="0">
                <a:latin typeface="Arial Black" panose="020B0A04020102020204" pitchFamily="34" charset="0"/>
              </a:rPr>
              <a:t>Phase </a:t>
            </a:r>
            <a:r>
              <a:rPr lang="fr-FR" sz="3600" b="1" dirty="0">
                <a:latin typeface="Arial Black" panose="020B0A04020102020204" pitchFamily="34" charset="0"/>
              </a:rPr>
              <a:t>de programmation</a:t>
            </a:r>
          </a:p>
          <a:p>
            <a:endParaRPr lang="fr-FR" dirty="0"/>
          </a:p>
        </p:txBody>
      </p:sp>
    </p:spTree>
    <p:extLst>
      <p:ext uri="{BB962C8B-B14F-4D97-AF65-F5344CB8AC3E}">
        <p14:creationId xmlns:p14="http://schemas.microsoft.com/office/powerpoint/2010/main" val="143728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6868" y="627018"/>
            <a:ext cx="6622869" cy="523220"/>
          </a:xfrm>
          <a:prstGeom prst="rect">
            <a:avLst/>
          </a:prstGeom>
          <a:noFill/>
        </p:spPr>
        <p:txBody>
          <a:bodyPr wrap="square" rtlCol="0">
            <a:spAutoFit/>
          </a:bodyPr>
          <a:lstStyle/>
          <a:p>
            <a:pPr lvl="0"/>
            <a:r>
              <a:rPr lang="fr-FR" sz="2800" b="1" dirty="0"/>
              <a:t>Les outils </a:t>
            </a:r>
            <a:endParaRPr lang="fr-FR"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3328" y="1768908"/>
            <a:ext cx="2621484" cy="1444555"/>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732" y="4722192"/>
            <a:ext cx="2827633" cy="1662491"/>
          </a:xfrm>
          <a:prstGeom prst="rect">
            <a:avLst/>
          </a:prstGeom>
          <a:ln>
            <a:noFill/>
          </a:ln>
          <a:effectLst>
            <a:softEdge rad="112500"/>
          </a:effectLst>
        </p:spPr>
      </p:pic>
      <p:sp>
        <p:nvSpPr>
          <p:cNvPr id="8" name="TextBox 7"/>
          <p:cNvSpPr txBox="1"/>
          <p:nvPr/>
        </p:nvSpPr>
        <p:spPr>
          <a:xfrm>
            <a:off x="561703" y="1150238"/>
            <a:ext cx="8791303" cy="923330"/>
          </a:xfrm>
          <a:prstGeom prst="rect">
            <a:avLst/>
          </a:prstGeom>
          <a:noFill/>
        </p:spPr>
        <p:txBody>
          <a:bodyPr wrap="square" rtlCol="0">
            <a:spAutoFit/>
          </a:bodyPr>
          <a:lstStyle/>
          <a:p>
            <a:r>
              <a:rPr lang="fr-FR" u="sng" dirty="0">
                <a:solidFill>
                  <a:srgbClr val="FF0000"/>
                </a:solidFill>
                <a:latin typeface="Arial" panose="020B0604020202020204" pitchFamily="34" charset="0"/>
                <a:cs typeface="Arial" panose="020B0604020202020204" pitchFamily="34" charset="0"/>
              </a:rPr>
              <a:t>Visual Studio </a:t>
            </a:r>
            <a:r>
              <a:rPr lang="fr-FR" dirty="0">
                <a:latin typeface="Arial" panose="020B0604020202020204" pitchFamily="34" charset="0"/>
                <a:cs typeface="Arial" panose="020B0604020202020204" pitchFamily="34" charset="0"/>
              </a:rPr>
              <a:t>est un ensemble complet d'outils de développement permettant de générer des applications Web ASP.NET, des Services Web XML, des applications bureautiques et des applications mobiles.</a:t>
            </a:r>
          </a:p>
        </p:txBody>
      </p:sp>
      <p:sp>
        <p:nvSpPr>
          <p:cNvPr id="9" name="TextBox 8"/>
          <p:cNvSpPr txBox="1"/>
          <p:nvPr/>
        </p:nvSpPr>
        <p:spPr>
          <a:xfrm>
            <a:off x="561702" y="3213463"/>
            <a:ext cx="9039497" cy="1754326"/>
          </a:xfrm>
          <a:prstGeom prst="rect">
            <a:avLst/>
          </a:prstGeom>
          <a:noFill/>
        </p:spPr>
        <p:txBody>
          <a:bodyPr wrap="square" rtlCol="0">
            <a:spAutoFit/>
          </a:bodyPr>
          <a:lstStyle/>
          <a:p>
            <a:r>
              <a:rPr lang="fr-FR" u="sng" dirty="0">
                <a:solidFill>
                  <a:srgbClr val="FF0000"/>
                </a:solidFill>
                <a:latin typeface="Arial" panose="020B0604020202020204" pitchFamily="34" charset="0"/>
                <a:cs typeface="Arial" panose="020B0604020202020204" pitchFamily="34" charset="0"/>
              </a:rPr>
              <a:t>XAMPP </a:t>
            </a:r>
            <a:r>
              <a:rPr lang="fr-FR" dirty="0">
                <a:latin typeface="Arial" panose="020B0604020202020204" pitchFamily="34" charset="0"/>
                <a:cs typeface="Arial" panose="020B0604020202020204" pitchFamily="34" charset="0"/>
              </a:rPr>
              <a:t>est un progiciel open source populaire qui fournit un environnement de serveur Web local permettant aux développeurs de créer et de tester des applications Web. Le nom « XAMPP » signifie multiplateforme (X), Apache (A), MySQL (M), PHP (P) et Perl (P), qui sont les composants clés inclus dans le paquet. Il est conçu pour être facile à installer et à configurer, ce qui le rend adapté aux débutants et aux développeurs expérimentés</a:t>
            </a:r>
          </a:p>
        </p:txBody>
      </p:sp>
    </p:spTree>
    <p:extLst>
      <p:ext uri="{BB962C8B-B14F-4D97-AF65-F5344CB8AC3E}">
        <p14:creationId xmlns:p14="http://schemas.microsoft.com/office/powerpoint/2010/main" val="754113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326" y="509451"/>
            <a:ext cx="8647611" cy="1200329"/>
          </a:xfrm>
          <a:prstGeom prst="rect">
            <a:avLst/>
          </a:prstGeom>
          <a:noFill/>
        </p:spPr>
        <p:txBody>
          <a:bodyPr wrap="square" rtlCol="0">
            <a:spAutoFit/>
          </a:bodyPr>
          <a:lstStyle/>
          <a:p>
            <a:r>
              <a:rPr lang="fr-FR" u="sng" dirty="0">
                <a:solidFill>
                  <a:srgbClr val="FF0000"/>
                </a:solidFill>
                <a:latin typeface="Arial" panose="020B0604020202020204" pitchFamily="34" charset="0"/>
                <a:cs typeface="Arial" panose="020B0604020202020204" pitchFamily="34" charset="0"/>
              </a:rPr>
              <a:t>Larave</a:t>
            </a:r>
            <a:r>
              <a:rPr lang="fr-FR" dirty="0">
                <a:latin typeface="Arial" panose="020B0604020202020204" pitchFamily="34" charset="0"/>
                <a:cs typeface="Arial" panose="020B0604020202020204" pitchFamily="34" charset="0"/>
              </a:rPr>
              <a:t>l est un framework de développement web open source écrit en </a:t>
            </a:r>
            <a:r>
              <a:rPr lang="fr-FR" dirty="0" smtClean="0">
                <a:latin typeface="Arial" panose="020B0604020202020204" pitchFamily="34" charset="0"/>
                <a:cs typeface="Arial" panose="020B0604020202020204" pitchFamily="34" charset="0"/>
              </a:rPr>
              <a:t>PHP. </a:t>
            </a:r>
            <a:r>
              <a:rPr lang="fr-FR" dirty="0">
                <a:latin typeface="Arial" panose="020B0604020202020204" pitchFamily="34" charset="0"/>
                <a:cs typeface="Arial" panose="020B0604020202020204" pitchFamily="34" charset="0"/>
              </a:rPr>
              <a:t>Laravel suit le modèle de conception MVC (Modèle-Vue-Contrôleur) et propose une large gamme de fonctionnalités pour faciliter le développement d'applications web modernes, robustes et évolutives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140" y="1803899"/>
            <a:ext cx="2381250" cy="1341282"/>
          </a:xfrm>
          <a:prstGeom prst="rect">
            <a:avLst/>
          </a:prstGeom>
          <a:ln>
            <a:noFill/>
          </a:ln>
          <a:effectLst>
            <a:softEdge rad="112500"/>
          </a:effectLst>
        </p:spPr>
      </p:pic>
      <p:sp>
        <p:nvSpPr>
          <p:cNvPr id="4" name="TextBox 3"/>
          <p:cNvSpPr txBox="1"/>
          <p:nvPr/>
        </p:nvSpPr>
        <p:spPr>
          <a:xfrm>
            <a:off x="483326" y="3370217"/>
            <a:ext cx="9261565" cy="1200329"/>
          </a:xfrm>
          <a:prstGeom prst="rect">
            <a:avLst/>
          </a:prstGeom>
          <a:noFill/>
        </p:spPr>
        <p:txBody>
          <a:bodyPr wrap="square" rtlCol="0">
            <a:spAutoFit/>
          </a:bodyPr>
          <a:lstStyle/>
          <a:p>
            <a:r>
              <a:rPr lang="fr-FR" u="sng" dirty="0">
                <a:solidFill>
                  <a:srgbClr val="FF0000"/>
                </a:solidFill>
                <a:latin typeface="Arial" panose="020B0604020202020204" pitchFamily="34" charset="0"/>
                <a:cs typeface="Arial" panose="020B0604020202020204" pitchFamily="34" charset="0"/>
              </a:rPr>
              <a:t>phpMyAdmin</a:t>
            </a:r>
            <a:r>
              <a:rPr lang="fr-FR" dirty="0">
                <a:latin typeface="Arial" panose="020B0604020202020204" pitchFamily="34" charset="0"/>
                <a:cs typeface="Arial" panose="020B0604020202020204" pitchFamily="34" charset="0"/>
              </a:rPr>
              <a:t> est une application web open source écrite en PHP, conçue pour gérer et administrer les bases de données MySQL. Il offre une interface conviviale basée sur le web, permettant aux utilisateurs de gérer les bases de données, les tables, les requêtes SQL, les utilisateurs et les privilèges.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8715" y="4795582"/>
            <a:ext cx="2510382" cy="1357831"/>
          </a:xfrm>
          <a:prstGeom prst="rect">
            <a:avLst/>
          </a:prstGeom>
          <a:ln>
            <a:noFill/>
          </a:ln>
          <a:effectLst>
            <a:softEdge rad="112500"/>
          </a:effectLst>
        </p:spPr>
      </p:pic>
    </p:spTree>
    <p:extLst>
      <p:ext uri="{BB962C8B-B14F-4D97-AF65-F5344CB8AC3E}">
        <p14:creationId xmlns:p14="http://schemas.microsoft.com/office/powerpoint/2010/main" val="39238586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251</TotalTime>
  <Words>510</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 Unicode MS</vt:lpstr>
      <vt:lpstr>Arial</vt:lpstr>
      <vt:lpstr>Arial Black</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20</cp:revision>
  <dcterms:created xsi:type="dcterms:W3CDTF">2023-06-07T22:36:15Z</dcterms:created>
  <dcterms:modified xsi:type="dcterms:W3CDTF">2023-06-08T15:28:27Z</dcterms:modified>
</cp:coreProperties>
</file>