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7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60" r:id="rId6"/>
    <p:sldId id="267" r:id="rId7"/>
    <p:sldId id="266" r:id="rId8"/>
    <p:sldId id="262" r:id="rId9"/>
    <p:sldId id="268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sam_93@protonmail.com" initials="t" lastIdx="2" clrIdx="0">
    <p:extLst>
      <p:ext uri="{19B8F6BF-5375-455C-9EA6-DF929625EA0E}">
        <p15:presenceInfo xmlns:p15="http://schemas.microsoft.com/office/powerpoint/2012/main" userId="20d3f813a106f7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92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654029-7B4B-48DF-98AE-FC6816F68A29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8EF3A9-BDEF-41EB-8A29-463AF350DBDC}">
      <dgm:prSet phldrT="[Text]" custT="1"/>
      <dgm:spPr/>
      <dgm:t>
        <a:bodyPr/>
        <a:lstStyle/>
        <a:p>
          <a:r>
            <a:rPr lang="en-US" sz="1800" dirty="0" smtClean="0"/>
            <a:t>Features</a:t>
          </a:r>
          <a:endParaRPr lang="en-US" sz="1800" dirty="0"/>
        </a:p>
      </dgm:t>
    </dgm:pt>
    <dgm:pt modelId="{26253AAA-957F-4350-A811-BF45A5B5C1CB}" type="parTrans" cxnId="{421864B9-4FF9-421E-BD88-40EE5EF0B5C8}">
      <dgm:prSet/>
      <dgm:spPr/>
      <dgm:t>
        <a:bodyPr/>
        <a:lstStyle/>
        <a:p>
          <a:endParaRPr lang="en-US"/>
        </a:p>
      </dgm:t>
    </dgm:pt>
    <dgm:pt modelId="{DC2A34BC-5EF9-4D62-979B-23C1A163DAA6}" type="sibTrans" cxnId="{421864B9-4FF9-421E-BD88-40EE5EF0B5C8}">
      <dgm:prSet/>
      <dgm:spPr/>
      <dgm:t>
        <a:bodyPr/>
        <a:lstStyle/>
        <a:p>
          <a:endParaRPr lang="en-US"/>
        </a:p>
      </dgm:t>
    </dgm:pt>
    <dgm:pt modelId="{A281F5D5-31A6-4ED2-8D4E-CB77B62ACA69}">
      <dgm:prSet phldrT="[Text]" custT="1"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pPr algn="ctr"/>
          <a:r>
            <a:rPr lang="en-US" sz="1600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Salary</a:t>
          </a:r>
          <a:endParaRPr lang="en-US" sz="1600" dirty="0">
            <a:solidFill>
              <a:schemeClr val="accent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B5152C-EDC7-4CD6-B336-9E772E14839B}" type="parTrans" cxnId="{24452B1E-A2A9-4C77-9F8E-859D06E232BB}">
      <dgm:prSet/>
      <dgm:spPr/>
      <dgm:t>
        <a:bodyPr/>
        <a:lstStyle/>
        <a:p>
          <a:endParaRPr lang="en-US"/>
        </a:p>
      </dgm:t>
    </dgm:pt>
    <dgm:pt modelId="{0DDB5A2C-6396-4FE7-A161-BBF005254C81}" type="sibTrans" cxnId="{24452B1E-A2A9-4C77-9F8E-859D06E232BB}">
      <dgm:prSet/>
      <dgm:spPr/>
      <dgm:t>
        <a:bodyPr/>
        <a:lstStyle/>
        <a:p>
          <a:endParaRPr lang="en-US"/>
        </a:p>
      </dgm:t>
    </dgm:pt>
    <dgm:pt modelId="{37F302AB-E3A8-4D1C-A551-08B069C594E8}">
      <dgm:prSet phldrT="[Text]" custT="1"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pPr algn="ctr"/>
          <a:r>
            <a:rPr lang="en-US" sz="1600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No# of Projects</a:t>
          </a:r>
          <a:endParaRPr lang="en-US" sz="1600" dirty="0">
            <a:solidFill>
              <a:schemeClr val="accent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5B31541-DCF6-4C93-B8C3-6C081C107494}" type="parTrans" cxnId="{89D37E48-744D-460C-AC71-1A224546357E}">
      <dgm:prSet/>
      <dgm:spPr/>
      <dgm:t>
        <a:bodyPr/>
        <a:lstStyle/>
        <a:p>
          <a:endParaRPr lang="en-US"/>
        </a:p>
      </dgm:t>
    </dgm:pt>
    <dgm:pt modelId="{A69A2F16-2A6C-4199-9865-99B69CB04DCC}" type="sibTrans" cxnId="{89D37E48-744D-460C-AC71-1A224546357E}">
      <dgm:prSet/>
      <dgm:spPr/>
      <dgm:t>
        <a:bodyPr/>
        <a:lstStyle/>
        <a:p>
          <a:endParaRPr lang="en-US"/>
        </a:p>
      </dgm:t>
    </dgm:pt>
    <dgm:pt modelId="{AB16976C-6526-49CA-8465-BC65F1D03F92}">
      <dgm:prSet phldrT="[Text]" custT="1"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pPr algn="ctr"/>
          <a:r>
            <a:rPr lang="en-US" sz="1600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Years Spend</a:t>
          </a:r>
          <a:endParaRPr lang="en-US" sz="1600" dirty="0">
            <a:solidFill>
              <a:schemeClr val="accent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206054-E0E4-4359-8DF0-6F2D9B5EC7BC}" type="parTrans" cxnId="{E540ED74-B29D-49CD-9A31-E1BBB37ADD9E}">
      <dgm:prSet/>
      <dgm:spPr/>
      <dgm:t>
        <a:bodyPr/>
        <a:lstStyle/>
        <a:p>
          <a:endParaRPr lang="en-US"/>
        </a:p>
      </dgm:t>
    </dgm:pt>
    <dgm:pt modelId="{1AB2F84F-A78A-4308-AB5D-42EA89E1049E}" type="sibTrans" cxnId="{E540ED74-B29D-49CD-9A31-E1BBB37ADD9E}">
      <dgm:prSet/>
      <dgm:spPr/>
      <dgm:t>
        <a:bodyPr/>
        <a:lstStyle/>
        <a:p>
          <a:endParaRPr lang="en-US"/>
        </a:p>
      </dgm:t>
    </dgm:pt>
    <dgm:pt modelId="{12ED209C-82D4-4350-A69A-9D101FEEA58C}">
      <dgm:prSet phldrT="[Text]" custT="1"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pPr algn="ctr"/>
          <a:r>
            <a:rPr lang="en-US" sz="1600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Work Accident</a:t>
          </a:r>
          <a:endParaRPr lang="en-US" sz="1600" dirty="0">
            <a:solidFill>
              <a:schemeClr val="accent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E1BD41-4C4F-45F6-9A47-059300E54B0B}" type="parTrans" cxnId="{1A5AB5A6-5356-4536-8FC1-C709F45624DD}">
      <dgm:prSet/>
      <dgm:spPr/>
      <dgm:t>
        <a:bodyPr/>
        <a:lstStyle/>
        <a:p>
          <a:endParaRPr lang="en-US"/>
        </a:p>
      </dgm:t>
    </dgm:pt>
    <dgm:pt modelId="{E7BFE298-9D2A-426C-B727-B73B25DBAD79}" type="sibTrans" cxnId="{1A5AB5A6-5356-4536-8FC1-C709F45624DD}">
      <dgm:prSet/>
      <dgm:spPr/>
      <dgm:t>
        <a:bodyPr/>
        <a:lstStyle/>
        <a:p>
          <a:endParaRPr lang="en-US"/>
        </a:p>
      </dgm:t>
    </dgm:pt>
    <dgm:pt modelId="{5BA8BFB5-B842-49FD-A2D5-FAE75EA5A21F}">
      <dgm:prSet phldrT="[Text]" custT="1"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pPr algn="ctr"/>
          <a:r>
            <a:rPr lang="en-US" sz="1600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Low Satisfaction</a:t>
          </a:r>
          <a:endParaRPr lang="en-US" sz="1600" dirty="0">
            <a:solidFill>
              <a:schemeClr val="accent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F02349-1650-4BEE-9DA2-A3B65E707C8B}" type="parTrans" cxnId="{ED7440CD-8285-461A-AF0B-90E4AEC86195}">
      <dgm:prSet/>
      <dgm:spPr/>
      <dgm:t>
        <a:bodyPr/>
        <a:lstStyle/>
        <a:p>
          <a:endParaRPr lang="en-US"/>
        </a:p>
      </dgm:t>
    </dgm:pt>
    <dgm:pt modelId="{F30F0D04-ACF1-4747-9A60-B4740B075B73}" type="sibTrans" cxnId="{ED7440CD-8285-461A-AF0B-90E4AEC86195}">
      <dgm:prSet/>
      <dgm:spPr/>
      <dgm:t>
        <a:bodyPr/>
        <a:lstStyle/>
        <a:p>
          <a:endParaRPr lang="en-US"/>
        </a:p>
      </dgm:t>
    </dgm:pt>
    <dgm:pt modelId="{3E70FFC9-5B51-489B-A921-BB5A0A013C19}" type="pres">
      <dgm:prSet presAssocID="{16654029-7B4B-48DF-98AE-FC6816F68A29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ABDA8D9-29FA-4881-9FB8-396E67B2BAC8}" type="pres">
      <dgm:prSet presAssocID="{CC8EF3A9-BDEF-41EB-8A29-463AF350DBDC}" presName="parentText1" presStyleLbl="node1" presStyleIdx="0" presStyleCnt="1" custScaleY="113463" custLinFactNeighborY="-5662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8C64DE-D35A-462D-805D-F63A5178DD81}" type="pres">
      <dgm:prSet presAssocID="{CC8EF3A9-BDEF-41EB-8A29-463AF350DBDC}" presName="childText1" presStyleLbl="solidAlignAcc1" presStyleIdx="0" presStyleCnt="1" custScaleX="86495" custScaleY="108729" custLinFactNeighborX="-5248" custLinFactNeighborY="1408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5AB5A6-5356-4536-8FC1-C709F45624DD}" srcId="{CC8EF3A9-BDEF-41EB-8A29-463AF350DBDC}" destId="{12ED209C-82D4-4350-A69A-9D101FEEA58C}" srcOrd="3" destOrd="0" parTransId="{53E1BD41-4C4F-45F6-9A47-059300E54B0B}" sibTransId="{E7BFE298-9D2A-426C-B727-B73B25DBAD79}"/>
    <dgm:cxn modelId="{89D37E48-744D-460C-AC71-1A224546357E}" srcId="{CC8EF3A9-BDEF-41EB-8A29-463AF350DBDC}" destId="{37F302AB-E3A8-4D1C-A551-08B069C594E8}" srcOrd="1" destOrd="0" parTransId="{C5B31541-DCF6-4C93-B8C3-6C081C107494}" sibTransId="{A69A2F16-2A6C-4199-9865-99B69CB04DCC}"/>
    <dgm:cxn modelId="{159A770E-33A5-43CF-9C2A-5C8A70B723F7}" type="presOf" srcId="{A281F5D5-31A6-4ED2-8D4E-CB77B62ACA69}" destId="{798C64DE-D35A-462D-805D-F63A5178DD81}" srcOrd="0" destOrd="0" presId="urn:microsoft.com/office/officeart/2009/3/layout/IncreasingArrowsProcess"/>
    <dgm:cxn modelId="{E540ED74-B29D-49CD-9A31-E1BBB37ADD9E}" srcId="{CC8EF3A9-BDEF-41EB-8A29-463AF350DBDC}" destId="{AB16976C-6526-49CA-8465-BC65F1D03F92}" srcOrd="2" destOrd="0" parTransId="{66206054-E0E4-4359-8DF0-6F2D9B5EC7BC}" sibTransId="{1AB2F84F-A78A-4308-AB5D-42EA89E1049E}"/>
    <dgm:cxn modelId="{E9F2939C-071F-4BE4-BB62-4903FBD8DD64}" type="presOf" srcId="{12ED209C-82D4-4350-A69A-9D101FEEA58C}" destId="{798C64DE-D35A-462D-805D-F63A5178DD81}" srcOrd="0" destOrd="3" presId="urn:microsoft.com/office/officeart/2009/3/layout/IncreasingArrowsProcess"/>
    <dgm:cxn modelId="{421864B9-4FF9-421E-BD88-40EE5EF0B5C8}" srcId="{16654029-7B4B-48DF-98AE-FC6816F68A29}" destId="{CC8EF3A9-BDEF-41EB-8A29-463AF350DBDC}" srcOrd="0" destOrd="0" parTransId="{26253AAA-957F-4350-A811-BF45A5B5C1CB}" sibTransId="{DC2A34BC-5EF9-4D62-979B-23C1A163DAA6}"/>
    <dgm:cxn modelId="{E4877760-30CA-4319-8ED0-2FAE6041B369}" type="presOf" srcId="{16654029-7B4B-48DF-98AE-FC6816F68A29}" destId="{3E70FFC9-5B51-489B-A921-BB5A0A013C19}" srcOrd="0" destOrd="0" presId="urn:microsoft.com/office/officeart/2009/3/layout/IncreasingArrowsProcess"/>
    <dgm:cxn modelId="{ED7440CD-8285-461A-AF0B-90E4AEC86195}" srcId="{CC8EF3A9-BDEF-41EB-8A29-463AF350DBDC}" destId="{5BA8BFB5-B842-49FD-A2D5-FAE75EA5A21F}" srcOrd="4" destOrd="0" parTransId="{95F02349-1650-4BEE-9DA2-A3B65E707C8B}" sibTransId="{F30F0D04-ACF1-4747-9A60-B4740B075B73}"/>
    <dgm:cxn modelId="{C0E0FD87-E5E6-4782-B1D6-4FF3A5D80B59}" type="presOf" srcId="{AB16976C-6526-49CA-8465-BC65F1D03F92}" destId="{798C64DE-D35A-462D-805D-F63A5178DD81}" srcOrd="0" destOrd="2" presId="urn:microsoft.com/office/officeart/2009/3/layout/IncreasingArrowsProcess"/>
    <dgm:cxn modelId="{5B5949C1-EDD6-42B3-95AD-1D0AD68D7D8F}" type="presOf" srcId="{CC8EF3A9-BDEF-41EB-8A29-463AF350DBDC}" destId="{AABDA8D9-29FA-4881-9FB8-396E67B2BAC8}" srcOrd="0" destOrd="0" presId="urn:microsoft.com/office/officeart/2009/3/layout/IncreasingArrowsProcess"/>
    <dgm:cxn modelId="{755F4367-9C7C-4F29-9B73-1989F47D02BF}" type="presOf" srcId="{37F302AB-E3A8-4D1C-A551-08B069C594E8}" destId="{798C64DE-D35A-462D-805D-F63A5178DD81}" srcOrd="0" destOrd="1" presId="urn:microsoft.com/office/officeart/2009/3/layout/IncreasingArrowsProcess"/>
    <dgm:cxn modelId="{E25DFF6C-B283-4EA6-87A8-A8ECA2FA00AD}" type="presOf" srcId="{5BA8BFB5-B842-49FD-A2D5-FAE75EA5A21F}" destId="{798C64DE-D35A-462D-805D-F63A5178DD81}" srcOrd="0" destOrd="4" presId="urn:microsoft.com/office/officeart/2009/3/layout/IncreasingArrowsProcess"/>
    <dgm:cxn modelId="{24452B1E-A2A9-4C77-9F8E-859D06E232BB}" srcId="{CC8EF3A9-BDEF-41EB-8A29-463AF350DBDC}" destId="{A281F5D5-31A6-4ED2-8D4E-CB77B62ACA69}" srcOrd="0" destOrd="0" parTransId="{9AB5152C-EDC7-4CD6-B336-9E772E14839B}" sibTransId="{0DDB5A2C-6396-4FE7-A161-BBF005254C81}"/>
    <dgm:cxn modelId="{C11C2EE4-FDAA-498F-BCD8-2ACF76CF5840}" type="presParOf" srcId="{3E70FFC9-5B51-489B-A921-BB5A0A013C19}" destId="{AABDA8D9-29FA-4881-9FB8-396E67B2BAC8}" srcOrd="0" destOrd="0" presId="urn:microsoft.com/office/officeart/2009/3/layout/IncreasingArrowsProcess"/>
    <dgm:cxn modelId="{702EF10A-EC53-495E-B6ED-5924701F1122}" type="presParOf" srcId="{3E70FFC9-5B51-489B-A921-BB5A0A013C19}" destId="{798C64DE-D35A-462D-805D-F63A5178DD81}" srcOrd="1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2E07AA-8C50-46BB-A796-7111F2840CEC}" type="datetimeFigureOut">
              <a:rPr lang="en-CA" smtClean="0"/>
              <a:t>2021-09-12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933CF-7404-432A-80CB-BCF52E32B6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1556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6693-5F65-4B21-B542-3F8185F7EDE7}" type="datetime1">
              <a:rPr lang="en-CA" smtClean="0"/>
              <a:t>2021-09-12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9216-90E5-4186-A618-6B3891EBC9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6725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B25E-5E02-47BB-976C-6D80A8644DE8}" type="datetime1">
              <a:rPr lang="en-CA" smtClean="0"/>
              <a:t>2021-09-12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9216-90E5-4186-A618-6B3891EBC9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6995372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B25E-5E02-47BB-976C-6D80A8644DE8}" type="datetime1">
              <a:rPr lang="en-CA" smtClean="0"/>
              <a:t>2021-09-12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9216-90E5-4186-A618-6B3891EBC9BC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0077870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B25E-5E02-47BB-976C-6D80A8644DE8}" type="datetime1">
              <a:rPr lang="en-CA" smtClean="0"/>
              <a:t>2021-09-12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9216-90E5-4186-A618-6B3891EBC9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5782469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B25E-5E02-47BB-976C-6D80A8644DE8}" type="datetime1">
              <a:rPr lang="en-CA" smtClean="0"/>
              <a:t>2021-09-12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9216-90E5-4186-A618-6B3891EBC9BC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1313613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B25E-5E02-47BB-976C-6D80A8644DE8}" type="datetime1">
              <a:rPr lang="en-CA" smtClean="0"/>
              <a:t>2021-09-12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9216-90E5-4186-A618-6B3891EBC9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1480960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4DA3-B37D-47B3-B461-C032F7F5C8AA}" type="datetime1">
              <a:rPr lang="en-CA" smtClean="0"/>
              <a:t>2021-09-12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9216-90E5-4186-A618-6B3891EBC9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1458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6C78-23F1-4007-BB5B-FDB0924B07BC}" type="datetime1">
              <a:rPr lang="en-CA" smtClean="0"/>
              <a:t>2021-09-12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9216-90E5-4186-A618-6B3891EBC9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478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8466-0D6F-4458-ABD3-DE1AEE80389F}" type="datetime1">
              <a:rPr lang="en-CA" smtClean="0"/>
              <a:t>2021-09-12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9216-90E5-4186-A618-6B3891EBC9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4883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EDD6-B194-4047-BE20-DC3AF420378E}" type="datetime1">
              <a:rPr lang="en-CA" smtClean="0"/>
              <a:t>2021-09-12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9216-90E5-4186-A618-6B3891EBC9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9087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58C7-F512-47C2-9623-C292EDC2F61F}" type="datetime1">
              <a:rPr lang="en-CA" smtClean="0"/>
              <a:t>2021-09-12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9216-90E5-4186-A618-6B3891EBC9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96510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8D09-7CA5-406A-A6B0-7AB2591C0733}" type="datetime1">
              <a:rPr lang="en-CA" smtClean="0"/>
              <a:t>2021-09-12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9216-90E5-4186-A618-6B3891EBC9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57519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A067-CE79-4842-B239-3B30DD82625F}" type="datetime1">
              <a:rPr lang="en-CA" smtClean="0"/>
              <a:t>2021-09-12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9216-90E5-4186-A618-6B3891EBC9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1579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9A8D-008E-4EAA-88DC-FD3F4BE7BC0A}" type="datetime1">
              <a:rPr lang="en-CA" smtClean="0"/>
              <a:t>2021-09-12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9216-90E5-4186-A618-6B3891EBC9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4109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392D-A7C2-49D1-8D59-1C0D3DA38874}" type="datetime1">
              <a:rPr lang="en-CA" smtClean="0"/>
              <a:t>2021-09-12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9216-90E5-4186-A618-6B3891EBC9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43496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0C11-E684-40FC-98AA-654F44C1C1BC}" type="datetime1">
              <a:rPr lang="en-CA" smtClean="0"/>
              <a:t>2021-09-12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9216-90E5-4186-A618-6B3891EBC9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3374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DB25E-5E02-47BB-976C-6D80A8644DE8}" type="datetime1">
              <a:rPr lang="en-CA" smtClean="0"/>
              <a:t>2021-09-12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8469216-90E5-4186-A618-6B3891EBC9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2394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  <p:sldLayoutId id="2147484009" r:id="rId12"/>
    <p:sldLayoutId id="2147484010" r:id="rId13"/>
    <p:sldLayoutId id="2147484011" r:id="rId14"/>
    <p:sldLayoutId id="2147484012" r:id="rId15"/>
    <p:sldLayoutId id="2147484013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enefits.com/workest/what-is-employee-turnover-and-why-it-matters/" TargetMode="External"/><Relationship Id="rId2" Type="http://schemas.openxmlformats.org/officeDocument/2006/relationships/hyperlink" Target="https://www.kaggle.com/colara/human-resourc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kit-learn.org/stable/modules/tree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40654C-46C2-4256-9EF1-A34741913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129" y="1635616"/>
            <a:ext cx="10637949" cy="1996225"/>
          </a:xfrm>
        </p:spPr>
        <p:txBody>
          <a:bodyPr>
            <a:normAutofit/>
          </a:bodyPr>
          <a:lstStyle/>
          <a:p>
            <a:pPr algn="l"/>
            <a:r>
              <a:rPr lang="en-CA" sz="3600" dirty="0" smtClean="0"/>
              <a:t>Human Resource Analytics</a:t>
            </a:r>
            <a:br>
              <a:rPr lang="en-CA" sz="3600" dirty="0" smtClean="0"/>
            </a:br>
            <a:r>
              <a:rPr lang="en-CA" sz="3600" dirty="0" smtClean="0"/>
              <a:t>Predicting Employee Turnover</a:t>
            </a:r>
            <a:endParaRPr lang="en-CA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EA620CB-F6EC-45C1-9D3E-C61AE3C5B0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C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Wissam Mohammed</a:t>
            </a:r>
          </a:p>
          <a:p>
            <a:pPr algn="l"/>
            <a:r>
              <a:rPr lang="en-C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ICT  upskilling program – Data Science</a:t>
            </a:r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489CE7-46C8-4A6D-9922-936C7DD8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07067" y="5384161"/>
            <a:ext cx="911939" cy="365125"/>
          </a:xfrm>
        </p:spPr>
        <p:txBody>
          <a:bodyPr/>
          <a:lstStyle/>
          <a:p>
            <a:r>
              <a:rPr lang="en-CA" dirty="0" smtClean="0"/>
              <a:t>2021-9-13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1493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Machine learning </a:t>
            </a:r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b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en-US" sz="24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2917115"/>
              </p:ext>
            </p:extLst>
          </p:nvPr>
        </p:nvGraphicFramePr>
        <p:xfrm>
          <a:off x="677863" y="2257131"/>
          <a:ext cx="8697957" cy="1876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9319"/>
                <a:gridCol w="2899319"/>
                <a:gridCol w="2899319"/>
              </a:tblGrid>
              <a:tr h="779709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Cross</a:t>
                      </a:r>
                      <a:r>
                        <a:rPr lang="en-US" baseline="0" dirty="0" smtClean="0"/>
                        <a:t> Validation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AUC</a:t>
                      </a:r>
                    </a:p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362576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Tree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95.03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94.07</a:t>
                      </a:r>
                      <a:endParaRPr lang="en-US" dirty="0"/>
                    </a:p>
                  </a:txBody>
                  <a:tcPr/>
                </a:tc>
              </a:tr>
              <a:tr h="362576">
                <a:tc>
                  <a:txBody>
                    <a:bodyPr/>
                    <a:lstStyle/>
                    <a:p>
                      <a:r>
                        <a:rPr lang="en-US" dirty="0" smtClean="0"/>
                        <a:t>Random</a:t>
                      </a:r>
                      <a:r>
                        <a:rPr lang="en-US" baseline="0" dirty="0" smtClean="0"/>
                        <a:t> Forest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93.97</a:t>
                      </a:r>
                      <a:endParaRPr lang="en-US" dirty="0"/>
                    </a:p>
                  </a:txBody>
                  <a:tcPr/>
                </a:tc>
              </a:tr>
              <a:tr h="362576">
                <a:tc>
                  <a:txBody>
                    <a:bodyPr/>
                    <a:lstStyle/>
                    <a:p>
                      <a:r>
                        <a:rPr lang="en-US" dirty="0" smtClean="0"/>
                        <a:t>XGBoost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96.29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96.23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8466-0D6F-4458-ABD3-DE1AEE80389F}" type="datetime1">
              <a:rPr lang="en-CA" smtClean="0"/>
              <a:t>2021-09-12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9216-90E5-4186-A618-6B3891EBC9BC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49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explored and analyzed  human </a:t>
            </a:r>
            <a:r>
              <a:rPr lang="en-US" dirty="0"/>
              <a:t>r</a:t>
            </a:r>
            <a:r>
              <a:rPr lang="en-US" dirty="0" smtClean="0"/>
              <a:t>esources </a:t>
            </a:r>
            <a:r>
              <a:rPr lang="en-US" dirty="0"/>
              <a:t>d</a:t>
            </a:r>
            <a:r>
              <a:rPr lang="en-US" dirty="0" smtClean="0"/>
              <a:t>ataset</a:t>
            </a:r>
          </a:p>
          <a:p>
            <a:r>
              <a:rPr lang="en-US" dirty="0" smtClean="0"/>
              <a:t>We applied supervised machine learning model algorithm </a:t>
            </a:r>
          </a:p>
          <a:p>
            <a:r>
              <a:rPr lang="en-US" dirty="0" smtClean="0"/>
              <a:t>We had 96.29 confidence accuracy that 23.70 who left is due to the features that we have investigated </a:t>
            </a:r>
          </a:p>
          <a:p>
            <a:r>
              <a:rPr lang="en-US" dirty="0" smtClean="0"/>
              <a:t>Model Evaluation for Ml model (XGBoost had the better performance &amp; accuracy 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8466-0D6F-4458-ABD3-DE1AEE80389F}" type="datetime1">
              <a:rPr lang="en-CA" smtClean="0"/>
              <a:t>2021-09-12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9216-90E5-4186-A618-6B3891EBC9BC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269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Human Resource | </a:t>
            </a:r>
            <a:r>
              <a:rPr lang="en-US" dirty="0" smtClean="0">
                <a:hlinkClick r:id="rId2"/>
              </a:rPr>
              <a:t>Kaggle</a:t>
            </a:r>
            <a:endParaRPr lang="en-US" dirty="0" smtClean="0"/>
          </a:p>
          <a:p>
            <a:r>
              <a:rPr lang="en-US" dirty="0">
                <a:hlinkClick r:id="rId3"/>
              </a:rPr>
              <a:t>What Is Employee Turnover (and Why It Matters) | </a:t>
            </a:r>
            <a:r>
              <a:rPr lang="en-US" dirty="0" err="1">
                <a:hlinkClick r:id="rId3"/>
              </a:rPr>
              <a:t>Workest</a:t>
            </a:r>
            <a:r>
              <a:rPr lang="en-US" dirty="0">
                <a:hlinkClick r:id="rId3"/>
              </a:rPr>
              <a:t> (zenefits.com</a:t>
            </a:r>
            <a:r>
              <a:rPr lang="en-US" dirty="0" smtClean="0">
                <a:hlinkClick r:id="rId3"/>
              </a:rPr>
              <a:t>)</a:t>
            </a:r>
            <a:endParaRPr lang="en-US" dirty="0" smtClean="0"/>
          </a:p>
          <a:p>
            <a:r>
              <a:rPr lang="en-US" dirty="0">
                <a:hlinkClick r:id="rId4"/>
              </a:rPr>
              <a:t>1.10. Decision Trees — </a:t>
            </a:r>
            <a:r>
              <a:rPr lang="en-US" dirty="0" err="1">
                <a:hlinkClick r:id="rId4"/>
              </a:rPr>
              <a:t>scikit</a:t>
            </a:r>
            <a:r>
              <a:rPr lang="en-US" dirty="0">
                <a:hlinkClick r:id="rId4"/>
              </a:rPr>
              <a:t>-learn 0.24.2 documentation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8466-0D6F-4458-ABD3-DE1AEE80389F}" type="datetime1">
              <a:rPr lang="en-CA" smtClean="0"/>
              <a:t>2021-09-12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9216-90E5-4186-A618-6B3891EBC9BC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73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098" y="2791689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 You 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8466-0D6F-4458-ABD3-DE1AEE80389F}" type="datetime1">
              <a:rPr lang="en-CA" smtClean="0"/>
              <a:t>2021-09-12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9216-90E5-4186-A618-6B3891EBC9BC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761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49FA9B-023B-45BB-88E5-A99774E12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Outline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CE3947-46A1-4805-A253-D6588109D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q"/>
            </a:pPr>
            <a:endParaRPr lang="en-CA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 employee turnover (churn)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Problem Statement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Exploratory Data </a:t>
            </a:r>
            <a:r>
              <a:rPr lang="en-CA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Machine learning Model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Conclusion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References 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CA" dirty="0"/>
          </a:p>
          <a:p>
            <a:pPr lvl="1">
              <a:buFont typeface="Wingdings" panose="05000000000000000000" pitchFamily="2" charset="2"/>
              <a:buChar char="q"/>
            </a:pP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489CE7-46C8-4A6D-9922-936C7DD8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34693" y="6237973"/>
            <a:ext cx="911939" cy="365125"/>
          </a:xfrm>
        </p:spPr>
        <p:txBody>
          <a:bodyPr/>
          <a:lstStyle/>
          <a:p>
            <a:fld id="{17824FCC-E9DE-4231-8BAD-1FEEEBD52F47}" type="datetime1">
              <a:rPr lang="en-CA" smtClean="0"/>
              <a:t>2021-09-12</a:t>
            </a:fld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C204F5D-530C-4D6A-B5E7-D2E5279F4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8469216-90E5-4186-A618-6B3891EBC9BC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709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9679BE-DC7D-4480-A01D-591B64F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64" y="218392"/>
            <a:ext cx="8596668" cy="6188095"/>
          </a:xfrm>
        </p:spPr>
        <p:txBody>
          <a:bodyPr/>
          <a:lstStyle/>
          <a:p>
            <a:r>
              <a:rPr lang="en-CA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set of people who make up the workforce of an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organization.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C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Turnover (churn)</a:t>
            </a:r>
            <a:endParaRPr lang="en-C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98" y="3102980"/>
            <a:ext cx="3343149" cy="264519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B5662F-A7E0-4B01-AE11-C4B22FB3BB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34693" y="6204081"/>
            <a:ext cx="911939" cy="365125"/>
          </a:xfrm>
        </p:spPr>
        <p:txBody>
          <a:bodyPr/>
          <a:lstStyle/>
          <a:p>
            <a:fld id="{12BDD5C6-A072-4783-A2F0-F25D37383872}" type="datetime1">
              <a:rPr lang="en-CA" smtClean="0"/>
              <a:t>2021-09-12</a:t>
            </a:fld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56F9780-2BA9-4AEB-8F83-A0BC4B0BC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8469216-90E5-4186-A618-6B3891EBC9B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123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53AC94-518D-448D-B5F1-651260196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Dataset 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3BDD9C2-C838-43E4-9F86-43C7464ED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8466-0D6F-4458-ABD3-DE1AEE80389F}" type="datetime1">
              <a:rPr lang="en-CA" smtClean="0"/>
              <a:t>2021-09-12</a:t>
            </a:fld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7E44BF9-1774-4F4B-A491-73A9C4912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8469216-90E5-4186-A618-6B3891EBC9BC}" type="slidenum">
              <a:rPr lang="en-CA" smtClean="0"/>
              <a:t>4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34680"/>
            <a:ext cx="8930305" cy="21906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7334" y="3902299"/>
            <a:ext cx="3400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14999 Record x 10 Features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7334" y="4418876"/>
            <a:ext cx="5607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 dataset created by Kaggle community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023" y="4200081"/>
            <a:ext cx="1886158" cy="93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82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BB7E10-6F1C-408F-A4D2-D1B291739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64" y="43458"/>
            <a:ext cx="8596668" cy="1717314"/>
          </a:xfrm>
        </p:spPr>
        <p:txBody>
          <a:bodyPr>
            <a:normAutofit fontScale="90000"/>
          </a:bodyPr>
          <a:lstStyle/>
          <a:p>
            <a:pPr algn="ctr"/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Affecting or </a:t>
            </a: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C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ausing employee to Turnover ???</a:t>
            </a:r>
            <a:br>
              <a:rPr lang="en-C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CFE86F7-4C3A-4B50-B1E6-D4D8DA2CC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8466-0D6F-4458-ABD3-DE1AEE80389F}" type="datetime1">
              <a:rPr lang="en-CA" smtClean="0"/>
              <a:t>2021-09-12</a:t>
            </a:fld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CA5DB91-0873-479E-8D36-F71BA4FC2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8469216-90E5-4186-A618-6B3891EBC9BC}" type="slidenum">
              <a:rPr lang="en-CA" smtClean="0"/>
              <a:t>5</a:t>
            </a:fld>
            <a:endParaRPr lang="en-CA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66" y="2046598"/>
            <a:ext cx="8531830" cy="3760454"/>
          </a:xfrm>
        </p:spPr>
      </p:pic>
      <p:sp>
        <p:nvSpPr>
          <p:cNvPr id="9" name="Oval 8"/>
          <p:cNvSpPr/>
          <p:nvPr/>
        </p:nvSpPr>
        <p:spPr>
          <a:xfrm>
            <a:off x="743560" y="2960487"/>
            <a:ext cx="1182885" cy="1088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02227" y="2809461"/>
            <a:ext cx="1311966" cy="13164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926445" y="1790433"/>
            <a:ext cx="886405" cy="87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16656" y="280946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flipH="1">
            <a:off x="5181156" y="3456862"/>
            <a:ext cx="1093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Salary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flipH="1">
            <a:off x="3011226" y="2960487"/>
            <a:ext cx="10939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 of Project</a:t>
            </a:r>
          </a:p>
          <a:p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143450" y="2960487"/>
            <a:ext cx="1188231" cy="11654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flipH="1">
            <a:off x="805628" y="3113742"/>
            <a:ext cx="1093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Years spent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flipH="1">
            <a:off x="2017029" y="2027920"/>
            <a:ext cx="1093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Salary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flipH="1">
            <a:off x="5237714" y="3166046"/>
            <a:ext cx="1093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Accident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294751" y="1799477"/>
            <a:ext cx="886405" cy="87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flipH="1">
            <a:off x="4214193" y="1926248"/>
            <a:ext cx="1093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 satisfaction</a:t>
            </a: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47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481" y="-10834"/>
            <a:ext cx="8596668" cy="1320800"/>
          </a:xfrm>
        </p:spPr>
        <p:txBody>
          <a:bodyPr>
            <a:normAutofit/>
          </a:bodyPr>
          <a:lstStyle/>
          <a:p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b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Exploratory Data Analysis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8466-0D6F-4458-ABD3-DE1AEE80389F}" type="datetime1">
              <a:rPr lang="en-CA" smtClean="0"/>
              <a:t>2021-09-12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9216-90E5-4186-A618-6B3891EBC9BC}" type="slidenum">
              <a:rPr lang="en-CA" smtClean="0"/>
              <a:t>6</a:t>
            </a:fld>
            <a:endParaRPr lang="en-CA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77" y="1314232"/>
            <a:ext cx="7403220" cy="3585843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439122" y="862195"/>
            <a:ext cx="1546560" cy="14048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flipH="1">
            <a:off x="693889" y="1214651"/>
            <a:ext cx="1093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Years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Spent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597" y="2945408"/>
            <a:ext cx="1946643" cy="2244650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 flipV="1">
            <a:off x="1184856" y="2231533"/>
            <a:ext cx="13791" cy="872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985682" y="1434016"/>
            <a:ext cx="19516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078720" y="1914942"/>
            <a:ext cx="1456063" cy="1888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8843749" y="2674961"/>
            <a:ext cx="88583" cy="3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554" y="747993"/>
            <a:ext cx="4058021" cy="2764921"/>
          </a:xfrm>
        </p:spPr>
      </p:pic>
      <p:sp>
        <p:nvSpPr>
          <p:cNvPr id="12" name="Rectangle 11"/>
          <p:cNvSpPr/>
          <p:nvPr/>
        </p:nvSpPr>
        <p:spPr>
          <a:xfrm>
            <a:off x="6473360" y="862195"/>
            <a:ext cx="481232" cy="4291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451" y="3785122"/>
            <a:ext cx="4140682" cy="3113616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572823" y="4836956"/>
            <a:ext cx="1161978" cy="1220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1140021" y="4182134"/>
            <a:ext cx="13791" cy="872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734801" y="5447391"/>
            <a:ext cx="1716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flipH="1">
            <a:off x="758674" y="5190058"/>
            <a:ext cx="1093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Salary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7127012" y="4182134"/>
            <a:ext cx="1463651" cy="1207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25578" y="3905135"/>
            <a:ext cx="1453142" cy="55399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0 Low salary</a:t>
            </a:r>
          </a:p>
          <a:p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1 Medium salary</a:t>
            </a:r>
          </a:p>
          <a:p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2 High salary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24357" y="3988191"/>
            <a:ext cx="230235" cy="9847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24357" y="4139931"/>
            <a:ext cx="230235" cy="84406"/>
          </a:xfrm>
          <a:prstGeom prst="rect">
            <a:avLst/>
          </a:prstGeom>
          <a:solidFill>
            <a:srgbClr val="E6923E"/>
          </a:solidFill>
          <a:ln>
            <a:solidFill>
              <a:srgbClr val="E692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719166" y="4292766"/>
            <a:ext cx="235426" cy="7569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7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28287"/>
            <a:ext cx="8596668" cy="1320800"/>
          </a:xfrm>
        </p:spPr>
        <p:txBody>
          <a:bodyPr/>
          <a:lstStyle/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1.1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8466-0D6F-4458-ABD3-DE1AEE80389F}" type="datetime1">
              <a:rPr lang="en-CA" smtClean="0"/>
              <a:t>2021-09-12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9216-90E5-4186-A618-6B3891EBC9BC}" type="slidenum">
              <a:rPr lang="en-CA" smtClean="0"/>
              <a:t>7</a:t>
            </a:fld>
            <a:endParaRPr lang="en-CA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167119"/>
            <a:ext cx="7403220" cy="3585843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57548" y="1214651"/>
            <a:ext cx="1676071" cy="14048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flipH="1">
            <a:off x="876110" y="1422568"/>
            <a:ext cx="1093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 of projects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102" y="2911265"/>
            <a:ext cx="1971550" cy="2273370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 flipH="1" flipV="1">
            <a:off x="1381828" y="2546098"/>
            <a:ext cx="13755" cy="640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787857" y="1930400"/>
            <a:ext cx="19516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36222" y="1760432"/>
            <a:ext cx="14544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8843749" y="2674961"/>
            <a:ext cx="88583" cy="3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578239" y="1760432"/>
            <a:ext cx="0" cy="1491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Content Placeholder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838" y="1311162"/>
            <a:ext cx="3364384" cy="225413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733" y="4217750"/>
            <a:ext cx="3800594" cy="2286939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801467" y="5121072"/>
            <a:ext cx="1188231" cy="11654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H="1" flipV="1">
            <a:off x="1381828" y="4217750"/>
            <a:ext cx="1" cy="1012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989698" y="5700206"/>
            <a:ext cx="1564035" cy="3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7322372" y="4597758"/>
            <a:ext cx="1521377" cy="894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flipH="1">
            <a:off x="826829" y="5259484"/>
            <a:ext cx="1093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Accident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3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D2593E-5ED4-4454-8A38-04C77EBF6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 Insights from Exploratory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  <a:endParaRPr lang="en-CA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308945"/>
              </p:ext>
            </p:extLst>
          </p:nvPr>
        </p:nvGraphicFramePr>
        <p:xfrm>
          <a:off x="772730" y="2156556"/>
          <a:ext cx="8501272" cy="924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5318"/>
                <a:gridCol w="2125318"/>
                <a:gridCol w="2125318"/>
                <a:gridCol w="2125318"/>
              </a:tblGrid>
              <a:tr h="558825">
                <a:tc>
                  <a:txBody>
                    <a:bodyPr/>
                    <a:lstStyle/>
                    <a:p>
                      <a:r>
                        <a:rPr lang="en-US" dirty="0" smtClean="0"/>
                        <a:t>Left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Percentage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Stayed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Percentage</a:t>
                      </a:r>
                      <a:endParaRPr lang="en-US" dirty="0"/>
                    </a:p>
                  </a:txBody>
                  <a:tcPr/>
                </a:tc>
              </a:tr>
              <a:tr h="30715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3571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23.80 %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11428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75.19 %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61D576B-3FCD-4012-8732-02EF23E2B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8466-0D6F-4458-ABD3-DE1AEE80389F}" type="datetime1">
              <a:rPr lang="en-CA" smtClean="0"/>
              <a:t>2021-09-12</a:t>
            </a:fld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9646DD4-AC3B-4D7E-B32E-CC08E2E6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8469216-90E5-4186-A618-6B3891EBC9BC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993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D2593E-5ED4-4454-8A38-04C77EBF6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5343"/>
            <a:ext cx="8596668" cy="1320800"/>
          </a:xfrm>
        </p:spPr>
        <p:txBody>
          <a:bodyPr>
            <a:normAutofit/>
          </a:bodyPr>
          <a:lstStyle/>
          <a:p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b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Supervised Machine learning Model</a:t>
            </a:r>
            <a:endParaRPr lang="en-CA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61D576B-3FCD-4012-8732-02EF23E2B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8466-0D6F-4458-ABD3-DE1AEE80389F}" type="datetime1">
              <a:rPr lang="en-CA" smtClean="0"/>
              <a:t>2021-09-12</a:t>
            </a:fld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9646DD4-AC3B-4D7E-B32E-CC08E2E6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8469216-90E5-4186-A618-6B3891EBC9BC}" type="slidenum">
              <a:rPr lang="en-CA" smtClean="0"/>
              <a:t>9</a:t>
            </a:fld>
            <a:endParaRPr lang="en-CA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685787"/>
              </p:ext>
            </p:extLst>
          </p:nvPr>
        </p:nvGraphicFramePr>
        <p:xfrm>
          <a:off x="4872331" y="1145594"/>
          <a:ext cx="3653308" cy="766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654"/>
                <a:gridCol w="1826654"/>
              </a:tblGrid>
              <a:tr h="4004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Left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Percentage</a:t>
                      </a:r>
                      <a:endParaRPr lang="en-US" dirty="0"/>
                    </a:p>
                  </a:txBody>
                  <a:tcPr/>
                </a:tc>
              </a:tr>
              <a:tr h="26210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3571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23.80 %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872331" y="2128548"/>
            <a:ext cx="3653307" cy="762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97721" y="3101429"/>
            <a:ext cx="3816872" cy="963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2659458947"/>
              </p:ext>
            </p:extLst>
          </p:nvPr>
        </p:nvGraphicFramePr>
        <p:xfrm>
          <a:off x="375680" y="2736714"/>
          <a:ext cx="3713233" cy="3037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632185" y="2213494"/>
            <a:ext cx="227606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Prove  the  reasons  behind 3571  (Turnover)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10044" y="3241437"/>
            <a:ext cx="337306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</a:t>
            </a:r>
          </a:p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12478" y="4785840"/>
            <a:ext cx="1519707" cy="1174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939131" y="4794832"/>
            <a:ext cx="1519707" cy="1174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765784" y="4794832"/>
            <a:ext cx="1519707" cy="1174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154787" y="4894458"/>
            <a:ext cx="143508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00186" y="4894458"/>
            <a:ext cx="139277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08093" y="4911223"/>
            <a:ext cx="143508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XGBoost Classifier</a:t>
            </a: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8" name="Straight Arrow Connector 27"/>
          <p:cNvCxnSpPr>
            <a:stCxn id="9" idx="2"/>
            <a:endCxn id="21" idx="0"/>
          </p:cNvCxnSpPr>
          <p:nvPr/>
        </p:nvCxnSpPr>
        <p:spPr>
          <a:xfrm flipH="1">
            <a:off x="4872332" y="4065402"/>
            <a:ext cx="1833825" cy="720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2" idx="0"/>
          </p:cNvCxnSpPr>
          <p:nvPr/>
        </p:nvCxnSpPr>
        <p:spPr>
          <a:xfrm>
            <a:off x="6696822" y="4065402"/>
            <a:ext cx="2163" cy="729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2"/>
            <a:endCxn id="23" idx="0"/>
          </p:cNvCxnSpPr>
          <p:nvPr/>
        </p:nvCxnSpPr>
        <p:spPr>
          <a:xfrm>
            <a:off x="6706157" y="4065402"/>
            <a:ext cx="1819481" cy="729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11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635</TotalTime>
  <Words>271</Words>
  <Application>Microsoft Office PowerPoint</Application>
  <PresentationFormat>Widescreen</PresentationFormat>
  <Paragraphs>111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Human Resource Analytics Predicting Employee Turnover</vt:lpstr>
      <vt:lpstr>Outline </vt:lpstr>
      <vt:lpstr>Human Resource Is the set of people who make up the workforce of an organization.  Employee Turnover (churn)</vt:lpstr>
      <vt:lpstr>Dataset </vt:lpstr>
      <vt:lpstr>Problem Statement What is Affecting or causing employee to Turnover ??? </vt:lpstr>
      <vt:lpstr>Methods 1. Exploratory Data Analysis</vt:lpstr>
      <vt:lpstr>1.1 Exploratory Data Analysis</vt:lpstr>
      <vt:lpstr>1.2 Insights from Exploratory Data Analysis</vt:lpstr>
      <vt:lpstr>Method 2. Supervised Machine learning Model</vt:lpstr>
      <vt:lpstr>2.1 Supervised Machine learning Model Evaluation</vt:lpstr>
      <vt:lpstr>Conclusion</vt:lpstr>
      <vt:lpstr>References</vt:lpstr>
      <vt:lpstr>Thank  You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Title</dc:title>
  <dc:creator>Ala Abu Alkheir</dc:creator>
  <cp:lastModifiedBy>wesam_93@protonmail.com</cp:lastModifiedBy>
  <cp:revision>58</cp:revision>
  <dcterms:created xsi:type="dcterms:W3CDTF">2021-08-10T12:43:44Z</dcterms:created>
  <dcterms:modified xsi:type="dcterms:W3CDTF">2021-09-12T19:37:19Z</dcterms:modified>
</cp:coreProperties>
</file>