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5" r:id="rId9"/>
    <p:sldId id="264" r:id="rId10"/>
    <p:sldId id="266" r:id="rId11"/>
    <p:sldId id="278" r:id="rId12"/>
    <p:sldId id="268" r:id="rId13"/>
    <p:sldId id="269" r:id="rId14"/>
    <p:sldId id="270" r:id="rId15"/>
    <p:sldId id="273" r:id="rId16"/>
    <p:sldId id="271" r:id="rId17"/>
    <p:sldId id="274" r:id="rId18"/>
    <p:sldId id="267" r:id="rId19"/>
    <p:sldId id="262" r:id="rId20"/>
    <p:sldId id="263" r:id="rId21"/>
    <p:sldId id="27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/>
    <p:restoredTop sz="94655"/>
  </p:normalViewPr>
  <p:slideViewPr>
    <p:cSldViewPr snapToGrid="0" snapToObjects="1">
      <p:cViewPr>
        <p:scale>
          <a:sx n="95" d="100"/>
          <a:sy n="9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14E-5697-C640-BA6C-645ED08B5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9D6FE-DDE6-5E45-91E4-26E1F60B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C03DB-9B12-CF4A-9FA3-9BBDF4A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9BF6-B165-2F4B-87B6-92E0746B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A2FB-A85D-2441-879B-55F123A0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8BC4-3472-6545-A09B-76805F18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3B13-6602-3344-9DB2-74D129FE8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9835-2DF0-D34D-8CD6-F8386709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CD9F-4DA1-A24E-95E5-30C3226E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149D-6251-F147-86E7-5FEDDFB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53454-2DBE-D143-88E9-A929E6806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3C9B-4B4E-7D44-940E-5A29F633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29E3-E2E0-6841-858B-A9D6168C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526A-14D1-6149-B237-DA37E497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C4DC-CE00-1647-B0FE-AE201A17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9C1E-2157-F94B-9CCB-E960E441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E2E3-65D2-FF4E-A85B-78F31AB5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FC72-831E-314A-B293-96A70B4A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F88B-D53F-3149-895C-8282D16E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C986-AD54-6644-BCED-31BEE0A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318F-0446-304A-9742-D7378713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401C6-B8A4-B048-A588-C0854AC7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665-E071-E140-B2E0-1901C5A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445B-2FE9-3141-A7F4-B766E99D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F22C-11E3-3D46-94B1-A091C559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1AF0-A3A3-E84D-8A0A-763C7828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8B7D-A887-1F40-B544-48B5DAAFF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8BA04-B035-754D-9D88-7D9BD803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1D7D8-9B49-DD44-A549-05717096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64FE-E7A5-F149-8E46-5BC4C5F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B070-856B-A342-9237-336D785C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1F28-9536-6947-ABF7-6B8CC37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5579-A44F-9044-AB9F-8BD944C20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A07C-62A4-4B44-A264-D49F5C98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1E261-376D-DD48-94BD-64D489FF0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A64B5-D0FF-764D-924E-7384AC095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0FEAC-314C-9748-98E8-8EF511CF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8BD5F-BB3E-6C4C-8C6C-20DDB92F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3CF41-B883-AA4F-8F60-27149D68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6CC0-D14E-7E43-B5CD-8E6B062C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FA012-8E32-974B-A43B-88DB9D5F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5C2AC-1FF7-DE49-B780-FEE4D38A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14535-F009-AA42-A609-84823BFB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EB554-58B3-BB4E-AB02-561AF500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E6EFB-5DB8-244F-A0D0-359F5C0E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58BB-3841-4843-9554-87D07BC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5CA1-8209-9D4B-A2F7-45DE52E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CEEA-C1EB-D34C-AF23-8A3D6EB8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7FAE3-A546-8249-BF08-5641E007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05BB8-95D9-F04F-9279-F9A8B47A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36B8-7ABE-1343-A6B8-EDC65AE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39F5E-58C2-9C4E-83D7-F15BA9B4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FA6E-5190-004E-930A-58E355FE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76EBE-D467-1E4F-A264-BDC755E6E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1842-B2A6-F34F-A978-DFE59B7C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79CB-6DAA-7249-9FD3-B4214C2F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76C1D-2B27-2F4B-AB95-D5C3AA4F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11A8-16C4-1A46-A875-CB1203E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52AF-9F45-1247-8545-4289BAC4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ECF6-93A2-5740-9E54-C29439F9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0086-2941-EA44-9E1F-3485DF26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2209-17B0-974B-9D1B-E145B43DCE1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2852-CA59-F149-90B6-CFB3925E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0D6A-D087-5741-9480-4C58CE7E8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C604-5A86-9B47-B627-4F65F7B7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587B-2326-C844-80DB-53B6FD5B4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creative </a:t>
            </a:r>
            <a:br>
              <a:rPr lang="en-US" dirty="0"/>
            </a:br>
            <a:r>
              <a:rPr lang="en-US" dirty="0"/>
              <a:t>with 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F65B-CA56-B24E-8B12-DF57185F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Tijmen</a:t>
            </a:r>
            <a:r>
              <a:rPr lang="en-US" dirty="0"/>
              <a:t> </a:t>
            </a:r>
            <a:r>
              <a:rPr lang="en-US" dirty="0" err="1"/>
              <a:t>Tieleman</a:t>
            </a:r>
            <a:r>
              <a:rPr lang="en-US" dirty="0"/>
              <a:t>, CEO &amp; CTO at </a:t>
            </a:r>
            <a:r>
              <a:rPr lang="en-US" dirty="0" err="1"/>
              <a:t>minds.ai</a:t>
            </a:r>
            <a:endParaRPr lang="en-US" dirty="0"/>
          </a:p>
          <a:p>
            <a:r>
              <a:rPr lang="en-US" dirty="0" err="1"/>
              <a:t>WiSSAP</a:t>
            </a:r>
            <a:r>
              <a:rPr lang="en-US" dirty="0"/>
              <a:t> 2019, Trivandrum</a:t>
            </a:r>
          </a:p>
        </p:txBody>
      </p:sp>
    </p:spTree>
    <p:extLst>
      <p:ext uri="{BB962C8B-B14F-4D97-AF65-F5344CB8AC3E}">
        <p14:creationId xmlns:p14="http://schemas.microsoft.com/office/powerpoint/2010/main" val="7408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C56C-6250-5D4D-9774-909263B5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autoencoder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6A3C0-C350-7B4D-BFC6-0545B408E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3398" y="1439258"/>
            <a:ext cx="3910402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5FF800-2F4E-4445-BD27-94C2F87B17A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936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codes that tend to be of certain kinds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softmax</a:t>
            </a:r>
            <a:r>
              <a:rPr lang="en-US" dirty="0"/>
              <a:t> with 2 commonly used units and 10 rarely used ones.</a:t>
            </a:r>
          </a:p>
          <a:p>
            <a:pPr lvl="1"/>
            <a:r>
              <a:rPr lang="en-US" dirty="0"/>
              <a:t>E.g. binarizing and preferring sparsity</a:t>
            </a:r>
          </a:p>
          <a:p>
            <a:r>
              <a:rPr lang="en-US" dirty="0"/>
              <a:t>Method: simply push in the objective</a:t>
            </a:r>
          </a:p>
        </p:txBody>
      </p:sp>
    </p:spTree>
    <p:extLst>
      <p:ext uri="{BB962C8B-B14F-4D97-AF65-F5344CB8AC3E}">
        <p14:creationId xmlns:p14="http://schemas.microsoft.com/office/powerpoint/2010/main" val="38810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FAD4-499C-884D-9073-6F579EF8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21A6-DA1E-7E4B-8FC2-566CB824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Intermission: a few minutes for questions about the past few slides.</a:t>
            </a:r>
          </a:p>
        </p:txBody>
      </p:sp>
    </p:spTree>
    <p:extLst>
      <p:ext uri="{BB962C8B-B14F-4D97-AF65-F5344CB8AC3E}">
        <p14:creationId xmlns:p14="http://schemas.microsoft.com/office/powerpoint/2010/main" val="5947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9A2-3730-B548-AF09-B22106AB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DE4A-D852-3941-AF38-BAD38323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620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generally: domain-specific generator</a:t>
            </a:r>
          </a:p>
          <a:p>
            <a:pPr lvl="1"/>
            <a:r>
              <a:rPr lang="en-US" dirty="0"/>
              <a:t>E.g. audio synthesis autoencoder</a:t>
            </a:r>
          </a:p>
          <a:p>
            <a:r>
              <a:rPr lang="en-US" dirty="0"/>
              <a:t>Goal: highly interpretable codes</a:t>
            </a:r>
          </a:p>
          <a:p>
            <a:r>
              <a:rPr lang="en-US" dirty="0"/>
              <a:t>Goal: help the encoder understand the nature of images</a:t>
            </a:r>
          </a:p>
          <a:p>
            <a:r>
              <a:rPr lang="en-US" dirty="0"/>
              <a:t>Application: reverse rendering, for “image parsing” or as preparation for generating image variants</a:t>
            </a:r>
          </a:p>
          <a:p>
            <a:r>
              <a:rPr lang="en-US" dirty="0"/>
              <a:t>Application: using the better encoder as a good </a:t>
            </a:r>
            <a:r>
              <a:rPr lang="en-US" dirty="0" err="1"/>
              <a:t>featurizer</a:t>
            </a:r>
            <a:endParaRPr lang="en-US" dirty="0"/>
          </a:p>
          <a:p>
            <a:r>
              <a:rPr lang="en-US" dirty="0"/>
              <a:t>Method: replace the generator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614B5-24C2-F447-95D3-1E2EA29C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693" y="1414463"/>
            <a:ext cx="2654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9A2-3730-B548-AF09-B22106AB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as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DE4A-D852-3941-AF38-BAD38323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76244" cy="4762500"/>
          </a:xfrm>
        </p:spPr>
        <p:txBody>
          <a:bodyPr>
            <a:normAutofit/>
          </a:bodyPr>
          <a:lstStyle/>
          <a:p>
            <a:r>
              <a:rPr lang="en-US" dirty="0"/>
              <a:t>Problem: it has to be differentiable</a:t>
            </a:r>
          </a:p>
          <a:p>
            <a:r>
              <a:rPr lang="en-US" dirty="0"/>
              <a:t>Solution 1: implement a reduced CG system in TensorFlow</a:t>
            </a:r>
          </a:p>
          <a:p>
            <a:pPr lvl="1"/>
            <a:r>
              <a:rPr lang="en-US" dirty="0"/>
              <a:t>Weakness: “reduced” is unfortunate</a:t>
            </a:r>
          </a:p>
          <a:p>
            <a:pPr lvl="1"/>
            <a:r>
              <a:rPr lang="en-US" dirty="0"/>
              <a:t>Nice: it can contain </a:t>
            </a:r>
            <a:r>
              <a:rPr lang="en-US" dirty="0" err="1"/>
              <a:t>learnables</a:t>
            </a:r>
            <a:endParaRPr lang="en-US" dirty="0"/>
          </a:p>
          <a:p>
            <a:r>
              <a:rPr lang="en-US" dirty="0"/>
              <a:t>Solution 2: learn a second NN to approximate a real CG system; backpropagate through the approximation</a:t>
            </a:r>
          </a:p>
          <a:p>
            <a:pPr lvl="1"/>
            <a:r>
              <a:rPr lang="en-US" dirty="0"/>
              <a:t>Weakness: approximations are a pain</a:t>
            </a:r>
          </a:p>
          <a:p>
            <a:pPr lvl="1"/>
            <a:r>
              <a:rPr lang="en-US" dirty="0"/>
              <a:t>Nice: it has the potential for full CG</a:t>
            </a:r>
          </a:p>
          <a:p>
            <a:pPr lvl="1"/>
            <a:r>
              <a:rPr lang="en-US" dirty="0"/>
              <a:t>The codes still have to be continuous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614B5-24C2-F447-95D3-1E2EA29C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693" y="1414463"/>
            <a:ext cx="2654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82D2-8827-304E-B3A9-0E831791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: graphics for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284C-BD33-434B-AB28-2A0625E5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07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“capsules”</a:t>
            </a:r>
          </a:p>
          <a:p>
            <a:r>
              <a:rPr lang="en-US" dirty="0"/>
              <a:t>Learned constant: small image templates</a:t>
            </a:r>
          </a:p>
          <a:p>
            <a:r>
              <a:rPr lang="en-US" dirty="0"/>
              <a:t>Learned function: free code unit values </a:t>
            </a:r>
            <a:r>
              <a:rPr lang="en-US" dirty="0">
                <a:sym typeface="Wingdings" pitchFamily="2" charset="2"/>
              </a:rPr>
              <a:t> affine transformation for the templates</a:t>
            </a:r>
          </a:p>
          <a:p>
            <a:r>
              <a:rPr lang="en-US" dirty="0">
                <a:sym typeface="Wingdings" pitchFamily="2" charset="2"/>
              </a:rPr>
              <a:t>Hard-coded function: apply affine transformations to the templates</a:t>
            </a:r>
          </a:p>
          <a:p>
            <a:r>
              <a:rPr lang="en-US" dirty="0"/>
              <a:t>Affine transformed templates are added together to create final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583E8-554A-9A46-BAC5-D62D8A84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71" y="153687"/>
            <a:ext cx="5036713" cy="66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82D2-8827-304E-B3A9-0E831791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: graphics for MNIST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BECF3-E18A-9D48-B88A-7A0166CD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70" y="273676"/>
            <a:ext cx="3708530" cy="63106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BE525-CFCE-9349-A151-26E8728274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“capsules”</a:t>
            </a:r>
          </a:p>
          <a:p>
            <a:r>
              <a:rPr lang="en-US" dirty="0"/>
              <a:t>Learned constant: small image templates</a:t>
            </a:r>
          </a:p>
          <a:p>
            <a:r>
              <a:rPr lang="en-US" dirty="0"/>
              <a:t>Learned function: free code unit values </a:t>
            </a:r>
            <a:r>
              <a:rPr lang="en-US" dirty="0">
                <a:sym typeface="Wingdings" pitchFamily="2" charset="2"/>
              </a:rPr>
              <a:t> affine transformation for the templates</a:t>
            </a:r>
          </a:p>
          <a:p>
            <a:r>
              <a:rPr lang="en-US" dirty="0">
                <a:sym typeface="Wingdings" pitchFamily="2" charset="2"/>
              </a:rPr>
              <a:t>Hard-coded function: apply affine transformations to the templates</a:t>
            </a:r>
          </a:p>
          <a:p>
            <a:r>
              <a:rPr lang="en-US" dirty="0"/>
              <a:t>Affine transformed templates are added together to create final output</a:t>
            </a:r>
          </a:p>
        </p:txBody>
      </p:sp>
    </p:spTree>
    <p:extLst>
      <p:ext uri="{BB962C8B-B14F-4D97-AF65-F5344CB8AC3E}">
        <p14:creationId xmlns:p14="http://schemas.microsoft.com/office/powerpoint/2010/main" val="130366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86B8-CAC8-EB4D-9284-5ED3694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4F7E-3F0D-5349-BED9-AEC8B5D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 clustering wouldn’t work well: the generator is too primitive</a:t>
            </a:r>
          </a:p>
          <a:p>
            <a:pPr lvl="1"/>
            <a:r>
              <a:rPr lang="en-US" dirty="0"/>
              <a:t>We need a more powerful generator</a:t>
            </a:r>
          </a:p>
          <a:p>
            <a:pPr lvl="1"/>
            <a:r>
              <a:rPr lang="en-US" dirty="0"/>
              <a:t>It has to understand that a shifted image is still about the same image</a:t>
            </a:r>
          </a:p>
          <a:p>
            <a:pPr lvl="1"/>
            <a:r>
              <a:rPr lang="en-US" dirty="0"/>
              <a:t>Let’s use this computer graphics generator</a:t>
            </a:r>
          </a:p>
          <a:p>
            <a:r>
              <a:rPr lang="en-US" dirty="0"/>
              <a:t>Unsupervised clustering into 25 clusters</a:t>
            </a:r>
          </a:p>
          <a:p>
            <a:r>
              <a:rPr lang="en-US" dirty="0"/>
              <a:t>Good classification accuracy with just 25 labeled cases</a:t>
            </a:r>
          </a:p>
        </p:txBody>
      </p:sp>
    </p:spTree>
    <p:extLst>
      <p:ext uri="{BB962C8B-B14F-4D97-AF65-F5344CB8AC3E}">
        <p14:creationId xmlns:p14="http://schemas.microsoft.com/office/powerpoint/2010/main" val="4696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24689-0BD9-5142-A746-C9125EBE1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81" y="-1198"/>
            <a:ext cx="9182637" cy="6859198"/>
          </a:xfrm>
        </p:spPr>
      </p:pic>
    </p:spTree>
    <p:extLst>
      <p:ext uri="{BB962C8B-B14F-4D97-AF65-F5344CB8AC3E}">
        <p14:creationId xmlns:p14="http://schemas.microsoft.com/office/powerpoint/2010/main" val="185871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F3F8-F027-8748-B6FF-91EC9C64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features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1E9D-82AA-9945-81E6-FBD6CD0F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0476" cy="4351338"/>
          </a:xfrm>
        </p:spPr>
        <p:txBody>
          <a:bodyPr/>
          <a:lstStyle/>
          <a:p>
            <a:r>
              <a:rPr lang="en-US" dirty="0"/>
              <a:t>Goal: code components that are somewhat independently interpretable</a:t>
            </a:r>
          </a:p>
          <a:p>
            <a:r>
              <a:rPr lang="en-US" dirty="0"/>
              <a:t>Application: identifying the patterns in the data</a:t>
            </a:r>
          </a:p>
          <a:p>
            <a:r>
              <a:rPr lang="en-US" dirty="0"/>
              <a:t>Application: generating data variants with a higher chance of meaningful results</a:t>
            </a:r>
          </a:p>
          <a:p>
            <a:r>
              <a:rPr lang="en-US" dirty="0"/>
              <a:t>Method: apply dropout to the code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77A6C-EF30-4649-BA82-AC5FA77C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17" y="1414463"/>
            <a:ext cx="2120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D764-C2DC-0B4A-B0ED-AE03913F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5BB6-C59C-CE4C-A762-77DC8EB5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8541" cy="4351338"/>
          </a:xfrm>
        </p:spPr>
        <p:txBody>
          <a:bodyPr/>
          <a:lstStyle/>
          <a:p>
            <a:r>
              <a:rPr lang="en-US" dirty="0"/>
              <a:t>This focuses on one image (see the central column)</a:t>
            </a:r>
          </a:p>
          <a:p>
            <a:r>
              <a:rPr lang="en-US" dirty="0"/>
              <a:t>This shows data variants by varying one feature at a time</a:t>
            </a:r>
          </a:p>
          <a:p>
            <a:r>
              <a:rPr lang="en-US" dirty="0"/>
              <a:t>The 8 features are clearly somewhat independent</a:t>
            </a:r>
          </a:p>
          <a:p>
            <a:r>
              <a:rPr lang="en-US" dirty="0"/>
              <a:t>The variants are meaningful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31416-E3A0-684E-90A4-A6A3492E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47" y="1410237"/>
            <a:ext cx="6146653" cy="544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8ECBB-AC31-814B-822E-05C1451239A0}"/>
              </a:ext>
            </a:extLst>
          </p:cNvPr>
          <p:cNvSpPr txBox="1"/>
          <p:nvPr/>
        </p:nvSpPr>
        <p:spPr>
          <a:xfrm>
            <a:off x="7507109" y="721302"/>
            <a:ext cx="3223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ym typeface="Wingdings" pitchFamily="2" charset="2"/>
              </a:rPr>
              <a:t> </a:t>
            </a:r>
            <a:r>
              <a:rPr lang="en-US" sz="3000" dirty="0"/>
              <a:t>Feature value </a:t>
            </a:r>
            <a:r>
              <a:rPr lang="en-US" sz="3000" dirty="0">
                <a:sym typeface="Wingdings" pitchFamily="2" charset="2"/>
              </a:rPr>
              <a:t></a:t>
            </a:r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5C1E5-C78E-8640-B3AD-AC9384B9EA6D}"/>
              </a:ext>
            </a:extLst>
          </p:cNvPr>
          <p:cNvSpPr txBox="1"/>
          <p:nvPr/>
        </p:nvSpPr>
        <p:spPr>
          <a:xfrm rot="16200000">
            <a:off x="4022315" y="3997344"/>
            <a:ext cx="3223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ym typeface="Wingdings" pitchFamily="2" charset="2"/>
              </a:rPr>
              <a:t> </a:t>
            </a:r>
            <a:r>
              <a:rPr lang="en-US" sz="3000" dirty="0"/>
              <a:t>Feature index </a:t>
            </a:r>
            <a:r>
              <a:rPr lang="en-US" sz="3000" dirty="0">
                <a:sym typeface="Wingdings" pitchFamily="2" charset="2"/>
              </a:rPr>
              <a:t>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541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9AEC-1834-D040-8779-CF483595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ABE6-0BC9-A34F-99F2-75BDEFA4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fairly general talk</a:t>
            </a:r>
          </a:p>
          <a:p>
            <a:pPr lvl="1"/>
            <a:r>
              <a:rPr lang="en-US" dirty="0"/>
              <a:t>Application-agnostic</a:t>
            </a:r>
          </a:p>
          <a:p>
            <a:pPr lvl="1"/>
            <a:r>
              <a:rPr lang="en-US" dirty="0"/>
              <a:t>General ideas, rather than recent research</a:t>
            </a:r>
          </a:p>
          <a:p>
            <a:r>
              <a:rPr lang="en-US" dirty="0"/>
              <a:t>This is a fairly specialized talk</a:t>
            </a:r>
          </a:p>
          <a:p>
            <a:pPr lvl="1"/>
            <a:r>
              <a:rPr lang="en-US" dirty="0"/>
              <a:t>It’s about Deep Learning</a:t>
            </a:r>
          </a:p>
          <a:p>
            <a:pPr lvl="1"/>
            <a:r>
              <a:rPr lang="en-US" dirty="0"/>
              <a:t>More specifically: representation learning</a:t>
            </a:r>
          </a:p>
          <a:p>
            <a:pPr lvl="1"/>
            <a:r>
              <a:rPr lang="en-US" dirty="0"/>
              <a:t>More specifically: unsupervised representation learning</a:t>
            </a:r>
          </a:p>
          <a:p>
            <a:pPr lvl="1"/>
            <a:r>
              <a:rPr lang="en-US" dirty="0"/>
              <a:t>More specifically: autoencoders</a:t>
            </a:r>
          </a:p>
        </p:txBody>
      </p:sp>
    </p:spTree>
    <p:extLst>
      <p:ext uri="{BB962C8B-B14F-4D97-AF65-F5344CB8AC3E}">
        <p14:creationId xmlns:p14="http://schemas.microsoft.com/office/powerpoint/2010/main" val="6528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045D-4022-9A46-AB74-977D0BDE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crafting specialized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F71D-8125-DD40-A693-151C8E92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Impose some structure on the code</a:t>
            </a:r>
          </a:p>
          <a:p>
            <a:pPr lvl="1"/>
            <a:r>
              <a:rPr lang="en-US" dirty="0"/>
              <a:t>E.g. clustering autoencoder, computer graphics autoencoder</a:t>
            </a:r>
          </a:p>
          <a:p>
            <a:r>
              <a:rPr lang="en-US" dirty="0"/>
              <a:t>Apply deterministic editing to the code</a:t>
            </a:r>
          </a:p>
          <a:p>
            <a:pPr lvl="1"/>
            <a:r>
              <a:rPr lang="en-US" dirty="0"/>
              <a:t>E.g. ignoring autoencoder</a:t>
            </a:r>
          </a:p>
          <a:p>
            <a:r>
              <a:rPr lang="en-US" dirty="0"/>
              <a:t>Apply random editing to the code</a:t>
            </a:r>
          </a:p>
          <a:p>
            <a:pPr lvl="1"/>
            <a:r>
              <a:rPr lang="en-US" dirty="0"/>
              <a:t>E.g. binarizing autoencoder, clustering autoencoder, independent features autoencoder</a:t>
            </a:r>
          </a:p>
          <a:p>
            <a:r>
              <a:rPr lang="en-US" dirty="0"/>
              <a:t>Apply an objective function addition to the code</a:t>
            </a:r>
          </a:p>
          <a:p>
            <a:pPr lvl="1"/>
            <a:r>
              <a:rPr lang="en-US" dirty="0"/>
              <a:t>E.g. sparse binarizing autoencoder</a:t>
            </a:r>
          </a:p>
          <a:p>
            <a:r>
              <a:rPr lang="en-US" dirty="0"/>
              <a:t>Hard-code (part of) the generator</a:t>
            </a:r>
          </a:p>
          <a:p>
            <a:pPr lvl="1"/>
            <a:r>
              <a:rPr lang="en-US" dirty="0"/>
              <a:t>E.g. computer graphics autoencoder</a:t>
            </a:r>
          </a:p>
        </p:txBody>
      </p:sp>
    </p:spTree>
    <p:extLst>
      <p:ext uri="{BB962C8B-B14F-4D97-AF65-F5344CB8AC3E}">
        <p14:creationId xmlns:p14="http://schemas.microsoft.com/office/powerpoint/2010/main" val="162285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994-DD8B-B246-9E70-6BE4A37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5CA1-4005-1F49-A93D-2E6F2881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custom specialized autoencoders is doable</a:t>
            </a:r>
          </a:p>
          <a:p>
            <a:pPr lvl="1"/>
            <a:r>
              <a:rPr lang="en-US" dirty="0"/>
              <a:t>There is a collection of basic tools for this</a:t>
            </a:r>
          </a:p>
          <a:p>
            <a:pPr lvl="1"/>
            <a:r>
              <a:rPr lang="en-US" dirty="0"/>
              <a:t>This can improve interpretability and learning power</a:t>
            </a:r>
          </a:p>
          <a:p>
            <a:r>
              <a:rPr lang="en-US" dirty="0"/>
              <a:t>Next stage for DL: combining learnable and hard-coded components</a:t>
            </a:r>
          </a:p>
          <a:p>
            <a:pPr lvl="1"/>
            <a:r>
              <a:rPr lang="en-US" dirty="0"/>
              <a:t>Learnable components provide “intuition”</a:t>
            </a:r>
          </a:p>
          <a:p>
            <a:pPr lvl="1"/>
            <a:r>
              <a:rPr lang="en-US" dirty="0"/>
              <a:t>Hard-coded components provide the power of computation</a:t>
            </a:r>
          </a:p>
          <a:p>
            <a:pPr lvl="1"/>
            <a:r>
              <a:rPr lang="en-US" dirty="0"/>
              <a:t>Either alone is quite limited</a:t>
            </a:r>
          </a:p>
          <a:p>
            <a:pPr lvl="1"/>
            <a:r>
              <a:rPr lang="en-US" dirty="0"/>
              <a:t>AlphaGo has hard-coded as main() and learnable as subroutine</a:t>
            </a:r>
          </a:p>
          <a:p>
            <a:pPr lvl="1"/>
            <a:r>
              <a:rPr lang="en-US" dirty="0"/>
              <a:t>The CG autoencoder has learnable as main() and hard-coded as subroutine</a:t>
            </a:r>
          </a:p>
        </p:txBody>
      </p:sp>
    </p:spTree>
    <p:extLst>
      <p:ext uri="{BB962C8B-B14F-4D97-AF65-F5344CB8AC3E}">
        <p14:creationId xmlns:p14="http://schemas.microsoft.com/office/powerpoint/2010/main" val="74397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899-9760-F347-91BB-9527A838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21B5-C54D-B84D-97EC-3B78C824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AD9F-B1C5-C248-8C6F-FFF36211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8E8C-04D2-FD4A-9839-C2440A63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objective: reconstruct the input</a:t>
            </a:r>
          </a:p>
          <a:p>
            <a:r>
              <a:rPr lang="en-US" dirty="0"/>
              <a:t>Components: encoder and decoder</a:t>
            </a:r>
          </a:p>
          <a:p>
            <a:r>
              <a:rPr lang="en-US" dirty="0"/>
              <a:t>Usual purpose: representation learning</a:t>
            </a:r>
          </a:p>
          <a:p>
            <a:r>
              <a:rPr lang="en-US" dirty="0"/>
              <a:t>Generative view: variational autoencoders</a:t>
            </a:r>
          </a:p>
          <a:p>
            <a:pPr lvl="1"/>
            <a:r>
              <a:rPr lang="en-US" dirty="0"/>
              <a:t>Components: encoder and </a:t>
            </a:r>
            <a:r>
              <a:rPr lang="en-US" strike="sngStrike" dirty="0"/>
              <a:t>decoder</a:t>
            </a:r>
            <a:r>
              <a:rPr lang="en-US" dirty="0"/>
              <a:t> generator</a:t>
            </a:r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Get creative with encoder and/or generator</a:t>
            </a:r>
          </a:p>
          <a:p>
            <a:pPr lvl="1"/>
            <a:r>
              <a:rPr lang="en-US" dirty="0"/>
              <a:t>Interpretable codes can be arranged</a:t>
            </a:r>
          </a:p>
          <a:p>
            <a:pPr lvl="2"/>
            <a:r>
              <a:rPr lang="en-US" dirty="0"/>
              <a:t>Code units are only partially hidden units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2DE8C-922B-2946-A27E-622F4CDA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619" y="1047750"/>
            <a:ext cx="2120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613-7B24-AA47-8C78-987A421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E815-DFB2-0948-903B-323EF9FD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“k means”</a:t>
            </a:r>
          </a:p>
          <a:p>
            <a:r>
              <a:rPr lang="en-US" dirty="0"/>
              <a:t>K means as an (odd) autoencoder</a:t>
            </a:r>
          </a:p>
          <a:p>
            <a:pPr lvl="1"/>
            <a:r>
              <a:rPr lang="en-US" dirty="0"/>
              <a:t>Encoder (not NN)</a:t>
            </a:r>
          </a:p>
          <a:p>
            <a:pPr lvl="1"/>
            <a:r>
              <a:rPr lang="en-US" dirty="0"/>
              <a:t>Generator (constant for each cluster)</a:t>
            </a:r>
          </a:p>
          <a:p>
            <a:r>
              <a:rPr lang="en-US" dirty="0"/>
              <a:t>Implicit assumption</a:t>
            </a:r>
          </a:p>
          <a:p>
            <a:r>
              <a:rPr lang="en-US" dirty="0"/>
              <a:t>More powerful generator: non-trivial covariance</a:t>
            </a:r>
          </a:p>
          <a:p>
            <a:pPr lvl="1"/>
            <a:r>
              <a:rPr lang="en-US" dirty="0"/>
              <a:t>Different implicit assumption</a:t>
            </a:r>
          </a:p>
        </p:txBody>
      </p:sp>
    </p:spTree>
    <p:extLst>
      <p:ext uri="{BB962C8B-B14F-4D97-AF65-F5344CB8AC3E}">
        <p14:creationId xmlns:p14="http://schemas.microsoft.com/office/powerpoint/2010/main" val="48813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769-E42B-EE43-A244-780B13E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8BB2-DE79-6245-AF2A-6979BC49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889" y="1614488"/>
            <a:ext cx="2988275" cy="5183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free code units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23A85-36D3-694F-8FDF-6F921F37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6" y="2236609"/>
            <a:ext cx="1808819" cy="4075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31BFB-D482-8A4F-B7F2-93E06440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616" y="2209018"/>
            <a:ext cx="4037060" cy="41028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641312-3EA1-0C4E-BB49-8282327D4266}"/>
              </a:ext>
            </a:extLst>
          </p:cNvPr>
          <p:cNvSpPr txBox="1">
            <a:spLocks/>
          </p:cNvSpPr>
          <p:nvPr/>
        </p:nvSpPr>
        <p:spPr>
          <a:xfrm>
            <a:off x="588708" y="1626535"/>
            <a:ext cx="994153" cy="5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Naïve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B7C34-0586-5C45-9D01-BF261B0E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330" y="2209018"/>
            <a:ext cx="4037060" cy="410288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147C3B-2057-B748-92EE-7D81F6932668}"/>
              </a:ext>
            </a:extLst>
          </p:cNvPr>
          <p:cNvSpPr txBox="1">
            <a:spLocks/>
          </p:cNvSpPr>
          <p:nvPr/>
        </p:nvSpPr>
        <p:spPr>
          <a:xfrm>
            <a:off x="7051877" y="1259491"/>
            <a:ext cx="2988276" cy="873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free code units and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40211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FAD4-499C-884D-9073-6F579EF8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21A6-DA1E-7E4B-8FC2-566CB824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Intermission: a few minutes for questions about the past few slides.</a:t>
            </a:r>
          </a:p>
        </p:txBody>
      </p:sp>
    </p:spTree>
    <p:extLst>
      <p:ext uri="{BB962C8B-B14F-4D97-AF65-F5344CB8AC3E}">
        <p14:creationId xmlns:p14="http://schemas.microsoft.com/office/powerpoint/2010/main" val="338633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E9D9-40C7-4049-BDFD-B55290B8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creative with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01ED-7164-9342-832C-7BC32C37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Clustering autoencoder</a:t>
            </a:r>
          </a:p>
          <a:p>
            <a:r>
              <a:rPr lang="en-US" dirty="0"/>
              <a:t>Ignoring autoencoder</a:t>
            </a:r>
          </a:p>
          <a:p>
            <a:r>
              <a:rPr lang="en-US" dirty="0"/>
              <a:t>Binarizing autoencoder</a:t>
            </a:r>
          </a:p>
          <a:p>
            <a:r>
              <a:rPr lang="en-US" dirty="0"/>
              <a:t>Biased autoencoder</a:t>
            </a:r>
          </a:p>
          <a:p>
            <a:r>
              <a:rPr lang="en-US" dirty="0"/>
              <a:t>Computer graphics autoencoder</a:t>
            </a:r>
          </a:p>
          <a:p>
            <a:r>
              <a:rPr lang="en-US" dirty="0"/>
              <a:t>Independent features autoencoder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 free to combine</a:t>
            </a:r>
          </a:p>
        </p:txBody>
      </p:sp>
    </p:spTree>
    <p:extLst>
      <p:ext uri="{BB962C8B-B14F-4D97-AF65-F5344CB8AC3E}">
        <p14:creationId xmlns:p14="http://schemas.microsoft.com/office/powerpoint/2010/main" val="23712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09AA-3570-154A-A8F5-DE3B143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B1A1-CAB9-B14B-A34F-0F79880B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300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code that ignores some information</a:t>
            </a:r>
          </a:p>
          <a:p>
            <a:pPr lvl="1"/>
            <a:r>
              <a:rPr lang="en-US" dirty="0"/>
              <a:t>E.g. ignoring speaker information </a:t>
            </a:r>
          </a:p>
          <a:p>
            <a:pPr lvl="1"/>
            <a:r>
              <a:rPr lang="en-US" dirty="0"/>
              <a:t>E.g. ignoring the spoken text</a:t>
            </a:r>
          </a:p>
          <a:p>
            <a:r>
              <a:rPr lang="en-US" dirty="0"/>
              <a:t>Application: focusing on essentials</a:t>
            </a:r>
          </a:p>
          <a:p>
            <a:r>
              <a:rPr lang="en-US" dirty="0"/>
              <a:t>Application: domain adaptation</a:t>
            </a:r>
          </a:p>
          <a:p>
            <a:r>
              <a:rPr lang="en-US" dirty="0"/>
              <a:t>Application: anti-discrimination</a:t>
            </a:r>
          </a:p>
          <a:p>
            <a:r>
              <a:rPr lang="en-US" dirty="0"/>
              <a:t>Application: reconstructing with different information</a:t>
            </a:r>
          </a:p>
          <a:p>
            <a:r>
              <a:rPr lang="en-US" dirty="0"/>
              <a:t>Method 1: provide that information to the decoder</a:t>
            </a:r>
          </a:p>
          <a:p>
            <a:r>
              <a:rPr lang="en-US" dirty="0"/>
              <a:t>Method 2: insist that the to-be-hidden information cannot be reconstructed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A804E-F935-C740-BFBD-1A4656AE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98" y="1620044"/>
            <a:ext cx="4699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162-E034-DB45-8930-DBDB1FE0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Binarizing autoencoder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2EAFF-A834-BD4D-9ECB-0BAB3713B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425" y="1825625"/>
            <a:ext cx="1937795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E58B1B-D3F4-8B46-BA20-70BFCC0464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77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binary code</a:t>
            </a:r>
          </a:p>
          <a:p>
            <a:r>
              <a:rPr lang="en-US" dirty="0"/>
              <a:t>Application: ”semantic hashing”</a:t>
            </a:r>
          </a:p>
          <a:p>
            <a:r>
              <a:rPr lang="en-US" dirty="0"/>
              <a:t>Application: extreme compression (lossy)</a:t>
            </a:r>
          </a:p>
          <a:p>
            <a:r>
              <a:rPr lang="en-US" dirty="0"/>
              <a:t>Method: use discretization noise on a bank of logistic code units</a:t>
            </a:r>
          </a:p>
        </p:txBody>
      </p:sp>
    </p:spTree>
    <p:extLst>
      <p:ext uri="{BB962C8B-B14F-4D97-AF65-F5344CB8AC3E}">
        <p14:creationId xmlns:p14="http://schemas.microsoft.com/office/powerpoint/2010/main" val="20743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862</Words>
  <Application>Microsoft Macintosh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Getting creative  with autoencoders</vt:lpstr>
      <vt:lpstr>Overview</vt:lpstr>
      <vt:lpstr>Autoencoders</vt:lpstr>
      <vt:lpstr>Clustering</vt:lpstr>
      <vt:lpstr>Clustering autoencoder</vt:lpstr>
      <vt:lpstr>PowerPoint Presentation</vt:lpstr>
      <vt:lpstr>Getting creative with autoencoders</vt:lpstr>
      <vt:lpstr>Ignoring autoencoder</vt:lpstr>
      <vt:lpstr>Binarizing autoencoder</vt:lpstr>
      <vt:lpstr>Biased autoencoder</vt:lpstr>
      <vt:lpstr>PowerPoint Presentation</vt:lpstr>
      <vt:lpstr>Computer graphics autoencoder</vt:lpstr>
      <vt:lpstr>Computer graphics as generator</vt:lpstr>
      <vt:lpstr>PoC: graphics for MNIST</vt:lpstr>
      <vt:lpstr>PoC: graphics for MNIST</vt:lpstr>
      <vt:lpstr>Clustering MNIST</vt:lpstr>
      <vt:lpstr>PowerPoint Presentation</vt:lpstr>
      <vt:lpstr>Independent features autoencoder</vt:lpstr>
      <vt:lpstr>Independent features</vt:lpstr>
      <vt:lpstr>Tools for crafting specialized autoencoders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creative with autoencoders</dc:title>
  <dc:creator>Tijmen Tieleman</dc:creator>
  <cp:lastModifiedBy>Tijmen Tieleman</cp:lastModifiedBy>
  <cp:revision>40</cp:revision>
  <dcterms:created xsi:type="dcterms:W3CDTF">2019-01-26T07:31:31Z</dcterms:created>
  <dcterms:modified xsi:type="dcterms:W3CDTF">2019-01-27T16:30:01Z</dcterms:modified>
</cp:coreProperties>
</file>