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7AB5D0"/>
    <a:srgbClr val="4F81BD"/>
    <a:srgbClr val="446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67" autoAdjust="0"/>
  </p:normalViewPr>
  <p:slideViewPr>
    <p:cSldViewPr>
      <p:cViewPr varScale="1">
        <p:scale>
          <a:sx n="10" d="100"/>
          <a:sy n="10" d="100"/>
        </p:scale>
        <p:origin x="2188" y="152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ADE3E-5936-4068-AD41-F24DECA633F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843F0-F433-4DC4-AFB0-F0F6A42F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5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※ </a:t>
            </a:r>
            <a:r>
              <a:rPr lang="ko-KR" altLang="en-US" sz="1600" dirty="0">
                <a:solidFill>
                  <a:srgbClr val="FF0000"/>
                </a:solidFill>
              </a:rPr>
              <a:t>슬라이드 칸은 자율적으로 조정해서 사용하시기 바랍니다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843F0-F433-4DC4-AFB0-F0F6A42FE1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5D883C-0CD8-B9B6-92D8-5CA48609EAFE}"/>
              </a:ext>
            </a:extLst>
          </p:cNvPr>
          <p:cNvSpPr/>
          <p:nvPr/>
        </p:nvSpPr>
        <p:spPr>
          <a:xfrm>
            <a:off x="1027462" y="29221072"/>
            <a:ext cx="4998013" cy="309858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Box 478"/>
          <p:cNvSpPr txBox="1">
            <a:spLocks noChangeArrowheads="1"/>
          </p:cNvSpPr>
          <p:nvPr/>
        </p:nvSpPr>
        <p:spPr bwMode="auto">
          <a:xfrm>
            <a:off x="744765" y="2536148"/>
            <a:ext cx="310595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9600" b="1" dirty="0">
                <a:solidFill>
                  <a:schemeClr val="bg1"/>
                </a:solidFill>
                <a:latin typeface="Times New Roman" pitchFamily="18" charset="0"/>
              </a:rPr>
              <a:t>발표제목 </a:t>
            </a:r>
            <a:endParaRPr lang="en-US" altLang="ko-KR" sz="9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064B99-7702-4818-86F3-C408CDA4C598}"/>
              </a:ext>
            </a:extLst>
          </p:cNvPr>
          <p:cNvSpPr/>
          <p:nvPr/>
        </p:nvSpPr>
        <p:spPr>
          <a:xfrm>
            <a:off x="-37978" y="0"/>
            <a:ext cx="32404051" cy="7057085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 Box 478"/>
          <p:cNvSpPr txBox="1">
            <a:spLocks noChangeArrowheads="1"/>
          </p:cNvSpPr>
          <p:nvPr/>
        </p:nvSpPr>
        <p:spPr bwMode="auto">
          <a:xfrm>
            <a:off x="-1079895" y="206245"/>
            <a:ext cx="141135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2022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년도 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CNU SW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아카데미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경진대회</a:t>
            </a:r>
            <a:endParaRPr lang="en-US" altLang="ko-KR" sz="4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78689" y="645677"/>
            <a:ext cx="16202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       </a:t>
            </a:r>
            <a:endParaRPr lang="en-US" altLang="ko-KR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A486C-7C77-43E4-A2C1-9A8AF71EA9BA}"/>
              </a:ext>
            </a:extLst>
          </p:cNvPr>
          <p:cNvSpPr txBox="1"/>
          <p:nvPr/>
        </p:nvSpPr>
        <p:spPr>
          <a:xfrm>
            <a:off x="1250217" y="8163414"/>
            <a:ext cx="11642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224D60"/>
                </a:solidFill>
              </a:rPr>
              <a:t>프로젝트 배경 및 목표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5CBB0AD-BB86-41B8-AA60-01D7C325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0" b="91958" l="9901" r="89769">
                        <a14:foregroundMark x1="34323" y1="90210" x2="58589" y2="91797"/>
                        <a14:backgroundMark x1="60726" y1="94056" x2="60726" y2="94056"/>
                        <a14:backgroundMark x1="59406" y1="94056" x2="61056" y2="93706"/>
                        <a14:backgroundMark x1="59406" y1="94755" x2="61386" y2="94056"/>
                        <a14:backgroundMark x1="61056" y1="93357" x2="61386" y2="92308"/>
                        <a14:backgroundMark x1="60066" y1="94755" x2="60066" y2="93706"/>
                        <a14:backgroundMark x1="59736" y1="93007" x2="60726" y2="93007"/>
                        <a14:backgroundMark x1="61386" y1="93706" x2="59736" y2="93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698" y="-64382"/>
            <a:ext cx="2073352" cy="1957026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204DC9B-710B-435B-8E25-F289E6244B4F}"/>
              </a:ext>
            </a:extLst>
          </p:cNvPr>
          <p:cNvCxnSpPr>
            <a:cxnSpLocks/>
          </p:cNvCxnSpPr>
          <p:nvPr/>
        </p:nvCxnSpPr>
        <p:spPr>
          <a:xfrm>
            <a:off x="24194913" y="1973921"/>
            <a:ext cx="7848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702C04-5992-4D1E-89B3-7C69D452324C}"/>
              </a:ext>
            </a:extLst>
          </p:cNvPr>
          <p:cNvCxnSpPr/>
          <p:nvPr/>
        </p:nvCxnSpPr>
        <p:spPr>
          <a:xfrm>
            <a:off x="24194913" y="6409012"/>
            <a:ext cx="7848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131FC6-6D8E-47F1-831F-EB3A9D1FBA95}"/>
              </a:ext>
            </a:extLst>
          </p:cNvPr>
          <p:cNvSpPr txBox="1"/>
          <p:nvPr/>
        </p:nvSpPr>
        <p:spPr>
          <a:xfrm>
            <a:off x="24194913" y="2536148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팀      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AF6BB9-E66A-45B5-A0BB-D90CE2A84F5B}"/>
              </a:ext>
            </a:extLst>
          </p:cNvPr>
          <p:cNvSpPr txBox="1"/>
          <p:nvPr/>
        </p:nvSpPr>
        <p:spPr>
          <a:xfrm>
            <a:off x="24194913" y="3455678"/>
            <a:ext cx="3305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팀      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6B2DD-D960-4F98-AAEE-7273FFFB1904}"/>
              </a:ext>
            </a:extLst>
          </p:cNvPr>
          <p:cNvSpPr txBox="1"/>
          <p:nvPr/>
        </p:nvSpPr>
        <p:spPr>
          <a:xfrm>
            <a:off x="27255253" y="2587730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클라우드 </a:t>
            </a:r>
            <a:r>
              <a:rPr lang="ko-KR" altLang="en-US" sz="3600" dirty="0" err="1">
                <a:solidFill>
                  <a:schemeClr val="bg1"/>
                </a:solidFill>
              </a:rPr>
              <a:t>킹왕짱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D5CF0A-5F64-4D82-8928-5A6674F46A94}"/>
              </a:ext>
            </a:extLst>
          </p:cNvPr>
          <p:cNvSpPr txBox="1"/>
          <p:nvPr/>
        </p:nvSpPr>
        <p:spPr>
          <a:xfrm>
            <a:off x="27255253" y="3455678"/>
            <a:ext cx="488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나경환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컴퓨터공학과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95C088-8D76-4703-AD53-0A77A51529C0}"/>
              </a:ext>
            </a:extLst>
          </p:cNvPr>
          <p:cNvSpPr txBox="1"/>
          <p:nvPr/>
        </p:nvSpPr>
        <p:spPr>
          <a:xfrm>
            <a:off x="27255253" y="409567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</a:rPr>
              <a:t>최호기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</a:rPr>
              <a:t>메카트로닉스</a:t>
            </a:r>
            <a:r>
              <a:rPr lang="ko-KR" altLang="en-US" sz="2400" dirty="0">
                <a:solidFill>
                  <a:schemeClr val="bg1"/>
                </a:solidFill>
              </a:rPr>
              <a:t> 공학과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A7FF3E-D415-427E-99F2-D40C6EA9A915}"/>
              </a:ext>
            </a:extLst>
          </p:cNvPr>
          <p:cNvSpPr txBox="1"/>
          <p:nvPr/>
        </p:nvSpPr>
        <p:spPr>
          <a:xfrm>
            <a:off x="27255253" y="4789948"/>
            <a:ext cx="56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</a:rPr>
              <a:t>위수정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교육학과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EA4A10-B8B8-4325-89CD-AB37BAE817F1}"/>
              </a:ext>
            </a:extLst>
          </p:cNvPr>
          <p:cNvSpPr txBox="1"/>
          <p:nvPr/>
        </p:nvSpPr>
        <p:spPr>
          <a:xfrm>
            <a:off x="27232952" y="542670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엄희준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응용화학공학과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C7BD5C-9424-4A23-BEF1-E790B9E922E7}"/>
              </a:ext>
            </a:extLst>
          </p:cNvPr>
          <p:cNvSpPr txBox="1"/>
          <p:nvPr/>
        </p:nvSpPr>
        <p:spPr>
          <a:xfrm>
            <a:off x="2781052" y="2849175"/>
            <a:ext cx="13825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</a:rPr>
              <a:t>Cloud Orchestration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5BDD26-03A2-47EB-A15D-811DA348E7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0" y="2853249"/>
            <a:ext cx="1693356" cy="1693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A651A9-5CCE-4CCA-B25D-83D6493D4B95}"/>
              </a:ext>
            </a:extLst>
          </p:cNvPr>
          <p:cNvSpPr txBox="1"/>
          <p:nvPr/>
        </p:nvSpPr>
        <p:spPr>
          <a:xfrm>
            <a:off x="871684" y="10432922"/>
            <a:ext cx="13370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클라우드의 등장으로 기업은 고객에게 필수 역량과 서비스를 </a:t>
            </a:r>
            <a:r>
              <a:rPr lang="en-US" altLang="ko-KR" sz="4000" dirty="0"/>
              <a:t> </a:t>
            </a:r>
            <a:r>
              <a:rPr lang="ko-KR" altLang="en-US" sz="4000" dirty="0"/>
              <a:t>규모에 맞게 안정적이고 효과적으로 제공할 수 있게 되었다</a:t>
            </a:r>
            <a:r>
              <a:rPr lang="en-US" altLang="ko-KR" sz="4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1C762-BECA-4A8E-9897-8007BEB6EC8D}"/>
              </a:ext>
            </a:extLst>
          </p:cNvPr>
          <p:cNvSpPr txBox="1"/>
          <p:nvPr/>
        </p:nvSpPr>
        <p:spPr>
          <a:xfrm>
            <a:off x="871684" y="12522026"/>
            <a:ext cx="14234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그러나 클라우드 리소스의 필요성이 증가함에 따라 </a:t>
            </a:r>
            <a:endParaRPr lang="en-US" altLang="ko-KR" sz="4000" dirty="0"/>
          </a:p>
          <a:p>
            <a:r>
              <a:rPr lang="ko-KR" altLang="en-US" sz="4000" dirty="0"/>
              <a:t>효율적인 클라우드 리소스 관리의 필요성도 대두되고 있다</a:t>
            </a:r>
            <a:r>
              <a:rPr lang="en-US" altLang="ko-KR" sz="40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375CA-5575-4BD6-BE7C-7B42F6E8F610}"/>
              </a:ext>
            </a:extLst>
          </p:cNvPr>
          <p:cNvSpPr txBox="1"/>
          <p:nvPr/>
        </p:nvSpPr>
        <p:spPr>
          <a:xfrm>
            <a:off x="858843" y="14167447"/>
            <a:ext cx="13703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방대한 양의 여러 데이터가 여러 클라우드 환경에 분산되어 있기 때문에 일관적으로 프로세스를 구축하고 유지하는 것이 어려워진 상황이다</a:t>
            </a:r>
            <a:r>
              <a:rPr lang="en-US" altLang="ko-KR" sz="40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0F40BA-62B1-4CA4-AC82-E7345B24DCA2}"/>
              </a:ext>
            </a:extLst>
          </p:cNvPr>
          <p:cNvSpPr txBox="1"/>
          <p:nvPr/>
        </p:nvSpPr>
        <p:spPr>
          <a:xfrm>
            <a:off x="1000704" y="24546471"/>
            <a:ext cx="14234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따라서 본 프로젝트는 제공되는 클라우드 오케스트레이션을 학습하고 학습 내용을 바탕으로 이미지를 빌드한 후 모니터링 하는 과정을 담아보고자 한다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10" name="그래픽 9" descr="전구 및 기어">
            <a:extLst>
              <a:ext uri="{FF2B5EF4-FFF2-40B4-BE49-F238E27FC236}">
                <a16:creationId xmlns:a16="http://schemas.microsoft.com/office/drawing/2014/main" id="{349CEC72-2201-4C40-A692-806A3E3AD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59396" y="8158831"/>
            <a:ext cx="1024826" cy="102482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4C501C-F3FA-4F1F-9007-77AFD0B9AA7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164048" y="7057085"/>
            <a:ext cx="110501" cy="36148315"/>
          </a:xfrm>
          <a:prstGeom prst="line">
            <a:avLst/>
          </a:prstGeom>
          <a:ln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384CB3-4EEE-4C67-B993-F0F33292132D}"/>
              </a:ext>
            </a:extLst>
          </p:cNvPr>
          <p:cNvSpPr txBox="1"/>
          <p:nvPr/>
        </p:nvSpPr>
        <p:spPr>
          <a:xfrm>
            <a:off x="850243" y="16345963"/>
            <a:ext cx="14234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이러한 문제를 해결하기 위해 기업들은 클라우드 오케스트레이션을 활용하고 있다</a:t>
            </a:r>
            <a:r>
              <a:rPr lang="en-US" altLang="ko-KR" sz="4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33CE5-0F2E-48E1-9F9E-06C80C55C741}"/>
              </a:ext>
            </a:extLst>
          </p:cNvPr>
          <p:cNvSpPr txBox="1"/>
          <p:nvPr/>
        </p:nvSpPr>
        <p:spPr>
          <a:xfrm>
            <a:off x="1650704" y="9512955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배경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A50ADC-6625-4BCF-BA2D-87B48D61816C}"/>
              </a:ext>
            </a:extLst>
          </p:cNvPr>
          <p:cNvSpPr txBox="1"/>
          <p:nvPr/>
        </p:nvSpPr>
        <p:spPr>
          <a:xfrm>
            <a:off x="1498043" y="23743992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목표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D0C456-43E5-439C-AE8F-EA7324AE4FA9}"/>
              </a:ext>
            </a:extLst>
          </p:cNvPr>
          <p:cNvSpPr txBox="1"/>
          <p:nvPr/>
        </p:nvSpPr>
        <p:spPr>
          <a:xfrm>
            <a:off x="17471026" y="8212040"/>
            <a:ext cx="711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224D60"/>
                </a:solidFill>
              </a:rPr>
              <a:t>프로젝트 결과</a:t>
            </a:r>
          </a:p>
        </p:txBody>
      </p:sp>
      <p:pic>
        <p:nvPicPr>
          <p:cNvPr id="53" name="그래픽 52" descr="전구 및 기어">
            <a:extLst>
              <a:ext uri="{FF2B5EF4-FFF2-40B4-BE49-F238E27FC236}">
                <a16:creationId xmlns:a16="http://schemas.microsoft.com/office/drawing/2014/main" id="{51B0EBE4-E6E5-45AE-9242-18A7B7D847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16274549" y="8189798"/>
            <a:ext cx="1024826" cy="1024826"/>
          </a:xfrm>
          <a:prstGeom prst="rect">
            <a:avLst/>
          </a:prstGeom>
        </p:spPr>
      </p:pic>
      <p:pic>
        <p:nvPicPr>
          <p:cNvPr id="58" name="그래픽 57" descr="전구 및 기어">
            <a:extLst>
              <a:ext uri="{FF2B5EF4-FFF2-40B4-BE49-F238E27FC236}">
                <a16:creationId xmlns:a16="http://schemas.microsoft.com/office/drawing/2014/main" id="{EDCABBAA-9978-43A0-9229-5ED2EBFB42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16788552" y="35452045"/>
            <a:ext cx="1024826" cy="102482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341486B-7061-418D-86FB-F7125C343D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3" y="9511521"/>
            <a:ext cx="576041" cy="5760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A59A832-1B4E-4224-B506-6AE3272252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1" y="23776878"/>
            <a:ext cx="576041" cy="576041"/>
          </a:xfrm>
          <a:prstGeom prst="rect">
            <a:avLst/>
          </a:prstGeom>
        </p:spPr>
      </p:pic>
      <p:pic>
        <p:nvPicPr>
          <p:cNvPr id="68" name="그래픽 67" descr="전구 및 기어">
            <a:extLst>
              <a:ext uri="{FF2B5EF4-FFF2-40B4-BE49-F238E27FC236}">
                <a16:creationId xmlns:a16="http://schemas.microsoft.com/office/drawing/2014/main" id="{57F70EA4-3015-4D38-A48F-55459BE216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258281" y="26963115"/>
            <a:ext cx="1024826" cy="102482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3542022-FAD2-49AC-BE65-A2FBC92E5142}"/>
              </a:ext>
            </a:extLst>
          </p:cNvPr>
          <p:cNvSpPr txBox="1"/>
          <p:nvPr/>
        </p:nvSpPr>
        <p:spPr>
          <a:xfrm>
            <a:off x="18148638" y="35480438"/>
            <a:ext cx="711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224D60"/>
                </a:solidFill>
              </a:rPr>
              <a:t>프로젝트 활용방안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47E72C03-EAE5-4977-84F3-15135B483C0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50" y="30286727"/>
            <a:ext cx="1018740" cy="101874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8BD72E9-6BC4-4A3F-8E1C-59295E296129}"/>
              </a:ext>
            </a:extLst>
          </p:cNvPr>
          <p:cNvSpPr txBox="1"/>
          <p:nvPr/>
        </p:nvSpPr>
        <p:spPr>
          <a:xfrm>
            <a:off x="1186913" y="26970886"/>
            <a:ext cx="711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224D60"/>
                </a:solidFill>
              </a:rPr>
              <a:t>프로젝트 과정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B3F1973-29BF-4BB5-88D0-868D78A3DA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664" y="10050684"/>
            <a:ext cx="576041" cy="576041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E3FF77C1-6E04-43D4-94CA-0428425F6438}"/>
              </a:ext>
            </a:extLst>
          </p:cNvPr>
          <p:cNvSpPr txBox="1"/>
          <p:nvPr/>
        </p:nvSpPr>
        <p:spPr>
          <a:xfrm>
            <a:off x="17756339" y="9974244"/>
            <a:ext cx="3164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CPU</a:t>
            </a:r>
            <a:r>
              <a:rPr lang="ko-KR" altLang="en-US" sz="4400" dirty="0"/>
              <a:t> 사용량</a:t>
            </a: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59487E5E-B589-43BF-A7D2-9C384F68CE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759525" y="27500634"/>
            <a:ext cx="576040" cy="57604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1B19E9CB-9772-4820-97F8-8C5D4ECE88A8}"/>
              </a:ext>
            </a:extLst>
          </p:cNvPr>
          <p:cNvSpPr txBox="1"/>
          <p:nvPr/>
        </p:nvSpPr>
        <p:spPr>
          <a:xfrm>
            <a:off x="18046996" y="27515491"/>
            <a:ext cx="4187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메모리 사용량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9DB544-301D-5DF6-86A9-F81B55B99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979" y="11431708"/>
            <a:ext cx="13014776" cy="73208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4B3F9A-63E9-7625-A252-65B98D98DC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348" y="19763601"/>
            <a:ext cx="12869908" cy="72393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BA1FEA-BD4E-178C-022C-C777D022EE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412" y="28562595"/>
            <a:ext cx="12624869" cy="69178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B68428E-553D-6265-DA20-F7901FA219A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27" y="29601824"/>
            <a:ext cx="4451577" cy="233707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82372C-98A0-8D3A-BC07-DA3F050E1B75}"/>
              </a:ext>
            </a:extLst>
          </p:cNvPr>
          <p:cNvSpPr/>
          <p:nvPr/>
        </p:nvSpPr>
        <p:spPr>
          <a:xfrm>
            <a:off x="9215734" y="29092747"/>
            <a:ext cx="4998013" cy="309858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2F984-F90F-0B90-8762-69AB0C2571BA}"/>
              </a:ext>
            </a:extLst>
          </p:cNvPr>
          <p:cNvSpPr/>
          <p:nvPr/>
        </p:nvSpPr>
        <p:spPr>
          <a:xfrm>
            <a:off x="1084222" y="33931147"/>
            <a:ext cx="4998013" cy="309858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72BA925-568E-EDD4-E2DA-16F4F71EFAC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09" y="29241696"/>
            <a:ext cx="3205061" cy="285946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246126A-AEA1-17C3-D4E8-86FF2C3774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77" y="34325267"/>
            <a:ext cx="3985675" cy="231034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F16D2BE-14FD-E498-F7C4-3AD2E3DC63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53" y="33983985"/>
            <a:ext cx="5057577" cy="299290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CA6D880-BFD7-5219-0E8E-E628D6C250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05369" y="32532628"/>
            <a:ext cx="1018740" cy="101874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BFECAEE-6EB5-E976-4BB2-260A152CED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85631" y="34933798"/>
            <a:ext cx="1018740" cy="10187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20356C1-1C7D-4D96-5368-63624E0621CF}"/>
              </a:ext>
            </a:extLst>
          </p:cNvPr>
          <p:cNvSpPr txBox="1"/>
          <p:nvPr/>
        </p:nvSpPr>
        <p:spPr>
          <a:xfrm>
            <a:off x="1355550" y="38932338"/>
            <a:ext cx="13085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AWS</a:t>
            </a:r>
            <a:r>
              <a:rPr lang="ko-KR" altLang="en-US" sz="4000" dirty="0"/>
              <a:t>에 </a:t>
            </a:r>
            <a:r>
              <a:rPr lang="en-US" altLang="ko-KR" sz="4000" dirty="0"/>
              <a:t>DOCKER</a:t>
            </a:r>
            <a:r>
              <a:rPr lang="ko-KR" altLang="en-US" sz="4000" dirty="0"/>
              <a:t>를 설치한 후 </a:t>
            </a:r>
            <a:r>
              <a:rPr lang="en-US" altLang="ko-KR" sz="4000" dirty="0"/>
              <a:t>Hyper Registry</a:t>
            </a:r>
            <a:r>
              <a:rPr lang="ko-KR" altLang="en-US" sz="4000" dirty="0"/>
              <a:t>를 통해  </a:t>
            </a:r>
            <a:r>
              <a:rPr lang="en-US" altLang="ko-KR" sz="4000" dirty="0"/>
              <a:t>Image Build</a:t>
            </a:r>
            <a:r>
              <a:rPr lang="ko-KR" altLang="en-US" sz="4000" dirty="0"/>
              <a:t>를 진행 하였다</a:t>
            </a:r>
            <a:r>
              <a:rPr lang="en-US" altLang="ko-KR" sz="4000" dirty="0"/>
              <a:t>.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512ED3D-8253-2624-52CF-617A8B20B6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04" y="18064672"/>
            <a:ext cx="11785251" cy="489384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B87B4D1-84A7-C32C-032A-097D42A39743}"/>
              </a:ext>
            </a:extLst>
          </p:cNvPr>
          <p:cNvSpPr txBox="1"/>
          <p:nvPr/>
        </p:nvSpPr>
        <p:spPr>
          <a:xfrm>
            <a:off x="1294617" y="40605221"/>
            <a:ext cx="12255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이후 </a:t>
            </a:r>
            <a:r>
              <a:rPr lang="en-US" altLang="ko-KR" sz="4000" dirty="0"/>
              <a:t>Grafana</a:t>
            </a:r>
            <a:r>
              <a:rPr lang="ko-KR" altLang="en-US" sz="4000" dirty="0"/>
              <a:t>를 이용하여 </a:t>
            </a:r>
            <a:r>
              <a:rPr lang="en-US" altLang="ko-KR" sz="4000" dirty="0"/>
              <a:t>CPU</a:t>
            </a:r>
            <a:r>
              <a:rPr lang="ko-KR" altLang="en-US" sz="4000" dirty="0"/>
              <a:t> 및 메모리 사용량을 모니터링한 내용을 바탕으로 보고서를 작성하였다</a:t>
            </a:r>
            <a:r>
              <a:rPr lang="en-US" altLang="ko-KR" sz="4000" dirty="0"/>
              <a:t>.</a:t>
            </a:r>
            <a:endParaRPr lang="ko-KR" altLang="en-US" sz="4000" dirty="0"/>
          </a:p>
          <a:p>
            <a:endParaRPr lang="ko-KR" altLang="en-US" sz="4000" dirty="0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B1620960-5727-EBE1-4B79-57DE92711F1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64" y="38932338"/>
            <a:ext cx="987441" cy="9874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167</Words>
  <Application>Microsoft Office PowerPoint</Application>
  <PresentationFormat>사용자 지정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맑은 고딕</vt:lpstr>
      <vt:lpstr>Arial</vt:lpstr>
      <vt:lpstr>Times New Roman</vt:lpstr>
      <vt:lpstr>Office 테마</vt:lpstr>
      <vt:lpstr>PowerPoint 프레젠테이션</vt:lpstr>
    </vt:vector>
  </TitlesOfParts>
  <Company>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위 수정</cp:lastModifiedBy>
  <cp:revision>76</cp:revision>
  <dcterms:created xsi:type="dcterms:W3CDTF">2011-09-18T21:06:57Z</dcterms:created>
  <dcterms:modified xsi:type="dcterms:W3CDTF">2022-10-26T14:20:56Z</dcterms:modified>
</cp:coreProperties>
</file>