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76" r:id="rId5"/>
    <p:sldId id="277" r:id="rId6"/>
    <p:sldId id="278" r:id="rId7"/>
    <p:sldId id="279" r:id="rId8"/>
    <p:sldId id="281" r:id="rId9"/>
    <p:sldId id="286" r:id="rId10"/>
    <p:sldId id="287" r:id="rId11"/>
    <p:sldId id="282" r:id="rId12"/>
    <p:sldId id="280" r:id="rId13"/>
    <p:sldId id="283" r:id="rId14"/>
    <p:sldId id="284" r:id="rId15"/>
    <p:sldId id="285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>
      <p:cViewPr varScale="1">
        <p:scale>
          <a:sx n="78" d="100"/>
          <a:sy n="78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Image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Image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ssignmen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Assignment 2</a:t>
            </a:r>
            <a:r>
              <a:rPr lang="en-IE" dirty="0"/>
              <a:t> – Pacemaker V2.0</a:t>
            </a:r>
            <a:endParaRPr dirty="0"/>
          </a:p>
        </p:txBody>
      </p:sp>
      <p:sp>
        <p:nvSpPr>
          <p:cNvPr id="128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&lt;Student name&gt;, &lt;email&gt;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633413-7818-4F89-8C11-084892575F61}"/>
              </a:ext>
            </a:extLst>
          </p:cNvPr>
          <p:cNvSpPr txBox="1"/>
          <p:nvPr/>
        </p:nvSpPr>
        <p:spPr>
          <a:xfrm>
            <a:off x="285750" y="538898"/>
            <a:ext cx="7829549" cy="6565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Code </a:t>
            </a:r>
            <a:r>
              <a:rPr kumimoji="0" lang="en-IE" sz="3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Coverage </a:t>
            </a: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Screen Shot /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9208" y="3257714"/>
            <a:ext cx="395151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Note: If you have a submitted Rest + a Client application </a:t>
            </a:r>
            <a:r>
              <a:rPr lang="mr-IN" dirty="0" smtClean="0"/>
              <a:t>–</a:t>
            </a:r>
            <a:r>
              <a:rPr lang="en-US" dirty="0" smtClean="0"/>
              <a:t> the coverage report need exercise the Rest Service ONLY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7" y="3516086"/>
            <a:ext cx="5448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38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ssignment : Pacemaker 2.0"/>
          <p:cNvSpPr txBox="1"/>
          <p:nvPr/>
        </p:nvSpPr>
        <p:spPr>
          <a:xfrm>
            <a:off x="3252241" y="254050"/>
            <a:ext cx="5966918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Assignment : Pacemaker 2.0</a:t>
            </a:r>
          </a:p>
        </p:txBody>
      </p:sp>
      <p:sp>
        <p:nvSpPr>
          <p:cNvPr id="152" name="Commands/Features…"/>
          <p:cNvSpPr txBox="1"/>
          <p:nvPr/>
        </p:nvSpPr>
        <p:spPr>
          <a:xfrm>
            <a:off x="873125" y="2104343"/>
            <a:ext cx="10725150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Commands/Features</a:t>
            </a: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Test Driven Development Practices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>
              <a:solidFill>
                <a:srgbClr val="FF0000"/>
              </a:solidFill>
            </a:endParaRP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>
                <a:solidFill>
                  <a:srgbClr val="FF0000"/>
                </a:solidFill>
              </a:rPr>
              <a:t>Build &amp; Deployment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6317161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3464348733"/>
              </p:ext>
            </p:extLst>
          </p:nvPr>
        </p:nvGraphicFramePr>
        <p:xfrm>
          <a:off x="209550" y="847725"/>
          <a:ext cx="12617448" cy="8439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xmlns="" val="884488771"/>
                    </a:ext>
                  </a:extLst>
                </a:gridCol>
                <a:gridCol w="3682998">
                  <a:extLst>
                    <a:ext uri="{9D8B030D-6E8A-4147-A177-3AD203B41FA5}">
                      <a16:colId xmlns:a16="http://schemas.microsoft.com/office/drawing/2014/main" xmlns="" val="3227684027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Build and Deployment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dirty="0"/>
                        <a:t>Status</a:t>
                      </a: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dirty="0">
                          <a:solidFill>
                            <a:srgbClr val="444444"/>
                          </a:solidFill>
                        </a:rPr>
                        <a:t>URLs (where appropriate)</a:t>
                      </a: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Starter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Eclipse project archive</a:t>
                      </a:r>
                    </a:p>
                    <a:p>
                      <a:pPr marL="457200" indent="-457200" algn="l">
                        <a:buSzPct val="75000"/>
                        <a:buFont typeface="Helvetica Neue"/>
                        <a:buChar char="-"/>
                      </a:pPr>
                      <a:r>
                        <a:rPr lang="en-IE" sz="2400" dirty="0"/>
                        <a:t>pacemaker-console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Baseline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dirty="0" err="1"/>
                        <a:t>github</a:t>
                      </a:r>
                      <a:r>
                        <a:rPr lang="en-IE" sz="2400" dirty="0"/>
                        <a:t> repo</a:t>
                      </a:r>
                    </a:p>
                    <a:p>
                      <a:pPr marL="457200" indent="-457200" algn="l">
                        <a:buSzPct val="75000"/>
                        <a:buFont typeface="Helvetica Neue"/>
                        <a:buChar char="-"/>
                      </a:pPr>
                      <a:r>
                        <a:rPr lang="en-IE" sz="2400" dirty="0"/>
                        <a:t>pacemaker-console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2043438233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Good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maven </a:t>
                      </a:r>
                      <a:r>
                        <a:rPr lang="en-IE" sz="2400" dirty="0" err="1"/>
                        <a:t>github</a:t>
                      </a:r>
                      <a:r>
                        <a:rPr lang="en-IE" sz="2400" dirty="0"/>
                        <a:t> repos:</a:t>
                      </a:r>
                    </a:p>
                    <a:p>
                      <a:pPr algn="l"/>
                      <a:r>
                        <a:rPr lang="en-IE" sz="2400" dirty="0"/>
                        <a:t>- pacemaker-service</a:t>
                      </a:r>
                    </a:p>
                    <a:p>
                      <a:pPr marL="457200" indent="-457200" algn="l">
                        <a:buSzPct val="75000"/>
                        <a:buFont typeface="Helvetica Neue"/>
                        <a:buChar char="-"/>
                      </a:pPr>
                      <a:r>
                        <a:rPr lang="en-IE" sz="2400" dirty="0"/>
                        <a:t>pacemaker-console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2464152468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Excellent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pacemaker-service provides REST API</a:t>
                      </a:r>
                    </a:p>
                    <a:p>
                      <a:pPr algn="l"/>
                      <a:endParaRPr lang="en-IE" sz="2400" dirty="0"/>
                    </a:p>
                    <a:p>
                      <a:pPr algn="l"/>
                      <a:r>
                        <a:rPr lang="en-IE" sz="2400" dirty="0"/>
                        <a:t>pacemaker-console access API (over http)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318381417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Outstanding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pacemaker-service deployed to cloud</a:t>
                      </a:r>
                    </a:p>
                    <a:p>
                      <a:pPr algn="l"/>
                      <a:endParaRPr lang="en-IE" sz="2400" dirty="0"/>
                    </a:p>
                    <a:p>
                      <a:pPr algn="l"/>
                      <a:r>
                        <a:rPr lang="en-IE" sz="2400" dirty="0"/>
                        <a:t>pacemaker-client access cloud service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83134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68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ssignment : Pacemaker 2.0"/>
          <p:cNvSpPr txBox="1"/>
          <p:nvPr/>
        </p:nvSpPr>
        <p:spPr>
          <a:xfrm>
            <a:off x="3252241" y="254050"/>
            <a:ext cx="5966918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Assignment : Pacemaker 2.0</a:t>
            </a:r>
          </a:p>
        </p:txBody>
      </p:sp>
      <p:sp>
        <p:nvSpPr>
          <p:cNvPr id="152" name="Commands/Features…"/>
          <p:cNvSpPr txBox="1"/>
          <p:nvPr/>
        </p:nvSpPr>
        <p:spPr>
          <a:xfrm>
            <a:off x="873125" y="2104343"/>
            <a:ext cx="10725150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Commands/Features</a:t>
            </a: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Test Driven Development Practices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Build &amp; Deployment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>
                <a:solidFill>
                  <a:srgbClr val="FF0000"/>
                </a:solidFill>
              </a:rPr>
              <a:t>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9986847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1798480876"/>
              </p:ext>
            </p:extLst>
          </p:nvPr>
        </p:nvGraphicFramePr>
        <p:xfrm>
          <a:off x="209549" y="847725"/>
          <a:ext cx="12201525" cy="8343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1912">
                  <a:extLst>
                    <a:ext uri="{9D8B030D-6E8A-4147-A177-3AD203B41FA5}">
                      <a16:colId xmlns:a16="http://schemas.microsoft.com/office/drawing/2014/main" xmlns="" val="884488771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Language Features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dirty="0"/>
                        <a:t>Approach adopted (brief)</a:t>
                      </a: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58818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Starter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Java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dirty="0">
                          <a:solidFill>
                            <a:srgbClr val="444444"/>
                          </a:solidFill>
                        </a:rPr>
                        <a:t>n/a</a:t>
                      </a: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Baseline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Java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dirty="0">
                          <a:solidFill>
                            <a:srgbClr val="444444"/>
                          </a:solidFill>
                        </a:rPr>
                        <a:t>n/a</a:t>
                      </a: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438233"/>
                  </a:ext>
                </a:extLst>
              </a:tr>
              <a:tr h="2013857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Good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Java with </a:t>
                      </a:r>
                      <a:r>
                        <a:rPr lang="en-IE" sz="2400" dirty="0" err="1"/>
                        <a:t>Lamdbas</a:t>
                      </a:r>
                      <a:endParaRPr lang="en-IE" sz="24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2464152468"/>
                  </a:ext>
                </a:extLst>
              </a:tr>
              <a:tr h="2155372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Excellent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Java with Streams OR </a:t>
                      </a:r>
                      <a:r>
                        <a:rPr lang="en-IE" sz="2400" dirty="0" err="1"/>
                        <a:t>Kotlin</a:t>
                      </a:r>
                      <a:endParaRPr lang="en-IE" sz="24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318381417"/>
                  </a:ext>
                </a:extLst>
              </a:tr>
              <a:tr h="217026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Outstanding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err="1"/>
                        <a:t>Kotlin</a:t>
                      </a:r>
                      <a:endParaRPr lang="en-IE" sz="24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83134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228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mmands/Features…"/>
          <p:cNvSpPr txBox="1"/>
          <p:nvPr/>
        </p:nvSpPr>
        <p:spPr>
          <a:xfrm>
            <a:off x="1457324" y="2989915"/>
            <a:ext cx="9902825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75000"/>
              <a:defRPr u="sng"/>
            </a:pPr>
            <a:r>
              <a:rPr lang="en-IE" sz="13800" i="1" dirty="0"/>
              <a:t>Demo</a:t>
            </a:r>
            <a:endParaRPr sz="13800" i="1" dirty="0"/>
          </a:p>
        </p:txBody>
      </p:sp>
    </p:spTree>
    <p:extLst>
      <p:ext uri="{BB962C8B-B14F-4D97-AF65-F5344CB8AC3E}">
        <p14:creationId xmlns:p14="http://schemas.microsoft.com/office/powerpoint/2010/main" val="3114685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ssignment : Pacemaker 2.0"/>
          <p:cNvSpPr txBox="1"/>
          <p:nvPr/>
        </p:nvSpPr>
        <p:spPr>
          <a:xfrm>
            <a:off x="3252241" y="254050"/>
            <a:ext cx="5966918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Assignment : Pacemaker 2.0</a:t>
            </a:r>
          </a:p>
        </p:txBody>
      </p:sp>
      <p:sp>
        <p:nvSpPr>
          <p:cNvPr id="152" name="Commands/Features…"/>
          <p:cNvSpPr txBox="1"/>
          <p:nvPr/>
        </p:nvSpPr>
        <p:spPr>
          <a:xfrm>
            <a:off x="873125" y="2104343"/>
            <a:ext cx="10725150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>
                <a:solidFill>
                  <a:srgbClr val="FF0000"/>
                </a:solidFill>
              </a:rPr>
              <a:t>Commands/Features</a:t>
            </a:r>
            <a:endParaRPr lang="en-IE" sz="5400" dirty="0">
              <a:solidFill>
                <a:srgbClr val="FF0000"/>
              </a:solidFill>
            </a:endParaRP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Test Driven Development Practices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Build &amp; Deployment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Language Features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1902486643"/>
              </p:ext>
            </p:extLst>
          </p:nvPr>
        </p:nvGraphicFramePr>
        <p:xfrm>
          <a:off x="209550" y="847725"/>
          <a:ext cx="7067550" cy="8899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5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1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Commands / Features (Starter)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List Users: List all users emails, first and last names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gu</a:t>
                      </a:r>
                      <a:r>
                        <a:rPr sz="2400" dirty="0"/>
                        <a:t>  get-users ()</a:t>
                      </a: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29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Register: Create an account for a new user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ru</a:t>
                      </a:r>
                      <a:r>
                        <a:rPr sz="2400" dirty="0"/>
                        <a:t>  register-user (first name, last name</a:t>
                      </a:r>
                      <a:r>
                        <a:rPr lang="en-IE" sz="2400" dirty="0"/>
                        <a:t>,</a:t>
                      </a:r>
                      <a:r>
                        <a:rPr sz="2400" dirty="0"/>
                        <a:t> email, password)</a:t>
                      </a: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513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Login: Log in a registered user in to pacemaker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lu</a:t>
                      </a:r>
                      <a:r>
                        <a:rPr sz="2400" dirty="0"/>
                        <a:t>  login-user  (email, password)</a:t>
                      </a: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Logout: Logout current user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l logout  ()</a:t>
                      </a: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Add activity: create and add an activity for the logged in user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aa  add-activity  (type, location, distance)</a:t>
                      </a: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090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List Activities: List all activities for logged in user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la  list-activities ()</a:t>
                      </a: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5C0ACF-0D2D-4659-98B4-C5D633E10FC2}"/>
              </a:ext>
            </a:extLst>
          </p:cNvPr>
          <p:cNvSpPr/>
          <p:nvPr/>
        </p:nvSpPr>
        <p:spPr>
          <a:xfrm>
            <a:off x="8196943" y="3606283"/>
            <a:ext cx="3766457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 hangingPunct="1">
              <a:defRPr sz="1800">
                <a:solidFill>
                  <a:srgbClr val="000000"/>
                </a:solidFill>
              </a:defRPr>
            </a:pPr>
            <a:r>
              <a:rPr lang="en-IE" sz="3200" b="1" dirty="0">
                <a:solidFill>
                  <a:srgbClr val="444444"/>
                </a:solidFill>
              </a:rPr>
              <a:t>Starter Commands Provided in </a:t>
            </a:r>
          </a:p>
          <a:p>
            <a:pPr lvl="0" defTabSz="457200" hangingPunct="1">
              <a:defRPr sz="1800">
                <a:solidFill>
                  <a:srgbClr val="000000"/>
                </a:solidFill>
              </a:defRPr>
            </a:pPr>
            <a:r>
              <a:rPr lang="en-IE" sz="3200" b="1" dirty="0">
                <a:solidFill>
                  <a:srgbClr val="444444"/>
                </a:solidFill>
              </a:rPr>
              <a:t>Lab Solutions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1259722697"/>
              </p:ext>
            </p:extLst>
          </p:nvPr>
        </p:nvGraphicFramePr>
        <p:xfrm>
          <a:off x="387352" y="151249"/>
          <a:ext cx="12617448" cy="9602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5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1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xmlns="" val="884488771"/>
                    </a:ext>
                  </a:extLst>
                </a:gridCol>
                <a:gridCol w="2606673">
                  <a:extLst>
                    <a:ext uri="{9D8B030D-6E8A-4147-A177-3AD203B41FA5}">
                      <a16:colId xmlns:a16="http://schemas.microsoft.com/office/drawing/2014/main" xmlns="" val="3227684027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Commands / Features (Baseline)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Attempted?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Status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14529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Activity Location: List all locations for a specific activity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lal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list-activity-locations (activity-id)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7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Follow Friend: Follow a specific friend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f follow  (email)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Friends: List all of the friends of the logged in user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lf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 list-friends  ()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090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Friend Activity Report: List all activities of specific friend, sorted alphabetically by type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far friend-activity-report  (email)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090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Add location: Append location to an activity"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al  add-location  (activity-id, </a:t>
                      </a: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lat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, </a:t>
                      </a: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lng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i="1" dirty="0">
                          <a:solidFill>
                            <a:srgbClr val="444444"/>
                          </a:solidFill>
                        </a:rPr>
                        <a:t>Provided in Lab Solutions</a:t>
                      </a:r>
                      <a:endParaRPr sz="2600" b="1" i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2951819224"/>
                  </a:ext>
                </a:extLst>
              </a:tr>
              <a:tr h="15090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ActivityReport</a:t>
                      </a: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: List all activities for logged in user, sorted alphabetically by type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ar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 activity-report ()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i="1" dirty="0">
                          <a:solidFill>
                            <a:srgbClr val="444444"/>
                          </a:solidFill>
                        </a:rPr>
                        <a:t>Provided in Lab Solutions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81840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489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1792221417"/>
              </p:ext>
            </p:extLst>
          </p:nvPr>
        </p:nvGraphicFramePr>
        <p:xfrm>
          <a:off x="0" y="0"/>
          <a:ext cx="12617448" cy="9586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5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1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52609">
                  <a:extLst>
                    <a:ext uri="{9D8B030D-6E8A-4147-A177-3AD203B41FA5}">
                      <a16:colId xmlns:a16="http://schemas.microsoft.com/office/drawing/2014/main" xmlns="" val="884488771"/>
                    </a:ext>
                  </a:extLst>
                </a:gridCol>
                <a:gridCol w="2606673">
                  <a:extLst>
                    <a:ext uri="{9D8B030D-6E8A-4147-A177-3AD203B41FA5}">
                      <a16:colId xmlns:a16="http://schemas.microsoft.com/office/drawing/2014/main" xmlns="" val="3227684027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Commands / Features (Good)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Attempted?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Status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Activity Report: List all activities for logged in user by type. Sorted longest to shortest distance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44444"/>
                          </a:solidFill>
                        </a:rPr>
                        <a:t>ar  activity-report (byType: type)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29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Unfollow Friends: Stop following a friend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44444"/>
                          </a:solidFill>
                        </a:rPr>
                        <a:t>uf  unfollow-friend ()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513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Message Friend: send a message to a friend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44444"/>
                          </a:solidFill>
                        </a:rPr>
                        <a:t>mf  message-friend  (email, message)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Messages: List all messages for the logged in user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44444"/>
                          </a:solidFill>
                        </a:rPr>
                        <a:t>lm  list-messages ()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Distance Leader Board: list summary distances of all friends, sorted longest to shortest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dlb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distance-leader-board ()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090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Friend Activity Report: List all activities of specific friend, sorted alphabetically by type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ar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 activity-report (</a:t>
                      </a: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byType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: type)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50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4127367923"/>
              </p:ext>
            </p:extLst>
          </p:nvPr>
        </p:nvGraphicFramePr>
        <p:xfrm>
          <a:off x="209550" y="847725"/>
          <a:ext cx="12617448" cy="5903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5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1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xmlns="" val="884488771"/>
                    </a:ext>
                  </a:extLst>
                </a:gridCol>
                <a:gridCol w="2606673">
                  <a:extLst>
                    <a:ext uri="{9D8B030D-6E8A-4147-A177-3AD203B41FA5}">
                      <a16:colId xmlns:a16="http://schemas.microsoft.com/office/drawing/2014/main" xmlns="" val="3227684027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Commands / Features (Excellent)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Attempted?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Status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Distance Leader Board: distance leader board refined by type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dirty="0">
                        <a:solidFill>
                          <a:srgbClr val="444444"/>
                        </a:solidFill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dlbbt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distance-leader-board-by-type (</a:t>
                      </a: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byType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: type)</a:t>
                      </a:r>
                      <a:endParaRPr lang="en-IE" sz="2400" dirty="0">
                        <a:solidFill>
                          <a:srgbClr val="444444"/>
                        </a:solidFill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29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Message All Friends: send a message to all friends"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maf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message-all-friends (message)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513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Location Leader Board: list sorted summary distances of all friends in named location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444444"/>
                          </a:solidFill>
                        </a:rPr>
                        <a:t>llb</a:t>
                      </a:r>
                      <a:r>
                        <a:rPr sz="2400" dirty="0">
                          <a:solidFill>
                            <a:srgbClr val="444444"/>
                          </a:solidFill>
                        </a:rPr>
                        <a:t> location-leader-board (location)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895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3343837843"/>
              </p:ext>
            </p:extLst>
          </p:nvPr>
        </p:nvGraphicFramePr>
        <p:xfrm>
          <a:off x="209550" y="847725"/>
          <a:ext cx="12617448" cy="764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xmlns="" val="884488771"/>
                    </a:ext>
                  </a:extLst>
                </a:gridCol>
                <a:gridCol w="2606673">
                  <a:extLst>
                    <a:ext uri="{9D8B030D-6E8A-4147-A177-3AD203B41FA5}">
                      <a16:colId xmlns:a16="http://schemas.microsoft.com/office/drawing/2014/main" xmlns="" val="3227684027"/>
                    </a:ext>
                  </a:extLst>
                </a:gridCol>
              </a:tblGrid>
              <a:tr h="839209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Commands / Features (Outstanding)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Attempted?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600" b="1" dirty="0"/>
                        <a:t>Status</a:t>
                      </a:r>
                      <a:endParaRPr sz="2600"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1228083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pacemaker-service deployed to cloud </a:t>
                      </a:r>
                    </a:p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pacemaker-client access cloud service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Admin Account Define commands to administer service, to include:</a:t>
                      </a: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342900" marR="0" indent="-34290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remove users </a:t>
                      </a: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342900" marR="0" indent="-34290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disable/enable users </a:t>
                      </a: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342900" marR="0" indent="-34290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report user stats (</a:t>
                      </a:r>
                      <a:r>
                        <a:rPr lang="en-IE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nmr</a:t>
                      </a: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 logins, average number of activities etc...) </a:t>
                      </a:r>
                    </a:p>
                    <a:p>
                      <a:pPr marL="342900" marR="0" indent="-34290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584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ssignment : Pacemaker 2.0"/>
          <p:cNvSpPr txBox="1"/>
          <p:nvPr/>
        </p:nvSpPr>
        <p:spPr>
          <a:xfrm>
            <a:off x="3252241" y="254050"/>
            <a:ext cx="5966918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Assignment : Pacemaker 2.0</a:t>
            </a:r>
          </a:p>
        </p:txBody>
      </p:sp>
      <p:sp>
        <p:nvSpPr>
          <p:cNvPr id="152" name="Commands/Features…"/>
          <p:cNvSpPr txBox="1"/>
          <p:nvPr/>
        </p:nvSpPr>
        <p:spPr>
          <a:xfrm>
            <a:off x="873125" y="2104343"/>
            <a:ext cx="10725150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Commands/Features</a:t>
            </a: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>
                <a:solidFill>
                  <a:srgbClr val="FF0000"/>
                </a:solidFill>
              </a:rPr>
              <a:t>Test Driven Development Practices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Build &amp; Deployment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endParaRPr lang="en-IE" sz="5400" dirty="0"/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rPr sz="5400" dirty="0"/>
              <a:t>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570779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460469783"/>
              </p:ext>
            </p:extLst>
          </p:nvPr>
        </p:nvGraphicFramePr>
        <p:xfrm>
          <a:off x="657226" y="657225"/>
          <a:ext cx="4591049" cy="3306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1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5818">
                <a:tc grid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4000" b="1" dirty="0">
                          <a:solidFill>
                            <a:srgbClr val="FF0000"/>
                          </a:solidFill>
                          <a:sym typeface="Helvetica Neue Light"/>
                        </a:rPr>
                        <a:t>TDD Practices</a:t>
                      </a:r>
                      <a:endParaRPr sz="40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6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191086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Starter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30% Coverage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Baseline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40% Coverage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438233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Good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50% Coverage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4152468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Excellent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65</a:t>
                      </a:r>
                      <a:r>
                        <a:rPr lang="en-IE" sz="2400" dirty="0" smtClean="0"/>
                        <a:t>%</a:t>
                      </a:r>
                      <a:r>
                        <a:rPr lang="en-IE" sz="2400" baseline="0" dirty="0" smtClean="0"/>
                        <a:t> Coverage</a:t>
                      </a:r>
                      <a:endParaRPr lang="en-IE" sz="24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381417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Outstanding</a:t>
                      </a:r>
                      <a:endParaRPr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80% (with Mocking)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13473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633413-7818-4F89-8C11-084892575F61}"/>
              </a:ext>
            </a:extLst>
          </p:cNvPr>
          <p:cNvSpPr txBox="1"/>
          <p:nvPr/>
        </p:nvSpPr>
        <p:spPr>
          <a:xfrm>
            <a:off x="5682343" y="1766944"/>
            <a:ext cx="6376307" cy="6565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Code Coverage Achieved: xx%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2C7C98-C44B-4734-B12A-5B68D12332D2}"/>
              </a:ext>
            </a:extLst>
          </p:cNvPr>
          <p:cNvSpPr txBox="1"/>
          <p:nvPr/>
        </p:nvSpPr>
        <p:spPr>
          <a:xfrm>
            <a:off x="375557" y="4909504"/>
            <a:ext cx="12417880" cy="453457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Mocking Approach Adopted: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36768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650</Words>
  <Application>Microsoft Macintosh PowerPoint</Application>
  <PresentationFormat>Custom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</vt:lpstr>
      <vt:lpstr>Helvetica Neue</vt:lpstr>
      <vt:lpstr>Helvetica Neue Light</vt:lpstr>
      <vt:lpstr>Helvetica Neue Medium</vt:lpstr>
      <vt:lpstr>ModernPortfolio</vt:lpstr>
      <vt:lpstr>Assignment 2 – Pacemaker V2.0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– Pacemaker V2.0</dc:title>
  <cp:lastModifiedBy>Eamonn Deleastar</cp:lastModifiedBy>
  <cp:revision>13</cp:revision>
  <cp:lastPrinted>2017-12-08T14:40:56Z</cp:lastPrinted>
  <dcterms:modified xsi:type="dcterms:W3CDTF">2017-12-08T14:42:46Z</dcterms:modified>
</cp:coreProperties>
</file>