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  <p:sldMasterId id="2147483687" r:id="rId2"/>
    <p:sldMasterId id="2147483700" r:id="rId3"/>
    <p:sldMasterId id="2147483712" r:id="rId4"/>
    <p:sldMasterId id="2147483724" r:id="rId5"/>
  </p:sldMasterIdLst>
  <p:notesMasterIdLst>
    <p:notesMasterId r:id="rId39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7" r:id="rId33"/>
    <p:sldId id="288" r:id="rId34"/>
    <p:sldId id="289" r:id="rId35"/>
    <p:sldId id="290" r:id="rId36"/>
    <p:sldId id="285" r:id="rId37"/>
    <p:sldId id="286" r:id="rId38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9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20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E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20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E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20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BC91611-A0AB-48EF-B867-9247D39E619B}" type="slidenum">
              <a:rPr lang="en-IE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3528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BC91611-A0AB-48EF-B867-9247D39E619B}" type="slidenum">
              <a:rPr lang="en-IE" sz="1400">
                <a:latin typeface="Times New Roman"/>
              </a:r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26076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BC91611-A0AB-48EF-B867-9247D39E619B}" type="slidenum">
              <a:rPr lang="en-IE" sz="1400">
                <a:latin typeface="Times New Roman"/>
              </a:r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7338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BC91611-A0AB-48EF-B867-9247D39E619B}" type="slidenum">
              <a:rPr lang="en-IE" sz="1400">
                <a:latin typeface="Times New Roman"/>
              </a:r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6642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BC91611-A0AB-48EF-B867-9247D39E619B}" type="slidenum">
              <a:rPr lang="en-IE" sz="1400">
                <a:latin typeface="Times New Roman"/>
              </a:r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4116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BC91611-A0AB-48EF-B867-9247D39E619B}" type="slidenum">
              <a:rPr lang="en-IE" sz="1400">
                <a:latin typeface="Times New Roman"/>
              </a:r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8096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BC91611-A0AB-48EF-B867-9247D39E619B}" type="slidenum">
              <a:rPr lang="en-IE" sz="1400">
                <a:latin typeface="Times New Roman"/>
              </a:r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4280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BC91611-A0AB-48EF-B867-9247D39E619B}" type="slidenum">
              <a:rPr lang="en-IE" sz="1400">
                <a:latin typeface="Times New Roman"/>
              </a:r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3830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BC91611-A0AB-48EF-B867-9247D39E619B}" type="slidenum">
              <a:rPr lang="en-IE" sz="1400">
                <a:latin typeface="Times New Roman"/>
              </a:r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4608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BC91611-A0AB-48EF-B867-9247D39E619B}" type="slidenum">
              <a:rPr lang="en-IE" sz="1400">
                <a:latin typeface="Times New Roman"/>
              </a:r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59014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BC91611-A0AB-48EF-B867-9247D39E619B}" type="slidenum">
              <a:rPr lang="en-IE" sz="1400">
                <a:latin typeface="Times New Roman"/>
              </a:r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016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BC91611-A0AB-48EF-B867-9247D39E619B}" type="slidenum">
              <a:rPr lang="en-IE" sz="1400">
                <a:latin typeface="Times New Roman"/>
              </a:r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18336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BC91611-A0AB-48EF-B867-9247D39E619B}" type="slidenum">
              <a:rPr lang="en-IE" sz="1400">
                <a:latin typeface="Times New Roman"/>
              </a:r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87611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BC91611-A0AB-48EF-B867-9247D39E619B}" type="slidenum">
              <a:rPr lang="en-IE" sz="1400">
                <a:latin typeface="Times New Roman"/>
              </a:r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1628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BC91611-A0AB-48EF-B867-9247D39E619B}" type="slidenum">
              <a:rPr lang="en-IE" sz="1400">
                <a:latin typeface="Times New Roman"/>
              </a:r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69664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BC91611-A0AB-48EF-B867-9247D39E619B}" type="slidenum">
              <a:rPr lang="en-IE" sz="1400">
                <a:latin typeface="Times New Roman"/>
              </a:r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75791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BC91611-A0AB-48EF-B867-9247D39E619B}" type="slidenum">
              <a:rPr lang="en-IE" sz="1400">
                <a:latin typeface="Times New Roman"/>
              </a:r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39722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BC91611-A0AB-48EF-B867-9247D39E619B}" type="slidenum">
              <a:rPr lang="en-IE" sz="1400">
                <a:latin typeface="Times New Roman"/>
              </a:r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904454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BC91611-A0AB-48EF-B867-9247D39E619B}" type="slidenum">
              <a:rPr lang="en-IE" sz="1400">
                <a:latin typeface="Times New Roman"/>
              </a:r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52476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2000">
                <a:latin typeface="Arial"/>
              </a:rPr>
              <a:t>Req.Param is an abstraction layer for picking up information about a request – it automatically searches: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E" sz="2000">
                <a:latin typeface="Arial"/>
              </a:rPr>
              <a:t>Query strings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E" sz="2000">
                <a:latin typeface="Arial"/>
              </a:rPr>
              <a:t>Posted form values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E" sz="2000">
                <a:latin typeface="Arial"/>
              </a:rPr>
              <a:t>Route values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E" sz="2000">
                <a:latin typeface="Arial"/>
              </a:rPr>
              <a:t>And will let you pick from what’s available</a:t>
            </a:r>
            <a:endParaRPr/>
          </a:p>
        </p:txBody>
      </p:sp>
      <p:sp>
        <p:nvSpPr>
          <p:cNvPr id="297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BC02055-F0EB-4055-A4F9-15980FAD492B}" type="slidenum">
              <a:rPr lang="en-IE" sz="1200">
                <a:solidFill>
                  <a:srgbClr val="000000"/>
                </a:solidFill>
                <a:latin typeface="+mn-lt"/>
                <a:ea typeface="+mn-ea"/>
              </a:rPr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BC91611-A0AB-48EF-B867-9247D39E619B}" type="slidenum">
              <a:rPr lang="en-IE" sz="1400">
                <a:latin typeface="Times New Roman"/>
              </a:r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74598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BC91611-A0AB-48EF-B867-9247D39E619B}" type="slidenum">
              <a:rPr lang="en-IE" sz="1400">
                <a:latin typeface="Times New Roman"/>
              </a:r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7913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BC91611-A0AB-48EF-B867-9247D39E619B}" type="slidenum">
              <a:rPr lang="en-IE" sz="1400">
                <a:latin typeface="Times New Roman"/>
              </a:r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00661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BC91611-A0AB-48EF-B867-9247D39E619B}" type="slidenum">
              <a:rPr lang="en-IE" sz="1400">
                <a:latin typeface="Times New Roman"/>
              </a:r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22653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BC91611-A0AB-48EF-B867-9247D39E619B}" type="slidenum">
              <a:rPr lang="en-IE" sz="1400">
                <a:latin typeface="Times New Roman"/>
              </a:r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08116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BC91611-A0AB-48EF-B867-9247D39E619B}" type="slidenum">
              <a:rPr lang="en-IE" sz="1400">
                <a:latin typeface="Times New Roman"/>
              </a:r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55838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BC91611-A0AB-48EF-B867-9247D39E619B}" type="slidenum">
              <a:rPr lang="en-IE" sz="1400">
                <a:latin typeface="Times New Roman"/>
              </a:r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98773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BC91611-A0AB-48EF-B867-9247D39E619B}" type="slidenum">
              <a:rPr lang="en-IE" sz="1400">
                <a:latin typeface="Times New Roman"/>
              </a:r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0620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BC91611-A0AB-48EF-B867-9247D39E619B}" type="slidenum">
              <a:rPr lang="en-IE" sz="1400">
                <a:latin typeface="Times New Roman"/>
              </a:r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1426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BC91611-A0AB-48EF-B867-9247D39E619B}" type="slidenum">
              <a:rPr lang="en-IE" sz="1400">
                <a:latin typeface="Times New Roman"/>
              </a:r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5054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BC91611-A0AB-48EF-B867-9247D39E619B}" type="slidenum">
              <a:rPr lang="en-IE" sz="1400">
                <a:latin typeface="Times New Roman"/>
              </a:r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5445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BC91611-A0AB-48EF-B867-9247D39E619B}" type="slidenum">
              <a:rPr lang="en-IE" sz="1400">
                <a:latin typeface="Times New Roman"/>
              </a:r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1424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BC91611-A0AB-48EF-B867-9247D39E619B}" type="slidenum">
              <a:rPr lang="en-IE" sz="1400">
                <a:latin typeface="Times New Roman"/>
              </a:r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7609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BC91611-A0AB-48EF-B867-9247D39E619B}" type="slidenum">
              <a:rPr lang="en-IE" sz="1400">
                <a:latin typeface="Times New Roman"/>
              </a:r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824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7" name="Picture 15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8" name="Picture 15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96" name="Picture 19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97" name="Picture 19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DE5D-917C-44B4-B570-28BDBB3DDE1C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E5B8-353B-4883-8FE9-752968535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872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Georgia"/>
              </a:rPr>
              <a:t>10/03/15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429A57C-80D3-40A0-885C-1AFE3F073317}" type="slidenum">
              <a:rPr lang="en-IE" sz="1600" smtClean="0">
                <a:solidFill>
                  <a:srgbClr val="6D8687"/>
                </a:solidFill>
                <a:latin typeface="Georgia"/>
              </a:r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387953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Georgia"/>
              </a:rPr>
              <a:t>10/03/15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429A57C-80D3-40A0-885C-1AFE3F073317}" type="slidenum">
              <a:rPr lang="en-IE" sz="1600" smtClean="0">
                <a:solidFill>
                  <a:srgbClr val="6D8687"/>
                </a:solidFill>
                <a:latin typeface="Georgia"/>
              </a:r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947932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Georgia"/>
              </a:rPr>
              <a:t>10/03/15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429A57C-80D3-40A0-885C-1AFE3F073317}" type="slidenum">
              <a:rPr lang="en-IE" sz="1600" smtClean="0">
                <a:solidFill>
                  <a:srgbClr val="6D8687"/>
                </a:solidFill>
                <a:latin typeface="Georgia"/>
              </a:r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96979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Georgia"/>
              </a:rPr>
              <a:t>10/03/15</a:t>
            </a:r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429A57C-80D3-40A0-885C-1AFE3F073317}" type="slidenum">
              <a:rPr lang="en-IE" sz="1600" smtClean="0">
                <a:solidFill>
                  <a:srgbClr val="6D8687"/>
                </a:solidFill>
                <a:latin typeface="Georgia"/>
              </a:r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242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DE5D-917C-44B4-B570-28BDBB3DDE1C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E5B8-353B-4883-8FE9-752968535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238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Georgia"/>
              </a:rPr>
              <a:t>10/03/15</a:t>
            </a:r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429A57C-80D3-40A0-885C-1AFE3F073317}" type="slidenum">
              <a:rPr lang="en-IE" sz="1600" smtClean="0">
                <a:solidFill>
                  <a:srgbClr val="6D8687"/>
                </a:solidFill>
                <a:latin typeface="Georgia"/>
              </a:r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23014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Georgia"/>
              </a:rPr>
              <a:t>10/03/15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429A57C-80D3-40A0-885C-1AFE3F073317}" type="slidenum">
              <a:rPr lang="en-IE" sz="1600" smtClean="0">
                <a:solidFill>
                  <a:srgbClr val="6D8687"/>
                </a:solidFill>
                <a:latin typeface="Georgia"/>
              </a:r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41657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Georgia"/>
              </a:rPr>
              <a:t>10/03/15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429A57C-80D3-40A0-885C-1AFE3F073317}" type="slidenum">
              <a:rPr lang="en-IE" sz="1600" smtClean="0">
                <a:solidFill>
                  <a:srgbClr val="6D8687"/>
                </a:solidFill>
                <a:latin typeface="Georgia"/>
              </a:r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227650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Georgia"/>
              </a:rPr>
              <a:t>10/03/15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429A57C-80D3-40A0-885C-1AFE3F073317}" type="slidenum">
              <a:rPr lang="en-IE" sz="1600" smtClean="0">
                <a:solidFill>
                  <a:srgbClr val="6D8687"/>
                </a:solidFill>
                <a:latin typeface="Georgia"/>
              </a:r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7592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Georgia"/>
              </a:rPr>
              <a:t>10/03/15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429A57C-80D3-40A0-885C-1AFE3F073317}" type="slidenum">
              <a:rPr lang="en-IE" sz="1600" smtClean="0">
                <a:solidFill>
                  <a:srgbClr val="6D8687"/>
                </a:solidFill>
                <a:latin typeface="Georgia"/>
              </a:r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94060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DE5D-917C-44B4-B570-28BDBB3DDE1C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E5B8-353B-4883-8FE9-752968535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872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Georgia"/>
              </a:rPr>
              <a:t>10/03/15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418BF61C-CC14-4980-9160-64E4CDF3CF9F}" type="slidenum">
              <a:rPr lang="en-IE" sz="1600" smtClean="0">
                <a:solidFill>
                  <a:srgbClr val="7B9899"/>
                </a:solidFill>
                <a:latin typeface="Georgia"/>
              </a:r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387953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Georgia"/>
              </a:rPr>
              <a:t>10/03/15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418BF61C-CC14-4980-9160-64E4CDF3CF9F}" type="slidenum">
              <a:rPr lang="en-IE" sz="1600" smtClean="0">
                <a:solidFill>
                  <a:srgbClr val="7B9899"/>
                </a:solidFill>
                <a:latin typeface="Georgia"/>
              </a:r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947932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Georgia"/>
              </a:rPr>
              <a:t>10/03/15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418BF61C-CC14-4980-9160-64E4CDF3CF9F}" type="slidenum">
              <a:rPr lang="en-IE" sz="1600" smtClean="0">
                <a:solidFill>
                  <a:srgbClr val="7B9899"/>
                </a:solidFill>
                <a:latin typeface="Georgia"/>
              </a:r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969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Georgia"/>
              </a:rPr>
              <a:t>10/03/15</a:t>
            </a:r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418BF61C-CC14-4980-9160-64E4CDF3CF9F}" type="slidenum">
              <a:rPr lang="en-IE" sz="1600" smtClean="0">
                <a:solidFill>
                  <a:srgbClr val="7B9899"/>
                </a:solidFill>
                <a:latin typeface="Georgia"/>
              </a:r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24294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DE5D-917C-44B4-B570-28BDBB3DDE1C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E5B8-353B-4883-8FE9-752968535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238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Georgia"/>
              </a:rPr>
              <a:t>10/03/15</a:t>
            </a:r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418BF61C-CC14-4980-9160-64E4CDF3CF9F}" type="slidenum">
              <a:rPr lang="en-IE" sz="1600" smtClean="0">
                <a:solidFill>
                  <a:srgbClr val="7B9899"/>
                </a:solidFill>
                <a:latin typeface="Georgia"/>
              </a:r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23014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Georgia"/>
              </a:rPr>
              <a:t>10/03/15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418BF61C-CC14-4980-9160-64E4CDF3CF9F}" type="slidenum">
              <a:rPr lang="en-IE" sz="1600" smtClean="0">
                <a:solidFill>
                  <a:srgbClr val="7B9899"/>
                </a:solidFill>
                <a:latin typeface="Georgia"/>
              </a:r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41657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Georgia"/>
              </a:rPr>
              <a:t>10/03/15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418BF61C-CC14-4980-9160-64E4CDF3CF9F}" type="slidenum">
              <a:rPr lang="en-IE" sz="1600" smtClean="0">
                <a:solidFill>
                  <a:srgbClr val="7B9899"/>
                </a:solidFill>
                <a:latin typeface="Georgia"/>
              </a:r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227650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Georgia"/>
              </a:rPr>
              <a:t>10/03/15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418BF61C-CC14-4980-9160-64E4CDF3CF9F}" type="slidenum">
              <a:rPr lang="en-IE" sz="1600" smtClean="0">
                <a:solidFill>
                  <a:srgbClr val="7B9899"/>
                </a:solidFill>
                <a:latin typeface="Georgia"/>
              </a:r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7592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Georgia"/>
              </a:rPr>
              <a:t>10/03/15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418BF61C-CC14-4980-9160-64E4CDF3CF9F}" type="slidenum">
              <a:rPr lang="en-IE" sz="1600" smtClean="0">
                <a:solidFill>
                  <a:srgbClr val="7B9899"/>
                </a:solidFill>
                <a:latin typeface="Georgia"/>
              </a:r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940602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9EE1-63B9-461E-8F3F-5F947608CA7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B69E4-A35A-43F5-949C-A309D49D4BCB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50755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9EE1-63B9-461E-8F3F-5F947608CA7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B69E4-A35A-43F5-949C-A309D49D4BCB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0774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9EE1-63B9-461E-8F3F-5F947608CA7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B69E4-A35A-43F5-949C-A309D49D4BCB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02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9EE1-63B9-461E-8F3F-5F947608CA7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B69E4-A35A-43F5-949C-A309D49D4BCB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93092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9EE1-63B9-461E-8F3F-5F947608CA7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B69E4-A35A-43F5-949C-A309D49D4BCB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40742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9EE1-63B9-461E-8F3F-5F947608CA7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B69E4-A35A-43F5-949C-A309D49D4BCB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6222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9EE1-63B9-461E-8F3F-5F947608CA7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B69E4-A35A-43F5-949C-A309D49D4BCB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5653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9EE1-63B9-461E-8F3F-5F947608CA7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B69E4-A35A-43F5-949C-A309D49D4BCB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8492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9EE1-63B9-461E-8F3F-5F947608CA7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B69E4-A35A-43F5-949C-A309D49D4BCB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3410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9EE1-63B9-461E-8F3F-5F947608CA7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B69E4-A35A-43F5-949C-A309D49D4BCB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39644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9EE1-63B9-461E-8F3F-5F947608CA7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B69E4-A35A-43F5-949C-A309D49D4BCB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1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06" name="CustomShape 2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07" name="CustomShape 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08" name="CustomShape 4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09" name="CustomShape 5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rgbClr val="8CADAE"/>
          </a:solidFill>
          <a:ln w="9360">
            <a:noFill/>
          </a:ln>
        </p:spPr>
      </p:sp>
      <p:sp>
        <p:nvSpPr>
          <p:cNvPr id="110" name="CustomShape 6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rgbClr val="7B9899"/>
            </a:solidFill>
            <a:miter/>
          </a:ln>
        </p:spPr>
      </p:sp>
      <p:sp>
        <p:nvSpPr>
          <p:cNvPr id="111" name="Line 7"/>
          <p:cNvSpPr/>
          <p:nvPr/>
        </p:nvSpPr>
        <p:spPr>
          <a:xfrm>
            <a:off x="152280" y="1276560"/>
            <a:ext cx="8832960" cy="0"/>
          </a:xfrm>
          <a:prstGeom prst="line">
            <a:avLst/>
          </a:prstGeom>
          <a:ln w="9360">
            <a:solidFill>
              <a:srgbClr val="7B9899"/>
            </a:solidFill>
            <a:custDash>
              <a:ds d="105000" sp="35000"/>
            </a:custDash>
            <a:round/>
          </a:ln>
        </p:spPr>
      </p:sp>
      <p:sp>
        <p:nvSpPr>
          <p:cNvPr id="112" name="CustomShape 8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113" name="CustomShape 9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rgbClr val="7B9899"/>
            </a:solidFill>
            <a:round/>
          </a:ln>
        </p:spPr>
      </p:sp>
      <p:sp>
        <p:nvSpPr>
          <p:cNvPr id="114" name="CustomShape 10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15" name="CustomShape 11"/>
          <p:cNvSpPr/>
          <p:nvPr/>
        </p:nvSpPr>
        <p:spPr>
          <a:xfrm>
            <a:off x="0" y="0"/>
            <a:ext cx="9143640" cy="1551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16" name="CustomShape 12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17" name="CustomShape 1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18" name="CustomShape 14"/>
          <p:cNvSpPr/>
          <p:nvPr/>
        </p:nvSpPr>
        <p:spPr>
          <a:xfrm>
            <a:off x="146160" y="6391800"/>
            <a:ext cx="8832600" cy="309240"/>
          </a:xfrm>
          <a:prstGeom prst="rect">
            <a:avLst/>
          </a:prstGeom>
          <a:solidFill>
            <a:srgbClr val="8CADAE"/>
          </a:solidFill>
          <a:ln w="9360">
            <a:noFill/>
          </a:ln>
        </p:spPr>
      </p:sp>
      <p:sp>
        <p:nvSpPr>
          <p:cNvPr id="119" name="CustomShape 15"/>
          <p:cNvSpPr/>
          <p:nvPr/>
        </p:nvSpPr>
        <p:spPr>
          <a:xfrm>
            <a:off x="152280" y="158400"/>
            <a:ext cx="8832600" cy="6546600"/>
          </a:xfrm>
          <a:prstGeom prst="rect">
            <a:avLst/>
          </a:prstGeom>
          <a:noFill/>
          <a:ln w="9360">
            <a:solidFill>
              <a:srgbClr val="7B9899"/>
            </a:solidFill>
            <a:miter/>
          </a:ln>
        </p:spPr>
      </p:sp>
      <p:sp>
        <p:nvSpPr>
          <p:cNvPr id="120" name="PlaceHolder 16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Georgia"/>
              </a:rPr>
              <a:t>10/03/15</a:t>
            </a:r>
            <a:endParaRPr/>
          </a:p>
        </p:txBody>
      </p:sp>
      <p:sp>
        <p:nvSpPr>
          <p:cNvPr id="121" name="PlaceHolder 17"/>
          <p:cNvSpPr>
            <a:spLocks noGrp="1"/>
          </p:cNvSpPr>
          <p:nvPr>
            <p:ph type="ftr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22" name="PlaceHolder 18"/>
          <p:cNvSpPr>
            <a:spLocks noGrp="1"/>
          </p:cNvSpPr>
          <p:nvPr>
            <p:ph type="sldNum"/>
          </p:nvPr>
        </p:nvSpPr>
        <p:spPr>
          <a:xfrm>
            <a:off x="4267080" y="6324480"/>
            <a:ext cx="609120" cy="44100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fld id="{A0485DE9-F2C1-4C3F-AFE3-1C979015A90B}" type="slidenum">
              <a:rPr lang="en-IE" sz="1600">
                <a:solidFill>
                  <a:srgbClr val="E1E1E1"/>
                </a:solidFill>
                <a:latin typeface="Georgia"/>
              </a:rPr>
              <a:t>‹#›</a:t>
            </a:fld>
            <a:endParaRPr/>
          </a:p>
        </p:txBody>
      </p:sp>
      <p:sp>
        <p:nvSpPr>
          <p:cNvPr id="123" name="PlaceHolder 1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Georgia"/>
              </a:rPr>
              <a:t>Click to edit the title text format</a:t>
            </a:r>
            <a:endParaRPr/>
          </a:p>
        </p:txBody>
      </p:sp>
      <p:sp>
        <p:nvSpPr>
          <p:cNvPr id="124" name="PlaceHolder 2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700">
                <a:latin typeface="Georgi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Georgi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Georgi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Georgi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Georgi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Georgia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Georgia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2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62" name="PlaceHolder 4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000" cy="4726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E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63" name="PlaceHolder 5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30120" cy="4726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E73E65C3-215F-452F-B759-833A57B1454F}" type="slidenum">
              <a:rPr lang="en-IE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Georgia"/>
              </a:rPr>
              <a:t>10/03/15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7429A57C-80D3-40A0-885C-1AFE3F073317}" type="slidenum">
              <a:rPr lang="en-IE" sz="1600" smtClean="0">
                <a:solidFill>
                  <a:srgbClr val="6D8687"/>
                </a:solidFill>
                <a:latin typeface="Georgia"/>
              </a:r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105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Georgia"/>
              </a:rPr>
              <a:t>10/03/15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fld id="{418BF61C-CC14-4980-9160-64E4CDF3CF9F}" type="slidenum">
              <a:rPr lang="en-IE" sz="1600" smtClean="0">
                <a:solidFill>
                  <a:srgbClr val="7B9899"/>
                </a:solidFill>
                <a:latin typeface="Georgia"/>
              </a:r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105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89EE1-63B9-461E-8F3F-5F947608CA7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B69E4-A35A-43F5-949C-A309D49D4BCB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47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ch.io/tutorials/build-a-restful-api-using-node-and-express-4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1371600" y="2819520"/>
            <a:ext cx="6400440" cy="17521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E" sz="1600" b="1" dirty="0">
                <a:solidFill>
                  <a:srgbClr val="646B86"/>
                </a:solidFill>
                <a:latin typeface="Georgia"/>
              </a:rPr>
              <a:t>Frank Walsh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IE" sz="500" b="1" i="1" dirty="0">
                <a:solidFill>
                  <a:srgbClr val="646B86"/>
                </a:solidFill>
                <a:latin typeface="Georgia"/>
              </a:rPr>
              <a:t>(based on post by Stefan </a:t>
            </a:r>
            <a:r>
              <a:rPr lang="en-IE" sz="500" b="1" i="1" dirty="0" err="1">
                <a:solidFill>
                  <a:srgbClr val="646B86"/>
                </a:solidFill>
                <a:latin typeface="Georgia"/>
              </a:rPr>
              <a:t>Tilkov</a:t>
            </a:r>
            <a:r>
              <a:rPr lang="en-IE" sz="500" b="1" i="1" dirty="0">
                <a:solidFill>
                  <a:srgbClr val="646B86"/>
                </a:solidFill>
                <a:latin typeface="Georgia"/>
              </a:rPr>
              <a:t>)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IE" sz="500" b="1" i="1" u="sng" dirty="0">
                <a:solidFill>
                  <a:srgbClr val="00A3D6"/>
                </a:solidFill>
                <a:latin typeface="Georgia"/>
              </a:rPr>
              <a:t>http://www.infoq.com/articles/rest-introduction</a:t>
            </a:r>
            <a:r>
              <a:rPr lang="en-IE" sz="500" b="1" i="1" dirty="0">
                <a:solidFill>
                  <a:srgbClr val="646B86"/>
                </a:solidFill>
                <a:latin typeface="Georgia"/>
              </a:rPr>
              <a:t>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IE" sz="500" b="1" i="1" dirty="0">
                <a:solidFill>
                  <a:srgbClr val="646B86"/>
                </a:solidFill>
                <a:latin typeface="Georgia"/>
              </a:rPr>
              <a:t>And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IE" sz="500" b="1" i="1" u="sng" dirty="0">
                <a:solidFill>
                  <a:srgbClr val="00A3D6"/>
                </a:solidFill>
                <a:latin typeface="Georgia"/>
              </a:rPr>
              <a:t>http://www.ibm.com/developerworks/xml/library/wa-ajaxarch/</a:t>
            </a:r>
            <a:endParaRPr dirty="0"/>
          </a:p>
        </p:txBody>
      </p:sp>
      <p:sp>
        <p:nvSpPr>
          <p:cNvPr id="204" name="TextShape 2"/>
          <p:cNvSpPr txBox="1"/>
          <p:nvPr/>
        </p:nvSpPr>
        <p:spPr>
          <a:xfrm>
            <a:off x="685800" y="380880"/>
            <a:ext cx="7772040" cy="17521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200" dirty="0">
                <a:solidFill>
                  <a:srgbClr val="D16349"/>
                </a:solidFill>
                <a:latin typeface="Georgia"/>
              </a:rPr>
              <a:t>REST and Express</a:t>
            </a:r>
            <a:endParaRPr dirty="0"/>
          </a:p>
        </p:txBody>
      </p:sp>
      <p:sp>
        <p:nvSpPr>
          <p:cNvPr id="205" name="TextShape 3"/>
          <p:cNvSpPr txBox="1"/>
          <p:nvPr/>
        </p:nvSpPr>
        <p:spPr>
          <a:xfrm>
            <a:off x="4343400" y="2199600"/>
            <a:ext cx="456840" cy="44100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fld id="{D3F83FDD-99BA-495E-BD44-97F8CEEC457D}" type="slidenum">
              <a:rPr lang="en-IE" sz="1600">
                <a:solidFill>
                  <a:srgbClr val="6D8687"/>
                </a:solidFill>
                <a:latin typeface="Georgia"/>
              </a:rPr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3 – Standard Methods</a:t>
            </a:r>
            <a:endParaRPr/>
          </a:p>
        </p:txBody>
      </p:sp>
      <p:sp>
        <p:nvSpPr>
          <p:cNvPr id="234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how does your browser know what to do with the URI?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US" sz="2200">
                <a:solidFill>
                  <a:srgbClr val="646B86"/>
                </a:solidFill>
                <a:latin typeface="Georgia"/>
              </a:rPr>
              <a:t>every resource supports the same interface, the same set of methods 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US" sz="2200">
                <a:solidFill>
                  <a:srgbClr val="646B86"/>
                </a:solidFill>
                <a:latin typeface="Georgia"/>
              </a:rPr>
              <a:t>HTTP </a:t>
            </a:r>
            <a:r>
              <a:rPr lang="en-US" sz="2200" b="1" i="1">
                <a:solidFill>
                  <a:srgbClr val="646B86"/>
                </a:solidFill>
                <a:latin typeface="Georgia"/>
              </a:rPr>
              <a:t>verbs: GET, POST, PUT, DELETE, HEAD, OPTIONS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US" sz="2200">
                <a:solidFill>
                  <a:srgbClr val="646B86"/>
                </a:solidFill>
                <a:latin typeface="Georgia"/>
              </a:rPr>
              <a:t>From Object Orientated point of view, it’s like each RESTful Class must extend a Resource object that contains the above methods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Because Web resources use the same interface, you can be sure to get a representation of that resource by using the GET method.  </a:t>
            </a:r>
            <a:endParaRPr/>
          </a:p>
        </p:txBody>
      </p:sp>
      <p:sp>
        <p:nvSpPr>
          <p:cNvPr id="235" name="TextShape 3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C180AE90-79CC-47E8-AE5D-EBF4F33A9CEE}" type="slidenum">
              <a:rPr lang="en-IE" sz="1600">
                <a:solidFill>
                  <a:srgbClr val="7B9899"/>
                </a:solidFill>
                <a:latin typeface="Georgia"/>
              </a:rPr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3 – Standard Methods</a:t>
            </a:r>
            <a:endParaRPr/>
          </a:p>
        </p:txBody>
      </p:sp>
      <p:sp>
        <p:nvSpPr>
          <p:cNvPr id="237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HEAD, GET, OPTIONS are defined as ”</a:t>
            </a:r>
            <a:r>
              <a:rPr lang="en-US" sz="2700" i="1">
                <a:solidFill>
                  <a:srgbClr val="000000"/>
                </a:solidFill>
                <a:latin typeface="Georgia"/>
              </a:rPr>
              <a:t>safe”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US" sz="2200">
                <a:solidFill>
                  <a:srgbClr val="646B86"/>
                </a:solidFill>
                <a:latin typeface="Georgia"/>
              </a:rPr>
              <a:t>intended only for information retrieval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POST, PUT and DELETE are intended for actions which may cause side effects either on the server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US" sz="2200">
                <a:solidFill>
                  <a:srgbClr val="646B86"/>
                </a:solidFill>
                <a:latin typeface="Georgia"/>
              </a:rPr>
              <a:t>changing of persisted data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HEAD, GET, OPTIONS, PUT and DELETE are defined as </a:t>
            </a:r>
            <a:r>
              <a:rPr lang="en-US" sz="2700" b="1">
                <a:solidFill>
                  <a:srgbClr val="000000"/>
                </a:solidFill>
                <a:latin typeface="Georgia"/>
              </a:rPr>
              <a:t>Idempotent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methods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US" sz="2200">
                <a:solidFill>
                  <a:srgbClr val="646B86"/>
                </a:solidFill>
                <a:latin typeface="Georgia"/>
              </a:rPr>
              <a:t>multiple identical requests should have the same effect as a single request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Post is NOT defined as </a:t>
            </a:r>
            <a:r>
              <a:rPr lang="en-US" sz="2700" b="1">
                <a:solidFill>
                  <a:srgbClr val="000000"/>
                </a:solidFill>
                <a:latin typeface="Georgia"/>
              </a:rPr>
              <a:t>Idempotent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US" sz="2200">
                <a:solidFill>
                  <a:srgbClr val="646B86"/>
                </a:solidFill>
                <a:latin typeface="Georgia"/>
              </a:rPr>
              <a:t>sending an identical POST request multiple times may further affect state(e.g. financial transactions, ticket purchase)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US" sz="2200">
                <a:solidFill>
                  <a:srgbClr val="646B86"/>
                </a:solidFill>
                <a:latin typeface="Georgia"/>
              </a:rPr>
              <a:t>Ever see “only click once/wait for response/don’t click back” on a web application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8" name="TextShape 3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CCF8A276-C24F-4241-B428-FEBEBF27990C}" type="slidenum">
              <a:rPr lang="en-IE" sz="1600">
                <a:solidFill>
                  <a:srgbClr val="7B9899"/>
                </a:solidFill>
                <a:latin typeface="Georgia"/>
              </a:rPr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3 – Standard Methods Example</a:t>
            </a:r>
            <a:endParaRPr/>
          </a:p>
        </p:txBody>
      </p:sp>
      <p:sp>
        <p:nvSpPr>
          <p:cNvPr id="240" name="TextShape 2"/>
          <p:cNvSpPr txBox="1"/>
          <p:nvPr/>
        </p:nvSpPr>
        <p:spPr>
          <a:xfrm>
            <a:off x="457200" y="1600200"/>
            <a:ext cx="604332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Order Management Class Models – standard design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Client needs to be coded against these particular interfaces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Cant use a client that was built before these interfaces were specified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41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6572160" y="1714320"/>
            <a:ext cx="2428560" cy="3636720"/>
          </a:xfrm>
          <a:prstGeom prst="rect">
            <a:avLst/>
          </a:prstGeom>
          <a:ln>
            <a:noFill/>
          </a:ln>
        </p:spPr>
      </p:pic>
      <p:sp>
        <p:nvSpPr>
          <p:cNvPr id="242" name="TextShape 3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1507DF11-A8D6-4747-AF70-DBFF11A103CD}" type="slidenum">
              <a:rPr lang="en-IE" sz="1600">
                <a:solidFill>
                  <a:srgbClr val="7B9899"/>
                </a:solidFill>
                <a:latin typeface="Georgia"/>
              </a:rPr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5000760" y="1714320"/>
            <a:ext cx="4024800" cy="4357440"/>
          </a:xfrm>
          <a:prstGeom prst="rect">
            <a:avLst/>
          </a:prstGeom>
          <a:ln>
            <a:noFill/>
          </a:ln>
        </p:spPr>
      </p:pic>
      <p:sp>
        <p:nvSpPr>
          <p:cNvPr id="244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RESTful HTTP Approach</a:t>
            </a:r>
            <a:endParaRPr/>
          </a:p>
        </p:txBody>
      </p:sp>
      <p:sp>
        <p:nvSpPr>
          <p:cNvPr id="245" name="TextShape 2"/>
          <p:cNvSpPr txBox="1"/>
          <p:nvPr/>
        </p:nvSpPr>
        <p:spPr>
          <a:xfrm>
            <a:off x="300600" y="1546200"/>
            <a:ext cx="497160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Define generic interface that makes up the </a:t>
            </a:r>
            <a:r>
              <a:rPr lang="en-US" sz="2700" i="1">
                <a:solidFill>
                  <a:srgbClr val="000000"/>
                </a:solidFill>
                <a:latin typeface="Georgia"/>
              </a:rPr>
              <a:t>HTTP application protocol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.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Specific operations of the services have been mapped to the standard HTTP methods.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New set of resources created.</a:t>
            </a:r>
            <a:endParaRPr/>
          </a:p>
        </p:txBody>
      </p:sp>
      <p:sp>
        <p:nvSpPr>
          <p:cNvPr id="246" name="TextShape 3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EDA84782-50FF-47AB-8A15-0886E4365B9D}" type="slidenum">
              <a:rPr lang="en-IE" sz="1600">
                <a:solidFill>
                  <a:srgbClr val="7B9899"/>
                </a:solidFill>
                <a:latin typeface="Georgia"/>
              </a:rPr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Comparison to SOAP-based Services</a:t>
            </a:r>
            <a:endParaRPr/>
          </a:p>
        </p:txBody>
      </p:sp>
      <p:sp>
        <p:nvSpPr>
          <p:cNvPr id="248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First approach has many operations and many kinds of data and a fixed number of Services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RESTful approach has fixed number of operations, many kinds of data and many objects/Resources to invoke those fixed methods upon.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US" sz="2200">
                <a:solidFill>
                  <a:srgbClr val="646B86"/>
                </a:solidFill>
                <a:latin typeface="Georgia"/>
              </a:rPr>
              <a:t>If there’s 1 million orders in my database it means 1 million additional URIs on the web! So what? 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Opting for RESTful approach makes your app inherently part of the Web. 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Other approach usually involves one endpoint(URL) for each service, beyond which the methods can be accessed through some higher level protocol(e.g. SOAP)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9" name="TextShape 3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8B0BB8C7-B9A3-41F8-80C1-60C05A572D79}" type="slidenum">
              <a:rPr lang="en-IE" sz="1600">
                <a:solidFill>
                  <a:srgbClr val="7B9899"/>
                </a:solidFill>
                <a:latin typeface="Georgia"/>
              </a:rPr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4 - Multiple Representation</a:t>
            </a:r>
            <a:endParaRPr/>
          </a:p>
        </p:txBody>
      </p:sp>
      <p:sp>
        <p:nvSpPr>
          <p:cNvPr id="251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How does a client know how to request and deal with the data it retrieves?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US" sz="2200">
                <a:solidFill>
                  <a:srgbClr val="646B86"/>
                </a:solidFill>
                <a:latin typeface="Georgia"/>
              </a:rPr>
              <a:t>Can look at HTTP headers: </a:t>
            </a:r>
            <a:r>
              <a:rPr lang="en-US" sz="2200" i="1">
                <a:solidFill>
                  <a:srgbClr val="646B86"/>
                </a:solidFill>
                <a:latin typeface="Georgia"/>
              </a:rPr>
              <a:t>accep</a:t>
            </a:r>
            <a:r>
              <a:rPr lang="en-US" sz="2200">
                <a:solidFill>
                  <a:srgbClr val="646B86"/>
                </a:solidFill>
                <a:latin typeface="Georgia"/>
              </a:rPr>
              <a:t>t and </a:t>
            </a:r>
            <a:r>
              <a:rPr lang="en-US" sz="2200" i="1">
                <a:solidFill>
                  <a:srgbClr val="646B86"/>
                </a:solidFill>
                <a:latin typeface="Georgia"/>
              </a:rPr>
              <a:t>content-type</a:t>
            </a:r>
            <a:r>
              <a:rPr lang="en-US" sz="2200">
                <a:solidFill>
                  <a:srgbClr val="646B86"/>
                </a:solidFill>
                <a:latin typeface="Georgia"/>
              </a:rPr>
              <a:t> 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HTTP allows separation of concerns between handling the data and invoking operations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US" sz="2200">
                <a:solidFill>
                  <a:srgbClr val="646B86"/>
                </a:solidFill>
                <a:latin typeface="Georgia"/>
              </a:rPr>
              <a:t>Client can specify what data formats it can handle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US" sz="2200">
                <a:solidFill>
                  <a:srgbClr val="646B86"/>
                </a:solidFill>
                <a:latin typeface="Georgia"/>
              </a:rPr>
              <a:t>a client can ask for a </a:t>
            </a:r>
            <a:r>
              <a:rPr lang="en-US" sz="2200" i="1">
                <a:solidFill>
                  <a:srgbClr val="646B86"/>
                </a:solidFill>
                <a:latin typeface="Georgia"/>
              </a:rPr>
              <a:t>representation</a:t>
            </a:r>
            <a:r>
              <a:rPr lang="en-US" sz="2200">
                <a:solidFill>
                  <a:srgbClr val="646B86"/>
                </a:solidFill>
                <a:latin typeface="Georgia"/>
              </a:rPr>
              <a:t> in a particular format.</a:t>
            </a:r>
            <a:endParaRPr/>
          </a:p>
          <a:p>
            <a:endParaRPr/>
          </a:p>
        </p:txBody>
      </p:sp>
      <p:sp>
        <p:nvSpPr>
          <p:cNvPr id="252" name="CustomShape 3"/>
          <p:cNvSpPr/>
          <p:nvPr/>
        </p:nvSpPr>
        <p:spPr>
          <a:xfrm>
            <a:off x="611640" y="4813200"/>
            <a:ext cx="6143400" cy="1285560"/>
          </a:xfrm>
          <a:prstGeom prst="rect">
            <a:avLst/>
          </a:prstGeom>
          <a:solidFill>
            <a:srgbClr val="D16349"/>
          </a:solidFill>
          <a:ln w="11520">
            <a:solidFill>
              <a:srgbClr val="9A4936"/>
            </a:solidFill>
            <a:custDash>
              <a:ds d="105000" sp="35000"/>
            </a:custDash>
            <a:round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E" dirty="0">
                <a:solidFill>
                  <a:srgbClr val="000000"/>
                </a:solidFill>
                <a:latin typeface="Georgia"/>
              </a:rPr>
              <a:t>GET /customers/1234 HTTP/1.1
Host: example.com 
Accept: application/</a:t>
            </a:r>
            <a:r>
              <a:rPr lang="en-IE" dirty="0" err="1">
                <a:solidFill>
                  <a:srgbClr val="000000"/>
                </a:solidFill>
                <a:latin typeface="Georgia"/>
              </a:rPr>
              <a:t>json</a:t>
            </a:r>
            <a:endParaRPr lang="en-IE" dirty="0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53" name="TextShape 4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4137F0AD-A69C-417A-9F89-E2B1FBD35FB1}" type="slidenum">
              <a:rPr lang="en-IE" sz="1600">
                <a:solidFill>
                  <a:srgbClr val="7B9899"/>
                </a:solidFill>
                <a:latin typeface="Georgia"/>
              </a:rPr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5 - Stateless Communication</a:t>
            </a:r>
            <a:endParaRPr/>
          </a:p>
        </p:txBody>
      </p:sp>
      <p:sp>
        <p:nvSpPr>
          <p:cNvPr id="255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REST mandates communication is Stateless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US" sz="2200">
                <a:solidFill>
                  <a:srgbClr val="646B86"/>
                </a:solidFill>
                <a:latin typeface="Georgia"/>
              </a:rPr>
              <a:t>Does not mean that application cannot have state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State must be: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US" sz="2200">
                <a:solidFill>
                  <a:srgbClr val="646B86"/>
                </a:solidFill>
                <a:latin typeface="Georgia"/>
              </a:rPr>
              <a:t>A resource state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US" sz="2200">
                <a:solidFill>
                  <a:srgbClr val="646B86"/>
                </a:solidFill>
                <a:latin typeface="Georgia"/>
              </a:rPr>
              <a:t>Kept on the client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A server should not have to retain the communication state beyond a single request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endParaRPr/>
          </a:p>
        </p:txBody>
      </p:sp>
      <p:sp>
        <p:nvSpPr>
          <p:cNvPr id="256" name="TextShape 3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54C35B35-513C-4451-9943-6D00B81213A9}" type="slidenum">
              <a:rPr lang="en-IE" sz="1600">
                <a:solidFill>
                  <a:srgbClr val="7B9899"/>
                </a:solidFill>
                <a:latin typeface="Georgia"/>
              </a:rPr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5 – Stateless Communication</a:t>
            </a:r>
            <a:endParaRPr/>
          </a:p>
        </p:txBody>
      </p:sp>
      <p:sp>
        <p:nvSpPr>
          <p:cNvPr id="258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Advantages of Stateless Comms: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US" sz="2200">
                <a:solidFill>
                  <a:srgbClr val="646B86"/>
                </a:solidFill>
                <a:latin typeface="Georgia"/>
              </a:rPr>
              <a:t>Scalability. The server does not have to maintain state for each client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US" sz="2200">
                <a:solidFill>
                  <a:srgbClr val="646B86"/>
                </a:solidFill>
                <a:latin typeface="Georgia"/>
              </a:rPr>
              <a:t>Isolation from  changes on the server </a:t>
            </a:r>
            <a:endParaRPr/>
          </a:p>
          <a:p>
            <a:pPr lvl="2">
              <a:lnSpc>
                <a:spcPct val="100000"/>
              </a:lnSpc>
              <a:buSzPct val="75000"/>
              <a:buFont typeface="Wingdings 2" charset="2"/>
              <a:buChar char=""/>
            </a:pPr>
            <a:r>
              <a:rPr lang="en-US" sz="2000">
                <a:solidFill>
                  <a:srgbClr val="000000"/>
                </a:solidFill>
                <a:latin typeface="Georgia"/>
              </a:rPr>
              <a:t>not dependent on talking to the same server in two consecutive requests. Links from document returned by search engine will still work even if the search engine is shut down.</a:t>
            </a:r>
            <a:endParaRPr/>
          </a:p>
          <a:p>
            <a:endParaRPr/>
          </a:p>
        </p:txBody>
      </p:sp>
      <p:sp>
        <p:nvSpPr>
          <p:cNvPr id="259" name="TextShape 3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872EBBE4-AD9B-4393-A83C-C034A0392DC4}" type="slidenum">
              <a:rPr lang="en-IE" sz="1600">
                <a:solidFill>
                  <a:srgbClr val="7B9899"/>
                </a:solidFill>
                <a:latin typeface="Georgia"/>
              </a:rPr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5 – What’s wrong with State on Servers</a:t>
            </a:r>
            <a:endParaRPr/>
          </a:p>
        </p:txBody>
      </p:sp>
      <p:sp>
        <p:nvSpPr>
          <p:cNvPr id="261" name="TextShape 2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F6924A7E-B7D8-4ACC-8870-5F6F69547F59}" type="slidenum">
              <a:rPr lang="en-IE" sz="1600">
                <a:solidFill>
                  <a:srgbClr val="7B9899"/>
                </a:solidFill>
                <a:latin typeface="Georgia"/>
              </a:rPr>
              <a:t>18</a:t>
            </a:fld>
            <a:endParaRPr/>
          </a:p>
        </p:txBody>
      </p:sp>
      <p:sp>
        <p:nvSpPr>
          <p:cNvPr id="262" name="TextShape 3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Remember, ideally software components are stateless.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US" sz="2200">
                <a:solidFill>
                  <a:srgbClr val="646B86"/>
                </a:solidFill>
                <a:latin typeface="Georgia"/>
              </a:rPr>
              <a:t>Example: maintaining login credentials across a cluster of servers (an auto-scaled cluster in amazon). 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US" sz="2200">
                <a:solidFill>
                  <a:srgbClr val="646B86"/>
                </a:solidFill>
                <a:latin typeface="Georgia"/>
              </a:rPr>
              <a:t>If Restful, requests should not depend of the ones before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US" sz="2200">
                <a:solidFill>
                  <a:srgbClr val="646B86"/>
                </a:solidFill>
                <a:latin typeface="Georgia"/>
              </a:rPr>
              <a:t>So what if your web server is shut down/drops HTTP connection, what happens to your laptop in your cart if your load balancer redirects next HTTP request to another server???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Could use shared cache that all servers share.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US" sz="2200">
                <a:solidFill>
                  <a:srgbClr val="646B86"/>
                </a:solidFill>
                <a:latin typeface="Georgia"/>
              </a:rPr>
              <a:t>Spread cache across n servers to stop imprisoned session data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64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3200">
                <a:latin typeface="Arial"/>
              </a:rPr>
              <a:t>Web API Design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What is REST</a:t>
            </a:r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Short for </a:t>
            </a:r>
            <a:r>
              <a:rPr lang="en-US" sz="2700" b="1">
                <a:solidFill>
                  <a:srgbClr val="000000"/>
                </a:solidFill>
                <a:latin typeface="Georgia"/>
              </a:rPr>
              <a:t>RE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presentational </a:t>
            </a:r>
            <a:r>
              <a:rPr lang="en-US" sz="2700" b="1">
                <a:solidFill>
                  <a:srgbClr val="000000"/>
                </a:solidFill>
                <a:latin typeface="Georgia"/>
              </a:rPr>
              <a:t>S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tate </a:t>
            </a:r>
            <a:r>
              <a:rPr lang="en-US" sz="2700" b="1">
                <a:solidFill>
                  <a:srgbClr val="000000"/>
                </a:solidFill>
                <a:latin typeface="Georgia"/>
              </a:rPr>
              <a:t>T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ransfer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A software architecture style for distributed hypermedia systems(WWW)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A set of principles that define how Web standards(HTTP and URIs) can be used.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US" sz="2200">
                <a:solidFill>
                  <a:srgbClr val="646B86"/>
                </a:solidFill>
                <a:latin typeface="Georgia"/>
              </a:rPr>
              <a:t>One “incarnation” of the REST style is HTTP (and a set of related set of standards, such as URI). 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The way the Web’s architecture “should” be used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Coined by </a:t>
            </a:r>
            <a:r>
              <a:rPr lang="en-US" sz="2700" u="sng">
                <a:solidFill>
                  <a:srgbClr val="00A3D6"/>
                </a:solidFill>
                <a:latin typeface="Georgia"/>
              </a:rPr>
              <a:t>Roy Fielding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 in his PhD thesis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The “right” way to implement heterogeneous application-to-application communication?...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8" name="TextShape 3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CD56A129-1F05-4034-A12E-A91C40B666CD}" type="slidenum">
              <a:rPr lang="en-IE" sz="1600">
                <a:solidFill>
                  <a:srgbClr val="7B9899"/>
                </a:solidFill>
                <a:latin typeface="Georgia"/>
              </a:r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000" dirty="0">
                <a:latin typeface="Georgia"/>
              </a:rPr>
              <a:t>API Design</a:t>
            </a:r>
            <a:endParaRPr sz="4000" dirty="0"/>
          </a:p>
        </p:txBody>
      </p:sp>
      <p:sp>
        <p:nvSpPr>
          <p:cNvPr id="266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3200" dirty="0">
                <a:latin typeface="Georgia"/>
              </a:rPr>
              <a:t>APIs expose functionality of an application or service </a:t>
            </a:r>
            <a:endParaRPr sz="24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3200" dirty="0">
                <a:latin typeface="Georgia"/>
              </a:rPr>
              <a:t>Designer must:</a:t>
            </a:r>
            <a:endParaRPr sz="2400"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US" sz="2800" dirty="0">
                <a:latin typeface="Georgia"/>
              </a:rPr>
              <a:t>Understanding enough of the important details of the application for which an API is to be created, </a:t>
            </a:r>
            <a:endParaRPr sz="2400"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US" sz="2800" dirty="0">
                <a:latin typeface="Georgia"/>
              </a:rPr>
              <a:t>Model the functionality in an API that addresses all use cases that come up in the real world, following the </a:t>
            </a:r>
            <a:r>
              <a:rPr lang="en-US" sz="2800" dirty="0" err="1">
                <a:latin typeface="Georgia"/>
              </a:rPr>
              <a:t>RESTful</a:t>
            </a:r>
            <a:r>
              <a:rPr lang="en-US" sz="2800" dirty="0">
                <a:latin typeface="Georgia"/>
              </a:rPr>
              <a:t> principles as closely as possible.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600" dirty="0">
                <a:latin typeface="Georgia"/>
              </a:rPr>
              <a:t>Nouns are good, verbs are bad</a:t>
            </a:r>
            <a:endParaRPr dirty="0"/>
          </a:p>
        </p:txBody>
      </p:sp>
      <p:sp>
        <p:nvSpPr>
          <p:cNvPr id="268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700" dirty="0">
                <a:latin typeface="Georgia"/>
              </a:rPr>
              <a:t>Keep your base URL simple and intuitive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700" dirty="0">
                <a:latin typeface="Georgia"/>
              </a:rPr>
              <a:t>2 base URLs per resource</a:t>
            </a:r>
            <a:endParaRPr dirty="0"/>
          </a:p>
          <a:p>
            <a:pPr marL="800100" lvl="1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dirty="0">
                <a:latin typeface="Georgia"/>
              </a:rPr>
              <a:t>The first URL is for a collection; the second is for a specific element in the collection.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700" dirty="0">
                <a:latin typeface="Georgia"/>
              </a:rPr>
              <a:t>Example</a:t>
            </a:r>
            <a:endParaRPr dirty="0"/>
          </a:p>
          <a:p>
            <a:pPr marL="800100" lvl="1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dirty="0">
                <a:latin typeface="Georgia"/>
              </a:rPr>
              <a:t>/contacts</a:t>
            </a:r>
            <a:endParaRPr dirty="0"/>
          </a:p>
          <a:p>
            <a:pPr marL="800100" lvl="1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dirty="0">
                <a:latin typeface="Georgia"/>
              </a:rPr>
              <a:t>/contacts/1234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700" dirty="0">
                <a:latin typeface="Georgia"/>
              </a:rPr>
              <a:t>Keep verbs out of your URLS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600">
                <a:latin typeface="Georgia"/>
              </a:rPr>
              <a:t>Use the HTTP verbs</a:t>
            </a:r>
            <a:endParaRPr/>
          </a:p>
        </p:txBody>
      </p:sp>
      <p:sp>
        <p:nvSpPr>
          <p:cNvPr id="270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45000"/>
              <a:buFont typeface="Wingdings" panose="05000000000000000000" pitchFamily="2" charset="2"/>
              <a:buChar char="§"/>
            </a:pPr>
            <a:r>
              <a:rPr lang="en-US" sz="2700" dirty="0">
                <a:latin typeface="Georgia"/>
              </a:rPr>
              <a:t>We can use the HTTP verbs to manipulate the resources</a:t>
            </a:r>
            <a:endParaRPr dirty="0"/>
          </a:p>
          <a:p>
            <a:pPr marL="457200" indent="-457200">
              <a:buSzPct val="45000"/>
              <a:buFont typeface="Wingdings" panose="05000000000000000000" pitchFamily="2" charset="2"/>
              <a:buChar char="§"/>
            </a:pPr>
            <a:r>
              <a:rPr lang="en-US" sz="2700" dirty="0">
                <a:latin typeface="Georgia"/>
              </a:rPr>
              <a:t>GET, PUT, POST, DELETE  is equivalent to READ, UPDATE, CREATE, DELETE</a:t>
            </a:r>
            <a:endParaRPr dirty="0"/>
          </a:p>
          <a:p>
            <a:pPr marL="457200" indent="-457200">
              <a:buSzPct val="45000"/>
              <a:buFont typeface="Wingdings" panose="05000000000000000000" pitchFamily="2" charset="2"/>
              <a:buChar char="§"/>
            </a:pPr>
            <a:r>
              <a:rPr lang="en-US" sz="2700" dirty="0">
                <a:latin typeface="Georgia"/>
              </a:rPr>
              <a:t>Rich set of intuitive capability</a:t>
            </a:r>
            <a:endParaRPr dirty="0"/>
          </a:p>
          <a:p>
            <a:pPr>
              <a:buSzPct val="45000"/>
              <a:buFont typeface="StarSymbol"/>
              <a:buChar char=""/>
            </a:pPr>
            <a:endParaRPr dirty="0"/>
          </a:p>
        </p:txBody>
      </p:sp>
      <p:pic>
        <p:nvPicPr>
          <p:cNvPr id="271" name="Picture 270"/>
          <p:cNvPicPr/>
          <p:nvPr/>
        </p:nvPicPr>
        <p:blipFill>
          <a:blip r:embed="rId3"/>
          <a:stretch>
            <a:fillRect/>
          </a:stretch>
        </p:blipFill>
        <p:spPr>
          <a:xfrm>
            <a:off x="648000" y="4032000"/>
            <a:ext cx="6210000" cy="2361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dirty="0">
                <a:latin typeface="Georgia"/>
              </a:rPr>
              <a:t>Rest In Express</a:t>
            </a:r>
            <a:endParaRPr sz="4400" dirty="0"/>
          </a:p>
        </p:txBody>
      </p:sp>
      <p:sp>
        <p:nvSpPr>
          <p:cNvPr id="273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700" dirty="0">
                <a:latin typeface="Georgia"/>
              </a:rPr>
              <a:t>Can easily implement REST APIS using express routing functionality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700" dirty="0">
                <a:latin typeface="Georgia"/>
              </a:rPr>
              <a:t>Functionality usually implemented in </a:t>
            </a:r>
            <a:r>
              <a:rPr lang="en-US" sz="2700" dirty="0" err="1">
                <a:latin typeface="Georgia"/>
              </a:rPr>
              <a:t>api</a:t>
            </a:r>
            <a:r>
              <a:rPr lang="en-US" sz="2700" dirty="0">
                <a:latin typeface="Georgia"/>
              </a:rPr>
              <a:t> routing script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SzPct val="45000"/>
            </a:pPr>
            <a:r>
              <a:rPr lang="en-US" sz="2700" dirty="0" err="1">
                <a:latin typeface="Georgia"/>
              </a:rPr>
              <a:t>app.get</a:t>
            </a:r>
            <a:r>
              <a:rPr lang="en-US" sz="2700" dirty="0">
                <a:latin typeface="Georgia"/>
              </a:rPr>
              <a:t>('/dogs', </a:t>
            </a:r>
            <a:r>
              <a:rPr lang="en-US" sz="2700" dirty="0" err="1">
                <a:latin typeface="Georgia"/>
              </a:rPr>
              <a:t>dogs.listAllDogs</a:t>
            </a:r>
            <a:r>
              <a:rPr lang="en-US" sz="2700" dirty="0">
                <a:latin typeface="Georgia"/>
              </a:rPr>
              <a:t>)
</a:t>
            </a:r>
            <a:r>
              <a:rPr lang="en-US" sz="2700" dirty="0" err="1">
                <a:latin typeface="Georgia"/>
              </a:rPr>
              <a:t>app.post</a:t>
            </a:r>
            <a:r>
              <a:rPr lang="en-US" sz="2700" dirty="0">
                <a:latin typeface="Georgia"/>
              </a:rPr>
              <a:t>('/dogs', </a:t>
            </a:r>
            <a:r>
              <a:rPr lang="en-US" sz="2700" dirty="0" err="1">
                <a:latin typeface="Georgia"/>
              </a:rPr>
              <a:t>dogs.addADog</a:t>
            </a:r>
            <a:r>
              <a:rPr lang="en-US" sz="2700" dirty="0">
                <a:latin typeface="Georgia"/>
              </a:rPr>
              <a:t>)</a:t>
            </a:r>
            <a:endParaRPr dirty="0"/>
          </a:p>
          <a:p>
            <a:pPr>
              <a:buSzPct val="45000"/>
            </a:pPr>
            <a:r>
              <a:rPr lang="en-US" sz="2700" dirty="0" err="1">
                <a:latin typeface="Georgia"/>
              </a:rPr>
              <a:t>app.put</a:t>
            </a:r>
            <a:r>
              <a:rPr lang="en-US" sz="2700" dirty="0">
                <a:latin typeface="Georgia"/>
              </a:rPr>
              <a:t>('/dogs/:id', </a:t>
            </a:r>
            <a:r>
              <a:rPr lang="en-US" sz="2700" dirty="0" err="1">
                <a:latin typeface="Georgia"/>
              </a:rPr>
              <a:t>dogs.updateDog</a:t>
            </a:r>
            <a:r>
              <a:rPr lang="en-US" sz="2700" dirty="0">
                <a:latin typeface="Georgia"/>
              </a:rPr>
              <a:t>)
</a:t>
            </a:r>
            <a:r>
              <a:rPr lang="en-US" sz="2700" dirty="0" err="1">
                <a:latin typeface="Georgia"/>
              </a:rPr>
              <a:t>app.delete</a:t>
            </a:r>
            <a:r>
              <a:rPr lang="en-US" sz="2700" dirty="0">
                <a:latin typeface="Georgia"/>
              </a:rPr>
              <a:t>('/dogs/:id', </a:t>
            </a:r>
            <a:r>
              <a:rPr lang="en-US" sz="2700" dirty="0" err="1">
                <a:latin typeface="Georgia"/>
              </a:rPr>
              <a:t>dogs.deleteDog</a:t>
            </a:r>
            <a:r>
              <a:rPr lang="en-US" sz="2700" dirty="0">
                <a:latin typeface="Georgia"/>
              </a:rPr>
              <a:t>)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Creating Route Modules (Style 1)</a:t>
            </a:r>
            <a:endParaRPr/>
          </a:p>
        </p:txBody>
      </p:sp>
      <p:sp>
        <p:nvSpPr>
          <p:cNvPr id="275" name="CustomShape 2"/>
          <p:cNvSpPr/>
          <p:nvPr/>
        </p:nvSpPr>
        <p:spPr>
          <a:xfrm>
            <a:off x="457200" y="1981080"/>
            <a:ext cx="8228160" cy="1827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500">
                <a:solidFill>
                  <a:srgbClr val="4F81BD"/>
                </a:solidFill>
                <a:latin typeface="Courier New"/>
                <a:ea typeface="DejaVu Sans"/>
              </a:rPr>
              <a:t>var</a:t>
            </a:r>
            <a:r>
              <a:rPr lang="en-IE" sz="1500">
                <a:solidFill>
                  <a:srgbClr val="000000"/>
                </a:solidFill>
                <a:latin typeface="Courier New"/>
                <a:ea typeface="DejaVu Sans"/>
              </a:rPr>
              <a:t> express = require('express')</a:t>
            </a:r>
            <a:endParaRPr/>
          </a:p>
          <a:p>
            <a:pPr>
              <a:lnSpc>
                <a:spcPct val="100000"/>
              </a:lnSpc>
            </a:pPr>
            <a:r>
              <a:rPr lang="en-IE" sz="1500">
                <a:solidFill>
                  <a:srgbClr val="000000"/>
                </a:solidFill>
                <a:latin typeface="Courier New"/>
                <a:ea typeface="DejaVu Sans"/>
              </a:rPr>
              <a:t>var dogs = require('./api/dogs/index');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E" sz="1500">
                <a:solidFill>
                  <a:srgbClr val="000000"/>
                </a:solidFill>
                <a:latin typeface="Courier New"/>
                <a:ea typeface="DejaVu Sans"/>
              </a:rPr>
              <a:t>…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E" sz="1500">
                <a:solidFill>
                  <a:srgbClr val="000000"/>
                </a:solidFill>
                <a:latin typeface="Courier New"/>
                <a:ea typeface="DejaVu Sans"/>
              </a:rPr>
              <a:t>app.get('/dogs', dogs.listAllDogs);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6" name="CustomShape 3"/>
          <p:cNvSpPr/>
          <p:nvPr/>
        </p:nvSpPr>
        <p:spPr>
          <a:xfrm>
            <a:off x="457200" y="4544640"/>
            <a:ext cx="7923240" cy="1230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500">
                <a:solidFill>
                  <a:srgbClr val="A6A6A6"/>
                </a:solidFill>
                <a:latin typeface="Courier New"/>
                <a:ea typeface="DejaVu Sans"/>
              </a:rPr>
              <a:t>// GET the homepage</a:t>
            </a:r>
            <a:endParaRPr/>
          </a:p>
          <a:p>
            <a:pPr>
              <a:lnSpc>
                <a:spcPct val="100000"/>
              </a:lnSpc>
            </a:pPr>
            <a:r>
              <a:rPr lang="en-IE" sz="1500">
                <a:solidFill>
                  <a:srgbClr val="4F81BD"/>
                </a:solidFill>
                <a:latin typeface="Courier New"/>
                <a:ea typeface="DejaVu Sans"/>
              </a:rPr>
              <a:t>exports</a:t>
            </a:r>
            <a:r>
              <a:rPr lang="en-IE" sz="1500">
                <a:solidFill>
                  <a:srgbClr val="000000"/>
                </a:solidFill>
                <a:latin typeface="Courier New"/>
                <a:ea typeface="DejaVu Sans"/>
              </a:rPr>
              <a:t>.listAllDogs = </a:t>
            </a:r>
            <a:r>
              <a:rPr lang="en-IE" sz="1500">
                <a:solidFill>
                  <a:srgbClr val="4F81BD"/>
                </a:solidFill>
                <a:latin typeface="Courier New"/>
                <a:ea typeface="DejaVu Sans"/>
              </a:rPr>
              <a:t>function</a:t>
            </a:r>
            <a:r>
              <a:rPr lang="en-IE" sz="1500">
                <a:solidFill>
                  <a:srgbClr val="000000"/>
                </a:solidFill>
                <a:latin typeface="Courier New"/>
                <a:ea typeface="DejaVu Sans"/>
              </a:rPr>
              <a:t>(req, res){</a:t>
            </a:r>
            <a:endParaRPr/>
          </a:p>
          <a:p>
            <a:pPr>
              <a:lnSpc>
                <a:spcPct val="100000"/>
              </a:lnSpc>
            </a:pPr>
            <a:r>
              <a:rPr lang="en-IE" sz="1500">
                <a:solidFill>
                  <a:srgbClr val="000000"/>
                </a:solidFill>
                <a:latin typeface="Courier New"/>
                <a:ea typeface="DejaVu Sans"/>
              </a:rPr>
              <a:t>  	…);</a:t>
            </a:r>
            <a:endParaRPr/>
          </a:p>
          <a:p>
            <a:pPr>
              <a:lnSpc>
                <a:spcPct val="100000"/>
              </a:lnSpc>
            </a:pPr>
            <a:r>
              <a:rPr lang="en-IE" sz="1500">
                <a:solidFill>
                  <a:srgbClr val="000000"/>
                </a:solidFill>
                <a:latin typeface="Courier New"/>
                <a:ea typeface="DejaVu Sans"/>
              </a:rPr>
              <a:t>};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7" name="CustomShape 4"/>
          <p:cNvSpPr/>
          <p:nvPr/>
        </p:nvSpPr>
        <p:spPr>
          <a:xfrm>
            <a:off x="457200" y="1523880"/>
            <a:ext cx="396108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400" b="1">
                <a:solidFill>
                  <a:srgbClr val="000000"/>
                </a:solidFill>
                <a:latin typeface="Calibri"/>
                <a:ea typeface="DejaVu Sans"/>
              </a:rPr>
              <a:t>server.js</a:t>
            </a:r>
            <a:endParaRPr/>
          </a:p>
        </p:txBody>
      </p:sp>
      <p:sp>
        <p:nvSpPr>
          <p:cNvPr id="278" name="CustomShape 5"/>
          <p:cNvSpPr/>
          <p:nvPr/>
        </p:nvSpPr>
        <p:spPr>
          <a:xfrm>
            <a:off x="533520" y="4038480"/>
            <a:ext cx="396108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400" b="1">
                <a:solidFill>
                  <a:srgbClr val="000000"/>
                </a:solidFill>
                <a:latin typeface="Calibri"/>
                <a:ea typeface="DejaVu Sans"/>
              </a:rPr>
              <a:t>index.js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Creating Route Modules (Style 2)</a:t>
            </a:r>
            <a:endParaRPr/>
          </a:p>
        </p:txBody>
      </p:sp>
      <p:sp>
        <p:nvSpPr>
          <p:cNvPr id="280" name="CustomShape 2"/>
          <p:cNvSpPr/>
          <p:nvPr/>
        </p:nvSpPr>
        <p:spPr>
          <a:xfrm>
            <a:off x="533520" y="3581280"/>
            <a:ext cx="8228160" cy="297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500">
                <a:solidFill>
                  <a:srgbClr val="A6A6A6"/>
                </a:solidFill>
                <a:latin typeface="Courier New"/>
                <a:ea typeface="DejaVu Sans"/>
              </a:rPr>
              <a:t>/*</a:t>
            </a:r>
            <a:endParaRPr/>
          </a:p>
          <a:p>
            <a:pPr>
              <a:lnSpc>
                <a:spcPct val="100000"/>
              </a:lnSpc>
            </a:pPr>
            <a:r>
              <a:rPr lang="en-IE" sz="1500">
                <a:solidFill>
                  <a:srgbClr val="A6A6A6"/>
                </a:solidFill>
                <a:latin typeface="Courier New"/>
                <a:ea typeface="DejaVu Sans"/>
              </a:rPr>
              <a:t> * Module dependencies</a:t>
            </a:r>
            <a:endParaRPr/>
          </a:p>
          <a:p>
            <a:pPr>
              <a:lnSpc>
                <a:spcPct val="100000"/>
              </a:lnSpc>
            </a:pPr>
            <a:r>
              <a:rPr lang="en-IE" sz="1500">
                <a:solidFill>
                  <a:srgbClr val="A6A6A6"/>
                </a:solidFill>
                <a:latin typeface="Courier New"/>
                <a:ea typeface="DejaVu Sans"/>
              </a:rPr>
              <a:t> */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E" sz="1500">
                <a:solidFill>
                  <a:srgbClr val="000000"/>
                </a:solidFill>
                <a:latin typeface="Courier New"/>
                <a:ea typeface="DejaVu Sans"/>
              </a:rPr>
              <a:t> module.</a:t>
            </a:r>
            <a:r>
              <a:rPr lang="en-IE" sz="1500">
                <a:solidFill>
                  <a:srgbClr val="4F81BD"/>
                </a:solidFill>
                <a:latin typeface="Courier New"/>
                <a:ea typeface="DejaVu Sans"/>
              </a:rPr>
              <a:t>exports</a:t>
            </a:r>
            <a:r>
              <a:rPr lang="en-IE" sz="1500">
                <a:solidFill>
                  <a:srgbClr val="000000"/>
                </a:solidFill>
                <a:latin typeface="Courier New"/>
                <a:ea typeface="DejaVu Sans"/>
              </a:rPr>
              <a:t> = </a:t>
            </a:r>
            <a:r>
              <a:rPr lang="en-IE" sz="1500">
                <a:solidFill>
                  <a:srgbClr val="4F81BD"/>
                </a:solidFill>
                <a:latin typeface="Courier New"/>
                <a:ea typeface="DejaVu Sans"/>
              </a:rPr>
              <a:t>function</a:t>
            </a:r>
            <a:r>
              <a:rPr lang="en-IE" sz="1500">
                <a:solidFill>
                  <a:srgbClr val="000000"/>
                </a:solidFill>
                <a:latin typeface="Courier New"/>
                <a:ea typeface="DejaVu Sans"/>
              </a:rPr>
              <a:t>(app){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E" sz="1500">
                <a:solidFill>
                  <a:srgbClr val="A6A6A6"/>
                </a:solidFill>
                <a:latin typeface="Courier New"/>
                <a:ea typeface="DejaVu Sans"/>
              </a:rPr>
              <a:t>    // GET home page</a:t>
            </a:r>
            <a:endParaRPr/>
          </a:p>
          <a:p>
            <a:pPr>
              <a:lnSpc>
                <a:spcPct val="100000"/>
              </a:lnSpc>
            </a:pPr>
            <a:r>
              <a:rPr lang="en-IE" sz="1500">
                <a:solidFill>
                  <a:srgbClr val="000000"/>
                </a:solidFill>
                <a:latin typeface="Courier New"/>
                <a:ea typeface="DejaVu Sans"/>
              </a:rPr>
              <a:t>     app.get('/dogs', </a:t>
            </a:r>
            <a:r>
              <a:rPr lang="en-IE" sz="1500">
                <a:solidFill>
                  <a:srgbClr val="4F81BD"/>
                </a:solidFill>
                <a:latin typeface="Courier New"/>
                <a:ea typeface="DejaVu Sans"/>
              </a:rPr>
              <a:t>function</a:t>
            </a:r>
            <a:r>
              <a:rPr lang="en-IE" sz="1500">
                <a:solidFill>
                  <a:srgbClr val="000000"/>
                </a:solidFill>
                <a:latin typeface="Courier New"/>
                <a:ea typeface="DejaVu Sans"/>
              </a:rPr>
              <a:t>(req, res){</a:t>
            </a:r>
            <a:endParaRPr/>
          </a:p>
          <a:p>
            <a:pPr>
              <a:lnSpc>
                <a:spcPct val="100000"/>
              </a:lnSpc>
            </a:pPr>
            <a:r>
              <a:rPr lang="en-IE" sz="1500">
                <a:solidFill>
                  <a:srgbClr val="000000"/>
                </a:solidFill>
                <a:latin typeface="Courier New"/>
                <a:ea typeface="DejaVu Sans"/>
              </a:rPr>
              <a:t>         ...</a:t>
            </a:r>
            <a:endParaRPr/>
          </a:p>
          <a:p>
            <a:pPr>
              <a:lnSpc>
                <a:spcPct val="100000"/>
              </a:lnSpc>
            </a:pPr>
            <a:r>
              <a:rPr lang="en-IE" sz="1500">
                <a:solidFill>
                  <a:srgbClr val="000000"/>
                </a:solidFill>
                <a:latin typeface="Courier New"/>
                <a:ea typeface="DejaVu Sans"/>
              </a:rPr>
              <a:t>     });</a:t>
            </a:r>
            <a:endParaRPr/>
          </a:p>
          <a:p>
            <a:pPr>
              <a:lnSpc>
                <a:spcPct val="100000"/>
              </a:lnSpc>
            </a:pPr>
            <a:r>
              <a:rPr lang="en-IE" sz="1500">
                <a:solidFill>
                  <a:srgbClr val="000000"/>
                </a:solidFill>
                <a:latin typeface="Courier New"/>
                <a:ea typeface="DejaVu Sans"/>
              </a:rPr>
              <a:t> }</a:t>
            </a:r>
            <a:endParaRPr/>
          </a:p>
        </p:txBody>
      </p:sp>
      <p:sp>
        <p:nvSpPr>
          <p:cNvPr id="281" name="CustomShape 3"/>
          <p:cNvSpPr/>
          <p:nvPr/>
        </p:nvSpPr>
        <p:spPr>
          <a:xfrm>
            <a:off x="457200" y="1523880"/>
            <a:ext cx="396108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400" b="1">
                <a:solidFill>
                  <a:srgbClr val="000000"/>
                </a:solidFill>
                <a:latin typeface="Calibri"/>
                <a:ea typeface="DejaVu Sans"/>
              </a:rPr>
              <a:t>server.js</a:t>
            </a:r>
            <a:endParaRPr/>
          </a:p>
        </p:txBody>
      </p:sp>
      <p:sp>
        <p:nvSpPr>
          <p:cNvPr id="282" name="CustomShape 4"/>
          <p:cNvSpPr/>
          <p:nvPr/>
        </p:nvSpPr>
        <p:spPr>
          <a:xfrm>
            <a:off x="457200" y="2971800"/>
            <a:ext cx="396108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400" b="1" dirty="0">
                <a:solidFill>
                  <a:srgbClr val="000000"/>
                </a:solidFill>
                <a:latin typeface="Calibri"/>
                <a:ea typeface="DejaVu Sans"/>
              </a:rPr>
              <a:t>index.js</a:t>
            </a:r>
            <a:endParaRPr dirty="0"/>
          </a:p>
        </p:txBody>
      </p:sp>
      <p:sp>
        <p:nvSpPr>
          <p:cNvPr id="283" name="CustomShape 5"/>
          <p:cNvSpPr/>
          <p:nvPr/>
        </p:nvSpPr>
        <p:spPr>
          <a:xfrm>
            <a:off x="720000" y="2160000"/>
            <a:ext cx="8228160" cy="684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500">
                <a:solidFill>
                  <a:srgbClr val="A6A6A6"/>
                </a:solidFill>
                <a:latin typeface="Courier New"/>
                <a:ea typeface="DejaVu Sans"/>
              </a:rPr>
              <a:t>// Routes</a:t>
            </a:r>
            <a:endParaRPr/>
          </a:p>
          <a:p>
            <a:pPr>
              <a:lnSpc>
                <a:spcPct val="100000"/>
              </a:lnSpc>
            </a:pPr>
            <a:r>
              <a:rPr lang="en-IE" sz="1500">
                <a:solidFill>
                  <a:srgbClr val="000000"/>
                </a:solidFill>
                <a:latin typeface="Courier New"/>
                <a:ea typeface="DejaVu Sans"/>
              </a:rPr>
              <a:t>require('./api/dogs/index')(app);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Express Request Object</a:t>
            </a:r>
            <a:endParaRPr/>
          </a:p>
        </p:txBody>
      </p:sp>
      <p:sp>
        <p:nvSpPr>
          <p:cNvPr id="285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E" sz="2800">
                <a:solidFill>
                  <a:srgbClr val="000000"/>
                </a:solidFill>
                <a:latin typeface="Calibri"/>
                <a:ea typeface="DejaVu Sans"/>
              </a:rPr>
              <a:t>The </a:t>
            </a:r>
            <a:r>
              <a:rPr lang="en-IE" sz="2800" b="1">
                <a:solidFill>
                  <a:srgbClr val="000000"/>
                </a:solidFill>
                <a:latin typeface="Calibri"/>
                <a:ea typeface="DejaVu Sans"/>
              </a:rPr>
              <a:t>req</a:t>
            </a:r>
            <a:r>
              <a:rPr lang="en-IE" sz="2800">
                <a:solidFill>
                  <a:srgbClr val="000000"/>
                </a:solidFill>
                <a:latin typeface="Calibri"/>
                <a:ea typeface="DejaVu Sans"/>
              </a:rPr>
              <a:t> object represents the HTTP request.</a:t>
            </a:r>
            <a:endParaRPr/>
          </a:p>
          <a:p>
            <a:pPr lvl="1" algn="just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E" sz="2800">
                <a:solidFill>
                  <a:srgbClr val="000000"/>
                </a:solidFill>
                <a:latin typeface="Calibri"/>
                <a:ea typeface="DejaVu Sans"/>
              </a:rPr>
              <a:t>by convention, the object is always referred to as '</a:t>
            </a:r>
            <a:r>
              <a:rPr lang="en-IE" sz="2800" b="1">
                <a:solidFill>
                  <a:srgbClr val="000000"/>
                </a:solidFill>
                <a:latin typeface="Calibri"/>
                <a:ea typeface="DejaVu Sans"/>
              </a:rPr>
              <a:t>req',</a:t>
            </a:r>
            <a:r>
              <a:rPr lang="en-IE" sz="2800">
                <a:solidFill>
                  <a:srgbClr val="000000"/>
                </a:solidFill>
                <a:latin typeface="Calibri"/>
                <a:ea typeface="DejaVu Sans"/>
              </a:rPr>
              <a:t> Response is </a:t>
            </a:r>
            <a:r>
              <a:rPr lang="en-IE" sz="2800" b="1">
                <a:solidFill>
                  <a:srgbClr val="000000"/>
                </a:solidFill>
                <a:latin typeface="Calibri"/>
                <a:ea typeface="DejaVu Sans"/>
              </a:rPr>
              <a:t>'res'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800">
                <a:solidFill>
                  <a:srgbClr val="000000"/>
                </a:solidFill>
                <a:latin typeface="Calibri"/>
                <a:ea typeface="DejaVu Sans"/>
              </a:rPr>
              <a:t>Can use it to access the request query string, parameters, body, HTTP headers.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800">
                <a:solidFill>
                  <a:srgbClr val="000000"/>
                </a:solidFill>
                <a:latin typeface="Calibri"/>
                <a:ea typeface="DejaVu Sans"/>
              </a:rPr>
              <a:t>Example: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</a:pPr>
            <a:r>
              <a:rPr lang="en-IE" sz="3200">
                <a:solidFill>
                  <a:srgbClr val="000000"/>
                </a:solidFill>
                <a:latin typeface="Calibri"/>
                <a:ea typeface="DejaVu Sans"/>
              </a:rPr>
              <a:t>app.get('/user/:id', function(req, res){</a:t>
            </a:r>
            <a:endParaRPr/>
          </a:p>
          <a:p>
            <a:pPr>
              <a:lnSpc>
                <a:spcPct val="100000"/>
              </a:lnSpc>
            </a:pPr>
            <a:r>
              <a:rPr lang="en-IE" sz="3200">
                <a:solidFill>
                  <a:srgbClr val="000000"/>
                </a:solidFill>
                <a:latin typeface="Calibri"/>
                <a:ea typeface="DejaVu Sans"/>
              </a:rPr>
              <a:t>  res.send('user ' + req.params.id);</a:t>
            </a:r>
            <a:endParaRPr/>
          </a:p>
          <a:p>
            <a:pPr>
              <a:lnSpc>
                <a:spcPct val="100000"/>
              </a:lnSpc>
            </a:pPr>
            <a:r>
              <a:rPr lang="en-IE" sz="3200">
                <a:solidFill>
                  <a:srgbClr val="000000"/>
                </a:solidFill>
                <a:latin typeface="Calibri"/>
                <a:ea typeface="DejaVu Sans"/>
              </a:rPr>
              <a:t>});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85">
                                            <p:txEl>
                                              <p:pRg st="0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291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285">
                                            <p:txEl>
                                              <p:pRg st="291" end="2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291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285">
                                            <p:txEl>
                                              <p:pRg st="291" end="2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291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285">
                                            <p:txEl>
                                              <p:pRg st="291" end="2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291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285">
                                            <p:txEl>
                                              <p:pRg st="291" end="2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291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285">
                                            <p:txEl>
                                              <p:pRg st="291" end="2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291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500"/>
                                        <p:tgtEl>
                                          <p:spTgt spid="285">
                                            <p:txEl>
                                              <p:pRg st="291" end="2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req.body</a:t>
            </a:r>
            <a:endParaRPr/>
          </a:p>
        </p:txBody>
      </p:sp>
      <p:sp>
        <p:nvSpPr>
          <p:cNvPr id="287" name="TextShape 2"/>
          <p:cNvSpPr txBox="1"/>
          <p:nvPr/>
        </p:nvSpPr>
        <p:spPr>
          <a:xfrm>
            <a:off x="457200" y="1418400"/>
            <a:ext cx="8229240" cy="46776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IE" dirty="0">
                <a:latin typeface="+mj-lt"/>
              </a:rPr>
              <a:t>Contains key-value pairs of data submitted in the request body. </a:t>
            </a:r>
            <a:endParaRPr sz="1100" dirty="0">
              <a:latin typeface="+mj-lt"/>
            </a:endParaRP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IE" dirty="0">
                <a:latin typeface="+mj-lt"/>
              </a:rPr>
              <a:t>Need body-parsing middleware such as body-parser.</a:t>
            </a:r>
            <a:endParaRPr sz="110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sz="11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+mj-lt"/>
              </a:rPr>
              <a:t>This example shows how to use body-parsing middleware to populate </a:t>
            </a:r>
            <a:r>
              <a:rPr lang="en-IE" dirty="0" err="1">
                <a:latin typeface="+mj-lt"/>
              </a:rPr>
              <a:t>req.body</a:t>
            </a:r>
            <a:r>
              <a:rPr lang="en-IE" dirty="0">
                <a:latin typeface="+mj-lt"/>
              </a:rPr>
              <a:t>.</a:t>
            </a:r>
            <a:endParaRPr sz="110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sz="1100" dirty="0">
              <a:latin typeface="+mj-lt"/>
            </a:endParaRPr>
          </a:p>
          <a:p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app = require('express')();</a:t>
            </a:r>
            <a:endParaRPr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bodyParser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require('body-parser');</a:t>
            </a:r>
            <a:endParaRPr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multer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multer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  <a:endParaRPr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app.use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bodyParser.json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()); // for parsing application/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app.use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bodyParser.urlencoded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({ extended: true })); // for parsing application/x-www-form-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urlencoded</a:t>
            </a:r>
            <a:endParaRPr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app.use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multer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()); // for parsing multipart/form-data</a:t>
            </a:r>
            <a:endParaRPr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app.post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('/', function 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 res) {</a:t>
            </a:r>
            <a:endParaRPr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req.body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res.json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req.body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Response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res object represents the HTTP response that an Express app sends when it gets an HTTP request.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('/user/:id', function(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res){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('user ' + req.params.id); });</a:t>
            </a:r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92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Response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res.json</a:t>
            </a:r>
            <a:r>
              <a:rPr lang="en-US" b="1" dirty="0"/>
              <a:t>([body])</a:t>
            </a:r>
          </a:p>
          <a:p>
            <a:pPr lvl="1"/>
            <a:r>
              <a:rPr lang="en-US" dirty="0"/>
              <a:t>Sends a JSON response. This method is identical to </a:t>
            </a:r>
            <a:r>
              <a:rPr lang="en-US" dirty="0" err="1"/>
              <a:t>res.send</a:t>
            </a:r>
            <a:r>
              <a:rPr lang="en-US" dirty="0"/>
              <a:t>() with an object or array as the parameter. 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res.json</a:t>
            </a:r>
            <a:r>
              <a:rPr lang="en-US" dirty="0"/>
              <a:t>({ user: '</a:t>
            </a:r>
            <a:r>
              <a:rPr lang="en-US" dirty="0" err="1"/>
              <a:t>tobi</a:t>
            </a:r>
            <a:r>
              <a:rPr lang="en-US" dirty="0"/>
              <a:t>' }) </a:t>
            </a:r>
            <a:br>
              <a:rPr lang="en-US" dirty="0"/>
            </a:br>
            <a:r>
              <a:rPr lang="en-US" dirty="0" err="1"/>
              <a:t>res.status</a:t>
            </a:r>
            <a:r>
              <a:rPr lang="en-US" dirty="0"/>
              <a:t>(500).</a:t>
            </a:r>
            <a:r>
              <a:rPr lang="en-US" dirty="0" err="1"/>
              <a:t>json</a:t>
            </a:r>
            <a:r>
              <a:rPr lang="en-US" dirty="0"/>
              <a:t>({ error: 'message' })</a:t>
            </a:r>
          </a:p>
        </p:txBody>
      </p:sp>
    </p:spTree>
    <p:extLst>
      <p:ext uri="{BB962C8B-B14F-4D97-AF65-F5344CB8AC3E}">
        <p14:creationId xmlns:p14="http://schemas.microsoft.com/office/powerpoint/2010/main" val="373068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 REST Concept</a:t>
            </a:r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Resource Orientated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US" sz="2200">
                <a:solidFill>
                  <a:srgbClr val="646B86"/>
                </a:solidFill>
                <a:latin typeface="Georgia"/>
              </a:rPr>
              <a:t>Resources are identified by uniform resource identifiers (URIs)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Resources are manipulated through their representations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Messages are self-descriptive and stateless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Multiple representations are accepted or sent</a:t>
            </a:r>
            <a:endParaRPr/>
          </a:p>
        </p:txBody>
      </p:sp>
      <p:sp>
        <p:nvSpPr>
          <p:cNvPr id="211" name="TextShape 3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3E5449B9-6DA4-4924-8703-4B97575FF5F3}" type="slidenum">
              <a:rPr lang="en-IE" sz="1600">
                <a:solidFill>
                  <a:srgbClr val="7B9899"/>
                </a:solidFill>
                <a:latin typeface="Georgia"/>
              </a:rPr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Response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res.send</a:t>
            </a:r>
            <a:r>
              <a:rPr lang="en-US" b="1" dirty="0"/>
              <a:t>([body])</a:t>
            </a:r>
          </a:p>
          <a:p>
            <a:pPr lvl="1"/>
            <a:r>
              <a:rPr lang="en-US" dirty="0"/>
              <a:t>Sends the HTTP response.</a:t>
            </a:r>
          </a:p>
          <a:p>
            <a:pPr lvl="1"/>
            <a:r>
              <a:rPr lang="en-US" dirty="0"/>
              <a:t>The body parameter can be a String, an object, or an Array. </a:t>
            </a:r>
          </a:p>
          <a:p>
            <a:pPr lvl="1"/>
            <a:r>
              <a:rPr lang="en-US" dirty="0"/>
              <a:t>For example: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({ some: 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 }); 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('&lt;p&gt;some html&lt;/p&gt;');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res.status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(404).send('Sorry, we cannot find that!'); 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res.status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(500).send({ error: 'something blew up' });</a:t>
            </a:r>
          </a:p>
        </p:txBody>
      </p:sp>
    </p:spTree>
    <p:extLst>
      <p:ext uri="{BB962C8B-B14F-4D97-AF65-F5344CB8AC3E}">
        <p14:creationId xmlns:p14="http://schemas.microsoft.com/office/powerpoint/2010/main" val="4133499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Response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4800" b="1" dirty="0" err="1"/>
              <a:t>res.format</a:t>
            </a:r>
            <a:r>
              <a:rPr lang="en-US" sz="4800" b="1" dirty="0"/>
              <a:t>(object)</a:t>
            </a:r>
          </a:p>
          <a:p>
            <a:pPr lvl="1"/>
            <a:r>
              <a:rPr lang="en-US" sz="4000" dirty="0"/>
              <a:t>Performs content-negotiation on the Accept HTTP header on the request object</a:t>
            </a:r>
            <a:br>
              <a:rPr lang="en-US" sz="4000" dirty="0"/>
            </a:br>
            <a:endParaRPr lang="en-US" dirty="0"/>
          </a:p>
          <a:p>
            <a:pPr marL="457200" lvl="1" indent="0">
              <a:buNone/>
            </a:pPr>
            <a:r>
              <a:rPr lang="en-IE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res.format</a:t>
            </a:r>
            <a:r>
              <a:rPr lang="en-IE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457200" lvl="1" indent="0">
              <a:buNone/>
            </a:pPr>
            <a:r>
              <a:rPr lang="en-IE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'text/plain': function(){</a:t>
            </a:r>
          </a:p>
          <a:p>
            <a:pPr marL="457200" lvl="1" indent="0">
              <a:buNone/>
            </a:pPr>
            <a:r>
              <a:rPr lang="en-IE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IE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('hey');</a:t>
            </a:r>
          </a:p>
          <a:p>
            <a:pPr marL="457200" lvl="1" indent="0">
              <a:buNone/>
            </a:pPr>
            <a:r>
              <a:rPr lang="en-IE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457200" lvl="1" indent="0">
              <a:buNone/>
            </a:pPr>
            <a:endParaRPr lang="en-IE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IE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'text/html': function(){</a:t>
            </a:r>
          </a:p>
          <a:p>
            <a:pPr marL="457200" lvl="1" indent="0">
              <a:buNone/>
            </a:pPr>
            <a:r>
              <a:rPr lang="en-IE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IE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('&lt;p&gt;hey&lt;/p&gt;');</a:t>
            </a:r>
          </a:p>
          <a:p>
            <a:pPr marL="457200" lvl="1" indent="0">
              <a:buNone/>
            </a:pPr>
            <a:r>
              <a:rPr lang="en-IE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457200" lvl="1" indent="0">
              <a:buNone/>
            </a:pPr>
            <a:endParaRPr lang="en-IE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IE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'application/</a:t>
            </a:r>
            <a:r>
              <a:rPr lang="en-IE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IE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': function(){</a:t>
            </a:r>
          </a:p>
          <a:p>
            <a:pPr marL="457200" lvl="1" indent="0">
              <a:buNone/>
            </a:pPr>
            <a:r>
              <a:rPr lang="en-IE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IE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({ message: 'hey' });</a:t>
            </a:r>
          </a:p>
          <a:p>
            <a:pPr marL="457200" lvl="1" indent="0">
              <a:buNone/>
            </a:pPr>
            <a:r>
              <a:rPr lang="en-IE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457200" lvl="1" indent="0">
              <a:buNone/>
            </a:pPr>
            <a:endParaRPr lang="en-IE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IE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'default': function() {</a:t>
            </a:r>
          </a:p>
          <a:p>
            <a:pPr marL="457200" lvl="1" indent="0">
              <a:buNone/>
            </a:pPr>
            <a:r>
              <a:rPr lang="en-IE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log the request and respond with 406</a:t>
            </a:r>
          </a:p>
          <a:p>
            <a:pPr marL="457200" lvl="1" indent="0">
              <a:buNone/>
            </a:pPr>
            <a:r>
              <a:rPr lang="en-IE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res.status</a:t>
            </a:r>
            <a:r>
              <a:rPr lang="en-IE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(406).send('Not Acceptable');</a:t>
            </a:r>
          </a:p>
          <a:p>
            <a:pPr marL="457200" lvl="1" indent="0">
              <a:buNone/>
            </a:pPr>
            <a:r>
              <a:rPr lang="en-IE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IE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430173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 dirty="0">
                <a:solidFill>
                  <a:srgbClr val="000000"/>
                </a:solidFill>
                <a:latin typeface="Calibri"/>
                <a:ea typeface="DejaVu Sans"/>
              </a:rPr>
              <a:t>Express Route Filters</a:t>
            </a:r>
            <a:endParaRPr dirty="0"/>
          </a:p>
        </p:txBody>
      </p:sp>
      <p:sp>
        <p:nvSpPr>
          <p:cNvPr id="293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IE" sz="1500" dirty="0">
                <a:solidFill>
                  <a:srgbClr val="A6A6A6"/>
                </a:solidFill>
                <a:latin typeface="Courier New"/>
                <a:ea typeface="DejaVu Sans"/>
              </a:rPr>
              <a:t>//Catch-all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app.all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('/app(/*)?',  </a:t>
            </a:r>
            <a:r>
              <a:rPr lang="en-IE" sz="1500" dirty="0">
                <a:solidFill>
                  <a:srgbClr val="4F81BD"/>
                </a:solidFill>
                <a:latin typeface="Courier New"/>
                <a:ea typeface="DejaVu Sans"/>
              </a:rPr>
              <a:t>function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req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, res, next) {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IE" sz="1500" dirty="0">
                <a:solidFill>
                  <a:srgbClr val="4F81BD"/>
                </a:solidFill>
                <a:latin typeface="Courier New"/>
                <a:ea typeface="DejaVu Sans"/>
              </a:rPr>
              <a:t>if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req.session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 &amp;&amp; </a:t>
            </a: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req.session.userName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) {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    next();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  } </a:t>
            </a:r>
            <a:r>
              <a:rPr lang="en-IE" sz="1500" dirty="0">
                <a:solidFill>
                  <a:srgbClr val="4F81BD"/>
                </a:solidFill>
                <a:latin typeface="Courier New"/>
                <a:ea typeface="DejaVu Sans"/>
              </a:rPr>
              <a:t>else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 {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res.redirect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('/</a:t>
            </a: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login?redir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=' + req.url);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  }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});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Further Reference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u="sng" dirty="0">
                <a:solidFill>
                  <a:srgbClr val="0000FF"/>
                </a:solidFill>
                <a:latin typeface="Calibri"/>
                <a:ea typeface="DejaVu Sans"/>
              </a:rPr>
              <a:t>ExpressJS.com</a:t>
            </a: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 - Official Express Homepage</a:t>
            </a:r>
            <a:endParaRPr lang="en-IE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dirty="0"/>
              <a:t> </a:t>
            </a:r>
            <a:r>
              <a:rPr lang="en-IE" sz="3200" u="sng" dirty="0">
                <a:solidFill>
                  <a:srgbClr val="0000FF"/>
                </a:solidFill>
                <a:latin typeface="Calibri"/>
                <a:ea typeface="DejaVu Sans"/>
                <a:hlinkClick r:id="rId3"/>
              </a:rPr>
              <a:t>Node and Express</a:t>
            </a:r>
            <a:r>
              <a:rPr lang="en-IE" sz="3200" u="sng" dirty="0">
                <a:solidFill>
                  <a:srgbClr val="0000FF"/>
                </a:solidFill>
                <a:latin typeface="Calibri"/>
                <a:ea typeface="DejaVu Sans"/>
              </a:rPr>
              <a:t> Tutorial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Representation Concept</a:t>
            </a:r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What do you get when you request a web page?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US" sz="2200">
                <a:solidFill>
                  <a:srgbClr val="646B86"/>
                </a:solidFill>
                <a:latin typeface="Georgia"/>
              </a:rPr>
              <a:t>A </a:t>
            </a:r>
            <a:r>
              <a:rPr lang="en-US" sz="2200" b="1">
                <a:solidFill>
                  <a:srgbClr val="646B86"/>
                </a:solidFill>
                <a:latin typeface="Georgia"/>
              </a:rPr>
              <a:t>representation</a:t>
            </a:r>
            <a:r>
              <a:rPr lang="en-US" sz="2200">
                <a:solidFill>
                  <a:srgbClr val="646B86"/>
                </a:solidFill>
                <a:latin typeface="Georgia"/>
              </a:rPr>
              <a:t> of a resource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Resources are just “concepts”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US" sz="2200">
                <a:solidFill>
                  <a:srgbClr val="646B86"/>
                </a:solidFill>
                <a:latin typeface="Georgia"/>
              </a:rPr>
              <a:t>i.e. list of Customers, Dept. of Computing Maths and Physics. 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A client can request a specific representation of a resource from the representations available on a server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US" sz="2200" u="sng">
                <a:solidFill>
                  <a:srgbClr val="00A3D6"/>
                </a:solidFill>
                <a:latin typeface="Georgia"/>
              </a:rPr>
              <a:t>http://www.wit.ie/SchoolOfScience/DeptofComputingMathsandPhysics/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4" name="TextShape 3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47D880F3-9713-47DC-9CF6-F336429A30F9}" type="slidenum">
              <a:rPr lang="en-IE" sz="1600">
                <a:solidFill>
                  <a:srgbClr val="7B9899"/>
                </a:solidFill>
                <a:latin typeface="Georgia"/>
              </a:rPr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State Transfer Concept</a:t>
            </a:r>
            <a:endParaRPr/>
          </a:p>
        </p:txBody>
      </p:sp>
      <p:sp>
        <p:nvSpPr>
          <p:cNvPr id="216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eorgia"/>
              </a:rPr>
              <a:t>State refers to an application/session state</a:t>
            </a:r>
            <a:endParaRPr sz="2400" dirty="0"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eorgia"/>
              </a:rPr>
              <a:t>Clients initiate requests to servers; servers process requests and return appropriate responses</a:t>
            </a:r>
            <a:endParaRPr sz="2400" dirty="0"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eorgia"/>
              </a:rPr>
              <a:t>A client can either be transitioning between application states or "at rest". </a:t>
            </a:r>
            <a:endParaRPr sz="2400" dirty="0"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eorgia"/>
              </a:rPr>
              <a:t>The client begins sending requests when it is ready to transition to a new state.</a:t>
            </a:r>
            <a:endParaRPr sz="2400" dirty="0"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US" sz="2000">
                <a:solidFill>
                  <a:srgbClr val="646B86"/>
                </a:solidFill>
                <a:latin typeface="Georgia"/>
              </a:rPr>
              <a:t>(i.e. request new URI)</a:t>
            </a:r>
            <a:endParaRPr sz="2000" dirty="0"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eorgia"/>
              </a:rPr>
              <a:t>While one or more requests are outstanding, the client is considered to be transitioning states.</a:t>
            </a:r>
            <a:endParaRPr sz="2400" dirty="0"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eorgia"/>
              </a:rPr>
              <a:t>The representation of each application state contains links that may be used next time the client chooses to initiate a new state transition.</a:t>
            </a:r>
            <a:endParaRPr sz="2400" dirty="0"/>
          </a:p>
        </p:txBody>
      </p:sp>
      <p:sp>
        <p:nvSpPr>
          <p:cNvPr id="217" name="TextShape 3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CE4316CE-7579-4C09-A678-B94F3EE86DFB}" type="slidenum">
              <a:rPr lang="en-IE" sz="1600">
                <a:solidFill>
                  <a:srgbClr val="7B9899"/>
                </a:solidFill>
                <a:latin typeface="Georgia"/>
              </a:rPr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State Transfer Concept</a:t>
            </a:r>
            <a:endParaRPr/>
          </a:p>
        </p:txBody>
      </p:sp>
      <p:sp>
        <p:nvSpPr>
          <p:cNvPr id="219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tIns="45000" rIns="90000" bIns="45000" anchor="t"/>
          <a:lstStyle/>
          <a:p>
            <a:pPr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A Web-based application is a dynamically changing graph of</a:t>
            </a:r>
            <a:endParaRPr lang="en-US" sz="2700" dirty="0">
              <a:solidFill>
                <a:srgbClr val="000000"/>
              </a:solidFill>
              <a:latin typeface="Georgia"/>
            </a:endParaRPr>
          </a:p>
          <a:p>
            <a:pPr lvl="1"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 state representations (pages)</a:t>
            </a:r>
            <a:endParaRPr lang="en-US" sz="2700" dirty="0">
              <a:solidFill>
                <a:srgbClr val="000000"/>
              </a:solidFill>
              <a:latin typeface="Georgia"/>
            </a:endParaRPr>
          </a:p>
          <a:p>
            <a:pPr lvl="1"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potential transitions (links) between states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If it doesn’t work like that, it may be </a:t>
            </a:r>
            <a:r>
              <a:rPr lang="en-US" sz="2700" i="1">
                <a:solidFill>
                  <a:srgbClr val="000000"/>
                </a:solidFill>
                <a:latin typeface="Georgia"/>
              </a:rPr>
              <a:t>accessible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from the Web, but it’s not really </a:t>
            </a:r>
            <a:r>
              <a:rPr lang="en-US" sz="2700" i="1">
                <a:solidFill>
                  <a:srgbClr val="000000"/>
                </a:solidFill>
                <a:latin typeface="Georgia"/>
              </a:rPr>
              <a:t>part of the </a:t>
            </a:r>
            <a:r>
              <a:rPr lang="en-US" sz="2700">
                <a:solidFill>
                  <a:srgbClr val="000000"/>
                </a:solidFill>
                <a:latin typeface="Georgia"/>
              </a:rPr>
              <a:t>Web</a:t>
            </a:r>
            <a:endParaRPr dirty="0"/>
          </a:p>
        </p:txBody>
      </p:sp>
      <p:sp>
        <p:nvSpPr>
          <p:cNvPr id="220" name="TextShape 3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1067821C-282D-4BF8-AEC1-1291D3917306}" type="slidenum">
              <a:rPr lang="en-IE" sz="1600">
                <a:solidFill>
                  <a:srgbClr val="7B9899"/>
                </a:solidFill>
                <a:latin typeface="Georgia"/>
              </a:r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Rest Key Principles</a:t>
            </a:r>
            <a:endParaRPr/>
          </a:p>
        </p:txBody>
      </p:sp>
      <p:sp>
        <p:nvSpPr>
          <p:cNvPr id="222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5000"/>
              <a:buFont typeface="Georgia"/>
              <a:buAutoNum type="arabicPeriod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Every “thing” has an identity</a:t>
            </a:r>
            <a:endParaRPr/>
          </a:p>
          <a:p>
            <a:pPr>
              <a:lnSpc>
                <a:spcPct val="100000"/>
              </a:lnSpc>
              <a:buSzPct val="85000"/>
              <a:buFont typeface="Georgia"/>
              <a:buAutoNum type="arabicPeriod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Link things together</a:t>
            </a:r>
            <a:endParaRPr/>
          </a:p>
          <a:p>
            <a:pPr>
              <a:lnSpc>
                <a:spcPct val="100000"/>
              </a:lnSpc>
              <a:buSzPct val="85000"/>
              <a:buFont typeface="Georgia"/>
              <a:buAutoNum type="arabicPeriod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Use standard set of methods</a:t>
            </a:r>
            <a:endParaRPr/>
          </a:p>
          <a:p>
            <a:pPr>
              <a:lnSpc>
                <a:spcPct val="100000"/>
              </a:lnSpc>
              <a:buSzPct val="85000"/>
              <a:buFont typeface="Georgia"/>
              <a:buAutoNum type="arabicPeriod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Resources can have multiple representations</a:t>
            </a:r>
            <a:endParaRPr/>
          </a:p>
          <a:p>
            <a:pPr>
              <a:lnSpc>
                <a:spcPct val="100000"/>
              </a:lnSpc>
              <a:buSzPct val="85000"/>
              <a:buFont typeface="Georgia"/>
              <a:buAutoNum type="arabicPeriod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Communicate statelessly</a:t>
            </a:r>
            <a:endParaRPr/>
          </a:p>
        </p:txBody>
      </p:sp>
      <p:sp>
        <p:nvSpPr>
          <p:cNvPr id="223" name="TextShape 3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2961CBE6-E2D1-498B-97C9-CF3EC3B13F8B}" type="slidenum">
              <a:rPr lang="en-IE" sz="1600">
                <a:solidFill>
                  <a:srgbClr val="7B9899"/>
                </a:solidFill>
                <a:latin typeface="Georgia"/>
              </a:r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1-Identity</a:t>
            </a:r>
            <a:endParaRPr/>
          </a:p>
        </p:txBody>
      </p:sp>
      <p:sp>
        <p:nvSpPr>
          <p:cNvPr id="225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Everything identifiable in an application should get a unique global ID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US" sz="2200">
                <a:solidFill>
                  <a:srgbClr val="646B86"/>
                </a:solidFill>
                <a:latin typeface="Georgia"/>
              </a:rPr>
              <a:t>URIs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URIs are consistent naming scheme for resources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Universally recognised standard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Example: companys assign unique product IDs. These can be URIs…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6" name="CustomShape 3"/>
          <p:cNvSpPr/>
          <p:nvPr/>
        </p:nvSpPr>
        <p:spPr>
          <a:xfrm>
            <a:off x="316080" y="4869000"/>
            <a:ext cx="4134960" cy="820440"/>
          </a:xfrm>
          <a:prstGeom prst="rect">
            <a:avLst/>
          </a:prstGeom>
          <a:solidFill>
            <a:srgbClr val="D16349"/>
          </a:solidFill>
          <a:ln>
            <a:solidFill>
              <a:srgbClr val="D16349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200" u="sng">
                <a:solidFill>
                  <a:srgbClr val="00A3D6"/>
                </a:solidFill>
                <a:latin typeface="Georgia"/>
              </a:rPr>
              <a:t>http://www.amazon.co.uk/gp/product/B002BWONF8/</a:t>
            </a:r>
            <a:endParaRPr/>
          </a:p>
          <a:p>
            <a:pPr>
              <a:lnSpc>
                <a:spcPct val="100000"/>
              </a:lnSpc>
            </a:pPr>
            <a:r>
              <a:rPr lang="en-IE" sz="1200">
                <a:solidFill>
                  <a:srgbClr val="000000"/>
                </a:solidFill>
                <a:latin typeface="Georgia"/>
              </a:rPr>
              <a:t>http://example.com/customers/1234
http://example.com/orders/2007/10/776654
http://example.com/products/4554</a:t>
            </a:r>
            <a:endParaRPr/>
          </a:p>
        </p:txBody>
      </p:sp>
      <p:sp>
        <p:nvSpPr>
          <p:cNvPr id="227" name="TextShape 4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605C5BB3-D2F4-49AF-A586-C8C5B68B15D6}" type="slidenum">
              <a:rPr lang="en-IE" sz="1600">
                <a:solidFill>
                  <a:srgbClr val="7B9899"/>
                </a:solidFill>
                <a:latin typeface="Georgia"/>
              </a:rPr>
              <a:t>8</a:t>
            </a:fld>
            <a:endParaRPr/>
          </a:p>
        </p:txBody>
      </p:sp>
      <p:pic>
        <p:nvPicPr>
          <p:cNvPr id="228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4465440" y="4383360"/>
            <a:ext cx="4522680" cy="1715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2 – Linking Things</a:t>
            </a:r>
            <a:endParaRPr/>
          </a:p>
        </p:txBody>
      </p:sp>
      <p:sp>
        <p:nvSpPr>
          <p:cNvPr id="230" name="TextShape 2"/>
          <p:cNvSpPr txBox="1"/>
          <p:nvPr/>
        </p:nvSpPr>
        <p:spPr>
          <a:xfrm>
            <a:off x="428760" y="1253056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400" dirty="0">
                <a:solidFill>
                  <a:srgbClr val="000000"/>
                </a:solidFill>
                <a:latin typeface="Georgia"/>
              </a:rPr>
              <a:t>Hypermedia as the engine of application state.</a:t>
            </a:r>
            <a:endParaRPr sz="1600" dirty="0"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US" sz="2000" dirty="0">
                <a:solidFill>
                  <a:srgbClr val="646B86"/>
                </a:solidFill>
                <a:latin typeface="Georgia"/>
              </a:rPr>
              <a:t>This means the links that make the Web Work</a:t>
            </a:r>
            <a:endParaRPr sz="1600" dirty="0"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400" dirty="0">
                <a:solidFill>
                  <a:srgbClr val="000000"/>
                </a:solidFill>
                <a:latin typeface="Georgia"/>
              </a:rPr>
              <a:t>Familiar with this from HTML but not restricted to this…</a:t>
            </a:r>
            <a:endParaRPr sz="1600" dirty="0"/>
          </a:p>
          <a:p>
            <a:pPr>
              <a:lnSpc>
                <a:spcPct val="100000"/>
              </a:lnSpc>
            </a:pPr>
            <a:endParaRPr sz="1600" dirty="0"/>
          </a:p>
          <a:p>
            <a:pPr>
              <a:lnSpc>
                <a:spcPct val="100000"/>
              </a:lnSpc>
            </a:pPr>
            <a:endParaRPr sz="1600" dirty="0"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400" dirty="0">
                <a:solidFill>
                  <a:srgbClr val="000000"/>
                </a:solidFill>
                <a:latin typeface="Georgia"/>
              </a:rPr>
              <a:t>Any application retrieving the above XML  document can “follow” the links to retrieve more information.</a:t>
            </a:r>
            <a:endParaRPr sz="1600" dirty="0"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400" dirty="0">
                <a:solidFill>
                  <a:srgbClr val="000000"/>
                </a:solidFill>
                <a:latin typeface="Georgia"/>
              </a:rPr>
              <a:t>Links can be provided by a different application/server/company </a:t>
            </a:r>
            <a:endParaRPr sz="1600" dirty="0"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US" sz="2000" dirty="0">
                <a:solidFill>
                  <a:srgbClr val="646B86"/>
                </a:solidFill>
                <a:latin typeface="Georgia"/>
              </a:rPr>
              <a:t>naming scheme(URIs) are a global standard, all of the resources that make up the Web can be linked to each other.</a:t>
            </a:r>
            <a:endParaRPr sz="1600" dirty="0"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400" dirty="0">
                <a:solidFill>
                  <a:srgbClr val="000000"/>
                </a:solidFill>
                <a:latin typeface="Georgia"/>
              </a:rPr>
              <a:t>Furthermore links allow the client (the service consumer) to move the application from one state to the next by following a link</a:t>
            </a:r>
            <a:r>
              <a:rPr lang="en-US" sz="2700" dirty="0">
                <a:solidFill>
                  <a:srgbClr val="000000"/>
                </a:solidFill>
                <a:latin typeface="Georgia"/>
              </a:rPr>
              <a:t>. </a:t>
            </a:r>
            <a:endParaRPr dirty="0"/>
          </a:p>
        </p:txBody>
      </p:sp>
      <p:sp>
        <p:nvSpPr>
          <p:cNvPr id="232" name="TextShape 4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8423B68B-3770-4B78-8F10-985D0F60AA5B}" type="slidenum">
              <a:rPr lang="en-IE" sz="1600">
                <a:solidFill>
                  <a:srgbClr val="7B9899"/>
                </a:solidFill>
                <a:latin typeface="Georgia"/>
              </a:rPr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1410</Words>
  <Application>Microsoft Office PowerPoint</Application>
  <PresentationFormat>On-screen Show (4:3)</PresentationFormat>
  <Paragraphs>280</Paragraphs>
  <Slides>33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Office Theme</vt:lpstr>
      <vt:lpstr>Office Theme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Response Object</vt:lpstr>
      <vt:lpstr>Response Properties</vt:lpstr>
      <vt:lpstr>Response Properties</vt:lpstr>
      <vt:lpstr>Response Properties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</dc:creator>
  <cp:lastModifiedBy>Frank X Walsh</cp:lastModifiedBy>
  <cp:revision>7</cp:revision>
  <dcterms:modified xsi:type="dcterms:W3CDTF">2016-02-01T10:23:25Z</dcterms:modified>
</cp:coreProperties>
</file>