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256" r:id="rId2"/>
    <p:sldId id="257" r:id="rId3"/>
    <p:sldId id="31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8" r:id="rId47"/>
    <p:sldId id="307" r:id="rId48"/>
    <p:sldId id="309" r:id="rId49"/>
    <p:sldId id="310" r:id="rId50"/>
    <p:sldId id="311" r:id="rId51"/>
    <p:sldId id="312" r:id="rId52"/>
    <p:sldId id="313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380" autoAdjust="0"/>
  </p:normalViewPr>
  <p:slideViewPr>
    <p:cSldViewPr>
      <p:cViewPr varScale="1">
        <p:scale>
          <a:sx n="64" d="100"/>
          <a:sy n="64" d="100"/>
        </p:scale>
        <p:origin x="6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B1A6-07C7-4B15-8015-404E38EBBD6D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B6F3E-30FC-4F37-8721-1553D96B0C8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11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949D2-ACBA-4B10-93CE-7A7C27B6B36C}" type="slidenum">
              <a:rPr lang="en-GB"/>
              <a:pPr/>
              <a:t>33</a:t>
            </a:fld>
            <a:endParaRPr lang="en-GB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Person structure (type used in arguments in the interface)</a:t>
            </a:r>
          </a:p>
          <a:p>
            <a:r>
              <a:rPr lang="en-GB" dirty="0"/>
              <a:t> in Java RMI it would have been defined as a class</a:t>
            </a:r>
          </a:p>
          <a:p>
            <a:r>
              <a:rPr lang="en-GB" dirty="0"/>
              <a:t>But CORBA may be used by non object-oriented languages e.g. C that don’t have classes.</a:t>
            </a:r>
          </a:p>
          <a:p>
            <a:r>
              <a:rPr lang="en-GB" dirty="0"/>
              <a:t>interface </a:t>
            </a:r>
            <a:r>
              <a:rPr lang="en-GB" dirty="0" err="1"/>
              <a:t>PersonList</a:t>
            </a:r>
            <a:r>
              <a:rPr lang="en-GB" dirty="0"/>
              <a:t> specifies methods available for RMI</a:t>
            </a:r>
          </a:p>
          <a:p>
            <a:r>
              <a:rPr lang="en-GB" dirty="0"/>
              <a:t>note in and out on parameters</a:t>
            </a:r>
          </a:p>
          <a:p>
            <a:r>
              <a:rPr lang="en-GB" dirty="0"/>
              <a:t>note attribute - really like another method, can get the value from it</a:t>
            </a:r>
          </a:p>
        </p:txBody>
      </p:sp>
    </p:spTree>
    <p:extLst>
      <p:ext uri="{BB962C8B-B14F-4D97-AF65-F5344CB8AC3E}">
        <p14:creationId xmlns:p14="http://schemas.microsoft.com/office/powerpoint/2010/main" val="67634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3CCB563-2932-4FCD-AD62-BB8CEBEA4287}" type="datetimeFigureOut">
              <a:rPr lang="en-IE" smtClean="0"/>
              <a:pPr/>
              <a:t>28/09/2014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ADD8E4-223E-4CFB-AA49-430B0E1043D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k5.net/pers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jax_(programming)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sqs/" TargetMode="External"/><Relationship Id="rId2" Type="http://schemas.openxmlformats.org/officeDocument/2006/relationships/hyperlink" Target="http://docs.oracle.com/javase/tutorial/networking/sock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Inter-process Communication</a:t>
            </a:r>
          </a:p>
          <a:p>
            <a:endParaRPr lang="en-IE" dirty="0" smtClean="0"/>
          </a:p>
          <a:p>
            <a:r>
              <a:rPr lang="en-IE" dirty="0" smtClean="0"/>
              <a:t>Frank Walsh</a:t>
            </a:r>
          </a:p>
          <a:p>
            <a:r>
              <a:rPr lang="en-IE" dirty="0" smtClean="0"/>
              <a:t>Richard </a:t>
            </a:r>
            <a:r>
              <a:rPr lang="en-IE" dirty="0" err="1" smtClean="0"/>
              <a:t>Frisby</a:t>
            </a:r>
            <a:endParaRPr lang="en-IE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Interprocess</a:t>
            </a:r>
            <a:r>
              <a:rPr lang="en-IE" dirty="0" smtClean="0"/>
              <a:t> Communication , RPC, and Messaging 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Sockets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3717032"/>
            <a:ext cx="8503920" cy="2526032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UDP and TCP use sockets.</a:t>
            </a:r>
          </a:p>
          <a:p>
            <a:r>
              <a:rPr lang="en-IE" dirty="0" err="1" smtClean="0"/>
              <a:t>Interprocess</a:t>
            </a:r>
            <a:r>
              <a:rPr lang="en-IE" dirty="0" smtClean="0"/>
              <a:t> communication consists of transmitting a message between a socket in one process and a socket in another process.</a:t>
            </a:r>
          </a:p>
          <a:p>
            <a:r>
              <a:rPr lang="en-IE" dirty="0" smtClean="0"/>
              <a:t> A receiving process must have it’s socket bound to a local port and one of the Internet addresses of the computer on which it runs.</a:t>
            </a:r>
          </a:p>
          <a:p>
            <a:r>
              <a:rPr lang="en-IE" dirty="0" smtClean="0"/>
              <a:t>Each socket is associated with a particular protocol – either UDP or TCP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028384" cy="219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UDP communication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Transmitted without acknowledgement or retries</a:t>
            </a:r>
          </a:p>
          <a:p>
            <a:r>
              <a:rPr lang="en-IE" dirty="0" smtClean="0"/>
              <a:t>Failure Models:</a:t>
            </a:r>
          </a:p>
          <a:p>
            <a:pPr lvl="1"/>
            <a:r>
              <a:rPr lang="en-IE" sz="2300" dirty="0" smtClean="0"/>
              <a:t>Messages may be dropped occasionally. Can be regarded as omission failures in the communication channel.</a:t>
            </a:r>
          </a:p>
          <a:p>
            <a:pPr lvl="1"/>
            <a:r>
              <a:rPr lang="en-IE" sz="2300" dirty="0" smtClean="0"/>
              <a:t>Ordering: Messages can sometimes be delivered out of sender order.</a:t>
            </a:r>
          </a:p>
          <a:p>
            <a:r>
              <a:rPr lang="en-IE" sz="2800" i="1" dirty="0" smtClean="0"/>
              <a:t>Applications must provide their own checks to achieve reliable communication</a:t>
            </a:r>
          </a:p>
          <a:p>
            <a:r>
              <a:rPr lang="en-IE" sz="2800" dirty="0" smtClean="0"/>
              <a:t>No overheads associated with guaranteed message delivery</a:t>
            </a:r>
            <a:endParaRPr lang="en-IE" sz="2800" i="1" dirty="0" smtClean="0"/>
          </a:p>
          <a:p>
            <a:pPr lvl="1"/>
            <a:r>
              <a:rPr lang="en-IE" sz="2300" i="1" dirty="0" smtClean="0"/>
              <a:t>Attractive choice for applications that do not need reliable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TCP Communication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When establishing a connection</a:t>
            </a:r>
          </a:p>
          <a:p>
            <a:pPr lvl="1"/>
            <a:r>
              <a:rPr lang="en-IE" dirty="0" smtClean="0"/>
              <a:t>one process is the client, the other the server</a:t>
            </a:r>
          </a:p>
          <a:p>
            <a:pPr lvl="1"/>
            <a:r>
              <a:rPr lang="en-IE" dirty="0" smtClean="0"/>
              <a:t>thereafter they can be peers.</a:t>
            </a:r>
          </a:p>
          <a:p>
            <a:r>
              <a:rPr lang="en-IE" dirty="0" smtClean="0"/>
              <a:t>Failure Model:</a:t>
            </a:r>
          </a:p>
          <a:p>
            <a:pPr lvl="1"/>
            <a:r>
              <a:rPr lang="en-IE" dirty="0" smtClean="0"/>
              <a:t>Uses checksum to correct/reject corrupt packets</a:t>
            </a:r>
          </a:p>
          <a:p>
            <a:pPr lvl="1"/>
            <a:r>
              <a:rPr lang="en-IE" dirty="0" smtClean="0"/>
              <a:t>Use of timeouts and retransmissions to deal with lost packets</a:t>
            </a:r>
          </a:p>
          <a:p>
            <a:pPr lvl="1"/>
            <a:r>
              <a:rPr lang="en-IE" dirty="0" smtClean="0"/>
              <a:t>Does not guarantee reliable delivery</a:t>
            </a:r>
          </a:p>
          <a:p>
            <a:pPr lvl="2"/>
            <a:r>
              <a:rPr lang="en-IE" dirty="0" smtClean="0"/>
              <a:t>If timeout or link broken, TCP connection will be broken also.</a:t>
            </a:r>
          </a:p>
          <a:p>
            <a:pPr lvl="1"/>
            <a:r>
              <a:rPr lang="en-IE" dirty="0" smtClean="0"/>
              <a:t>Processes cannot distinguish network or process failure as reason for broken connection. Cannot tell if the message has been received or not...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TCP Communication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Uses of TCP</a:t>
            </a:r>
          </a:p>
          <a:p>
            <a:pPr lvl="1"/>
            <a:r>
              <a:rPr lang="en-IE" dirty="0" smtClean="0"/>
              <a:t>HTTP</a:t>
            </a:r>
          </a:p>
          <a:p>
            <a:pPr lvl="1"/>
            <a:r>
              <a:rPr lang="en-IE" dirty="0" smtClean="0"/>
              <a:t>FTP</a:t>
            </a:r>
          </a:p>
          <a:p>
            <a:pPr lvl="1"/>
            <a:r>
              <a:rPr lang="en-IE" dirty="0" smtClean="0"/>
              <a:t>SMTP</a:t>
            </a:r>
            <a:endParaRPr lang="en-IE" dirty="0"/>
          </a:p>
        </p:txBody>
      </p:sp>
      <p:pic>
        <p:nvPicPr>
          <p:cNvPr id="48130" name="Picture 2" descr="http://t0.gstatic.com/images?q=tbn:ANd9GcSRJFo5LGmiEG5QcSvIcUcoIsa8x3htkJX1mgvx5_ET-AykKOo0J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556792"/>
            <a:ext cx="2466975" cy="1847851"/>
          </a:xfrm>
          <a:prstGeom prst="rect">
            <a:avLst/>
          </a:prstGeom>
          <a:noFill/>
        </p:spPr>
      </p:pic>
      <p:pic>
        <p:nvPicPr>
          <p:cNvPr id="48132" name="Picture 4" descr="http://t1.gstatic.com/images?q=tbn:ANd9GcSa55MRa2KQuZfY3kgdk6_Q_RTR3B9iICArUFz0GL_peuu97s3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645024"/>
            <a:ext cx="2609850" cy="1752600"/>
          </a:xfrm>
          <a:prstGeom prst="rect">
            <a:avLst/>
          </a:prstGeom>
          <a:noFill/>
        </p:spPr>
      </p:pic>
      <p:sp>
        <p:nvSpPr>
          <p:cNvPr id="48134" name="AutoShape 6" descr="data:image/jpeg;base64,/9j/4AAQSkZJRgABAQAAAQABAAD/2wCEAAkGBhQSERQUEhMVFRUVGRgVFhQYFhcVFRcVGBUWGBQYGhYYGyYeGBwjGRgVHzIhJScpLSwtFx4xNTAqNSYrLCkBCQoKDgwOGA8PGiwiHCQsLCwsLC0tNSksLCksLCwsLCwsLCksLCksLCwsLCwsLCwpLykpLCwpLCwsLCkpLCkuLP/AABEIAMABBwMBIgACEQEDEQH/xAAbAAABBQEBAAAAAAAAAAAAAAAAAQMEBQYCB//EAEsQAAIBAgQBBgcNBgUDBQEAAAECEQADBBIhMQUGEyIyQVFhcXKRkrHSBxQVFyMzQlNUc5Oh0xZSZIG0wiQ0NUNiotHwgrKzwfGD/8QAFwEBAQEBAAAAAAAAAAAAAAAAAAECA//EACsRAQEAAQEECgEFAAAAAAAAAAABAhEDEjFBEyFRYXGRobHR8CIEQlLB8f/aAAwDAQACEQMRAD8A9xopnGOwtuUjMFYrmnLmAMTGsT3Viv2g4l/A+jiPaoNxenKY3gxtv2b6V5Rhl4otpSFxrNbv27rZ2Ia6qWL73beQs0KzraUw5tkuuULrV/8AtBxLvwPo4j2qPh/iX8D6OI9qgh4PgWMexY5+7jBcGLZbmW9cT/DsWYkhSBlBgA9g0FT+SXCcchvXb925DrdCWWd3fNzzm08XehahAAFXQhgTtXH7QcS/gfRxHtUftBxLvwPo4j2qCm4biOK27MIuIJ5wA3L6tcb5k7WjnZVNwKGhivS6DIJItLuO4kGMq5RneSthGa1bXGtbUoP9wtYytrOmoGkF34f4l/A+hiPao/aDiXfgfRxHtUFZgcbxdbUFHzLhwVz2i7td5sHMW1GcXJXKW1UbfSr0nDWiqqGYuQILEAFj3kKAB/IVifh/iX8D6OI9qj9oOJd+B9HEe1QbuisL8P8AEu/A+jiParQ8keMvisKt26qq+a6jBJyzavXLUjNrByTr30FzRRRQFFFFAUUUUBRRRQFFFVHKzjDYXB376KrNbTMA05SZAExrGtBb1kvdETEGzb97c/IclxYnMRkYKGKMHAzQZXMJAzKRNQjx/iXfgfRxHtUn7QcS/gfRxHtUFNetcUN5tMSqtdw1yM05FtJhxetgrAKu11ycoAPMPpU7inJ3Fh74sXcWZxFhbefE38nMlFe8cyksozyCRqNtql/D/Ev4H0cR7VH7QcS/gfRxHtUEblJwfiAw2EtWrt27dtpfN24l27azMEBtDOpzOwOi5zDEdIiTS2+I8Tm4Cr82ObAbmPlRaL2g11FKw1w2zdY2yWIPYMsNI/aDiX8D6OI9qj4f4l/A+jiPaoI2Ix3E2ZlyPkyWSsWsjtJw5uNKEhHzG8Cmc6LtpmbrF8Q4sF6KRlumzm5oNm5tGy3sqgnm7rlR2QF3WZp/4f4l/A+jiPao/aDiX8D6OI9qg0XJs3ytxsQTmN68EQoqBbS3XW1ECWzIFaTvNXNYT9oOJd+B9HEe1R+0HEv4H0cR7VBu6KjcOdzaQ3cucqC2SQkka5c2seOigcxfUfyT6jWMrZ4vqP5J9RrGUBSTS1W3eEElstwpmfnJCw+oMqXDCQCQQIgZVkMBFBZVHx1t2ToNlbNbM6aqLi51Mg7rmHf2VWfs88f5q9sBux+iQ0y/aTJ8WhFd3OAMSCb9zo7HUtvaM6vE/J7x9IzJ1oO8eMRmL24A5oQrMMouZmzZukB1cusEadkaxGbGmINuBJmVg6tAMR0IIB0BhQd5FT8Bwprb5mvO4grkacupBGhY7QRrJg7mmhwD5NrfOtlazzGWNB0FTNExOhMQNXaSdIIjm1jNldMpYHNIJyhrZ07wVFwRHbvUvE2LxKkMQciZ0V8oLZxzmWTAJWQD+Y3pq1wBlJi+8TIXULrd5wyFZZnWSI1JOxy0JwBhE4i6SDq0wSJkiZ7fBpJJAG1FS+G4e4rObjkgk5UmYXOxUlpicpUQANtZNW/ucY637zCc4mcXsVKZlzCcZfiVmRNU/C+Gm11rr3DCrLE9jOSYLHU5h6I8Qs+QvB7N7Aqbtm1cPPYvV0Vj/nL/AGkeAeatTTmjZZqAapzySww6ls2vurlyzv4LbAeHx0n7POPm8XiU8Be3d/8Amtufzq6Y8r6f6q5mlqm944xeribT/eYfXbvt3F7fBSLjMShVbq2BnYKro7nXKztKMo+ihiG1JHjpudln3xF1RWYHHMTlEoM5VGCC1ckm4O8tChSVBk7zquhp+xynFssMT0CpjMEcpsCczrmVSJEjNpO5iavR5choKKrcNykw1zRMRZY9wuJPdqJka1YB6xZZxHVZn3Sv9Lxf3f8ActaWazPuktPC8X93/etQV77nxn10lK+58Z9dJQFFFFAUUUUBRRRQFIaWkNBs8H82nkr6hRRg/m08lfUKKBcX1H8k+o1jK2eL6j+SfUaxlAUUUUBRRRQFFFFAUUUUAKsfc4/yC/fYv+tv1XCrH3OP8gv32L/rb9Bp6KKKApCtE0ZqAy0ioBsI/wDNajfClv8AeXv37qdbFqFzEgLE5iYEd891TWJvRxieHW7gi5bR9+sqtvvuKr35I4XdbKoe+2Wsnz2ivcPNUkcdtHqsX8hXf81Uij4VJ6ti8fGqoP8ArYH8qTbadUy8mOkw5XX1RTybjW3icUn/APY3RtrpfD153yk5I46xY4heuY4NZuZmNjJmzqbgyk9Vbb5YkoN++vTPfV9trSL4WuknzKh9dZ/3QEvfBuKLtbAyaqqsT1l+kW/+q64fqs5LJNdeq6z5N6XhL7e6vx5uc6mQMVBcvGSCIOVYYgyWIMgwMpncRAxT4sG7zahpeLebLlCc1oR0wZ5zcEbePSbxbh5uspV8jIzENlzETpoCYnwkSOwjWa+5wO8UKnFOcylTOaDMdzA7Zh366neuboR7uNJaLaqIuKvU/dXm2PTMMDm7xrqBuO7b4znFlFyBtT0ZZCwBnpaELJEAbQQa7x3AjcfMWWItr1Tmyq2ZjmDdYkLBjo6xq2agcnlNgW2ILAyLmUEiXVmgNI1AjWdyTO1Ihy5avC4YLlMxgA25HQtZJzDq5ufn6XVrnD2cQLdrOzMxINzJzecDmxoCwCsOcBJPcYExqza4HeVQq4kgDm46JACosEATpmIk9mpERFLheBuHPO3OdtMCWUzDXOgqkgk9isTrElQAAtB0cRjPqrY/n4Dr85sGgd5GsLsEXEYwgzatg6QQQ3+2xJg3BpnyjfQExmov8Bc3XuJeKFzrCiYy2xGYanqTrPYBALZm14RiJRjfObNDAEmLZZC4DHeQp7BBbSANQ7F7GAfNoTrqSPrNNA/7nZ4ukdqtrTkqCRlOsjwgkdnYdx4CKcpDRWzwfzaeSvqFFGD+bTyV9QooFxfUfyT6jWMFbPF9R/JPqNYygj4nFhGQEaO2WZHROUkTPYYI83fUK9yktpde28jJAnrSSttoCgTs/wD0NtpNlcsq0ZlUxIEgGJEHfvGh76icWSLbMiKziCAbecnpLm0AkmFEdkqskAaA1c5Q2RoCSYkDK2ozFZBiIJDR35TTmG45auMVtsWbKXAgiQDG7CBrprUIcQeSfeR3fsAY9JNeqRLTm32U6mKetY+6qZhgw7ZbhzBLqxla8UWAA0NlQxAPTmBIoOV5S2w7JcVkKkKfp9IgGIWezMdJ6reCernKiwPpEjMVYhTCQpbMTHVgTI7NdgascQwyOfeyM6uozZLjLlawtzPAJLTdAtaNocs9WKj8fwSqwUYYBWsFzbCFma44YXLXOCObOUAE/SmOyKBnG8cFq2LjW2ykwuoBYc29wNG6yEIgwZImNSOb3KayoYhmOXnNMpEm2JYZiI3IEzuaZucWumQcIzDWJnXodxt6A5iuusTIGopn342ZScCc0MJgwA6Kx15uNSMh0nSNQSKIusFjUuglDIBKnQjpDrCD3HTxgjsNMcleVyYbC27eRmJv4nMYIUBsZeOhPWMHYeemOD3GLsDY5oZVOoYsXdmuP0yAD0mJjXUmYmKseRPHsMmDFu/cRDz2K0uDKpnGX9mcZW3GxMTrWcsM85ps+Phq57XHPLHTC6Xw1av4Tcjo2Lh7pyIPzaR5qDiMQdrVtfC1xmPmVI/OnMJxOzcHyV23c8h1fwfRJ7alTUuNnVbV3L/K+nwg8xfbe6i+TbJ/NmPqqbbtQoBYkxE6Anw6CK6FLmqzHRqY6K4cDXTpuY2MrObNmzdXrba9wqbaw4VQo2AAHiAgU5nFLNJjJwJhjOuRyFpQtLRWmiBazPulf6Xi/u/71rT1mfdK/wBLxf3f9y0Fc+58Z9dJSvufGfXSUBRRRQFFFFAUUUUBSGlpDQbPB/Np5K+oUUYP5tPJX1CigXF9R/JPqNYytni+o/kn1GsZQFFFFAV2l5l6rEeIkequKKB332/77ekf+9Nu5O5J8ZmkooCiiigBVh7nSzgF++xf9ZfqvFWPucf5BfvsX/W36C5xXAsPd1uWLTnva2jHaNyJqJ+yeHHUW5b+6vXrQ81twKuaK3NpnOFpopV4DcXqYzEjwMbV3s77lst+dV/H+B426PkcTlPNZCcxt5rmW8M8KDl6TWjp+74BWqoqXK3iMtf4RjClxVeJdWT5ZwcnvYW8mYLKxeHO6Tm1B3NaFWNu3LyxVekVWSxA1IUbknsFSKKyKU8rcOOu1y197ZvWx4dXQA+MGpWF49h7vzd+y/k3Eb1Gp8VGxXCrN35y1bfy0VuyO0d1b/Dv89f6gkZqy3uh4hX4ZjMrBsqZTBBhg6yDGx8FWTckcL9C1zf3T3LPgPzTLXn3Kn3N/e1jH4v33iGNwFjbmEZTcGVbhbM1yBAkkHTsreOGysuuWl5dXG+ada+xOKVXVWMNcZlUQdSqsx8WgO/g76j/AAvazshcKUMHN0RPR0BOh6y+fx01xtFBW41pWyEgOXKMhc5JkCQvTJJkQJOsVVWL9u/daMMuecxZrjKHKi2CVIXpQH7fouI67RxVePxS0P8AcTTsDAnrBTpPYTXaY+0Z+VTogsxzA5VG7ELJgeKqE43DreZHsnostpDLsSA5ZQFYgBVKsQASFnLpmAJgsdhMwC2DluqtrSdRcmEOVjGgnNM6EGCIoNLYuW3bKl62TmFvQXIzmYWckToe2nrGHFwOUuI3N6sBmBiWEiVGYEq4DDQlTrpWZ+HbVu66rhipF3OSt1+vbfKWURppcs6bfLdkSZvC+VVsW7rJZ5vObaNmeQLdy86JBzEAKzXWy7Ak9hBoJC8Wtay6rBdekcsm314zbgd9KnE7ZJVXDEKXhekcoj92ddRA3NUwu4Z7/Nm0WuO1xC+YkERcUnMWkiLUAAaSsd9Lw29auXCi2cou2nZmFxiArC1mQwRFzpKGiCMo1PYOFWVjj1l4yvOZlUaHdghHZp10E7S4FTzUUcJtBw+TpCIYliRGw1OwOsbTrvrUo0GzwfzaeSvqFFGD+bTyV9QooFxfUfyT6jWMrZ4vqP5J9RrGUBRRUPH4Rna2yEA22LakwZEQQBrO09kkjWgmRRVTe4BiHu3Llm4QWjQKSVEWRvBG9t+zTNpu0vXuT2MaRnaCHBGQ6yTkPV0gZdAdMsg9IgBYURUTC8CxQebju6FWUpkjUkwZA/dy7ds9h0i4vkffYkI1y2uYEEBy4X5PoayIGVyD33DtqWC2ikqvxvJS69kIoNtpzMQrlS3NOmgMkDMwI7o01ANNXuTuObMudsrC7JynTMALawFkwCxmdPHAoLUVY+5x/kF++xf9bfqo4bw7Eqp55WPSYgxqFzsEByiOoEJPezdkVE5McfvWsNbS3h3ZTfxGa5BKkHG3pCkaA6xLRFc9ptJs5rXLa7XHZY72Xz7PSaKrefvna0ij/lcJ/JUPro5nEHe5bXybbMfOzR+VXf7JfvivSdkv3x0WVcsaS0pAEmTGpiJ8Old1t0UQxl/TomDv0CCAW3I7SB9EHt7d6uMKWKLm0aBI7jGv507RWccdObGONl11N3nIBIBMdgiT4pIFQTi756tkL5d0D8kVvXVlRSzXmtlvNWrbxDfTtL4kZz5ywH5Vn/dBwjjhuJLXmbodUKiqeku+hP51sqzHulf6Xi/u/wC5akwn2pMJ3+ah4vcuqVNpc3SbMvRAI7JY9UTM7T3jZq1+N4gEgYbYgAGZlmhNjGq+j2nsrQXNz4z665mttqi5jsVJy2F0PaZkB7YABzCJUsc3/HbvTCc6Wth7K20RGKgAEK+ipEnonKXGXwnWIq4miaDPWb2NLoCCEOXO0W5050ORppJNogZdMpHaZkWhislwkgkWzkUhJa6bFphoFAAF3nRqSDpoAJNzNE0RTXcbiRolnPAU5mgFjlbMsdHLByjNl+kdOjJVsfivs41jUHXVUJOp7y2+2Q7yJuaKKphj8Vp/hx4SW8KjsPcS0gdhWJGtnhLjNbQuuVyAWXfK0ajc9tPUhoNng/m08lfUKKMH82nkr6hRQLi+o/kn1GsZWzxfUfyT6jWMoCiiigk2cFcvWb1u04QvzYLdKQmY85GUg5isgQRvuKbPJ3Hs2Z8QupsZgruqkW2ZngZOiNQI+lGpG1RcVixaRrjKWVYJg5YEgFj0WJAEkhVJ7ga6fjuCUsC97os6k5JWUKqxBjUZmUad+1BMPAeIZSBi5OS2AST84AnOE9AmC4uHSCQ4XQAQ7iOA4t0IN8ZhiOeQ5nEWwrZUOVRIzFejEQO071T8asBbLkOEuc6SxdJVbV9LJaAsN1w5g6KrbxqwvH0NsPzTaozZDdUOLoupaFo/JwCWuIc06AzGmoWeD5OY+2gQYoEJzQWWY9FEhsxKFmk69YZu06Qer3B+IiCuIBANwkBumwKHKpJQLOaCCMuXsnarLh3C7V61buoz5biq42mGAInTepP7Op+8/wCX/agg8AwGLQM2Ku5wbaAJMlXCLnkhQCcwbUHXNtoKwPDOOcWs2LS4TCW3wxxF8NfBNy5Bx13nJtjVAOkJytoJnsrf8V4WtpVKkmTGsdxPYKwHDfdCxGCs2rKcPuujYi+vvkn5Hp468DGUHUSR0mXUd2tB6oL1/wCqtfjP+jRz2I+qtfjP+jSLj3+z3fPY/VpfhB/s93z2P1aA57EfVWvxn/Ro57EfVWvxn/Ro+EH+z3fPY/Vo+EH+z3fPY/VoDnsR9Va/Gf8ARo57EfVWvxn/AEaPhB/s93z2P1aPhB/s93z2P1aA57EfVWvxn/Ro57EfVWvxn/Ro+EH+z3fPY/Vo+EH+z3fPY/VoDnsR9Va/Gf8ARryvlLxzi1yzxC3fwlsYRWuKt8k23FsXYTKD86IAg5Fnea9U+EH+z3fPY/VryvlJ7oV/E2eIYVuH3Qltrlr3ypm2oS7Azz0Z01ys2uwoNRf54OpssBDSwLBQ0PbMEEdIZBdXxup8Ibs2cVkAe+hcJcXMLsKWuNYKPGQCUDYkDo/RTfSn33PjPrpKDnENi/kWS7ZzW7eW4pcZLl0Z1DEQAQfk2OkxIEEU8uPxkrJwvWt5j0fm8nykDN188+CIjWRTdFBzhsZjwqAtgzlUAkkkscgJLGdsxK6SegG1DRV7wLFxZUYl7Zuy5YgqRBuOUGmmiFR/LtqkooJ3GbqtclCCMo22mTUGiigKQ0tIaDZ4P5tPJX1CijB/Np5K+oUUC4vqP5J9RrGVs8X1H8k+o1inuqol3VFlVzMYWWYIonslmUfzoOqKewlhbqK9u7ZZGAKsH0IJIUiR2kGO+KdHDidectRp/uDt28+vmoI1u6V28WwP5HxU/wDCNyZza9+Vd/N4B5q5xGEyBSzpDMLakZnlyYC9BTrOlOLw4na5aO3+4O3bzwfNQcHiD6dLbborpO8aV18J3P3v5ws+quLeHDMyrdtFljMA+0gkaxEwpMdwmhsMA2XnLc5Q51JAUhipLBcqghWiSJgxQODi10fTPmX/ALUvwvd/fPmH/ag8NOvylrTfpjTWNe7WKZGHH1tnrFNbgHTDm3l1G+cFfCaDq/jncAOxIBns3/kKxvDuOcWtWba4PCW3wxxF8NeBNy5Bxt7PNuegBLa5WEa+CtlfwRRVYlSG2KnMPPUn3OR/gF++xf8AWX6C4F3EfVWvxn/RpeexH1Vr8Z/0anUUEHnsR9Va/Gf9GjnsR9Va/Gf9Gp1FBB57EfVWvxn/AEaOexH1Vr8Z/wBGp1FBB57EfVWvxn/Ro57EfVWvxn/RqdRQQeexH1Vr8Z/0a8r5Scc4tcs8Qt38JbGEVrqrfJNtxbF3oZAdbogCDkWd5r2Ksx7pX+l4v7v+5aCvfc+M+ukpX3PjPrpKAooooCiiigKKKKApDS0hoNng/m08lfUKKMH82nkr6hRQLi+o/kn1GsRewyXFK3FzKYkBmU6MGHSXUagbVt8X1H8k+o1jKCE/J/Cn/Y/d/wBxp6OkSdQCIB11AjtMtX+TdhlAVWU9BcxdnhUzAAZtBozd4E6CrKighYDjWEt2lRVCKLgvKjOQ+dCAJAk6ZQMp16JBEg1DKYE5iLZYW7dlZDuRkyNatKve0EjxsDoSanDhNkGebWe/tO0SdzECJ2jSlt8LtKGAtqAwCkRoQvVHgg66duu9BU58AIXmHnO1oLmbR2GV03yrl6I00XSNKtcTxOxfEtbdVuWrbuA5RRbQlrLuJMRqRvtqNNObXBbKxFpRG3g0jt8ECd9B3CnnwNtolFMLkHdliMsdojsNBU4izw9gQMqE5MxDuTltuL2XXYkad4kdop5jw8ySqdMFfnH1Cvz5AnXdgdN1jfepfwPZ+qTzeCP56AUfA1iQeaSRtp3LlH/TpRD2C4pZZEsWQMtsBxEsIcsetABJJJPjp3kLygt2sGFuC6IvYrp8zea3rjL5+cVCuk666fypnDYG3bJKIFJABjuGwq49zkf4BfvsX/WX6s05qsrXKrCtoMRZn903FVvRYg1ZJdBEggjvBkeeub2GVxDqGHcwBHmNVlzkjhCZ972lP7yKLbekkGtfhe2evwLfNRNU/wCzCD5u9ibfixFxxtG10uPypu/wzEIDkxN271RlZbCtGYZ8rqigNlmJ7TvTdl4ZeYvM1ANZmxaxpCgyvSUklrZIt6AoY3cZmJOxyLB1ipOHxGIsiGsXb8yxZbtolZZoTK7LMLl1BM603O+C+oqmHKZR85YxNuN5w9y4NN+lZDj+cx+dLb5W4U6HEW0Pc7c0fNcg06PPsouKzPulf6Xi/u/7lrQWMUriUZWHepDDTfUVluX/ABG3d4bjlR1Zra5XVWBZGzLow3U+OsaUR33PjPrpKV9z4z66rb3HrSXHR2ylACxMZdRbI2JbUXF3EGGjqmgsaKg3eNWV3cTDEDXpBZmCYBGjazBymCYMd2eL2XbKtxSYzQJ6o3O3/kHuoJdFVF3lPaVWLBxlUORlE5W5vId+0XFMb6NMERUy3xEG275HAQuCIBYlCQ2VVYzqCKCXRVevHrBj5RZ6Ok5oLLmGqyp6IJkEjw10OLoVzKHYZ1taLuzZSpAMEqc6wRqZ0BoJ1IaiYLii3WKqHBAzHMsCM7puCQekjbEjSpZoNng/m08lfUKKMH82nkr6hRQLi+o/kn1GsZWzxfUfyT6jWMoCim2xChghZQx1CyMxHgXc7HzU5FAUUimQCNQdQRqCDsZ7aaXGISAHQkkgAMpJI3AE7igeopHMAk6Abk6ARvM7UI0gEag7Eag/zFAtFMPjbagk3EABykllEN+6ZOh0Ongp5jAJOgAkk6ADtJJ2FAoqx9zj/IL99i/62/VfFWHucf5BfvsX/W36DT0UUUBRSE0magWKIqvHGV7n2Y7A9XfYn/zTepdy/CloJ7YAk+asyyszKXgdK1y9oEQRI7jqPNUAcQunq2H/APU1tfUxP5UvOYgjq2l8bM/5BV9dTfnf5M9JO/yN3+SuEcy2Gsk9/NoG2jrATtXn3Kz3M8PhsNjcWty+bjBmANwhADcBCEDV1AgdInavRBh77b3gvgS2o/Ny3qrP+6DgCOG4pmuXGITYsAvWX6KqAa7YfqdtJZLZL1Xr5Gtv7fZA4niHSWUKQDDTmkSwGaBuFBLHwKap7nE7T6thmc6EtzcTITXUkiciAanMUidJq24ol2QbR6S84cpMKxyNzYYdo5zJ2jSahPexuZoW3lBbKTuVlQpIz9ozt2bAabnDor24xbD3C2F6ChzmC9LLk5y6SNo68gHfTc1ZcMuC5cJSwLWU5XLqAxDFmIXLoekWJnQ5p7TTRbGMIdbUHJK6HtJeZaDoBpH0j3UJdxpglLcgDYjWR0tM+p3I1G8SdyiK3D4+0qE3MGF0dzCAAAWUcznMajQeSdBBFWOH4qhuFGslA4aG+iVAV7hPjuXtxvnnvp+MSyMLgUSy6IRJt525xQWMTkC6mOsduxlvfYYkIj9IwzFc4tl2lSQw+jkMjt7DuCm71xELf4dCBcKlQhzBVtXctwnqwQsT2Kx3owuPtM6WxhXWXzA5QFVjbXpSDocrZY3gHs0LjXccBotomNNY1z79f93s08dWuDz5flD0sz+LKbjG3t/wy/8A7QLYwqIAEUKAAogRCrOVfEMzQOyacNLSGg2eD+bTyV9QoowfzaeSvqFFAuL6j+SfUaxGIvhEZ20VQWJ30Ak6Vt8V1G8k+o1jHsZgQyyCCCCJBB0II7dKCh4pasXHJu3HssqBSCQsAi6J7VJ+UOvZKwelq2MJYyl1uu4s5LrBSM0ImkzBIhSQJ0OYDcirk8HtkybQJ7yCT5zqddfMewUtnhFtFZUtKquMrALAIgiD/ImgpbODw1t0JvuGtkgIz9qBQykAQSGDExOruNtA5jL2GdiwxOTMMrZGgMFViJIHYL0+j3Va3OD22bMbQLSTOXtJJJ8csx/me+uBwGz9Su0dU7QFjxQAIoKO7hcMVYG+2xBSUnoqZGWIgKJA2SZETS2+DWC4RcQdQy5Q0Et0CpgALAVLnZ0udc66VeNwKyTJsqf/AEn/AJe03pE05a4VbVgy2gGBkELqDBGn8iR4B5qCoxTWLtu3bZriAqbiN1S6i0yZs2syjkwd4MgiQYhwWGY/5qVYXJ6Ukm8qkEGIACAnbY66TV+eCWiINpY7BB07IHcI7tuykXgdkR8ium3R/wCOX/26UETgJQZkS7zmpuaaqM1xwoDHXooEWO5QfpU7ya4pi7eFtizZJti/iSzjpEj37eLDKNV7RME1Mw3Dlt9S2F0jQHaSQPFJOnhq29zkf4BfvsX/AFt+ue0wueOkung5bXC546TKzwWubEH6pfTuH1LR70vHrXyPItqv/uzGrKKKu531dztt8/hXfBIPWuXm8dxl/JIFTbVkBQo2AjedP505RVmMnBqYScIjpw+2NkUaZdvo93i1NPxS0VZJFkk4EilooqqIrMe6V/peL+7/ALlrT1mfdK/0vF/d/wBy0Fc+58Z9dJXboZOh3PYe+kyHuPmNBzRXWQ9x8xoyHuPmNBzRXWQ9x8xoyHuPmNBzRXWQ9x8xoyHuPmNBzSGu8h7j5jSG2e4+Y0GxwfzaeSvqFFGDHyaeSvqFFB1iMOtxGRhKsCrDvUiCPNWc+LXh/wBlX0rnt1p6KDMfFrw/7KvpXPbo+LXh/wBlX0rnt1p6KDMfFrw/7KvpXPbo+LXh/wBlX0rnt1p6KDMfFrw/7KvpXPbo+Lbh32ZfSue3WnrN8quT1zE3MO1soOafMc5OnTtmQoUyYQgEFGE6OAWBDj4teHfZV9K57VHxa8O+yr6Vz2qocJ7mt3JlvPaugW7dtA2ZggW7buGMy7ycQJ3ysg2mL/gvIq3Za+zgNzxuA28qc1zTXWdFKhAXIUqOmWywQsAwQT4tuHfZl9O57dXnDOG2sPaW1ZRUtrOVRsJJY79pJJ/nWNbkVi7eHW1hb62WFqwnQZ0TnVFzn7sKvSZmNkyQZCEGJ1lXOTmPzKVxRjnEuOpu3Iyi7eLqIScvNtZULKglJM9obKaM1YM8k+IPbuW7uKDBxfAi9dXLzltFQ9SXAYOcpIy55BMAU/8AsxjphMSLakPotxyRnu3WjW30mh7Z509KbZEEMTQbWaJrH8W5JX7q4cZ1ZrNy4czu7EIbwa2dVJdltgLIKPO1wS2ZtOTvEQyE4vND3mbpsoKOFFuFFrcEEw0quYwG0gNpNE1h8NyX4gq25xK5wUDsHuEnK90hixSbkK6jIYVjPVAEvYvknibmGa094XSWsXPlHLDMjA3hL2nAUwIBRh4KDZTRNYY8kcZnXLeC20FkpaF10CtbChgBatIgXrGAozHSFB6MaxyM4hDc5iVYvba2x5260iMTlUg2+kAb1vpE5hzfbNB6FNR+IYG3ftvauqHtuMrKdiD2VjU5G4wuofEfJDmyAtx1Kso6WQKgCTJ13MnUaAPDkzxDcY1g5UjrsUDG3eXMEKRozWWjvUnuoJ3xbcO+zL6dz26Pi24d9mX07nt1XXeSWNa2A+KZmHNyDeuKpCBGiVQHMXWM8SRqRqQZXEOT2NuYm4y4kpYeMqLcuKwi0QNAvR+UIJynUDv3B/4tuHfZl9O57dHxbcO+zL6dz26awPJi8bl5sWyXluWubgkuCc2YTbZAqAaDSZK5tCSKi4PkhirfNpbxAt2Fs2LbW7ZNv5RbltsS4hJl1FzpyD04I7QE/wCLbh32ZfTue3R8W3Dvsy+nc9uq5uSeOyke+yxIB6dx2UMDYYEApoQyXoPYGXw03xTkhj3GRMWebi4CGvXczB7cAMwXWLhzTuAIGmlBafFtw77Mvp3Pbpfi14d9mX07nt1Ct8mMbmj3zltncJccEKbwdlHQHSy5zzs5jmywBrWn4Phnt2US6+d1EFpJnUxqRJMRqaCl+LXh/wBlX0rnt0fFrw/7KvpXPbrT0UDGCwSWba27a5UQBVXXQDYa60U/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48136" name="AutoShape 8" descr="data:image/jpeg;base64,/9j/4AAQSkZJRgABAQAAAQABAAD/2wCEAAkGBhQSERQUEhMVFRUVGRgVFhQYFhcVFRcVGBUWGBQYGhYYGyYeGBwjGRgVHzIhJScpLSwtFx4xNTAqNSYrLCkBCQoKDgwOGA8PGiwiHCQsLCwsLC0tNSksLCksLCwsLCwsLCksLCksLCwsLCwsLCwpLykpLCwpLCwsLCkpLCkuLP/AABEIAMABBwMBIgACEQEDEQH/xAAbAAABBQEBAAAAAAAAAAAAAAAAAQMEBQYCB//EAEsQAAIBAgQBBgcNBgUDBQEAAAECEQADBBIhMQUGEyIyQVFhcXKRkrHSBxQVFyMzQlNUc5Oh0xZSZIG0wiQ0NUNiotHwgrKzwfGD/8QAFwEBAQEBAAAAAAAAAAAAAAAAAAECA//EACsRAQEAAQEECgEFAAAAAAAAAAABAhEDEjFBEyFRYXGRobHR8CIEQlLB8f/aAAwDAQACEQMRAD8A9xopnGOwtuUjMFYrmnLmAMTGsT3Viv2g4l/A+jiPaoNxenKY3gxtv2b6V5Rhl4otpSFxrNbv27rZ2Ia6qWL73beQs0KzraUw5tkuuULrV/8AtBxLvwPo4j2qPh/iX8D6OI9qgh4PgWMexY5+7jBcGLZbmW9cT/DsWYkhSBlBgA9g0FT+SXCcchvXb925DrdCWWd3fNzzm08XehahAAFXQhgTtXH7QcS/gfRxHtUftBxLvwPo4j2qCm4biOK27MIuIJ5wA3L6tcb5k7WjnZVNwKGhivS6DIJItLuO4kGMq5RneSthGa1bXGtbUoP9wtYytrOmoGkF34f4l/A+hiPao/aDiXfgfRxHtUFZgcbxdbUFHzLhwVz2i7td5sHMW1GcXJXKW1UbfSr0nDWiqqGYuQILEAFj3kKAB/IVifh/iX8D6OI9qj9oOJd+B9HEe1QbuisL8P8AEu/A+jiParQ8keMvisKt26qq+a6jBJyzavXLUjNrByTr30FzRRRQFFFFAUUUUBRRRQFFFVHKzjDYXB376KrNbTMA05SZAExrGtBb1kvdETEGzb97c/IclxYnMRkYKGKMHAzQZXMJAzKRNQjx/iXfgfRxHtUn7QcS/gfRxHtUFNetcUN5tMSqtdw1yM05FtJhxetgrAKu11ycoAPMPpU7inJ3Fh74sXcWZxFhbefE38nMlFe8cyksozyCRqNtql/D/Ev4H0cR7VH7QcS/gfRxHtUEblJwfiAw2EtWrt27dtpfN24l27azMEBtDOpzOwOi5zDEdIiTS2+I8Tm4Cr82ObAbmPlRaL2g11FKw1w2zdY2yWIPYMsNI/aDiX8D6OI9qj4f4l/A+jiPaoI2Ix3E2ZlyPkyWSsWsjtJw5uNKEhHzG8Cmc6LtpmbrF8Q4sF6KRlumzm5oNm5tGy3sqgnm7rlR2QF3WZp/4f4l/A+jiPao/aDiX8D6OI9qg0XJs3ytxsQTmN68EQoqBbS3XW1ECWzIFaTvNXNYT9oOJd+B9HEe1R+0HEv4H0cR7VBu6KjcOdzaQ3cucqC2SQkka5c2seOigcxfUfyT6jWMrZ4vqP5J9RrGUBSTS1W3eEElstwpmfnJCw+oMqXDCQCQQIgZVkMBFBZVHx1t2ToNlbNbM6aqLi51Mg7rmHf2VWfs88f5q9sBux+iQ0y/aTJ8WhFd3OAMSCb9zo7HUtvaM6vE/J7x9IzJ1oO8eMRmL24A5oQrMMouZmzZukB1cusEadkaxGbGmINuBJmVg6tAMR0IIB0BhQd5FT8Bwprb5mvO4grkacupBGhY7QRrJg7mmhwD5NrfOtlazzGWNB0FTNExOhMQNXaSdIIjm1jNldMpYHNIJyhrZ07wVFwRHbvUvE2LxKkMQciZ0V8oLZxzmWTAJWQD+Y3pq1wBlJi+8TIXULrd5wyFZZnWSI1JOxy0JwBhE4i6SDq0wSJkiZ7fBpJJAG1FS+G4e4rObjkgk5UmYXOxUlpicpUQANtZNW/ucY637zCc4mcXsVKZlzCcZfiVmRNU/C+Gm11rr3DCrLE9jOSYLHU5h6I8Qs+QvB7N7Aqbtm1cPPYvV0Vj/nL/AGkeAeatTTmjZZqAapzySww6ls2vurlyzv4LbAeHx0n7POPm8XiU8Be3d/8Amtufzq6Y8r6f6q5mlqm944xeribT/eYfXbvt3F7fBSLjMShVbq2BnYKro7nXKztKMo+ihiG1JHjpudln3xF1RWYHHMTlEoM5VGCC1ckm4O8tChSVBk7zquhp+xynFssMT0CpjMEcpsCczrmVSJEjNpO5iavR5choKKrcNykw1zRMRZY9wuJPdqJka1YB6xZZxHVZn3Sv9Lxf3f8ActaWazPuktPC8X93/etQV77nxn10lK+58Z9dJQFFFFAUUUUBRRRQFIaWkNBs8H82nkr6hRRg/m08lfUKKBcX1H8k+o1jK2eL6j+SfUaxlAUUUUBRRRQFFFFAUUUUAKsfc4/yC/fYv+tv1XCrH3OP8gv32L/rb9Bp6KKKApCtE0ZqAy0ioBsI/wDNajfClv8AeXv37qdbFqFzEgLE5iYEd891TWJvRxieHW7gi5bR9+sqtvvuKr35I4XdbKoe+2Wsnz2ivcPNUkcdtHqsX8hXf81Uij4VJ6ti8fGqoP8ArYH8qTbadUy8mOkw5XX1RTybjW3icUn/APY3RtrpfD153yk5I46xY4heuY4NZuZmNjJmzqbgyk9Vbb5YkoN++vTPfV9trSL4WuknzKh9dZ/3QEvfBuKLtbAyaqqsT1l+kW/+q64fqs5LJNdeq6z5N6XhL7e6vx5uc6mQMVBcvGSCIOVYYgyWIMgwMpncRAxT4sG7zahpeLebLlCc1oR0wZ5zcEbePSbxbh5uspV8jIzENlzETpoCYnwkSOwjWa+5wO8UKnFOcylTOaDMdzA7Zh366neuboR7uNJaLaqIuKvU/dXm2PTMMDm7xrqBuO7b4znFlFyBtT0ZZCwBnpaELJEAbQQa7x3AjcfMWWItr1Tmyq2ZjmDdYkLBjo6xq2agcnlNgW2ILAyLmUEiXVmgNI1AjWdyTO1Ihy5avC4YLlMxgA25HQtZJzDq5ufn6XVrnD2cQLdrOzMxINzJzecDmxoCwCsOcBJPcYExqza4HeVQq4kgDm46JACosEATpmIk9mpERFLheBuHPO3OdtMCWUzDXOgqkgk9isTrElQAAtB0cRjPqrY/n4Dr85sGgd5GsLsEXEYwgzatg6QQQ3+2xJg3BpnyjfQExmov8Bc3XuJeKFzrCiYy2xGYanqTrPYBALZm14RiJRjfObNDAEmLZZC4DHeQp7BBbSANQ7F7GAfNoTrqSPrNNA/7nZ4ukdqtrTkqCRlOsjwgkdnYdx4CKcpDRWzwfzaeSvqFFGD+bTyV9QooFxfUfyT6jWMFbPF9R/JPqNYygj4nFhGQEaO2WZHROUkTPYYI83fUK9yktpde28jJAnrSSttoCgTs/wD0NtpNlcsq0ZlUxIEgGJEHfvGh76icWSLbMiKziCAbecnpLm0AkmFEdkqskAaA1c5Q2RoCSYkDK2ozFZBiIJDR35TTmG45auMVtsWbKXAgiQDG7CBrprUIcQeSfeR3fsAY9JNeqRLTm32U6mKetY+6qZhgw7ZbhzBLqxla8UWAA0NlQxAPTmBIoOV5S2w7JcVkKkKfp9IgGIWezMdJ6reCernKiwPpEjMVYhTCQpbMTHVgTI7NdgascQwyOfeyM6uozZLjLlawtzPAJLTdAtaNocs9WKj8fwSqwUYYBWsFzbCFma44YXLXOCObOUAE/SmOyKBnG8cFq2LjW2ykwuoBYc29wNG6yEIgwZImNSOb3KayoYhmOXnNMpEm2JYZiI3IEzuaZucWumQcIzDWJnXodxt6A5iuusTIGopn342ZScCc0MJgwA6Kx15uNSMh0nSNQSKIusFjUuglDIBKnQjpDrCD3HTxgjsNMcleVyYbC27eRmJv4nMYIUBsZeOhPWMHYeemOD3GLsDY5oZVOoYsXdmuP0yAD0mJjXUmYmKseRPHsMmDFu/cRDz2K0uDKpnGX9mcZW3GxMTrWcsM85ps+Phq57XHPLHTC6Xw1av4Tcjo2Lh7pyIPzaR5qDiMQdrVtfC1xmPmVI/OnMJxOzcHyV23c8h1fwfRJ7alTUuNnVbV3L/K+nwg8xfbe6i+TbJ/NmPqqbbtQoBYkxE6Anw6CK6FLmqzHRqY6K4cDXTpuY2MrObNmzdXrba9wqbaw4VQo2AAHiAgU5nFLNJjJwJhjOuRyFpQtLRWmiBazPulf6Xi/u/71rT1mfdK/wBLxf3f9y0Fc+58Z9dJSvufGfXSUBRRRQFFFFAUUUUBSGlpDQbPB/Np5K+oUUYP5tPJX1CigXF9R/JPqNYytni+o/kn1GsZQFFFFAV2l5l6rEeIkequKKB332/77ekf+9Nu5O5J8ZmkooCiiigBVh7nSzgF++xf9ZfqvFWPucf5BfvsX/W36C5xXAsPd1uWLTnva2jHaNyJqJ+yeHHUW5b+6vXrQ81twKuaK3NpnOFpopV4DcXqYzEjwMbV3s77lst+dV/H+B426PkcTlPNZCcxt5rmW8M8KDl6TWjp+74BWqoqXK3iMtf4RjClxVeJdWT5ZwcnvYW8mYLKxeHO6Tm1B3NaFWNu3LyxVekVWSxA1IUbknsFSKKyKU8rcOOu1y197ZvWx4dXQA+MGpWF49h7vzd+y/k3Eb1Gp8VGxXCrN35y1bfy0VuyO0d1b/Dv89f6gkZqy3uh4hX4ZjMrBsqZTBBhg6yDGx8FWTckcL9C1zf3T3LPgPzTLXn3Kn3N/e1jH4v33iGNwFjbmEZTcGVbhbM1yBAkkHTsreOGysuuWl5dXG+ada+xOKVXVWMNcZlUQdSqsx8WgO/g76j/AAvazshcKUMHN0RPR0BOh6y+fx01xtFBW41pWyEgOXKMhc5JkCQvTJJkQJOsVVWL9u/daMMuecxZrjKHKi2CVIXpQH7fouI67RxVePxS0P8AcTTsDAnrBTpPYTXaY+0Z+VTogsxzA5VG7ELJgeKqE43DreZHsnostpDLsSA5ZQFYgBVKsQASFnLpmAJgsdhMwC2DluqtrSdRcmEOVjGgnNM6EGCIoNLYuW3bKl62TmFvQXIzmYWckToe2nrGHFwOUuI3N6sBmBiWEiVGYEq4DDQlTrpWZ+HbVu66rhipF3OSt1+vbfKWURppcs6bfLdkSZvC+VVsW7rJZ5vObaNmeQLdy86JBzEAKzXWy7Ak9hBoJC8Wtay6rBdekcsm314zbgd9KnE7ZJVXDEKXhekcoj92ddRA3NUwu4Z7/Nm0WuO1xC+YkERcUnMWkiLUAAaSsd9Lw29auXCi2cou2nZmFxiArC1mQwRFzpKGiCMo1PYOFWVjj1l4yvOZlUaHdghHZp10E7S4FTzUUcJtBw+TpCIYliRGw1OwOsbTrvrUo0GzwfzaeSvqFFGD+bTyV9QooFxfUfyT6jWMrZ4vqP5J9RrGUBRRUPH4Rna2yEA22LakwZEQQBrO09kkjWgmRRVTe4BiHu3Llm4QWjQKSVEWRvBG9t+zTNpu0vXuT2MaRnaCHBGQ6yTkPV0gZdAdMsg9IgBYURUTC8CxQebju6FWUpkjUkwZA/dy7ds9h0i4vkffYkI1y2uYEEBy4X5PoayIGVyD33DtqWC2ikqvxvJS69kIoNtpzMQrlS3NOmgMkDMwI7o01ANNXuTuObMudsrC7JynTMALawFkwCxmdPHAoLUVY+5x/kF++xf9bfqo4bw7Eqp55WPSYgxqFzsEByiOoEJPezdkVE5McfvWsNbS3h3ZTfxGa5BKkHG3pCkaA6xLRFc9ptJs5rXLa7XHZY72Xz7PSaKrefvna0ij/lcJ/JUPro5nEHe5bXybbMfOzR+VXf7JfvivSdkv3x0WVcsaS0pAEmTGpiJ8Old1t0UQxl/TomDv0CCAW3I7SB9EHt7d6uMKWKLm0aBI7jGv507RWccdObGONl11N3nIBIBMdgiT4pIFQTi756tkL5d0D8kVvXVlRSzXmtlvNWrbxDfTtL4kZz5ywH5Vn/dBwjjhuJLXmbodUKiqeku+hP51sqzHulf6Xi/u/wC5akwn2pMJ3+ah4vcuqVNpc3SbMvRAI7JY9UTM7T3jZq1+N4gEgYbYgAGZlmhNjGq+j2nsrQXNz4z665mttqi5jsVJy2F0PaZkB7YABzCJUsc3/HbvTCc6Wth7K20RGKgAEK+ipEnonKXGXwnWIq4miaDPWb2NLoCCEOXO0W5050ORppJNogZdMpHaZkWhislwkgkWzkUhJa6bFphoFAAF3nRqSDpoAJNzNE0RTXcbiRolnPAU5mgFjlbMsdHLByjNl+kdOjJVsfivs41jUHXVUJOp7y2+2Q7yJuaKKphj8Vp/hx4SW8KjsPcS0gdhWJGtnhLjNbQuuVyAWXfK0ajc9tPUhoNng/m08lfUKKMH82nkr6hRQLi+o/kn1GsZWzxfUfyT6jWMoCiiigk2cFcvWb1u04QvzYLdKQmY85GUg5isgQRvuKbPJ3Hs2Z8QupsZgruqkW2ZngZOiNQI+lGpG1RcVixaRrjKWVYJg5YEgFj0WJAEkhVJ7ga6fjuCUsC97os6k5JWUKqxBjUZmUad+1BMPAeIZSBi5OS2AST84AnOE9AmC4uHSCQ4XQAQ7iOA4t0IN8ZhiOeQ5nEWwrZUOVRIzFejEQO071T8asBbLkOEuc6SxdJVbV9LJaAsN1w5g6KrbxqwvH0NsPzTaozZDdUOLoupaFo/JwCWuIc06AzGmoWeD5OY+2gQYoEJzQWWY9FEhsxKFmk69YZu06Qer3B+IiCuIBANwkBumwKHKpJQLOaCCMuXsnarLh3C7V61buoz5biq42mGAInTepP7Op+8/wCX/agg8AwGLQM2Ku5wbaAJMlXCLnkhQCcwbUHXNtoKwPDOOcWs2LS4TCW3wxxF8NfBNy5Bx13nJtjVAOkJytoJnsrf8V4WtpVKkmTGsdxPYKwHDfdCxGCs2rKcPuujYi+vvkn5Hp468DGUHUSR0mXUd2tB6oL1/wCqtfjP+jRz2I+qtfjP+jSLj3+z3fPY/VpfhB/s93z2P1aA57EfVWvxn/Ro57EfVWvxn/Ro+EH+z3fPY/Vo+EH+z3fPY/VoDnsR9Va/Gf8ARo57EfVWvxn/AEaPhB/s93z2P1aPhB/s93z2P1aA57EfVWvxn/Ro57EfVWvxn/Ro+EH+z3fPY/Vo+EH+z3fPY/VoDnsR9Va/Gf8ARryvlLxzi1yzxC3fwlsYRWuKt8k23FsXYTKD86IAg5Fnea9U+EH+z3fPY/VryvlJ7oV/E2eIYVuH3Qltrlr3ypm2oS7Azz0Z01ys2uwoNRf54OpssBDSwLBQ0PbMEEdIZBdXxup8Ibs2cVkAe+hcJcXMLsKWuNYKPGQCUDYkDo/RTfSn33PjPrpKDnENi/kWS7ZzW7eW4pcZLl0Z1DEQAQfk2OkxIEEU8uPxkrJwvWt5j0fm8nykDN188+CIjWRTdFBzhsZjwqAtgzlUAkkkscgJLGdsxK6SegG1DRV7wLFxZUYl7Zuy5YgqRBuOUGmmiFR/LtqkooJ3GbqtclCCMo22mTUGiigKQ0tIaDZ4P5tPJX1CijB/Np5K+oUUC4vqP5J9RrGVs8X1H8k+o1inuqol3VFlVzMYWWYIonslmUfzoOqKewlhbqK9u7ZZGAKsH0IJIUiR2kGO+KdHDidectRp/uDt28+vmoI1u6V28WwP5HxU/wDCNyZza9+Vd/N4B5q5xGEyBSzpDMLakZnlyYC9BTrOlOLw4na5aO3+4O3bzwfNQcHiD6dLbborpO8aV18J3P3v5ws+quLeHDMyrdtFljMA+0gkaxEwpMdwmhsMA2XnLc5Q51JAUhipLBcqghWiSJgxQODi10fTPmX/ALUvwvd/fPmH/ag8NOvylrTfpjTWNe7WKZGHH1tnrFNbgHTDm3l1G+cFfCaDq/jncAOxIBns3/kKxvDuOcWtWba4PCW3wxxF8NeBNy5Bxt7PNuegBLa5WEa+CtlfwRRVYlSG2KnMPPUn3OR/gF++xf8AWX6C4F3EfVWvxn/RpeexH1Vr8Z/0anUUEHnsR9Va/Gf9GjnsR9Va/Gf9Gp1FBB57EfVWvxn/AEaOexH1Vr8Z/wBGp1FBB57EfVWvxn/Ro57EfVWvxn/RqdRQQeexH1Vr8Z/0a8r5Scc4tcs8Qt38JbGEVrqrfJNtxbF3oZAdbogCDkWd5r2Ksx7pX+l4v7v+5aCvfc+M+ukpX3PjPrpKAooooCiiigKKKKApDS0hoNng/m08lfUKKMH82nkr6hRQLi+o/kn1GsRewyXFK3FzKYkBmU6MGHSXUagbVt8X1H8k+o1jKCE/J/Cn/Y/d/wBxp6OkSdQCIB11AjtMtX+TdhlAVWU9BcxdnhUzAAZtBozd4E6CrKighYDjWEt2lRVCKLgvKjOQ+dCAJAk6ZQMp16JBEg1DKYE5iLZYW7dlZDuRkyNatKve0EjxsDoSanDhNkGebWe/tO0SdzECJ2jSlt8LtKGAtqAwCkRoQvVHgg66duu9BU58AIXmHnO1oLmbR2GV03yrl6I00XSNKtcTxOxfEtbdVuWrbuA5RRbQlrLuJMRqRvtqNNObXBbKxFpRG3g0jt8ECd9B3CnnwNtolFMLkHdliMsdojsNBU4izw9gQMqE5MxDuTltuL2XXYkad4kdop5jw8ySqdMFfnH1Cvz5AnXdgdN1jfepfwPZ+qTzeCP56AUfA1iQeaSRtp3LlH/TpRD2C4pZZEsWQMtsBxEsIcsetABJJJPjp3kLygt2sGFuC6IvYrp8zea3rjL5+cVCuk666fypnDYG3bJKIFJABjuGwq49zkf4BfvsX/WX6s05qsrXKrCtoMRZn903FVvRYg1ZJdBEggjvBkeeub2GVxDqGHcwBHmNVlzkjhCZ972lP7yKLbekkGtfhe2evwLfNRNU/wCzCD5u9ibfixFxxtG10uPypu/wzEIDkxN271RlZbCtGYZ8rqigNlmJ7TvTdl4ZeYvM1ANZmxaxpCgyvSUklrZIt6AoY3cZmJOxyLB1ipOHxGIsiGsXb8yxZbtolZZoTK7LMLl1BM603O+C+oqmHKZR85YxNuN5w9y4NN+lZDj+cx+dLb5W4U6HEW0Pc7c0fNcg06PPsouKzPulf6Xi/u/7lrQWMUriUZWHepDDTfUVluX/ABG3d4bjlR1Zra5XVWBZGzLow3U+OsaUR33PjPrpKV9z4z66rb3HrSXHR2ylACxMZdRbI2JbUXF3EGGjqmgsaKg3eNWV3cTDEDXpBZmCYBGjazBymCYMd2eL2XbKtxSYzQJ6o3O3/kHuoJdFVF3lPaVWLBxlUORlE5W5vId+0XFMb6NMERUy3xEG275HAQuCIBYlCQ2VVYzqCKCXRVevHrBj5RZ6Ok5oLLmGqyp6IJkEjw10OLoVzKHYZ1taLuzZSpAMEqc6wRqZ0BoJ1IaiYLii3WKqHBAzHMsCM7puCQekjbEjSpZoNng/m08lfUKKMH82nkr6hRQLi+o/kn1GsZWzxfUfyT6jWMoCim2xChghZQx1CyMxHgXc7HzU5FAUUimQCNQdQRqCDsZ7aaXGISAHQkkgAMpJI3AE7igeopHMAk6Abk6ARvM7UI0gEag7Eag/zFAtFMPjbagk3EABykllEN+6ZOh0Ongp5jAJOgAkk6ADtJJ2FAoqx9zj/IL99i/62/VfFWHucf5BfvsX/W36DT0UUUBRSE0magWKIqvHGV7n2Y7A9XfYn/zTepdy/CloJ7YAk+asyyszKXgdK1y9oEQRI7jqPNUAcQunq2H/APU1tfUxP5UvOYgjq2l8bM/5BV9dTfnf5M9JO/yN3+SuEcy2Gsk9/NoG2jrATtXn3Kz3M8PhsNjcWty+bjBmANwhADcBCEDV1AgdInavRBh77b3gvgS2o/Ny3qrP+6DgCOG4pmuXGITYsAvWX6KqAa7YfqdtJZLZL1Xr5Gtv7fZA4niHSWUKQDDTmkSwGaBuFBLHwKap7nE7T6thmc6EtzcTITXUkiciAanMUidJq24ol2QbR6S84cpMKxyNzYYdo5zJ2jSahPexuZoW3lBbKTuVlQpIz9ozt2bAabnDor24xbD3C2F6ChzmC9LLk5y6SNo68gHfTc1ZcMuC5cJSwLWU5XLqAxDFmIXLoekWJnQ5p7TTRbGMIdbUHJK6HtJeZaDoBpH0j3UJdxpglLcgDYjWR0tM+p3I1G8SdyiK3D4+0qE3MGF0dzCAAAWUcznMajQeSdBBFWOH4qhuFGslA4aG+iVAV7hPjuXtxvnnvp+MSyMLgUSy6IRJt525xQWMTkC6mOsduxlvfYYkIj9IwzFc4tl2lSQw+jkMjt7DuCm71xELf4dCBcKlQhzBVtXctwnqwQsT2Kx3owuPtM6WxhXWXzA5QFVjbXpSDocrZY3gHs0LjXccBotomNNY1z79f93s08dWuDz5flD0sz+LKbjG3t/wy/8A7QLYwqIAEUKAAogRCrOVfEMzQOyacNLSGg2eD+bTyV9QoowfzaeSvqFFAuL6j+SfUaxGIvhEZ20VQWJ30Ak6Vt8V1G8k+o1jHsZgQyyCCCCJBB0II7dKCh4pasXHJu3HssqBSCQsAi6J7VJ+UOvZKwelq2MJYyl1uu4s5LrBSM0ImkzBIhSQJ0OYDcirk8HtkybQJ7yCT5zqddfMewUtnhFtFZUtKquMrALAIgiD/ImgpbODw1t0JvuGtkgIz9qBQykAQSGDExOruNtA5jL2GdiwxOTMMrZGgMFViJIHYL0+j3Va3OD22bMbQLSTOXtJJJ8csx/me+uBwGz9Su0dU7QFjxQAIoKO7hcMVYG+2xBSUnoqZGWIgKJA2SZETS2+DWC4RcQdQy5Q0Et0CpgALAVLnZ0udc66VeNwKyTJsqf/AEn/AJe03pE05a4VbVgy2gGBkELqDBGn8iR4B5qCoxTWLtu3bZriAqbiN1S6i0yZs2syjkwd4MgiQYhwWGY/5qVYXJ6Ukm8qkEGIACAnbY66TV+eCWiINpY7BB07IHcI7tuykXgdkR8ium3R/wCOX/26UETgJQZkS7zmpuaaqM1xwoDHXooEWO5QfpU7ya4pi7eFtizZJti/iSzjpEj37eLDKNV7RME1Mw3Dlt9S2F0jQHaSQPFJOnhq29zkf4BfvsX/AFt+ue0wueOkung5bXC546TKzwWubEH6pfTuH1LR70vHrXyPItqv/uzGrKKKu531dztt8/hXfBIPWuXm8dxl/JIFTbVkBQo2AjedP505RVmMnBqYScIjpw+2NkUaZdvo93i1NPxS0VZJFkk4EilooqqIrMe6V/peL+7/ALlrT1mfdK/0vF/d/wBy0Fc+58Z9dJXboZOh3PYe+kyHuPmNBzRXWQ9x8xoyHuPmNBzRXWQ9x8xoyHuPmNBzRXWQ9x8xoyHuPmNBzSGu8h7j5jSG2e4+Y0GxwfzaeSvqFFGDHyaeSvqFFB1iMOtxGRhKsCrDvUiCPNWc+LXh/wBlX0rnt1p6KDMfFrw/7KvpXPbo+LXh/wBlX0rnt1p6KDMfFrw/7KvpXPbo+LXh/wBlX0rnt1p6KDMfFrw/7KvpXPbo+Lbh32ZfSue3WnrN8quT1zE3MO1soOafMc5OnTtmQoUyYQgEFGE6OAWBDj4teHfZV9K57VHxa8O+yr6Vz2qocJ7mt3JlvPaugW7dtA2ZggW7buGMy7ycQJ3ysg2mL/gvIq3Za+zgNzxuA28qc1zTXWdFKhAXIUqOmWywQsAwQT4tuHfZl9O57dXnDOG2sPaW1ZRUtrOVRsJJY79pJJ/nWNbkVi7eHW1hb62WFqwnQZ0TnVFzn7sKvSZmNkyQZCEGJ1lXOTmPzKVxRjnEuOpu3Iyi7eLqIScvNtZULKglJM9obKaM1YM8k+IPbuW7uKDBxfAi9dXLzltFQ9SXAYOcpIy55BMAU/8AsxjphMSLakPotxyRnu3WjW30mh7Z509KbZEEMTQbWaJrH8W5JX7q4cZ1ZrNy4czu7EIbwa2dVJdltgLIKPO1wS2ZtOTvEQyE4vND3mbpsoKOFFuFFrcEEw0quYwG0gNpNE1h8NyX4gq25xK5wUDsHuEnK90hixSbkK6jIYVjPVAEvYvknibmGa094XSWsXPlHLDMjA3hL2nAUwIBRh4KDZTRNYY8kcZnXLeC20FkpaF10CtbChgBatIgXrGAozHSFB6MaxyM4hDc5iVYvba2x5260iMTlUg2+kAb1vpE5hzfbNB6FNR+IYG3ftvauqHtuMrKdiD2VjU5G4wuofEfJDmyAtx1Kso6WQKgCTJ13MnUaAPDkzxDcY1g5UjrsUDG3eXMEKRozWWjvUnuoJ3xbcO+zL6dz26Pi24d9mX07nt1XXeSWNa2A+KZmHNyDeuKpCBGiVQHMXWM8SRqRqQZXEOT2NuYm4y4kpYeMqLcuKwi0QNAvR+UIJynUDv3B/4tuHfZl9O57dHxbcO+zL6dz26awPJi8bl5sWyXluWubgkuCc2YTbZAqAaDSZK5tCSKi4PkhirfNpbxAt2Fs2LbW7ZNv5RbltsS4hJl1FzpyD04I7QE/wCLbh32ZfTue3R8W3Dvsy+nc9uq5uSeOyke+yxIB6dx2UMDYYEApoQyXoPYGXw03xTkhj3GRMWebi4CGvXczB7cAMwXWLhzTuAIGmlBafFtw77Mvp3Pbpfi14d9mX07nt1Ct8mMbmj3zltncJccEKbwdlHQHSy5zzs5jmywBrWn4Phnt2US6+d1EFpJnUxqRJMRqaCl+LXh/wBlX0rnt0fFrw/7KvpXPbrT0UDGCwSWba27a5UQBVXXQDYa60U/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48138" name="AutoShape 10" descr="data:image/jpeg;base64,/9j/4AAQSkZJRgABAQAAAQABAAD/2wCEAAkGBhQSERQUEhMVFRUVGRgVFhQYFhcVFRcVGBUWGBQYGhYYGyYeGBwjGRgVHzIhJScpLSwtFx4xNTAqNSYrLCkBCQoKDgwOGA8PGiwiHCQsLCwsLC0tNSksLCksLCwsLCwsLCksLCksLCwsLCwsLCwpLykpLCwpLCwsLCkpLCkuLP/AABEIAMABBwMBIgACEQEDEQH/xAAbAAABBQEBAAAAAAAAAAAAAAAAAQMEBQYCB//EAEsQAAIBAgQBBgcNBgUDBQEAAAECEQADBBIhMQUGEyIyQVFhcXKRkrHSBxQVFyMzQlNUc5Oh0xZSZIG0wiQ0NUNiotHwgrKzwfGD/8QAFwEBAQEBAAAAAAAAAAAAAAAAAAECA//EACsRAQEAAQEECgEFAAAAAAAAAAABAhEDEjFBEyFRYXGRobHR8CIEQlLB8f/aAAwDAQACEQMRAD8A9xopnGOwtuUjMFYrmnLmAMTGsT3Viv2g4l/A+jiPaoNxenKY3gxtv2b6V5Rhl4otpSFxrNbv27rZ2Ia6qWL73beQs0KzraUw5tkuuULrV/8AtBxLvwPo4j2qPh/iX8D6OI9qgh4PgWMexY5+7jBcGLZbmW9cT/DsWYkhSBlBgA9g0FT+SXCcchvXb925DrdCWWd3fNzzm08XehahAAFXQhgTtXH7QcS/gfRxHtUftBxLvwPo4j2qCm4biOK27MIuIJ5wA3L6tcb5k7WjnZVNwKGhivS6DIJItLuO4kGMq5RneSthGa1bXGtbUoP9wtYytrOmoGkF34f4l/A+hiPao/aDiXfgfRxHtUFZgcbxdbUFHzLhwVz2i7td5sHMW1GcXJXKW1UbfSr0nDWiqqGYuQILEAFj3kKAB/IVifh/iX8D6OI9qj9oOJd+B9HEe1QbuisL8P8AEu/A+jiParQ8keMvisKt26qq+a6jBJyzavXLUjNrByTr30FzRRRQFFFFAUUUUBRRRQFFFVHKzjDYXB376KrNbTMA05SZAExrGtBb1kvdETEGzb97c/IclxYnMRkYKGKMHAzQZXMJAzKRNQjx/iXfgfRxHtUn7QcS/gfRxHtUFNetcUN5tMSqtdw1yM05FtJhxetgrAKu11ycoAPMPpU7inJ3Fh74sXcWZxFhbefE38nMlFe8cyksozyCRqNtql/D/Ev4H0cR7VH7QcS/gfRxHtUEblJwfiAw2EtWrt27dtpfN24l27azMEBtDOpzOwOi5zDEdIiTS2+I8Tm4Cr82ObAbmPlRaL2g11FKw1w2zdY2yWIPYMsNI/aDiX8D6OI9qj4f4l/A+jiPaoI2Ix3E2ZlyPkyWSsWsjtJw5uNKEhHzG8Cmc6LtpmbrF8Q4sF6KRlumzm5oNm5tGy3sqgnm7rlR2QF3WZp/4f4l/A+jiPao/aDiX8D6OI9qg0XJs3ytxsQTmN68EQoqBbS3XW1ECWzIFaTvNXNYT9oOJd+B9HEe1R+0HEv4H0cR7VBu6KjcOdzaQ3cucqC2SQkka5c2seOigcxfUfyT6jWMrZ4vqP5J9RrGUBSTS1W3eEElstwpmfnJCw+oMqXDCQCQQIgZVkMBFBZVHx1t2ToNlbNbM6aqLi51Mg7rmHf2VWfs88f5q9sBux+iQ0y/aTJ8WhFd3OAMSCb9zo7HUtvaM6vE/J7x9IzJ1oO8eMRmL24A5oQrMMouZmzZukB1cusEadkaxGbGmINuBJmVg6tAMR0IIB0BhQd5FT8Bwprb5mvO4grkacupBGhY7QRrJg7mmhwD5NrfOtlazzGWNB0FTNExOhMQNXaSdIIjm1jNldMpYHNIJyhrZ07wVFwRHbvUvE2LxKkMQciZ0V8oLZxzmWTAJWQD+Y3pq1wBlJi+8TIXULrd5wyFZZnWSI1JOxy0JwBhE4i6SDq0wSJkiZ7fBpJJAG1FS+G4e4rObjkgk5UmYXOxUlpicpUQANtZNW/ucY637zCc4mcXsVKZlzCcZfiVmRNU/C+Gm11rr3DCrLE9jOSYLHU5h6I8Qs+QvB7N7Aqbtm1cPPYvV0Vj/nL/AGkeAeatTTmjZZqAapzySww6ls2vurlyzv4LbAeHx0n7POPm8XiU8Be3d/8Amtufzq6Y8r6f6q5mlqm944xeribT/eYfXbvt3F7fBSLjMShVbq2BnYKro7nXKztKMo+ihiG1JHjpudln3xF1RWYHHMTlEoM5VGCC1ckm4O8tChSVBk7zquhp+xynFssMT0CpjMEcpsCczrmVSJEjNpO5iavR5choKKrcNykw1zRMRZY9wuJPdqJka1YB6xZZxHVZn3Sv9Lxf3f8ActaWazPuktPC8X93/etQV77nxn10lK+58Z9dJQFFFFAUUUUBRRRQFIaWkNBs8H82nkr6hRRg/m08lfUKKBcX1H8k+o1jK2eL6j+SfUaxlAUUUUBRRRQFFFFAUUUUAKsfc4/yC/fYv+tv1XCrH3OP8gv32L/rb9Bp6KKKApCtE0ZqAy0ioBsI/wDNajfClv8AeXv37qdbFqFzEgLE5iYEd891TWJvRxieHW7gi5bR9+sqtvvuKr35I4XdbKoe+2Wsnz2ivcPNUkcdtHqsX8hXf81Uij4VJ6ti8fGqoP8ArYH8qTbadUy8mOkw5XX1RTybjW3icUn/APY3RtrpfD153yk5I46xY4heuY4NZuZmNjJmzqbgyk9Vbb5YkoN++vTPfV9trSL4WuknzKh9dZ/3QEvfBuKLtbAyaqqsT1l+kW/+q64fqs5LJNdeq6z5N6XhL7e6vx5uc6mQMVBcvGSCIOVYYgyWIMgwMpncRAxT4sG7zahpeLebLlCc1oR0wZ5zcEbePSbxbh5uspV8jIzENlzETpoCYnwkSOwjWa+5wO8UKnFOcylTOaDMdzA7Zh366neuboR7uNJaLaqIuKvU/dXm2PTMMDm7xrqBuO7b4znFlFyBtT0ZZCwBnpaELJEAbQQa7x3AjcfMWWItr1Tmyq2ZjmDdYkLBjo6xq2agcnlNgW2ILAyLmUEiXVmgNI1AjWdyTO1Ihy5avC4YLlMxgA25HQtZJzDq5ufn6XVrnD2cQLdrOzMxINzJzecDmxoCwCsOcBJPcYExqza4HeVQq4kgDm46JACosEATpmIk9mpERFLheBuHPO3OdtMCWUzDXOgqkgk9isTrElQAAtB0cRjPqrY/n4Dr85sGgd5GsLsEXEYwgzatg6QQQ3+2xJg3BpnyjfQExmov8Bc3XuJeKFzrCiYy2xGYanqTrPYBALZm14RiJRjfObNDAEmLZZC4DHeQp7BBbSANQ7F7GAfNoTrqSPrNNA/7nZ4ukdqtrTkqCRlOsjwgkdnYdx4CKcpDRWzwfzaeSvqFFGD+bTyV9QooFxfUfyT6jWMFbPF9R/JPqNYygj4nFhGQEaO2WZHROUkTPYYI83fUK9yktpde28jJAnrSSttoCgTs/wD0NtpNlcsq0ZlUxIEgGJEHfvGh76icWSLbMiKziCAbecnpLm0AkmFEdkqskAaA1c5Q2RoCSYkDK2ozFZBiIJDR35TTmG45auMVtsWbKXAgiQDG7CBrprUIcQeSfeR3fsAY9JNeqRLTm32U6mKetY+6qZhgw7ZbhzBLqxla8UWAA0NlQxAPTmBIoOV5S2w7JcVkKkKfp9IgGIWezMdJ6reCernKiwPpEjMVYhTCQpbMTHVgTI7NdgascQwyOfeyM6uozZLjLlawtzPAJLTdAtaNocs9WKj8fwSqwUYYBWsFzbCFma44YXLXOCObOUAE/SmOyKBnG8cFq2LjW2ykwuoBYc29wNG6yEIgwZImNSOb3KayoYhmOXnNMpEm2JYZiI3IEzuaZucWumQcIzDWJnXodxt6A5iuusTIGopn342ZScCc0MJgwA6Kx15uNSMh0nSNQSKIusFjUuglDIBKnQjpDrCD3HTxgjsNMcleVyYbC27eRmJv4nMYIUBsZeOhPWMHYeemOD3GLsDY5oZVOoYsXdmuP0yAD0mJjXUmYmKseRPHsMmDFu/cRDz2K0uDKpnGX9mcZW3GxMTrWcsM85ps+Phq57XHPLHTC6Xw1av4Tcjo2Lh7pyIPzaR5qDiMQdrVtfC1xmPmVI/OnMJxOzcHyV23c8h1fwfRJ7alTUuNnVbV3L/K+nwg8xfbe6i+TbJ/NmPqqbbtQoBYkxE6Anw6CK6FLmqzHRqY6K4cDXTpuY2MrObNmzdXrba9wqbaw4VQo2AAHiAgU5nFLNJjJwJhjOuRyFpQtLRWmiBazPulf6Xi/u/71rT1mfdK/wBLxf3f9y0Fc+58Z9dJSvufGfXSUBRRRQFFFFAUUUUBSGlpDQbPB/Np5K+oUUYP5tPJX1CigXF9R/JPqNYytni+o/kn1GsZQFFFFAV2l5l6rEeIkequKKB332/77ekf+9Nu5O5J8ZmkooCiiigBVh7nSzgF++xf9ZfqvFWPucf5BfvsX/W36C5xXAsPd1uWLTnva2jHaNyJqJ+yeHHUW5b+6vXrQ81twKuaK3NpnOFpopV4DcXqYzEjwMbV3s77lst+dV/H+B426PkcTlPNZCcxt5rmW8M8KDl6TWjp+74BWqoqXK3iMtf4RjClxVeJdWT5ZwcnvYW8mYLKxeHO6Tm1B3NaFWNu3LyxVekVWSxA1IUbknsFSKKyKU8rcOOu1y197ZvWx4dXQA+MGpWF49h7vzd+y/k3Eb1Gp8VGxXCrN35y1bfy0VuyO0d1b/Dv89f6gkZqy3uh4hX4ZjMrBsqZTBBhg6yDGx8FWTckcL9C1zf3T3LPgPzTLXn3Kn3N/e1jH4v33iGNwFjbmEZTcGVbhbM1yBAkkHTsreOGysuuWl5dXG+ada+xOKVXVWMNcZlUQdSqsx8WgO/g76j/AAvazshcKUMHN0RPR0BOh6y+fx01xtFBW41pWyEgOXKMhc5JkCQvTJJkQJOsVVWL9u/daMMuecxZrjKHKi2CVIXpQH7fouI67RxVePxS0P8AcTTsDAnrBTpPYTXaY+0Z+VTogsxzA5VG7ELJgeKqE43DreZHsnostpDLsSA5ZQFYgBVKsQASFnLpmAJgsdhMwC2DluqtrSdRcmEOVjGgnNM6EGCIoNLYuW3bKl62TmFvQXIzmYWckToe2nrGHFwOUuI3N6sBmBiWEiVGYEq4DDQlTrpWZ+HbVu66rhipF3OSt1+vbfKWURppcs6bfLdkSZvC+VVsW7rJZ5vObaNmeQLdy86JBzEAKzXWy7Ak9hBoJC8Wtay6rBdekcsm314zbgd9KnE7ZJVXDEKXhekcoj92ddRA3NUwu4Z7/Nm0WuO1xC+YkERcUnMWkiLUAAaSsd9Lw29auXCi2cou2nZmFxiArC1mQwRFzpKGiCMo1PYOFWVjj1l4yvOZlUaHdghHZp10E7S4FTzUUcJtBw+TpCIYliRGw1OwOsbTrvrUo0GzwfzaeSvqFFGD+bTyV9QooFxfUfyT6jWMrZ4vqP5J9RrGUBRRUPH4Rna2yEA22LakwZEQQBrO09kkjWgmRRVTe4BiHu3Llm4QWjQKSVEWRvBG9t+zTNpu0vXuT2MaRnaCHBGQ6yTkPV0gZdAdMsg9IgBYURUTC8CxQebju6FWUpkjUkwZA/dy7ds9h0i4vkffYkI1y2uYEEBy4X5PoayIGVyD33DtqWC2ikqvxvJS69kIoNtpzMQrlS3NOmgMkDMwI7o01ANNXuTuObMudsrC7JynTMALawFkwCxmdPHAoLUVY+5x/kF++xf9bfqo4bw7Eqp55WPSYgxqFzsEByiOoEJPezdkVE5McfvWsNbS3h3ZTfxGa5BKkHG3pCkaA6xLRFc9ptJs5rXLa7XHZY72Xz7PSaKrefvna0ij/lcJ/JUPro5nEHe5bXybbMfOzR+VXf7JfvivSdkv3x0WVcsaS0pAEmTGpiJ8Old1t0UQxl/TomDv0CCAW3I7SB9EHt7d6uMKWKLm0aBI7jGv507RWccdObGONl11N3nIBIBMdgiT4pIFQTi756tkL5d0D8kVvXVlRSzXmtlvNWrbxDfTtL4kZz5ywH5Vn/dBwjjhuJLXmbodUKiqeku+hP51sqzHulf6Xi/u/wC5akwn2pMJ3+ah4vcuqVNpc3SbMvRAI7JY9UTM7T3jZq1+N4gEgYbYgAGZlmhNjGq+j2nsrQXNz4z665mttqi5jsVJy2F0PaZkB7YABzCJUsc3/HbvTCc6Wth7K20RGKgAEK+ipEnonKXGXwnWIq4miaDPWb2NLoCCEOXO0W5050ORppJNogZdMpHaZkWhislwkgkWzkUhJa6bFphoFAAF3nRqSDpoAJNzNE0RTXcbiRolnPAU5mgFjlbMsdHLByjNl+kdOjJVsfivs41jUHXVUJOp7y2+2Q7yJuaKKphj8Vp/hx4SW8KjsPcS0gdhWJGtnhLjNbQuuVyAWXfK0ajc9tPUhoNng/m08lfUKKMH82nkr6hRQLi+o/kn1GsZWzxfUfyT6jWMoCiiigk2cFcvWb1u04QvzYLdKQmY85GUg5isgQRvuKbPJ3Hs2Z8QupsZgruqkW2ZngZOiNQI+lGpG1RcVixaRrjKWVYJg5YEgFj0WJAEkhVJ7ga6fjuCUsC97os6k5JWUKqxBjUZmUad+1BMPAeIZSBi5OS2AST84AnOE9AmC4uHSCQ4XQAQ7iOA4t0IN8ZhiOeQ5nEWwrZUOVRIzFejEQO071T8asBbLkOEuc6SxdJVbV9LJaAsN1w5g6KrbxqwvH0NsPzTaozZDdUOLoupaFo/JwCWuIc06AzGmoWeD5OY+2gQYoEJzQWWY9FEhsxKFmk69YZu06Qer3B+IiCuIBANwkBumwKHKpJQLOaCCMuXsnarLh3C7V61buoz5biq42mGAInTepP7Op+8/wCX/agg8AwGLQM2Ku5wbaAJMlXCLnkhQCcwbUHXNtoKwPDOOcWs2LS4TCW3wxxF8NfBNy5Bx13nJtjVAOkJytoJnsrf8V4WtpVKkmTGsdxPYKwHDfdCxGCs2rKcPuujYi+vvkn5Hp468DGUHUSR0mXUd2tB6oL1/wCqtfjP+jRz2I+qtfjP+jSLj3+z3fPY/VpfhB/s93z2P1aA57EfVWvxn/Ro57EfVWvxn/Ro+EH+z3fPY/Vo+EH+z3fPY/VoDnsR9Va/Gf8ARo57EfVWvxn/AEaPhB/s93z2P1aPhB/s93z2P1aA57EfVWvxn/Ro57EfVWvxn/Ro+EH+z3fPY/Vo+EH+z3fPY/VoDnsR9Va/Gf8ARryvlLxzi1yzxC3fwlsYRWuKt8k23FsXYTKD86IAg5Fnea9U+EH+z3fPY/VryvlJ7oV/E2eIYVuH3Qltrlr3ypm2oS7Azz0Z01ys2uwoNRf54OpssBDSwLBQ0PbMEEdIZBdXxup8Ibs2cVkAe+hcJcXMLsKWuNYKPGQCUDYkDo/RTfSn33PjPrpKDnENi/kWS7ZzW7eW4pcZLl0Z1DEQAQfk2OkxIEEU8uPxkrJwvWt5j0fm8nykDN188+CIjWRTdFBzhsZjwqAtgzlUAkkkscgJLGdsxK6SegG1DRV7wLFxZUYl7Zuy5YgqRBuOUGmmiFR/LtqkooJ3GbqtclCCMo22mTUGiigKQ0tIaDZ4P5tPJX1CijB/Np5K+oUUC4vqP5J9RrGVs8X1H8k+o1inuqol3VFlVzMYWWYIonslmUfzoOqKewlhbqK9u7ZZGAKsH0IJIUiR2kGO+KdHDidectRp/uDt28+vmoI1u6V28WwP5HxU/wDCNyZza9+Vd/N4B5q5xGEyBSzpDMLakZnlyYC9BTrOlOLw4na5aO3+4O3bzwfNQcHiD6dLbborpO8aV18J3P3v5ws+quLeHDMyrdtFljMA+0gkaxEwpMdwmhsMA2XnLc5Q51JAUhipLBcqghWiSJgxQODi10fTPmX/ALUvwvd/fPmH/ag8NOvylrTfpjTWNe7WKZGHH1tnrFNbgHTDm3l1G+cFfCaDq/jncAOxIBns3/kKxvDuOcWtWba4PCW3wxxF8NeBNy5Bxt7PNuegBLa5WEa+CtlfwRRVYlSG2KnMPPUn3OR/gF++xf8AWX6C4F3EfVWvxn/RpeexH1Vr8Z/0anUUEHnsR9Va/Gf9GjnsR9Va/Gf9Gp1FBB57EfVWvxn/AEaOexH1Vr8Z/wBGp1FBB57EfVWvxn/Ro57EfVWvxn/RqdRQQeexH1Vr8Z/0a8r5Scc4tcs8Qt38JbGEVrqrfJNtxbF3oZAdbogCDkWd5r2Ksx7pX+l4v7v+5aCvfc+M+ukpX3PjPrpKAooooCiiigKKKKApDS0hoNng/m08lfUKKMH82nkr6hRQLi+o/kn1GsRewyXFK3FzKYkBmU6MGHSXUagbVt8X1H8k+o1jKCE/J/Cn/Y/d/wBxp6OkSdQCIB11AjtMtX+TdhlAVWU9BcxdnhUzAAZtBozd4E6CrKighYDjWEt2lRVCKLgvKjOQ+dCAJAk6ZQMp16JBEg1DKYE5iLZYW7dlZDuRkyNatKve0EjxsDoSanDhNkGebWe/tO0SdzECJ2jSlt8LtKGAtqAwCkRoQvVHgg66duu9BU58AIXmHnO1oLmbR2GV03yrl6I00XSNKtcTxOxfEtbdVuWrbuA5RRbQlrLuJMRqRvtqNNObXBbKxFpRG3g0jt8ECd9B3CnnwNtolFMLkHdliMsdojsNBU4izw9gQMqE5MxDuTltuL2XXYkad4kdop5jw8ySqdMFfnH1Cvz5AnXdgdN1jfepfwPZ+qTzeCP56AUfA1iQeaSRtp3LlH/TpRD2C4pZZEsWQMtsBxEsIcsetABJJJPjp3kLygt2sGFuC6IvYrp8zea3rjL5+cVCuk666fypnDYG3bJKIFJABjuGwq49zkf4BfvsX/WX6s05qsrXKrCtoMRZn903FVvRYg1ZJdBEggjvBkeeub2GVxDqGHcwBHmNVlzkjhCZ972lP7yKLbekkGtfhe2evwLfNRNU/wCzCD5u9ibfixFxxtG10uPypu/wzEIDkxN271RlZbCtGYZ8rqigNlmJ7TvTdl4ZeYvM1ANZmxaxpCgyvSUklrZIt6AoY3cZmJOxyLB1ipOHxGIsiGsXb8yxZbtolZZoTK7LMLl1BM603O+C+oqmHKZR85YxNuN5w9y4NN+lZDj+cx+dLb5W4U6HEW0Pc7c0fNcg06PPsouKzPulf6Xi/u/7lrQWMUriUZWHepDDTfUVluX/ABG3d4bjlR1Zra5XVWBZGzLow3U+OsaUR33PjPrpKV9z4z66rb3HrSXHR2ylACxMZdRbI2JbUXF3EGGjqmgsaKg3eNWV3cTDEDXpBZmCYBGjazBymCYMd2eL2XbKtxSYzQJ6o3O3/kHuoJdFVF3lPaVWLBxlUORlE5W5vId+0XFMb6NMERUy3xEG275HAQuCIBYlCQ2VVYzqCKCXRVevHrBj5RZ6Ok5oLLmGqyp6IJkEjw10OLoVzKHYZ1taLuzZSpAMEqc6wRqZ0BoJ1IaiYLii3WKqHBAzHMsCM7puCQekjbEjSpZoNng/m08lfUKKMH82nkr6hRQLi+o/kn1GsZWzxfUfyT6jWMoCim2xChghZQx1CyMxHgXc7HzU5FAUUimQCNQdQRqCDsZ7aaXGISAHQkkgAMpJI3AE7igeopHMAk6Abk6ARvM7UI0gEag7Eag/zFAtFMPjbagk3EABykllEN+6ZOh0Ongp5jAJOgAkk6ADtJJ2FAoqx9zj/IL99i/62/VfFWHucf5BfvsX/W36DT0UUUBRSE0magWKIqvHGV7n2Y7A9XfYn/zTepdy/CloJ7YAk+asyyszKXgdK1y9oEQRI7jqPNUAcQunq2H/APU1tfUxP5UvOYgjq2l8bM/5BV9dTfnf5M9JO/yN3+SuEcy2Gsk9/NoG2jrATtXn3Kz3M8PhsNjcWty+bjBmANwhADcBCEDV1AgdInavRBh77b3gvgS2o/Ny3qrP+6DgCOG4pmuXGITYsAvWX6KqAa7YfqdtJZLZL1Xr5Gtv7fZA4niHSWUKQDDTmkSwGaBuFBLHwKap7nE7T6thmc6EtzcTITXUkiciAanMUidJq24ol2QbR6S84cpMKxyNzYYdo5zJ2jSahPexuZoW3lBbKTuVlQpIz9ozt2bAabnDor24xbD3C2F6ChzmC9LLk5y6SNo68gHfTc1ZcMuC5cJSwLWU5XLqAxDFmIXLoekWJnQ5p7TTRbGMIdbUHJK6HtJeZaDoBpH0j3UJdxpglLcgDYjWR0tM+p3I1G8SdyiK3D4+0qE3MGF0dzCAAAWUcznMajQeSdBBFWOH4qhuFGslA4aG+iVAV7hPjuXtxvnnvp+MSyMLgUSy6IRJt525xQWMTkC6mOsduxlvfYYkIj9IwzFc4tl2lSQw+jkMjt7DuCm71xELf4dCBcKlQhzBVtXctwnqwQsT2Kx3owuPtM6WxhXWXzA5QFVjbXpSDocrZY3gHs0LjXccBotomNNY1z79f93s08dWuDz5flD0sz+LKbjG3t/wy/8A7QLYwqIAEUKAAogRCrOVfEMzQOyacNLSGg2eD+bTyV9QoowfzaeSvqFFAuL6j+SfUaxGIvhEZ20VQWJ30Ak6Vt8V1G8k+o1jHsZgQyyCCCCJBB0II7dKCh4pasXHJu3HssqBSCQsAi6J7VJ+UOvZKwelq2MJYyl1uu4s5LrBSM0ImkzBIhSQJ0OYDcirk8HtkybQJ7yCT5zqddfMewUtnhFtFZUtKquMrALAIgiD/ImgpbODw1t0JvuGtkgIz9qBQykAQSGDExOruNtA5jL2GdiwxOTMMrZGgMFViJIHYL0+j3Va3OD22bMbQLSTOXtJJJ8csx/me+uBwGz9Su0dU7QFjxQAIoKO7hcMVYG+2xBSUnoqZGWIgKJA2SZETS2+DWC4RcQdQy5Q0Et0CpgALAVLnZ0udc66VeNwKyTJsqf/AEn/AJe03pE05a4VbVgy2gGBkELqDBGn8iR4B5qCoxTWLtu3bZriAqbiN1S6i0yZs2syjkwd4MgiQYhwWGY/5qVYXJ6Ukm8qkEGIACAnbY66TV+eCWiINpY7BB07IHcI7tuykXgdkR8ium3R/wCOX/26UETgJQZkS7zmpuaaqM1xwoDHXooEWO5QfpU7ya4pi7eFtizZJti/iSzjpEj37eLDKNV7RME1Mw3Dlt9S2F0jQHaSQPFJOnhq29zkf4BfvsX/AFt+ue0wueOkung5bXC546TKzwWubEH6pfTuH1LR70vHrXyPItqv/uzGrKKKu531dztt8/hXfBIPWuXm8dxl/JIFTbVkBQo2AjedP505RVmMnBqYScIjpw+2NkUaZdvo93i1NPxS0VZJFkk4EilooqqIrMe6V/peL+7/ALlrT1mfdK/0vF/d/wBy0Fc+58Z9dJXboZOh3PYe+kyHuPmNBzRXWQ9x8xoyHuPmNBzRXWQ9x8xoyHuPmNBzRXWQ9x8xoyHuPmNBzSGu8h7j5jSG2e4+Y0GxwfzaeSvqFFGDHyaeSvqFFB1iMOtxGRhKsCrDvUiCPNWc+LXh/wBlX0rnt1p6KDMfFrw/7KvpXPbo+LXh/wBlX0rnt1p6KDMfFrw/7KvpXPbo+LXh/wBlX0rnt1p6KDMfFrw/7KvpXPbo+Lbh32ZfSue3WnrN8quT1zE3MO1soOafMc5OnTtmQoUyYQgEFGE6OAWBDj4teHfZV9K57VHxa8O+yr6Vz2qocJ7mt3JlvPaugW7dtA2ZggW7buGMy7ycQJ3ysg2mL/gvIq3Za+zgNzxuA28qc1zTXWdFKhAXIUqOmWywQsAwQT4tuHfZl9O57dXnDOG2sPaW1ZRUtrOVRsJJY79pJJ/nWNbkVi7eHW1hb62WFqwnQZ0TnVFzn7sKvSZmNkyQZCEGJ1lXOTmPzKVxRjnEuOpu3Iyi7eLqIScvNtZULKglJM9obKaM1YM8k+IPbuW7uKDBxfAi9dXLzltFQ9SXAYOcpIy55BMAU/8AsxjphMSLakPotxyRnu3WjW30mh7Z509KbZEEMTQbWaJrH8W5JX7q4cZ1ZrNy4czu7EIbwa2dVJdltgLIKPO1wS2ZtOTvEQyE4vND3mbpsoKOFFuFFrcEEw0quYwG0gNpNE1h8NyX4gq25xK5wUDsHuEnK90hixSbkK6jIYVjPVAEvYvknibmGa094XSWsXPlHLDMjA3hL2nAUwIBRh4KDZTRNYY8kcZnXLeC20FkpaF10CtbChgBatIgXrGAozHSFB6MaxyM4hDc5iVYvba2x5260iMTlUg2+kAb1vpE5hzfbNB6FNR+IYG3ftvauqHtuMrKdiD2VjU5G4wuofEfJDmyAtx1Kso6WQKgCTJ13MnUaAPDkzxDcY1g5UjrsUDG3eXMEKRozWWjvUnuoJ3xbcO+zL6dz26Pi24d9mX07nt1XXeSWNa2A+KZmHNyDeuKpCBGiVQHMXWM8SRqRqQZXEOT2NuYm4y4kpYeMqLcuKwi0QNAvR+UIJynUDv3B/4tuHfZl9O57dHxbcO+zL6dz26awPJi8bl5sWyXluWubgkuCc2YTbZAqAaDSZK5tCSKi4PkhirfNpbxAt2Fs2LbW7ZNv5RbltsS4hJl1FzpyD04I7QE/wCLbh32ZfTue3R8W3Dvsy+nc9uq5uSeOyke+yxIB6dx2UMDYYEApoQyXoPYGXw03xTkhj3GRMWebi4CGvXczB7cAMwXWLhzTuAIGmlBafFtw77Mvp3Pbpfi14d9mX07nt1Ct8mMbmj3zltncJccEKbwdlHQHSy5zzs5jmywBrWn4Phnt2US6+d1EFpJnUxqRJMRqaCl+LXh/wBlX0rnt0fFrw/7KvpXPbrT0UDGCwSWba27a5UQBVXXQDYa60U/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External Data Representation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Information in processes/programs held in Data Structures</a:t>
            </a:r>
          </a:p>
          <a:p>
            <a:pPr lvl="1"/>
            <a:r>
              <a:rPr lang="en-IE" dirty="0" err="1" smtClean="0"/>
              <a:t>E.g</a:t>
            </a:r>
            <a:r>
              <a:rPr lang="en-IE" dirty="0" smtClean="0"/>
              <a:t> Array of Strings , Object instances,</a:t>
            </a:r>
          </a:p>
          <a:p>
            <a:r>
              <a:rPr lang="en-IE" dirty="0" smtClean="0"/>
              <a:t>For one program to transmit information to another across a network, the corresponding data structure must be “flattened” </a:t>
            </a:r>
          </a:p>
          <a:p>
            <a:pPr lvl="1"/>
            <a:r>
              <a:rPr lang="en-IE" sz="2300" dirty="0" smtClean="0"/>
              <a:t>converted to a sequence of bytes before transmission and then </a:t>
            </a:r>
            <a:r>
              <a:rPr lang="en-IE" sz="2800" dirty="0" smtClean="0"/>
              <a:t>rebuilt</a:t>
            </a:r>
          </a:p>
          <a:p>
            <a:r>
              <a:rPr lang="en-IE" dirty="0" smtClean="0"/>
              <a:t>Sort of analogous to getting an ice cube through a funnel.</a:t>
            </a:r>
          </a:p>
          <a:p>
            <a:pPr lvl="1"/>
            <a:r>
              <a:rPr lang="en-IE" dirty="0" smtClean="0"/>
              <a:t>Turn the ice cube to water</a:t>
            </a:r>
          </a:p>
          <a:p>
            <a:pPr lvl="1"/>
            <a:r>
              <a:rPr lang="en-IE" dirty="0" smtClean="0"/>
              <a:t>Pass it through the funnel</a:t>
            </a:r>
          </a:p>
          <a:p>
            <a:pPr lvl="1"/>
            <a:r>
              <a:rPr lang="en-IE" dirty="0" smtClean="0"/>
              <a:t>Reconstruct the ice cube(freeze the water again)</a:t>
            </a:r>
          </a:p>
          <a:p>
            <a:pPr lvl="1"/>
            <a:r>
              <a:rPr lang="en-IE" dirty="0" smtClean="0"/>
              <a:t>How do you reconstruct the ice cube with exactly the same dimensions?</a:t>
            </a:r>
          </a:p>
          <a:p>
            <a:pPr lvl="1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External Data Representation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To pass data across a channel between two computers:</a:t>
            </a:r>
          </a:p>
          <a:p>
            <a:pPr lvl="1"/>
            <a:r>
              <a:rPr lang="en-IE" sz="2300" dirty="0" smtClean="0"/>
              <a:t>values are converted to an agreed external format before transmission. Values converted to the local form on receipt </a:t>
            </a:r>
          </a:p>
          <a:p>
            <a:pPr lvl="1"/>
            <a:r>
              <a:rPr lang="en-IE" sz="2300" dirty="0" smtClean="0"/>
              <a:t>The values are transmitted in the sender’s format, together with an indication of the format used, and the recipient converts the values if necessary</a:t>
            </a:r>
          </a:p>
          <a:p>
            <a:r>
              <a:rPr lang="en-IE" sz="2800" dirty="0" smtClean="0"/>
              <a:t>An agreed standard for the representation of data structures and primitive values is called an </a:t>
            </a:r>
            <a:r>
              <a:rPr lang="en-IE" sz="2800" b="1" i="1" dirty="0" smtClean="0"/>
              <a:t>external data representation</a:t>
            </a:r>
            <a:endParaRPr lang="en-IE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External Data Representation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Marshalling</a:t>
            </a:r>
          </a:p>
          <a:p>
            <a:pPr lvl="1"/>
            <a:r>
              <a:rPr lang="en-IE" sz="2300" dirty="0" smtClean="0"/>
              <a:t>the process of taking a collection of data items and assembling them into a form suitable for transmission in a message</a:t>
            </a:r>
          </a:p>
          <a:p>
            <a:r>
              <a:rPr lang="en-IE" dirty="0" err="1" smtClean="0"/>
              <a:t>Unmarshalling</a:t>
            </a:r>
            <a:endParaRPr lang="en-IE" dirty="0" smtClean="0"/>
          </a:p>
          <a:p>
            <a:pPr lvl="1"/>
            <a:r>
              <a:rPr lang="en-IE" dirty="0" smtClean="0"/>
              <a:t>The reverse of above</a:t>
            </a:r>
          </a:p>
          <a:p>
            <a:r>
              <a:rPr lang="en-IE" dirty="0" smtClean="0"/>
              <a:t>Next we’ll look at 3 external data representation </a:t>
            </a:r>
            <a:r>
              <a:rPr lang="en-IE" dirty="0" err="1" smtClean="0"/>
              <a:t>machanisms</a:t>
            </a:r>
            <a:endParaRPr lang="en-IE" dirty="0" smtClean="0"/>
          </a:p>
          <a:p>
            <a:pPr lvl="1"/>
            <a:r>
              <a:rPr lang="en-IE" dirty="0" smtClean="0"/>
              <a:t>Java Object Serialisation</a:t>
            </a:r>
          </a:p>
          <a:p>
            <a:pPr lvl="1"/>
            <a:r>
              <a:rPr lang="en-IE" dirty="0" smtClean="0"/>
              <a:t>XML</a:t>
            </a:r>
          </a:p>
          <a:p>
            <a:pPr lvl="1"/>
            <a:r>
              <a:rPr lang="en-IE" dirty="0" smtClean="0"/>
              <a:t>JSON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External Data Representation</a:t>
            </a:r>
            <a:br>
              <a:rPr lang="en-IE" dirty="0" smtClean="0"/>
            </a:br>
            <a:r>
              <a:rPr lang="en-IE" dirty="0" smtClean="0"/>
              <a:t>Java object Serialisation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Take the following example Java class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public class Person implements </a:t>
            </a:r>
            <a:r>
              <a:rPr lang="en-IE" sz="1400" i="1" dirty="0" err="1" smtClean="0">
                <a:latin typeface="Times-Italic"/>
              </a:rPr>
              <a:t>Serializable</a:t>
            </a:r>
            <a:r>
              <a:rPr lang="en-IE" sz="1400" i="1" dirty="0" smtClean="0">
                <a:latin typeface="Times-Italic"/>
              </a:rPr>
              <a:t> {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	private String name;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	private String place;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	private </a:t>
            </a:r>
            <a:r>
              <a:rPr lang="en-IE" sz="1400" i="1" dirty="0" err="1" smtClean="0">
                <a:latin typeface="Times-Italic"/>
              </a:rPr>
              <a:t>int</a:t>
            </a:r>
            <a:r>
              <a:rPr lang="en-IE" sz="1400" i="1" dirty="0" smtClean="0">
                <a:latin typeface="Times-Italic"/>
              </a:rPr>
              <a:t> year;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	public Person(String </a:t>
            </a:r>
            <a:r>
              <a:rPr lang="en-IE" sz="1400" i="1" dirty="0" err="1" smtClean="0">
                <a:latin typeface="Times-Italic"/>
              </a:rPr>
              <a:t>aName</a:t>
            </a:r>
            <a:r>
              <a:rPr lang="en-IE" sz="1400" i="1" dirty="0" smtClean="0">
                <a:latin typeface="Times-Italic"/>
              </a:rPr>
              <a:t>, String </a:t>
            </a:r>
            <a:r>
              <a:rPr lang="en-IE" sz="1400" i="1" dirty="0" err="1" smtClean="0">
                <a:latin typeface="Times-Italic"/>
              </a:rPr>
              <a:t>aPlace</a:t>
            </a:r>
            <a:r>
              <a:rPr lang="en-IE" sz="1400" i="1" dirty="0" smtClean="0">
                <a:latin typeface="Times-Italic"/>
              </a:rPr>
              <a:t>, </a:t>
            </a:r>
            <a:r>
              <a:rPr lang="en-IE" sz="1400" i="1" dirty="0" err="1" smtClean="0">
                <a:latin typeface="Times-Italic"/>
              </a:rPr>
              <a:t>int</a:t>
            </a:r>
            <a:r>
              <a:rPr lang="en-IE" sz="1400" i="1" dirty="0" smtClean="0">
                <a:latin typeface="Times-Italic"/>
              </a:rPr>
              <a:t> </a:t>
            </a:r>
            <a:r>
              <a:rPr lang="en-IE" sz="1400" i="1" dirty="0" err="1" smtClean="0">
                <a:latin typeface="Times-Italic"/>
              </a:rPr>
              <a:t>aYear</a:t>
            </a:r>
            <a:r>
              <a:rPr lang="en-IE" sz="1400" i="1" dirty="0" smtClean="0">
                <a:latin typeface="Times-Italic"/>
              </a:rPr>
              <a:t>) {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		name = </a:t>
            </a:r>
            <a:r>
              <a:rPr lang="en-IE" sz="1400" i="1" dirty="0" err="1" smtClean="0">
                <a:latin typeface="Times-Italic"/>
              </a:rPr>
              <a:t>aName</a:t>
            </a:r>
            <a:r>
              <a:rPr lang="en-IE" sz="1400" i="1" dirty="0" smtClean="0">
                <a:latin typeface="Times-Italic"/>
              </a:rPr>
              <a:t>;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		place = </a:t>
            </a:r>
            <a:r>
              <a:rPr lang="en-IE" sz="1400" i="1" dirty="0" err="1" smtClean="0">
                <a:latin typeface="Times-Italic"/>
              </a:rPr>
              <a:t>aPlace</a:t>
            </a:r>
            <a:r>
              <a:rPr lang="en-IE" sz="1400" i="1" dirty="0" smtClean="0">
                <a:latin typeface="Times-Italic"/>
              </a:rPr>
              <a:t>;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		year = </a:t>
            </a:r>
            <a:r>
              <a:rPr lang="en-IE" sz="1400" i="1" dirty="0" err="1" smtClean="0">
                <a:latin typeface="Times-Italic"/>
              </a:rPr>
              <a:t>aYear</a:t>
            </a:r>
            <a:r>
              <a:rPr lang="en-IE" sz="1400" i="1" dirty="0" smtClean="0">
                <a:latin typeface="Times-Italic"/>
              </a:rPr>
              <a:t>;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	}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// followed by methods for accessing the instance variables</a:t>
            </a:r>
          </a:p>
          <a:p>
            <a:pPr>
              <a:buNone/>
            </a:pPr>
            <a:r>
              <a:rPr lang="en-IE" sz="1400" i="1" dirty="0" smtClean="0">
                <a:latin typeface="Times-Italic"/>
              </a:rPr>
              <a:t>}</a:t>
            </a:r>
          </a:p>
          <a:p>
            <a:pPr>
              <a:buNone/>
            </a:pPr>
            <a:endParaRPr lang="en-IE" sz="1400" i="1" dirty="0" smtClean="0">
              <a:latin typeface="Times-Italic"/>
            </a:endParaRPr>
          </a:p>
          <a:p>
            <a:pPr lvl="0">
              <a:buClr>
                <a:srgbClr val="D16349"/>
              </a:buClr>
            </a:pPr>
            <a:r>
              <a:rPr lang="en-IE" dirty="0" smtClean="0"/>
              <a:t>Stating that a class implements the </a:t>
            </a:r>
            <a:r>
              <a:rPr lang="en-IE" i="1" dirty="0" err="1" smtClean="0"/>
              <a:t>Serializable</a:t>
            </a:r>
            <a:r>
              <a:rPr lang="en-IE" i="1" dirty="0" smtClean="0"/>
              <a:t> interface </a:t>
            </a:r>
            <a:r>
              <a:rPr lang="en-IE" dirty="0" smtClean="0"/>
              <a:t>means that objects of can be “flattened” for transmission/storage</a:t>
            </a:r>
          </a:p>
          <a:p>
            <a:pPr lvl="0">
              <a:buClr>
                <a:srgbClr val="D16349"/>
              </a:buClr>
            </a:pPr>
            <a:endParaRPr lang="en-I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Java Object Serialisation/</a:t>
            </a:r>
            <a:r>
              <a:rPr lang="en-IE" dirty="0" err="1" smtClean="0"/>
              <a:t>Deserialisation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3933056"/>
            <a:ext cx="8503920" cy="2045968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Serialization is the activity of flattening an object or a connected set of objects into a serial form.</a:t>
            </a:r>
          </a:p>
          <a:p>
            <a:r>
              <a:rPr lang="en-IE" dirty="0" err="1" smtClean="0"/>
              <a:t>Deserialization</a:t>
            </a:r>
            <a:r>
              <a:rPr lang="en-IE" dirty="0" smtClean="0"/>
              <a:t> consists of restoring the state of an object or a set of objects.</a:t>
            </a:r>
          </a:p>
          <a:p>
            <a:r>
              <a:rPr lang="en-IE" dirty="0" smtClean="0"/>
              <a:t>In the serialization process, class  type information is also serialised so that  the recipient can load the appropriate class when an object is </a:t>
            </a:r>
            <a:r>
              <a:rPr lang="en-IE" dirty="0" err="1" smtClean="0"/>
              <a:t>deserialized</a:t>
            </a:r>
            <a:endParaRPr lang="en-IE" dirty="0" smtClean="0"/>
          </a:p>
          <a:p>
            <a:r>
              <a:rPr lang="en-IE" dirty="0" smtClean="0"/>
              <a:t>Above figure illustrates serialised form of following:</a:t>
            </a:r>
          </a:p>
          <a:p>
            <a:pPr>
              <a:buNone/>
            </a:pPr>
            <a:r>
              <a:rPr lang="en-IE" sz="2800" i="1" dirty="0" smtClean="0">
                <a:latin typeface="Times-Italic"/>
              </a:rPr>
              <a:t>		Person p = new Person("Smith", "London", 1984);</a:t>
            </a:r>
            <a:r>
              <a:rPr lang="en-IE" dirty="0" smtClean="0"/>
              <a:t> </a:t>
            </a:r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6912768" cy="185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External Data Representation</a:t>
            </a:r>
            <a:br>
              <a:rPr lang="en-IE" dirty="0" smtClean="0"/>
            </a:br>
            <a:r>
              <a:rPr lang="en-IE" dirty="0" smtClean="0"/>
              <a:t>XML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eXtensible</a:t>
            </a:r>
            <a:r>
              <a:rPr lang="en-IE" dirty="0" smtClean="0"/>
              <a:t> </a:t>
            </a:r>
            <a:r>
              <a:rPr lang="en-IE" dirty="0" err="1" smtClean="0"/>
              <a:t>Markup</a:t>
            </a:r>
            <a:r>
              <a:rPr lang="en-IE" dirty="0" smtClean="0"/>
              <a:t> Language(XML)</a:t>
            </a:r>
          </a:p>
          <a:p>
            <a:r>
              <a:rPr lang="en-IE" dirty="0" smtClean="0"/>
              <a:t>Same heritage as HTML(but XML is NOT HTML)</a:t>
            </a:r>
          </a:p>
          <a:p>
            <a:r>
              <a:rPr lang="en-IE" dirty="0" smtClean="0"/>
              <a:t>XML data items are tagged with ‘</a:t>
            </a:r>
            <a:r>
              <a:rPr lang="en-IE" dirty="0" err="1" smtClean="0"/>
              <a:t>markup</a:t>
            </a:r>
            <a:r>
              <a:rPr lang="en-IE" dirty="0" smtClean="0"/>
              <a:t>’ strings</a:t>
            </a:r>
          </a:p>
          <a:p>
            <a:pPr lvl="1"/>
            <a:r>
              <a:rPr lang="en-IE" sz="2300" dirty="0" smtClean="0"/>
              <a:t>used to describe the logical structure of the data</a:t>
            </a:r>
          </a:p>
          <a:p>
            <a:r>
              <a:rPr lang="en-IE" dirty="0" smtClean="0"/>
              <a:t>XML has many uses(as you will see later). For now we confine ourselves to external data representations</a:t>
            </a:r>
          </a:p>
          <a:p>
            <a:r>
              <a:rPr lang="en-IE" dirty="0" smtClean="0"/>
              <a:t>Has many cool features including</a:t>
            </a:r>
          </a:p>
          <a:p>
            <a:pPr lvl="1"/>
            <a:r>
              <a:rPr lang="en-IE" dirty="0" smtClean="0"/>
              <a:t>Extensible</a:t>
            </a:r>
          </a:p>
          <a:p>
            <a:pPr lvl="1"/>
            <a:r>
              <a:rPr lang="en-IE" dirty="0" smtClean="0"/>
              <a:t>Textual</a:t>
            </a:r>
          </a:p>
          <a:p>
            <a:pPr lvl="1"/>
            <a:r>
              <a:rPr lang="en-IE" dirty="0" smtClean="0"/>
              <a:t>Kind of human readable and machine readable...</a:t>
            </a:r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 smtClean="0"/>
              <a:t>Interprocess</a:t>
            </a:r>
            <a:r>
              <a:rPr lang="en-IE" dirty="0" smtClean="0"/>
              <a:t> Communication</a:t>
            </a:r>
          </a:p>
          <a:p>
            <a:pPr lvl="1"/>
            <a:r>
              <a:rPr lang="en-IE" dirty="0" smtClean="0"/>
              <a:t>IP Protocols</a:t>
            </a:r>
          </a:p>
          <a:p>
            <a:pPr lvl="1"/>
            <a:r>
              <a:rPr lang="en-IE" dirty="0" smtClean="0"/>
              <a:t>External Data Representation</a:t>
            </a:r>
          </a:p>
          <a:p>
            <a:r>
              <a:rPr lang="en-IE" smtClean="0"/>
              <a:t>Remote </a:t>
            </a:r>
            <a:r>
              <a:rPr lang="en-IE" dirty="0" smtClean="0"/>
              <a:t>Invocation</a:t>
            </a:r>
          </a:p>
          <a:p>
            <a:pPr lvl="1"/>
            <a:r>
              <a:rPr lang="en-IE" dirty="0" smtClean="0"/>
              <a:t>Request/Reply protocols</a:t>
            </a:r>
          </a:p>
          <a:p>
            <a:pPr lvl="1"/>
            <a:r>
              <a:rPr lang="en-IE" dirty="0" smtClean="0"/>
              <a:t>Remote Procedure Call</a:t>
            </a:r>
          </a:p>
          <a:p>
            <a:pPr lvl="1"/>
            <a:r>
              <a:rPr lang="en-IE" dirty="0" smtClean="0"/>
              <a:t>Remote Method Invocation</a:t>
            </a:r>
          </a:p>
          <a:p>
            <a:r>
              <a:rPr lang="en-IE" dirty="0" smtClean="0"/>
              <a:t>Indirect messaging</a:t>
            </a:r>
          </a:p>
          <a:p>
            <a:pPr lvl="1"/>
            <a:r>
              <a:rPr lang="en-IE" dirty="0" smtClean="0"/>
              <a:t>Group Communication</a:t>
            </a:r>
          </a:p>
          <a:p>
            <a:pPr lvl="1"/>
            <a:r>
              <a:rPr lang="en-IE" dirty="0" smtClean="0"/>
              <a:t>Publish/Subscribe</a:t>
            </a:r>
          </a:p>
          <a:p>
            <a:pPr lvl="1"/>
            <a:r>
              <a:rPr lang="en-IE" dirty="0" err="1" smtClean="0"/>
              <a:t>Queueing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XML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3933056"/>
            <a:ext cx="8503920" cy="2165992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Above shows </a:t>
            </a:r>
            <a:r>
              <a:rPr lang="en-US" dirty="0" smtClean="0"/>
              <a:t>XML definitions of the Person structure.</a:t>
            </a:r>
          </a:p>
          <a:p>
            <a:pPr lvl="1"/>
            <a:r>
              <a:rPr lang="en-US" dirty="0" smtClean="0"/>
              <a:t>As with </a:t>
            </a:r>
            <a:r>
              <a:rPr lang="en-US" dirty="0" err="1" smtClean="0"/>
              <a:t>xHTML</a:t>
            </a:r>
            <a:r>
              <a:rPr lang="en-US" dirty="0" smtClean="0"/>
              <a:t>, tags enclose character data.</a:t>
            </a:r>
          </a:p>
          <a:p>
            <a:pPr lvl="1"/>
            <a:r>
              <a:rPr lang="en-US" dirty="0" smtClean="0"/>
              <a:t>Tags : &lt;name&gt;, &lt;place&gt;,&lt;year&gt;	  data:”Smith”, “London”…</a:t>
            </a:r>
          </a:p>
          <a:p>
            <a:r>
              <a:rPr lang="en-IE" dirty="0" smtClean="0"/>
              <a:t>Namespaces provide a means for scoping names</a:t>
            </a:r>
          </a:p>
          <a:p>
            <a:r>
              <a:rPr lang="en-IE" dirty="0" smtClean="0"/>
              <a:t>Check out XML resources on </a:t>
            </a:r>
            <a:r>
              <a:rPr lang="en-IE" dirty="0" err="1" smtClean="0"/>
              <a:t>Moodle</a:t>
            </a:r>
            <a:r>
              <a:rPr lang="en-IE" dirty="0" smtClean="0"/>
              <a:t> for a more detailed description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IE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499992" y="1772816"/>
            <a:ext cx="4441377" cy="178510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/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&lt;person </a:t>
            </a:r>
            <a:r>
              <a:rPr lang="en-US" sz="1600" dirty="0" err="1">
                <a:solidFill>
                  <a:schemeClr val="tx1"/>
                </a:solidFill>
                <a:cs typeface="Times" pitchFamily="60" charset="0"/>
              </a:rPr>
              <a:t>pers:id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="123456789" </a:t>
            </a:r>
            <a:r>
              <a:rPr lang="en-US" sz="1600" dirty="0" err="1">
                <a:solidFill>
                  <a:schemeClr val="tx1"/>
                </a:solidFill>
                <a:cs typeface="Times" pitchFamily="60" charset="0"/>
              </a:rPr>
              <a:t>xmlns:pers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 = "</a:t>
            </a:r>
            <a:r>
              <a:rPr lang="en-US" sz="1600" u="sng" dirty="0">
                <a:solidFill>
                  <a:schemeClr val="tx1"/>
                </a:solidFill>
                <a:cs typeface="Times" pitchFamily="60" charset="0"/>
                <a:hlinkClick r:id="rId2"/>
              </a:rPr>
              <a:t>http://www.cdk5.net/person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"&gt;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	&lt;</a:t>
            </a:r>
            <a:r>
              <a:rPr lang="en-US" sz="1600" dirty="0" err="1">
                <a:solidFill>
                  <a:schemeClr val="tx1"/>
                </a:solidFill>
                <a:cs typeface="Times" pitchFamily="60" charset="0"/>
              </a:rPr>
              <a:t>pers:name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&gt; Smith &lt;/</a:t>
            </a:r>
            <a:r>
              <a:rPr lang="en-US" sz="1600" dirty="0" err="1">
                <a:solidFill>
                  <a:schemeClr val="tx1"/>
                </a:solidFill>
                <a:cs typeface="Times" pitchFamily="60" charset="0"/>
              </a:rPr>
              <a:t>pers:name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&gt;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	&lt;</a:t>
            </a:r>
            <a:r>
              <a:rPr lang="en-US" sz="1600" dirty="0" err="1">
                <a:solidFill>
                  <a:schemeClr val="tx1"/>
                </a:solidFill>
                <a:cs typeface="Times" pitchFamily="60" charset="0"/>
              </a:rPr>
              <a:t>pers:place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&gt; London &lt;/</a:t>
            </a:r>
            <a:r>
              <a:rPr lang="en-US" sz="1600" dirty="0" err="1">
                <a:solidFill>
                  <a:schemeClr val="tx1"/>
                </a:solidFill>
                <a:cs typeface="Times" pitchFamily="60" charset="0"/>
              </a:rPr>
              <a:t>pers:place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 &gt;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	&lt;</a:t>
            </a:r>
            <a:r>
              <a:rPr lang="en-US" sz="1600" dirty="0" err="1">
                <a:solidFill>
                  <a:schemeClr val="tx1"/>
                </a:solidFill>
                <a:cs typeface="Times" pitchFamily="60" charset="0"/>
              </a:rPr>
              <a:t>pers:year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&gt; 1984 &lt;/</a:t>
            </a:r>
            <a:r>
              <a:rPr lang="en-US" sz="1600" dirty="0" err="1">
                <a:solidFill>
                  <a:schemeClr val="tx1"/>
                </a:solidFill>
                <a:cs typeface="Times" pitchFamily="60" charset="0"/>
              </a:rPr>
              <a:t>pers:year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&gt;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&lt;/person&gt;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323528" y="1700808"/>
            <a:ext cx="4176464" cy="187220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>
              <a:spcBef>
                <a:spcPts val="600"/>
              </a:spcBef>
            </a:pPr>
            <a:r>
              <a:rPr lang="en-US" sz="1600" dirty="0">
                <a:cs typeface="Times" pitchFamily="60" charset="0"/>
              </a:rPr>
              <a:t>&lt;person id="123456789"&gt;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cs typeface="Times" pitchFamily="60" charset="0"/>
              </a:rPr>
              <a:t>		&lt;name&gt;Smith&lt;/name&gt;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cs typeface="Times" pitchFamily="60" charset="0"/>
              </a:rPr>
              <a:t>		&lt;place&gt;London&lt;/place&gt;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cs typeface="Times" pitchFamily="60" charset="0"/>
              </a:rPr>
              <a:t>		&lt;year&gt;1984&lt;/year&gt;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cs typeface="Times" pitchFamily="60" charset="0"/>
              </a:rPr>
              <a:t>		&lt;!-- a comment --&gt;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cs typeface="Times" pitchFamily="60" charset="0"/>
              </a:rPr>
              <a:t>&lt;/person &gt;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804248" y="692696"/>
            <a:ext cx="2160240" cy="432048"/>
          </a:xfrm>
          <a:prstGeom prst="borderCallout1">
            <a:avLst>
              <a:gd name="adj1" fmla="val 122944"/>
              <a:gd name="adj2" fmla="val 47671"/>
              <a:gd name="adj3" fmla="val 265534"/>
              <a:gd name="adj4" fmla="val 43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namespace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External Data Representation</a:t>
            </a:r>
            <a:br>
              <a:rPr lang="en-IE" dirty="0" smtClean="0"/>
            </a:br>
            <a:r>
              <a:rPr lang="en-IE" dirty="0" smtClean="0"/>
              <a:t>JSON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JavaScript Object Notation</a:t>
            </a:r>
          </a:p>
          <a:p>
            <a:r>
              <a:rPr lang="en-IE" dirty="0" smtClean="0"/>
              <a:t>Lightweight text-based open standard designed for human readable data interchange.</a:t>
            </a:r>
          </a:p>
          <a:p>
            <a:r>
              <a:rPr lang="en-IE" dirty="0" smtClean="0"/>
              <a:t>Can represent simple data structures and associative arrays.</a:t>
            </a:r>
          </a:p>
          <a:p>
            <a:r>
              <a:rPr lang="en-IE" dirty="0" smtClean="0"/>
              <a:t>Good for serializing and transmitting structured data across a network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JSON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700808"/>
            <a:ext cx="8503920" cy="4398240"/>
          </a:xfrm>
        </p:spPr>
        <p:txBody>
          <a:bodyPr/>
          <a:lstStyle/>
          <a:p>
            <a:r>
              <a:rPr lang="en-IE" dirty="0" smtClean="0"/>
              <a:t>JSON is often used in </a:t>
            </a:r>
            <a:r>
              <a:rPr lang="en-IE" dirty="0" smtClean="0">
                <a:hlinkClick r:id="rId2" tooltip="Ajax (programming)"/>
              </a:rPr>
              <a:t>Ajax</a:t>
            </a:r>
            <a:r>
              <a:rPr lang="en-IE" dirty="0" smtClean="0"/>
              <a:t> </a:t>
            </a:r>
            <a:br>
              <a:rPr lang="en-IE" dirty="0" smtClean="0"/>
            </a:br>
            <a:r>
              <a:rPr lang="en-IE" dirty="0" smtClean="0"/>
              <a:t>techniques</a:t>
            </a:r>
          </a:p>
          <a:p>
            <a:r>
              <a:rPr lang="en-IE" dirty="0" smtClean="0"/>
              <a:t>Often seen as low overhead </a:t>
            </a:r>
            <a:br>
              <a:rPr lang="en-IE" dirty="0" smtClean="0"/>
            </a:br>
            <a:r>
              <a:rPr lang="en-IE" dirty="0" smtClean="0"/>
              <a:t>alternative to XML</a:t>
            </a:r>
          </a:p>
          <a:p>
            <a:r>
              <a:rPr lang="en-IE" dirty="0" smtClean="0"/>
              <a:t>Application programming </a:t>
            </a:r>
            <a:br>
              <a:rPr lang="en-IE" dirty="0" smtClean="0"/>
            </a:br>
            <a:r>
              <a:rPr lang="en-IE" dirty="0" smtClean="0"/>
              <a:t>interfaces(APIs) exist for most programming languages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628800"/>
            <a:ext cx="3168352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9688">
              <a:spcBef>
                <a:spcPts val="600"/>
              </a:spcBef>
            </a:pPr>
            <a:r>
              <a:rPr lang="en-IE" sz="1600" dirty="0" smtClean="0">
                <a:cs typeface="Times" pitchFamily="60" charset="0"/>
              </a:rPr>
              <a:t>{</a:t>
            </a:r>
            <a:br>
              <a:rPr lang="en-IE" sz="1600" dirty="0" smtClean="0">
                <a:cs typeface="Times" pitchFamily="60" charset="0"/>
              </a:rPr>
            </a:br>
            <a:r>
              <a:rPr lang="en-IE" sz="1600" dirty="0" smtClean="0">
                <a:cs typeface="Times" pitchFamily="60" charset="0"/>
              </a:rPr>
              <a:t>    person:{</a:t>
            </a:r>
            <a:br>
              <a:rPr lang="en-IE" sz="1600" dirty="0" smtClean="0">
                <a:cs typeface="Times" pitchFamily="60" charset="0"/>
              </a:rPr>
            </a:br>
            <a:r>
              <a:rPr lang="en-IE" sz="1600" dirty="0" smtClean="0">
                <a:cs typeface="Times" pitchFamily="60" charset="0"/>
              </a:rPr>
              <a:t>        id:123456789,</a:t>
            </a:r>
            <a:br>
              <a:rPr lang="en-IE" sz="1600" dirty="0" smtClean="0">
                <a:cs typeface="Times" pitchFamily="60" charset="0"/>
              </a:rPr>
            </a:br>
            <a:r>
              <a:rPr lang="en-IE" sz="1600" dirty="0" smtClean="0">
                <a:cs typeface="Times" pitchFamily="60" charset="0"/>
              </a:rPr>
              <a:t>        </a:t>
            </a:r>
            <a:r>
              <a:rPr lang="en-IE" sz="1600" dirty="0" err="1" smtClean="0">
                <a:cs typeface="Times" pitchFamily="60" charset="0"/>
              </a:rPr>
              <a:t>name:'Smith</a:t>
            </a:r>
            <a:r>
              <a:rPr lang="en-IE" sz="1600" dirty="0" smtClean="0">
                <a:cs typeface="Times" pitchFamily="60" charset="0"/>
              </a:rPr>
              <a:t>',</a:t>
            </a:r>
            <a:br>
              <a:rPr lang="en-IE" sz="1600" dirty="0" smtClean="0">
                <a:cs typeface="Times" pitchFamily="60" charset="0"/>
              </a:rPr>
            </a:br>
            <a:r>
              <a:rPr lang="en-IE" sz="1600" dirty="0" smtClean="0">
                <a:cs typeface="Times" pitchFamily="60" charset="0"/>
              </a:rPr>
              <a:t>        </a:t>
            </a:r>
            <a:r>
              <a:rPr lang="en-IE" sz="1600" dirty="0" err="1" smtClean="0">
                <a:cs typeface="Times" pitchFamily="60" charset="0"/>
              </a:rPr>
              <a:t>place:'London</a:t>
            </a:r>
            <a:r>
              <a:rPr lang="en-IE" sz="1600" dirty="0" smtClean="0">
                <a:cs typeface="Times" pitchFamily="60" charset="0"/>
              </a:rPr>
              <a:t>',</a:t>
            </a:r>
            <a:br>
              <a:rPr lang="en-IE" sz="1600" dirty="0" smtClean="0">
                <a:cs typeface="Times" pitchFamily="60" charset="0"/>
              </a:rPr>
            </a:br>
            <a:r>
              <a:rPr lang="en-IE" sz="1600" dirty="0" smtClean="0">
                <a:cs typeface="Times" pitchFamily="60" charset="0"/>
              </a:rPr>
              <a:t>        year:1984</a:t>
            </a:r>
            <a:br>
              <a:rPr lang="en-IE" sz="1600" dirty="0" smtClean="0">
                <a:cs typeface="Times" pitchFamily="60" charset="0"/>
              </a:rPr>
            </a:br>
            <a:r>
              <a:rPr lang="en-IE" sz="1600" dirty="0" smtClean="0">
                <a:cs typeface="Times" pitchFamily="60" charset="0"/>
              </a:rPr>
              <a:t>    }</a:t>
            </a:r>
            <a:br>
              <a:rPr lang="en-IE" sz="1600" dirty="0" smtClean="0">
                <a:cs typeface="Times" pitchFamily="60" charset="0"/>
              </a:rPr>
            </a:br>
            <a:r>
              <a:rPr lang="en-IE" sz="1600" dirty="0" smtClean="0">
                <a:cs typeface="Times" pitchFamily="60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Object Serialisation vs. XML vs. JSON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Java Object Serialisation includes full information about the types of its contents.</a:t>
            </a:r>
          </a:p>
          <a:p>
            <a:pPr lvl="1"/>
            <a:r>
              <a:rPr lang="en-IE" dirty="0" smtClean="0"/>
              <a:t>Allows receiver to reconstruct objects. However, receiver (usually) needs to be a Java program and needs access to class types.</a:t>
            </a:r>
          </a:p>
          <a:p>
            <a:r>
              <a:rPr lang="en-IE" dirty="0" smtClean="0"/>
              <a:t>XML can include type information(using XML schema)</a:t>
            </a:r>
          </a:p>
          <a:p>
            <a:pPr lvl="1"/>
            <a:r>
              <a:rPr lang="en-IE" dirty="0" smtClean="0"/>
              <a:t>XML designed to be “platform independent”, open standard</a:t>
            </a:r>
          </a:p>
          <a:p>
            <a:pPr lvl="1"/>
            <a:r>
              <a:rPr lang="en-IE" sz="2300" dirty="0" smtClean="0"/>
              <a:t>most programming languages, including Java, provide processors for translating between XML and language-level objects</a:t>
            </a:r>
          </a:p>
          <a:p>
            <a:r>
              <a:rPr lang="en-IE" dirty="0" smtClean="0"/>
              <a:t>JSON </a:t>
            </a:r>
          </a:p>
          <a:p>
            <a:pPr lvl="1"/>
            <a:r>
              <a:rPr lang="en-IE" dirty="0" smtClean="0"/>
              <a:t>More straight forward than XML</a:t>
            </a:r>
          </a:p>
          <a:p>
            <a:pPr lvl="1"/>
            <a:r>
              <a:rPr lang="en-IE" dirty="0" smtClean="0"/>
              <a:t>In XML, same data can be represented several ways(example in class)</a:t>
            </a:r>
            <a:br>
              <a:rPr lang="en-IE" dirty="0" smtClean="0"/>
            </a:br>
            <a:r>
              <a:rPr lang="en-IE" dirty="0" smtClean="0"/>
              <a:t>&lt;person id=“123456779” name=“smith” place=“</a:t>
            </a:r>
            <a:r>
              <a:rPr lang="en-IE" dirty="0" err="1" smtClean="0"/>
              <a:t>london</a:t>
            </a:r>
            <a:r>
              <a:rPr lang="en-IE" dirty="0" smtClean="0"/>
              <a:t>” year=“1984” /&gt; </a:t>
            </a:r>
            <a:br>
              <a:rPr lang="en-IE" dirty="0" smtClean="0"/>
            </a:br>
            <a:r>
              <a:rPr lang="en-IE" dirty="0" smtClean="0"/>
              <a:t>Same representation in JSON</a:t>
            </a:r>
          </a:p>
          <a:p>
            <a:pPr lvl="1"/>
            <a:r>
              <a:rPr lang="en-IE" dirty="0" smtClean="0"/>
              <a:t>JSON has one straight forward way</a:t>
            </a:r>
          </a:p>
          <a:p>
            <a:pPr lvl="1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Remote Invocation</a:t>
            </a:r>
            <a:endParaRPr lang="en-IE" dirty="0"/>
          </a:p>
        </p:txBody>
      </p:sp>
      <p:sp>
        <p:nvSpPr>
          <p:cNvPr id="18" name="Rectangle 5"/>
          <p:cNvSpPr>
            <a:spLocks/>
          </p:cNvSpPr>
          <p:nvPr/>
        </p:nvSpPr>
        <p:spPr bwMode="auto">
          <a:xfrm>
            <a:off x="7470775" y="3627190"/>
            <a:ext cx="373063" cy="1773237"/>
          </a:xfrm>
          <a:prstGeom prst="rect">
            <a:avLst/>
          </a:prstGeom>
          <a:noFill/>
          <a:ln w="42863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74750" y="2996952"/>
            <a:ext cx="6581775" cy="2947988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1146175" y="2968377"/>
            <a:ext cx="6638925" cy="3005138"/>
          </a:xfrm>
          <a:prstGeom prst="rect">
            <a:avLst/>
          </a:prstGeom>
          <a:noFill/>
          <a:ln w="71438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1174750" y="4284415"/>
            <a:ext cx="6581775" cy="1058862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1146175" y="4255840"/>
            <a:ext cx="6638925" cy="1116012"/>
          </a:xfrm>
          <a:prstGeom prst="rect">
            <a:avLst/>
          </a:prstGeom>
          <a:noFill/>
          <a:ln w="71438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3854450" y="3182690"/>
            <a:ext cx="12319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Applications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7975600" y="4270127"/>
            <a:ext cx="1168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Middleware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8058150" y="4527302"/>
            <a:ext cx="609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layers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151063" y="4498727"/>
            <a:ext cx="5094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Underlying interprocess communication primitives: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1257300" y="4986090"/>
            <a:ext cx="641667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Sockets, message passing, multicast support, overlay networks</a:t>
            </a:r>
          </a:p>
        </p:txBody>
      </p:sp>
      <p:sp>
        <p:nvSpPr>
          <p:cNvPr id="28" name="Rectangle 15"/>
          <p:cNvSpPr>
            <a:spLocks/>
          </p:cNvSpPr>
          <p:nvPr/>
        </p:nvSpPr>
        <p:spPr bwMode="auto">
          <a:xfrm>
            <a:off x="3571875" y="5529015"/>
            <a:ext cx="14478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UDP and TCP</a:t>
            </a:r>
          </a:p>
        </p:txBody>
      </p:sp>
      <p:sp>
        <p:nvSpPr>
          <p:cNvPr id="29" name="Rectangle 16"/>
          <p:cNvSpPr>
            <a:spLocks/>
          </p:cNvSpPr>
          <p:nvPr/>
        </p:nvSpPr>
        <p:spPr bwMode="auto">
          <a:xfrm>
            <a:off x="1174750" y="3627190"/>
            <a:ext cx="6581775" cy="657225"/>
          </a:xfrm>
          <a:prstGeom prst="rect">
            <a:avLst/>
          </a:prstGeom>
          <a:solidFill>
            <a:srgbClr val="FFD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30" name="Rectangle 17"/>
          <p:cNvSpPr>
            <a:spLocks/>
          </p:cNvSpPr>
          <p:nvPr/>
        </p:nvSpPr>
        <p:spPr bwMode="auto">
          <a:xfrm>
            <a:off x="1146175" y="3598615"/>
            <a:ext cx="6638925" cy="714375"/>
          </a:xfrm>
          <a:prstGeom prst="rect">
            <a:avLst/>
          </a:prstGeom>
          <a:noFill/>
          <a:ln w="71438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31" name="Rectangle 18"/>
          <p:cNvSpPr>
            <a:spLocks/>
          </p:cNvSpPr>
          <p:nvPr/>
        </p:nvSpPr>
        <p:spPr bwMode="auto">
          <a:xfrm>
            <a:off x="2482850" y="3841502"/>
            <a:ext cx="43576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Remote invocation, indirect communication</a:t>
            </a:r>
          </a:p>
        </p:txBody>
      </p:sp>
      <p:sp>
        <p:nvSpPr>
          <p:cNvPr id="33" name="Oval 32"/>
          <p:cNvSpPr/>
          <p:nvPr/>
        </p:nvSpPr>
        <p:spPr>
          <a:xfrm>
            <a:off x="1187624" y="3645024"/>
            <a:ext cx="6624736" cy="72008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Remote Invocation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Two separate processes on different computers.</a:t>
            </a:r>
          </a:p>
          <a:p>
            <a:pPr lvl="1"/>
            <a:r>
              <a:rPr lang="en-IE" dirty="0" smtClean="0"/>
              <a:t>How does the program on computer 1 get the program on computer 2 to do something. </a:t>
            </a:r>
          </a:p>
          <a:p>
            <a:r>
              <a:rPr lang="en-IE" dirty="0" smtClean="0"/>
              <a:t>Example – Mobile Phone Billing application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 smtClean="0"/>
              <a:t>Common practice that monthly usage bills notification via SMS.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 smtClean="0"/>
              <a:t>Process on computer 1 (Billing application) wants to send notification SMS that this months bill is available to view online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 smtClean="0"/>
              <a:t>Process on computer 2 (texting service) can send texts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 smtClean="0"/>
              <a:t>Computer 1 remotely invokes “</a:t>
            </a:r>
            <a:r>
              <a:rPr lang="en-IE" dirty="0" err="1" smtClean="0"/>
              <a:t>sendText</a:t>
            </a:r>
            <a:r>
              <a:rPr lang="en-IE" dirty="0" smtClean="0"/>
              <a:t>()” operation on computer 2, passing required parameters (mob. No. , message text)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Request-Reply protocols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3933056"/>
            <a:ext cx="8503920" cy="2622032"/>
          </a:xfrm>
        </p:spPr>
        <p:txBody>
          <a:bodyPr/>
          <a:lstStyle/>
          <a:p>
            <a:r>
              <a:rPr lang="en-IE" dirty="0" smtClean="0"/>
              <a:t>Typical in most client server applications</a:t>
            </a:r>
          </a:p>
          <a:p>
            <a:r>
              <a:rPr lang="en-IE" dirty="0" smtClean="0"/>
              <a:t>Can be both synchronous and </a:t>
            </a:r>
            <a:r>
              <a:rPr lang="en-IE" dirty="0" err="1" smtClean="0"/>
              <a:t>Asynchonous</a:t>
            </a:r>
            <a:endParaRPr lang="en-IE" dirty="0" smtClean="0"/>
          </a:p>
          <a:p>
            <a:pPr lvl="1"/>
            <a:r>
              <a:rPr lang="en-IE" dirty="0" smtClean="0"/>
              <a:t>If client can’t go on without reply – synchronous</a:t>
            </a:r>
          </a:p>
          <a:p>
            <a:r>
              <a:rPr lang="en-IE" dirty="0" smtClean="0"/>
              <a:t>Acknowledgements are not needed - reply acts an acknowledgement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5999584" cy="24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Request Reply protocols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If we were to use Request-Reply protocol for the Sending SMS operation described earlier.</a:t>
            </a:r>
            <a:endParaRPr lang="en-IE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611560" y="3212976"/>
            <a:ext cx="8147124" cy="27363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/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public byte[] 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doOperation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 (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RemoteRef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 s, 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int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operationId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, byte[] arguments)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     sends a request message to the remote server and returns the reply. 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     The arguments specify the remote </a:t>
            </a:r>
            <a:r>
              <a:rPr lang="en-US" sz="1600" dirty="0" smtClean="0">
                <a:solidFill>
                  <a:schemeClr val="tx1"/>
                </a:solidFill>
                <a:cs typeface="Times" pitchFamily="60" charset="0"/>
              </a:rPr>
              <a:t>server(s), 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the operation to be </a:t>
            </a:r>
            <a:r>
              <a:rPr lang="en-US" sz="1600" dirty="0" smtClean="0">
                <a:solidFill>
                  <a:schemeClr val="tx1"/>
                </a:solidFill>
                <a:cs typeface="Times" pitchFamily="60" charset="0"/>
              </a:rPr>
              <a:t>invoked(</a:t>
            </a:r>
            <a:r>
              <a:rPr lang="en-US" sz="1600" dirty="0" err="1" smtClean="0">
                <a:solidFill>
                  <a:schemeClr val="tx1"/>
                </a:solidFill>
                <a:cs typeface="Times" pitchFamily="60" charset="0"/>
              </a:rPr>
              <a:t>operationId</a:t>
            </a:r>
            <a:r>
              <a:rPr lang="en-US" sz="1600" dirty="0" smtClean="0">
                <a:solidFill>
                  <a:schemeClr val="tx1"/>
                </a:solidFill>
                <a:cs typeface="Times" pitchFamily="60" charset="0"/>
              </a:rPr>
              <a:t>)  </a:t>
            </a:r>
          </a:p>
          <a:p>
            <a:pPr marL="39688"/>
            <a:r>
              <a:rPr lang="en-US" sz="1600" dirty="0" smtClean="0">
                <a:solidFill>
                  <a:schemeClr val="tx1"/>
                </a:solidFill>
                <a:cs typeface="Times" pitchFamily="60" charset="0"/>
              </a:rPr>
              <a:t>     and the arguments 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of that </a:t>
            </a:r>
            <a:r>
              <a:rPr lang="en-US" sz="1600" dirty="0" smtClean="0">
                <a:solidFill>
                  <a:schemeClr val="tx1"/>
                </a:solidFill>
                <a:cs typeface="Times" pitchFamily="60" charset="0"/>
              </a:rPr>
              <a:t>operation(in this case, the mob. Number and Text Message.)</a:t>
            </a:r>
            <a:endParaRPr lang="en-US" sz="1600" dirty="0">
              <a:solidFill>
                <a:schemeClr val="tx1"/>
              </a:solidFill>
              <a:cs typeface="Times" pitchFamily="60" charset="0"/>
            </a:endParaRPr>
          </a:p>
          <a:p>
            <a:pPr marL="39688">
              <a:spcBef>
                <a:spcPts val="600"/>
              </a:spcBef>
            </a:pP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public byte[] 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getRequest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 ();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    acquires a client request via the server port.</a:t>
            </a:r>
          </a:p>
          <a:p>
            <a:pPr marL="39688">
              <a:spcBef>
                <a:spcPts val="600"/>
              </a:spcBef>
            </a:pP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public void 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sendReply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 (byte[] reply, 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InetAddress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clientHost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, 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int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Times" pitchFamily="60" charset="0"/>
              </a:rPr>
              <a:t>clientPort</a:t>
            </a:r>
            <a:r>
              <a:rPr lang="en-US" sz="1600" i="1" dirty="0">
                <a:solidFill>
                  <a:schemeClr val="tx1"/>
                </a:solidFill>
                <a:cs typeface="Times" pitchFamily="60" charset="0"/>
              </a:rPr>
              <a:t>);</a:t>
            </a: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 </a:t>
            </a:r>
          </a:p>
          <a:p>
            <a:pPr marL="39688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cs typeface="Times" pitchFamily="60" charset="0"/>
              </a:rPr>
              <a:t>    sends the reply message reply to the client at its Internet address and 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Request-Reply Protocol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Three typical protocol formats</a:t>
            </a:r>
          </a:p>
          <a:p>
            <a:pPr lvl="1"/>
            <a:r>
              <a:rPr lang="en-IE" dirty="0" smtClean="0"/>
              <a:t>Request</a:t>
            </a:r>
          </a:p>
          <a:p>
            <a:pPr lvl="2"/>
            <a:r>
              <a:rPr lang="en-IE" dirty="0" smtClean="0"/>
              <a:t>a single </a:t>
            </a:r>
            <a:r>
              <a:rPr lang="en-IE" i="1" dirty="0" smtClean="0"/>
              <a:t>Request message is sent by the client to the server</a:t>
            </a:r>
          </a:p>
          <a:p>
            <a:pPr lvl="2"/>
            <a:r>
              <a:rPr lang="en-IE" dirty="0" smtClean="0"/>
              <a:t>no value to be returned from the remote operation</a:t>
            </a:r>
          </a:p>
          <a:p>
            <a:pPr lvl="2"/>
            <a:r>
              <a:rPr lang="en-IE" dirty="0" smtClean="0"/>
              <a:t>client may proceed immediately after the request message is sent</a:t>
            </a:r>
          </a:p>
          <a:p>
            <a:pPr lvl="1"/>
            <a:r>
              <a:rPr lang="en-IE" dirty="0" smtClean="0"/>
              <a:t>Request-Reply</a:t>
            </a:r>
          </a:p>
          <a:p>
            <a:pPr lvl="2"/>
            <a:r>
              <a:rPr lang="en-IE" dirty="0" smtClean="0"/>
              <a:t>As discussed above</a:t>
            </a:r>
          </a:p>
          <a:p>
            <a:pPr lvl="2"/>
            <a:r>
              <a:rPr lang="en-IE" dirty="0" smtClean="0"/>
              <a:t>Delivery failures may occur if UDP is used</a:t>
            </a:r>
          </a:p>
          <a:p>
            <a:pPr lvl="2"/>
            <a:r>
              <a:rPr lang="en-IE" dirty="0" smtClean="0"/>
              <a:t>What if operation is not idempotent?(example CC payment procedure at Orange PCS 2004)</a:t>
            </a:r>
          </a:p>
          <a:p>
            <a:pPr lvl="1"/>
            <a:r>
              <a:rPr lang="en-IE" dirty="0" smtClean="0"/>
              <a:t>Request-Reply-Acknowledge Reply</a:t>
            </a:r>
          </a:p>
          <a:p>
            <a:pPr lvl="2"/>
            <a:r>
              <a:rPr lang="en-IE" dirty="0" smtClean="0"/>
              <a:t>Same as RR. In addition, client sends Ack. Reply back to server with </a:t>
            </a:r>
            <a:r>
              <a:rPr lang="en-IE" dirty="0" err="1" smtClean="0"/>
              <a:t>replyID</a:t>
            </a:r>
            <a:r>
              <a:rPr lang="en-IE" dirty="0" smtClean="0"/>
              <a:t>. </a:t>
            </a:r>
          </a:p>
          <a:p>
            <a:pPr lvl="2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HTTP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HTTP involves request-reply exchange</a:t>
            </a:r>
          </a:p>
          <a:p>
            <a:r>
              <a:rPr lang="en-IE" dirty="0" smtClean="0"/>
              <a:t>Supports fixed set of methods(GET, PUT, POST...)</a:t>
            </a:r>
          </a:p>
          <a:p>
            <a:r>
              <a:rPr lang="en-IE" dirty="0" smtClean="0"/>
              <a:t>Unlike previous example where server has own set of operations</a:t>
            </a:r>
          </a:p>
          <a:p>
            <a:pPr lvl="1"/>
            <a:r>
              <a:rPr lang="en-IE" dirty="0" smtClean="0"/>
              <a:t>More about this later in REST</a:t>
            </a:r>
          </a:p>
          <a:p>
            <a:r>
              <a:rPr lang="en-IE" dirty="0" smtClean="0"/>
              <a:t>Covered this previously so wont repeat it – reference in </a:t>
            </a:r>
            <a:r>
              <a:rPr lang="en-IE" dirty="0" err="1" smtClean="0"/>
              <a:t>Moodle</a:t>
            </a:r>
            <a:endParaRPr lang="en-I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Interprocess</a:t>
            </a:r>
            <a:r>
              <a:rPr lang="en-IE" dirty="0" smtClean="0"/>
              <a:t> Communication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7470775" y="3627190"/>
            <a:ext cx="373063" cy="1773237"/>
          </a:xfrm>
          <a:prstGeom prst="rect">
            <a:avLst/>
          </a:prstGeom>
          <a:noFill/>
          <a:ln w="42863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1174750" y="2996952"/>
            <a:ext cx="6581775" cy="2947988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1146175" y="2968377"/>
            <a:ext cx="6638925" cy="3005138"/>
          </a:xfrm>
          <a:prstGeom prst="rect">
            <a:avLst/>
          </a:prstGeom>
          <a:noFill/>
          <a:ln w="71438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8" name="Rectangle 8"/>
          <p:cNvSpPr>
            <a:spLocks/>
          </p:cNvSpPr>
          <p:nvPr/>
        </p:nvSpPr>
        <p:spPr bwMode="auto">
          <a:xfrm>
            <a:off x="1174750" y="4284415"/>
            <a:ext cx="6581775" cy="1058862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1146175" y="4255840"/>
            <a:ext cx="6638925" cy="1116012"/>
          </a:xfrm>
          <a:prstGeom prst="rect">
            <a:avLst/>
          </a:prstGeom>
          <a:noFill/>
          <a:ln w="71438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10" name="Rectangle 10"/>
          <p:cNvSpPr>
            <a:spLocks/>
          </p:cNvSpPr>
          <p:nvPr/>
        </p:nvSpPr>
        <p:spPr bwMode="auto">
          <a:xfrm>
            <a:off x="3854450" y="3182690"/>
            <a:ext cx="12319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Applications</a:t>
            </a:r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975600" y="4270127"/>
            <a:ext cx="1168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Middleware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8058150" y="4527302"/>
            <a:ext cx="609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layers</a:t>
            </a:r>
          </a:p>
        </p:txBody>
      </p:sp>
      <p:sp>
        <p:nvSpPr>
          <p:cNvPr id="13" name="Rectangle 13"/>
          <p:cNvSpPr>
            <a:spLocks/>
          </p:cNvSpPr>
          <p:nvPr/>
        </p:nvSpPr>
        <p:spPr bwMode="auto">
          <a:xfrm>
            <a:off x="2151063" y="4498727"/>
            <a:ext cx="5094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Underlying interprocess communication primitives:</a:t>
            </a:r>
          </a:p>
        </p:txBody>
      </p:sp>
      <p:sp>
        <p:nvSpPr>
          <p:cNvPr id="14" name="Rectangle 14"/>
          <p:cNvSpPr>
            <a:spLocks/>
          </p:cNvSpPr>
          <p:nvPr/>
        </p:nvSpPr>
        <p:spPr bwMode="auto">
          <a:xfrm>
            <a:off x="1257300" y="4986090"/>
            <a:ext cx="641667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Sockets, message passing, multicast support, overlay networks</a:t>
            </a:r>
          </a:p>
        </p:txBody>
      </p:sp>
      <p:sp>
        <p:nvSpPr>
          <p:cNvPr id="15" name="Rectangle 15"/>
          <p:cNvSpPr>
            <a:spLocks/>
          </p:cNvSpPr>
          <p:nvPr/>
        </p:nvSpPr>
        <p:spPr bwMode="auto">
          <a:xfrm>
            <a:off x="3571875" y="5529015"/>
            <a:ext cx="14478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UDP and TCP</a:t>
            </a:r>
          </a:p>
        </p:txBody>
      </p:sp>
      <p:sp>
        <p:nvSpPr>
          <p:cNvPr id="16" name="Rectangle 16"/>
          <p:cNvSpPr>
            <a:spLocks/>
          </p:cNvSpPr>
          <p:nvPr/>
        </p:nvSpPr>
        <p:spPr bwMode="auto">
          <a:xfrm>
            <a:off x="1174750" y="3627190"/>
            <a:ext cx="6581775" cy="657225"/>
          </a:xfrm>
          <a:prstGeom prst="rect">
            <a:avLst/>
          </a:prstGeom>
          <a:solidFill>
            <a:srgbClr val="FFD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17" name="Rectangle 17"/>
          <p:cNvSpPr>
            <a:spLocks/>
          </p:cNvSpPr>
          <p:nvPr/>
        </p:nvSpPr>
        <p:spPr bwMode="auto">
          <a:xfrm>
            <a:off x="1146175" y="3598615"/>
            <a:ext cx="6638925" cy="714375"/>
          </a:xfrm>
          <a:prstGeom prst="rect">
            <a:avLst/>
          </a:prstGeom>
          <a:noFill/>
          <a:ln w="71438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18" name="Rectangle 18"/>
          <p:cNvSpPr>
            <a:spLocks/>
          </p:cNvSpPr>
          <p:nvPr/>
        </p:nvSpPr>
        <p:spPr bwMode="auto">
          <a:xfrm>
            <a:off x="2482850" y="3841502"/>
            <a:ext cx="43576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Remote invocation, indirect communication</a:t>
            </a:r>
          </a:p>
        </p:txBody>
      </p:sp>
      <p:sp>
        <p:nvSpPr>
          <p:cNvPr id="19" name="Oval 18"/>
          <p:cNvSpPr/>
          <p:nvPr/>
        </p:nvSpPr>
        <p:spPr>
          <a:xfrm>
            <a:off x="539552" y="4293096"/>
            <a:ext cx="7632848" cy="115212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Remote Procedure Call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RPC is fundamental technique in Distributed Systems</a:t>
            </a:r>
          </a:p>
          <a:p>
            <a:r>
              <a:rPr lang="en-IE" dirty="0" smtClean="0"/>
              <a:t>Abstraction of operation/procedure call to the Distributed environment</a:t>
            </a:r>
          </a:p>
          <a:p>
            <a:r>
              <a:rPr lang="en-IE" dirty="0" smtClean="0"/>
              <a:t>Procedures on remote machines can be called as if they are procedures in the local machine</a:t>
            </a:r>
          </a:p>
          <a:p>
            <a:r>
              <a:rPr lang="en-IE" dirty="0" smtClean="0"/>
              <a:t>Many implementations of RPC exist</a:t>
            </a:r>
          </a:p>
          <a:p>
            <a:pPr lvl="1"/>
            <a:r>
              <a:rPr lang="en-IE" dirty="0" smtClean="0"/>
              <a:t>We’ll see one soon in Web Services</a:t>
            </a:r>
            <a:endParaRPr lang="en-I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RPC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RPC requires definition and use of interfaces </a:t>
            </a:r>
          </a:p>
          <a:p>
            <a:r>
              <a:rPr lang="en-IE" dirty="0" smtClean="0"/>
              <a:t>Programming with Interfaces</a:t>
            </a:r>
          </a:p>
          <a:p>
            <a:pPr lvl="1"/>
            <a:r>
              <a:rPr lang="en-IE" dirty="0" smtClean="0"/>
              <a:t>explicit </a:t>
            </a:r>
            <a:r>
              <a:rPr lang="en-IE" i="1" dirty="0" smtClean="0"/>
              <a:t>interface is defined for each module/process/service</a:t>
            </a:r>
          </a:p>
          <a:p>
            <a:pPr lvl="1"/>
            <a:r>
              <a:rPr lang="en-IE" dirty="0" smtClean="0"/>
              <a:t>All we know about a service is what’s exposed though the interface</a:t>
            </a:r>
          </a:p>
          <a:p>
            <a:pPr lvl="1"/>
            <a:r>
              <a:rPr lang="en-IE" dirty="0" smtClean="0"/>
              <a:t>Implementation can change but  no problem to clients as long as interface remains the same</a:t>
            </a:r>
          </a:p>
          <a:p>
            <a:r>
              <a:rPr lang="en-IE" dirty="0" smtClean="0"/>
              <a:t>Interfaces in Distributed Systems</a:t>
            </a:r>
          </a:p>
          <a:p>
            <a:pPr lvl="1"/>
            <a:r>
              <a:rPr lang="en-IE" dirty="0" smtClean="0"/>
              <a:t>Servers make programs visible via “Service Interfaces”</a:t>
            </a:r>
          </a:p>
          <a:p>
            <a:pPr lvl="1"/>
            <a:r>
              <a:rPr lang="en-IE" dirty="0" smtClean="0"/>
              <a:t>Service interfaces specify remote procedures on offer to clients</a:t>
            </a:r>
          </a:p>
          <a:p>
            <a:pPr lvl="1"/>
            <a:r>
              <a:rPr lang="en-IE" dirty="0" smtClean="0"/>
              <a:t>Developers only concerned with what it does, not how it does it (Example: do you really know/care how Google provides search results)</a:t>
            </a:r>
          </a:p>
          <a:p>
            <a:pPr lvl="1"/>
            <a:r>
              <a:rPr lang="en-IE" dirty="0" smtClean="0"/>
              <a:t>Developers need not be concerned about the  programming language /platform used to implement a service they need.</a:t>
            </a:r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Interface Definition Languages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RPC integrated into programming environment using Interface Definition Languages(IDLs)</a:t>
            </a:r>
          </a:p>
          <a:p>
            <a:pPr lvl="1"/>
            <a:r>
              <a:rPr lang="en-IE" dirty="0" smtClean="0"/>
              <a:t>IDL must include all specifics necessary to map to </a:t>
            </a:r>
            <a:r>
              <a:rPr lang="en-IE" dirty="0" err="1" smtClean="0"/>
              <a:t>pragramming</a:t>
            </a:r>
            <a:r>
              <a:rPr lang="en-IE" dirty="0" smtClean="0"/>
              <a:t> language such as IO </a:t>
            </a:r>
            <a:r>
              <a:rPr lang="en-IE" dirty="0" err="1" smtClean="0"/>
              <a:t>paramater</a:t>
            </a:r>
            <a:r>
              <a:rPr lang="en-IE" dirty="0" smtClean="0"/>
              <a:t> types.</a:t>
            </a:r>
          </a:p>
          <a:p>
            <a:r>
              <a:rPr lang="en-IE" dirty="0" smtClean="0"/>
              <a:t>Heterogeneous nature of Dist. Systems: C#, Java , PHP, etc.</a:t>
            </a:r>
          </a:p>
          <a:p>
            <a:pPr lvl="1"/>
            <a:r>
              <a:rPr lang="en-IE" sz="2300" dirty="0" smtClean="0"/>
              <a:t>beneficial to allow programs written in a variety of languages to access each other remotely</a:t>
            </a:r>
          </a:p>
          <a:p>
            <a:r>
              <a:rPr lang="en-IE" dirty="0" smtClean="0"/>
              <a:t>IDLs are designed to promote this...</a:t>
            </a:r>
          </a:p>
          <a:p>
            <a:r>
              <a:rPr lang="en-IE" dirty="0" smtClean="0"/>
              <a:t>Commonly used </a:t>
            </a:r>
            <a:r>
              <a:rPr lang="en-IE" dirty="0" err="1" smtClean="0"/>
              <a:t>IDLs</a:t>
            </a:r>
            <a:r>
              <a:rPr lang="en-IE" dirty="0" smtClean="0"/>
              <a:t>:</a:t>
            </a:r>
          </a:p>
          <a:p>
            <a:pPr lvl="1"/>
            <a:r>
              <a:rPr lang="en-IE" dirty="0" smtClean="0"/>
              <a:t>CORBA IDL</a:t>
            </a:r>
          </a:p>
          <a:p>
            <a:pPr lvl="1"/>
            <a:r>
              <a:rPr lang="en-IE" dirty="0" smtClean="0"/>
              <a:t>Web Service Description Language</a:t>
            </a:r>
            <a:endParaRPr lang="en-I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F77A6EB-DB76-4C61-8097-F7A9558AE680}" type="slidenum">
              <a:rPr lang="en-US"/>
              <a:pPr/>
              <a:t>33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IDLs</a:t>
            </a:r>
            <a:r>
              <a:rPr lang="en-GB" dirty="0" smtClean="0"/>
              <a:t> - CORBA </a:t>
            </a:r>
            <a:r>
              <a:rPr lang="en-GB" dirty="0"/>
              <a:t>example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715966" y="1252539"/>
            <a:ext cx="490024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 i="1" dirty="0" err="1"/>
              <a:t>struct</a:t>
            </a:r>
            <a:r>
              <a:rPr lang="en-GB" sz="1800" i="1" dirty="0"/>
              <a:t> Person {</a:t>
            </a:r>
          </a:p>
          <a:p>
            <a:r>
              <a:rPr lang="en-GB" sz="1800" i="1" dirty="0"/>
              <a:t>	string name; </a:t>
            </a:r>
          </a:p>
          <a:p>
            <a:r>
              <a:rPr lang="en-GB" sz="1800" i="1" dirty="0"/>
              <a:t>	string place;</a:t>
            </a:r>
          </a:p>
          <a:p>
            <a:r>
              <a:rPr lang="en-GB" sz="1800" i="1" dirty="0"/>
              <a:t>	long year;</a:t>
            </a:r>
          </a:p>
          <a:p>
            <a:r>
              <a:rPr lang="en-GB" sz="1800" i="1" dirty="0"/>
              <a:t>} ;</a:t>
            </a:r>
          </a:p>
          <a:p>
            <a:r>
              <a:rPr lang="en-GB" sz="1800" i="1" dirty="0"/>
              <a:t>interface </a:t>
            </a:r>
            <a:r>
              <a:rPr lang="en-GB" sz="1800" i="1" dirty="0" err="1"/>
              <a:t>PersonList</a:t>
            </a:r>
            <a:r>
              <a:rPr lang="en-GB" sz="1800" i="1" dirty="0"/>
              <a:t> {</a:t>
            </a:r>
          </a:p>
          <a:p>
            <a:r>
              <a:rPr lang="en-GB" sz="1800" i="1" dirty="0"/>
              <a:t>	</a:t>
            </a:r>
            <a:r>
              <a:rPr lang="en-GB" sz="1800" i="1" dirty="0" err="1"/>
              <a:t>readonly</a:t>
            </a:r>
            <a:r>
              <a:rPr lang="en-GB" sz="1800" i="1" dirty="0"/>
              <a:t> attribute string </a:t>
            </a:r>
            <a:r>
              <a:rPr lang="en-GB" sz="1800" i="1" dirty="0" err="1"/>
              <a:t>listname</a:t>
            </a:r>
            <a:r>
              <a:rPr lang="en-GB" sz="1800" i="1" dirty="0"/>
              <a:t>;</a:t>
            </a:r>
          </a:p>
          <a:p>
            <a:r>
              <a:rPr lang="en-GB" sz="1800" i="1" dirty="0"/>
              <a:t>	void </a:t>
            </a:r>
            <a:r>
              <a:rPr lang="en-GB" sz="1800" i="1" dirty="0" err="1">
                <a:solidFill>
                  <a:schemeClr val="accent1"/>
                </a:solidFill>
              </a:rPr>
              <a:t>addPerson</a:t>
            </a:r>
            <a:r>
              <a:rPr lang="en-GB" sz="1800" i="1" dirty="0"/>
              <a:t>(in Person p) ;</a:t>
            </a:r>
          </a:p>
          <a:p>
            <a:r>
              <a:rPr lang="en-GB" sz="1800" i="1" dirty="0"/>
              <a:t>	void </a:t>
            </a:r>
            <a:r>
              <a:rPr lang="en-GB" sz="1800" i="1" dirty="0" err="1">
                <a:solidFill>
                  <a:schemeClr val="accent1"/>
                </a:solidFill>
              </a:rPr>
              <a:t>getPerson</a:t>
            </a:r>
            <a:r>
              <a:rPr lang="en-GB" sz="1800" i="1" dirty="0"/>
              <a:t>(in string name, out Person p);</a:t>
            </a:r>
          </a:p>
          <a:p>
            <a:r>
              <a:rPr lang="en-GB" sz="1800" i="1" dirty="0"/>
              <a:t>	long </a:t>
            </a:r>
            <a:r>
              <a:rPr lang="en-GB" sz="1800" i="1" dirty="0">
                <a:solidFill>
                  <a:schemeClr val="accent1"/>
                </a:solidFill>
              </a:rPr>
              <a:t>number</a:t>
            </a:r>
            <a:r>
              <a:rPr lang="en-GB" sz="1800" i="1" dirty="0"/>
              <a:t>();</a:t>
            </a:r>
          </a:p>
          <a:p>
            <a:r>
              <a:rPr lang="en-GB" sz="1800" i="1" dirty="0"/>
              <a:t>};</a:t>
            </a:r>
            <a:endParaRPr lang="en-GB" sz="1800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511676"/>
            <a:ext cx="8178312" cy="1736725"/>
          </a:xfrm>
        </p:spPr>
        <p:txBody>
          <a:bodyPr/>
          <a:lstStyle/>
          <a:p>
            <a:r>
              <a:rPr lang="en-GB" sz="2400" dirty="0"/>
              <a:t>Remote interface: </a:t>
            </a:r>
          </a:p>
          <a:p>
            <a:pPr lvl="1"/>
            <a:r>
              <a:rPr lang="en-GB" sz="1800" dirty="0"/>
              <a:t>specifies the </a:t>
            </a:r>
            <a:r>
              <a:rPr lang="en-GB" sz="1800" dirty="0">
                <a:solidFill>
                  <a:schemeClr val="accent1"/>
                </a:solidFill>
              </a:rPr>
              <a:t>methods</a:t>
            </a:r>
            <a:r>
              <a:rPr lang="en-GB" sz="1800" dirty="0"/>
              <a:t> of an object available for remote invocation</a:t>
            </a:r>
          </a:p>
          <a:p>
            <a:pPr lvl="1"/>
            <a:r>
              <a:rPr lang="en-GB" sz="1800" dirty="0"/>
              <a:t>an interface definition language (or IDL) is used to specify remote interfaces. E.g. the above in CORBA IDL.</a:t>
            </a:r>
          </a:p>
          <a:p>
            <a:pPr lvl="1"/>
            <a:r>
              <a:rPr lang="en-GB" sz="1800" dirty="0"/>
              <a:t>Java RMI would have a class for </a:t>
            </a:r>
            <a:r>
              <a:rPr lang="en-GB" sz="1800" i="1" dirty="0"/>
              <a:t>Person</a:t>
            </a:r>
            <a:r>
              <a:rPr lang="en-GB" sz="1800" dirty="0"/>
              <a:t>, but CORBA has a </a:t>
            </a:r>
            <a:r>
              <a:rPr lang="en-GB" sz="1800" i="1" dirty="0" err="1"/>
              <a:t>struct</a:t>
            </a:r>
            <a:r>
              <a:rPr lang="en-GB" sz="1800" dirty="0"/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11870" y="3721100"/>
            <a:ext cx="3975588" cy="852488"/>
            <a:chOff x="2806" y="2344"/>
            <a:chExt cx="2713" cy="537"/>
          </a:xfrm>
        </p:grpSpPr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3053" y="2629"/>
              <a:ext cx="2466" cy="25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latin typeface="Helvetica" charset="0"/>
                </a:rPr>
                <a:t>parameters are </a:t>
              </a:r>
              <a:r>
                <a:rPr lang="en-GB" sz="2000" i="1">
                  <a:latin typeface="Helvetica" charset="0"/>
                </a:rPr>
                <a:t>in</a:t>
              </a:r>
              <a:r>
                <a:rPr lang="en-GB" sz="2000">
                  <a:latin typeface="Helvetica" charset="0"/>
                </a:rPr>
                <a:t>, </a:t>
              </a:r>
              <a:r>
                <a:rPr lang="en-GB" sz="2000" i="1">
                  <a:latin typeface="Helvetica" charset="0"/>
                </a:rPr>
                <a:t>out</a:t>
              </a:r>
              <a:r>
                <a:rPr lang="en-GB" sz="2000">
                  <a:latin typeface="Helvetica" charset="0"/>
                </a:rPr>
                <a:t> or </a:t>
              </a:r>
              <a:r>
                <a:rPr lang="en-GB" sz="2000" i="1">
                  <a:latin typeface="Helvetica" charset="0"/>
                </a:rPr>
                <a:t>inout</a:t>
              </a:r>
              <a:endParaRPr lang="en-GB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 flipV="1">
              <a:off x="2806" y="2362"/>
              <a:ext cx="559" cy="27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H="1" flipV="1">
              <a:off x="3702" y="2344"/>
              <a:ext cx="559" cy="27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713283" y="2047876"/>
            <a:ext cx="3046535" cy="766763"/>
            <a:chOff x="2534" y="1290"/>
            <a:chExt cx="2079" cy="483"/>
          </a:xfrm>
        </p:grpSpPr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3225" y="1290"/>
              <a:ext cx="1388" cy="25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latin typeface="Helvetica" charset="0"/>
                </a:rPr>
                <a:t>remote interface</a:t>
              </a:r>
              <a:endParaRPr lang="en-GB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H="1">
              <a:off x="2534" y="1479"/>
              <a:ext cx="711" cy="29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795597" y="2781300"/>
            <a:ext cx="3080238" cy="1016000"/>
            <a:chOff x="3955" y="1752"/>
            <a:chExt cx="2102" cy="640"/>
          </a:xfrm>
        </p:grpSpPr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4594" y="1752"/>
              <a:ext cx="1463" cy="6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Helvetica" charset="0"/>
                </a:rPr>
                <a:t>remote interface defines methods for RMI</a:t>
              </a:r>
              <a:endParaRPr lang="en-GB" dirty="0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 flipH="1">
              <a:off x="4348" y="2115"/>
              <a:ext cx="246" cy="1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H="1">
              <a:off x="3955" y="1888"/>
              <a:ext cx="639" cy="18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08438" y="1492251"/>
            <a:ext cx="2286000" cy="1046163"/>
            <a:chOff x="74" y="940"/>
            <a:chExt cx="1560" cy="659"/>
          </a:xfrm>
        </p:grpSpPr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74" y="1153"/>
              <a:ext cx="1560" cy="44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sz="2000">
                  <a:latin typeface="Helvetica" charset="0"/>
                </a:rPr>
                <a:t>CORBA has a struct</a:t>
              </a:r>
              <a:endParaRPr lang="en-GB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flipV="1">
              <a:off x="711" y="940"/>
              <a:ext cx="445" cy="20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8195897" y="6069013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bldLvl="2" autoUpdateAnimBg="0"/>
      <p:bldP spid="2562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IDLs</a:t>
            </a:r>
            <a:r>
              <a:rPr lang="en-IE" dirty="0" smtClean="0"/>
              <a:t> - WSDL</a:t>
            </a:r>
            <a:endParaRPr lang="en-IE" dirty="0"/>
          </a:p>
        </p:txBody>
      </p:sp>
      <p:pic>
        <p:nvPicPr>
          <p:cNvPr id="20481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68961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789040"/>
            <a:ext cx="4032448" cy="241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932040" y="3068960"/>
            <a:ext cx="100811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RPC Semantics &amp; Fault Tolerance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3827912"/>
            <a:ext cx="8503920" cy="2697432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Maybe Semantics</a:t>
            </a:r>
          </a:p>
          <a:p>
            <a:pPr lvl="1"/>
            <a:r>
              <a:rPr lang="en-IE" dirty="0" smtClean="0"/>
              <a:t>Remote procedure “might” be executed</a:t>
            </a:r>
          </a:p>
          <a:p>
            <a:pPr lvl="1"/>
            <a:r>
              <a:rPr lang="en-IE" dirty="0" smtClean="0"/>
              <a:t>Uncertain if procedure has been executed(request lost, server crash, reply lost)</a:t>
            </a:r>
          </a:p>
          <a:p>
            <a:r>
              <a:rPr lang="en-IE" dirty="0" smtClean="0"/>
              <a:t>At-least-once semantics</a:t>
            </a:r>
          </a:p>
          <a:p>
            <a:pPr lvl="1"/>
            <a:r>
              <a:rPr lang="en-IE" dirty="0" smtClean="0"/>
              <a:t>caller retransmits until result or no result exception</a:t>
            </a:r>
          </a:p>
          <a:p>
            <a:pPr lvl="1"/>
            <a:r>
              <a:rPr lang="en-IE" dirty="0" smtClean="0"/>
              <a:t>Venerable to crash failure on server </a:t>
            </a:r>
          </a:p>
          <a:p>
            <a:pPr lvl="1"/>
            <a:r>
              <a:rPr lang="en-IE" dirty="0" smtClean="0"/>
              <a:t>Not suitable for non-idempotent operations</a:t>
            </a:r>
          </a:p>
          <a:p>
            <a:r>
              <a:rPr lang="en-IE" dirty="0" smtClean="0"/>
              <a:t>At most once</a:t>
            </a:r>
          </a:p>
          <a:p>
            <a:pPr lvl="1"/>
            <a:r>
              <a:rPr lang="en-IE" dirty="0" smtClean="0"/>
              <a:t>Caller receives result or no result exception</a:t>
            </a:r>
          </a:p>
          <a:p>
            <a:pPr lvl="1"/>
            <a:r>
              <a:rPr lang="en-IE" dirty="0" smtClean="0"/>
              <a:t> Implements all above fault tolerance measures</a:t>
            </a:r>
          </a:p>
          <a:p>
            <a:pPr lvl="1"/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264696" cy="24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RPC Implementation</a:t>
            </a:r>
            <a:endParaRPr lang="en-IE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67544" y="1988840"/>
            <a:ext cx="8159750" cy="3044825"/>
            <a:chOff x="0" y="0"/>
            <a:chExt cx="5140" cy="1918"/>
          </a:xfrm>
        </p:grpSpPr>
        <p:sp>
          <p:nvSpPr>
            <p:cNvPr id="5" name="Rectangle 5"/>
            <p:cNvSpPr>
              <a:spLocks/>
            </p:cNvSpPr>
            <p:nvPr/>
          </p:nvSpPr>
          <p:spPr bwMode="auto">
            <a:xfrm>
              <a:off x="0" y="0"/>
              <a:ext cx="1811" cy="1902"/>
            </a:xfrm>
            <a:prstGeom prst="rect">
              <a:avLst/>
            </a:prstGeom>
            <a:solidFill>
              <a:srgbClr val="FFDC99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0" y="0"/>
              <a:ext cx="1826" cy="1918"/>
            </a:xfrm>
            <a:prstGeom prst="rect">
              <a:avLst/>
            </a:prstGeom>
            <a:noFill/>
            <a:ln w="36513" cap="flat">
              <a:solidFill>
                <a:srgbClr val="FFDC99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2317" y="0"/>
              <a:ext cx="2807" cy="1902"/>
            </a:xfrm>
            <a:prstGeom prst="rect">
              <a:avLst/>
            </a:prstGeom>
            <a:solidFill>
              <a:srgbClr val="FFDC99"/>
            </a:soli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2317" y="0"/>
              <a:ext cx="2823" cy="1918"/>
            </a:xfrm>
            <a:prstGeom prst="rect">
              <a:avLst/>
            </a:prstGeom>
            <a:noFill/>
            <a:ln w="36513" cap="flat">
              <a:solidFill>
                <a:srgbClr val="FFDC99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9" name="Oval 9"/>
            <p:cNvSpPr>
              <a:spLocks/>
            </p:cNvSpPr>
            <p:nvPr/>
          </p:nvSpPr>
          <p:spPr bwMode="auto">
            <a:xfrm>
              <a:off x="2486" y="107"/>
              <a:ext cx="2470" cy="1366"/>
            </a:xfrm>
            <a:prstGeom prst="ellipse">
              <a:avLst/>
            </a:prstGeom>
            <a:solidFill>
              <a:srgbClr val="FFFFFF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0" name="Oval 10"/>
            <p:cNvSpPr>
              <a:spLocks/>
            </p:cNvSpPr>
            <p:nvPr/>
          </p:nvSpPr>
          <p:spPr bwMode="auto">
            <a:xfrm>
              <a:off x="31" y="123"/>
              <a:ext cx="1734" cy="1350"/>
            </a:xfrm>
            <a:prstGeom prst="ellipse">
              <a:avLst/>
            </a:prstGeom>
            <a:solidFill>
              <a:srgbClr val="FFFFFF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40" y="1419"/>
              <a:ext cx="342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client 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1835" y="529"/>
              <a:ext cx="48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Request</a:t>
              </a:r>
            </a:p>
          </p:txBody>
        </p:sp>
        <p:sp>
          <p:nvSpPr>
            <p:cNvPr id="13" name="AutoShape 13"/>
            <p:cNvSpPr>
              <a:spLocks/>
            </p:cNvSpPr>
            <p:nvPr/>
          </p:nvSpPr>
          <p:spPr bwMode="auto">
            <a:xfrm>
              <a:off x="1320" y="522"/>
              <a:ext cx="245" cy="583"/>
            </a:xfrm>
            <a:prstGeom prst="roundRect">
              <a:avLst>
                <a:gd name="adj" fmla="val 48361"/>
              </a:avLst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4" name="AutoShape 14"/>
            <p:cNvSpPr>
              <a:spLocks/>
            </p:cNvSpPr>
            <p:nvPr/>
          </p:nvSpPr>
          <p:spPr bwMode="auto">
            <a:xfrm>
              <a:off x="2731" y="522"/>
              <a:ext cx="261" cy="583"/>
            </a:xfrm>
            <a:prstGeom prst="roundRect">
              <a:avLst>
                <a:gd name="adj" fmla="val 48468"/>
              </a:avLst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1883" y="1035"/>
              <a:ext cx="335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Reply</a:t>
              </a: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2319" y="1542"/>
              <a:ext cx="897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Communication</a:t>
              </a: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593" y="660"/>
              <a:ext cx="123" cy="61"/>
            </a:xfrm>
            <a:custGeom>
              <a:avLst/>
              <a:gdLst/>
              <a:ahLst/>
              <a:cxnLst>
                <a:cxn ang="0">
                  <a:pos x="0" y="10623"/>
                </a:cxn>
                <a:cxn ang="0">
                  <a:pos x="0" y="0"/>
                </a:cxn>
                <a:cxn ang="0">
                  <a:pos x="21600" y="10623"/>
                </a:cxn>
                <a:cxn ang="0">
                  <a:pos x="0" y="21600"/>
                </a:cxn>
                <a:cxn ang="0">
                  <a:pos x="0" y="10623"/>
                </a:cxn>
                <a:cxn ang="0">
                  <a:pos x="0" y="10623"/>
                </a:cxn>
              </a:cxnLst>
              <a:rect l="0" t="0" r="r" b="b"/>
              <a:pathLst>
                <a:path w="21600" h="21600">
                  <a:moveTo>
                    <a:pt x="0" y="10623"/>
                  </a:moveTo>
                  <a:lnTo>
                    <a:pt x="0" y="0"/>
                  </a:lnTo>
                  <a:lnTo>
                    <a:pt x="21600" y="10623"/>
                  </a:lnTo>
                  <a:lnTo>
                    <a:pt x="0" y="21600"/>
                  </a:lnTo>
                  <a:lnTo>
                    <a:pt x="0" y="10623"/>
                  </a:lnTo>
                  <a:close/>
                  <a:moveTo>
                    <a:pt x="0" y="10623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473" y="690"/>
              <a:ext cx="1120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565" y="920"/>
              <a:ext cx="108" cy="62"/>
            </a:xfrm>
            <a:custGeom>
              <a:avLst/>
              <a:gdLst/>
              <a:ahLst/>
              <a:cxnLst>
                <a:cxn ang="0">
                  <a:pos x="21600" y="10800"/>
                </a:cxn>
                <a:cxn ang="0">
                  <a:pos x="21600" y="21600"/>
                </a:cxn>
                <a:cxn ang="0">
                  <a:pos x="0" y="10800"/>
                </a:cxn>
                <a:cxn ang="0">
                  <a:pos x="21600" y="0"/>
                </a:cxn>
                <a:cxn ang="0">
                  <a:pos x="21600" y="10800"/>
                </a:cxn>
                <a:cxn ang="0">
                  <a:pos x="21600" y="10800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10800"/>
                  </a:lnTo>
                  <a:close/>
                  <a:moveTo>
                    <a:pt x="21600" y="1080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688" y="951"/>
              <a:ext cx="1089" cy="1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21" name="Rectangle 21"/>
            <p:cNvSpPr>
              <a:spLocks/>
            </p:cNvSpPr>
            <p:nvPr/>
          </p:nvSpPr>
          <p:spPr bwMode="auto">
            <a:xfrm>
              <a:off x="906" y="1542"/>
              <a:ext cx="897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Communication</a:t>
              </a:r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2336" y="1726"/>
              <a:ext cx="463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 module</a:t>
              </a:r>
            </a:p>
          </p:txBody>
        </p:sp>
        <p:sp>
          <p:nvSpPr>
            <p:cNvPr id="23" name="Rectangle 23"/>
            <p:cNvSpPr>
              <a:spLocks/>
            </p:cNvSpPr>
            <p:nvPr/>
          </p:nvSpPr>
          <p:spPr bwMode="auto">
            <a:xfrm>
              <a:off x="1303" y="1726"/>
              <a:ext cx="463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 module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rot="10800000" flipH="1">
              <a:off x="2777" y="1120"/>
              <a:ext cx="92" cy="35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rot="10800000" flipH="1">
              <a:off x="1473" y="1120"/>
              <a:ext cx="1" cy="353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3190" y="1710"/>
              <a:ext cx="598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dispatcher</a:t>
              </a: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4547" y="1404"/>
              <a:ext cx="449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service </a:t>
              </a:r>
            </a:p>
          </p:txBody>
        </p:sp>
        <p:sp>
          <p:nvSpPr>
            <p:cNvPr id="28" name="Rectangle 28"/>
            <p:cNvSpPr>
              <a:spLocks/>
            </p:cNvSpPr>
            <p:nvPr/>
          </p:nvSpPr>
          <p:spPr bwMode="auto">
            <a:xfrm>
              <a:off x="616" y="1143"/>
              <a:ext cx="58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client stub</a:t>
              </a:r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4051" y="192"/>
              <a:ext cx="43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 </a:t>
              </a:r>
            </a:p>
          </p:txBody>
        </p:sp>
        <p:sp>
          <p:nvSpPr>
            <p:cNvPr id="30" name="Rectangle 30"/>
            <p:cNvSpPr>
              <a:spLocks/>
            </p:cNvSpPr>
            <p:nvPr/>
          </p:nvSpPr>
          <p:spPr bwMode="auto">
            <a:xfrm>
              <a:off x="3638" y="1143"/>
              <a:ext cx="641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server stub</a:t>
              </a:r>
            </a:p>
          </p:txBody>
        </p:sp>
        <p:sp>
          <p:nvSpPr>
            <p:cNvPr id="31" name="AutoShape 31"/>
            <p:cNvSpPr>
              <a:spLocks/>
            </p:cNvSpPr>
            <p:nvPr/>
          </p:nvSpPr>
          <p:spPr bwMode="auto">
            <a:xfrm>
              <a:off x="783" y="522"/>
              <a:ext cx="245" cy="583"/>
            </a:xfrm>
            <a:prstGeom prst="roundRect">
              <a:avLst>
                <a:gd name="adj" fmla="val 48361"/>
              </a:avLst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32" name="Rectangle 32"/>
            <p:cNvSpPr>
              <a:spLocks/>
            </p:cNvSpPr>
            <p:nvPr/>
          </p:nvSpPr>
          <p:spPr bwMode="auto">
            <a:xfrm>
              <a:off x="616" y="1281"/>
              <a:ext cx="58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procedure</a:t>
              </a:r>
            </a:p>
          </p:txBody>
        </p:sp>
        <p:sp>
          <p:nvSpPr>
            <p:cNvPr id="33" name="Rectangle 33"/>
            <p:cNvSpPr>
              <a:spLocks/>
            </p:cNvSpPr>
            <p:nvPr/>
          </p:nvSpPr>
          <p:spPr bwMode="auto">
            <a:xfrm>
              <a:off x="3630" y="1250"/>
              <a:ext cx="58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procedure</a:t>
              </a:r>
            </a:p>
          </p:txBody>
        </p:sp>
        <p:sp>
          <p:nvSpPr>
            <p:cNvPr id="34" name="AutoShape 34"/>
            <p:cNvSpPr>
              <a:spLocks/>
            </p:cNvSpPr>
            <p:nvPr/>
          </p:nvSpPr>
          <p:spPr bwMode="auto">
            <a:xfrm>
              <a:off x="4265" y="522"/>
              <a:ext cx="246" cy="583"/>
            </a:xfrm>
            <a:prstGeom prst="roundRect">
              <a:avLst>
                <a:gd name="adj" fmla="val 48167"/>
              </a:avLst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35" name="Rectangle 35"/>
            <p:cNvSpPr>
              <a:spLocks/>
            </p:cNvSpPr>
            <p:nvPr/>
          </p:nvSpPr>
          <p:spPr bwMode="auto">
            <a:xfrm>
              <a:off x="529" y="268"/>
              <a:ext cx="826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client process </a:t>
              </a:r>
            </a:p>
          </p:txBody>
        </p:sp>
        <p:sp>
          <p:nvSpPr>
            <p:cNvPr id="36" name="Rectangle 36"/>
            <p:cNvSpPr>
              <a:spLocks/>
            </p:cNvSpPr>
            <p:nvPr/>
          </p:nvSpPr>
          <p:spPr bwMode="auto">
            <a:xfrm>
              <a:off x="3392" y="268"/>
              <a:ext cx="882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server process </a:t>
              </a:r>
            </a:p>
          </p:txBody>
        </p:sp>
        <p:sp>
          <p:nvSpPr>
            <p:cNvPr id="37" name="Rectangle 37"/>
            <p:cNvSpPr>
              <a:spLocks/>
            </p:cNvSpPr>
            <p:nvPr/>
          </p:nvSpPr>
          <p:spPr bwMode="auto">
            <a:xfrm>
              <a:off x="4500" y="1572"/>
              <a:ext cx="584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procedure</a:t>
              </a:r>
            </a:p>
          </p:txBody>
        </p:sp>
        <p:sp>
          <p:nvSpPr>
            <p:cNvPr id="38" name="AutoShape 38"/>
            <p:cNvSpPr>
              <a:spLocks/>
            </p:cNvSpPr>
            <p:nvPr/>
          </p:nvSpPr>
          <p:spPr bwMode="auto">
            <a:xfrm>
              <a:off x="3790" y="522"/>
              <a:ext cx="245" cy="583"/>
            </a:xfrm>
            <a:prstGeom prst="roundRect">
              <a:avLst>
                <a:gd name="adj" fmla="val 48361"/>
              </a:avLst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39" name="AutoShape 39"/>
            <p:cNvSpPr>
              <a:spLocks/>
            </p:cNvSpPr>
            <p:nvPr/>
          </p:nvSpPr>
          <p:spPr bwMode="auto">
            <a:xfrm>
              <a:off x="3268" y="522"/>
              <a:ext cx="245" cy="583"/>
            </a:xfrm>
            <a:prstGeom prst="roundRect">
              <a:avLst>
                <a:gd name="adj" fmla="val 48361"/>
              </a:avLst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40" name="AutoShape 40"/>
            <p:cNvSpPr>
              <a:spLocks/>
            </p:cNvSpPr>
            <p:nvPr/>
          </p:nvSpPr>
          <p:spPr bwMode="auto">
            <a:xfrm>
              <a:off x="261" y="522"/>
              <a:ext cx="246" cy="583"/>
            </a:xfrm>
            <a:prstGeom prst="roundRect">
              <a:avLst>
                <a:gd name="adj" fmla="val 48167"/>
              </a:avLst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rot="10800000" flipH="1">
              <a:off x="169" y="1043"/>
              <a:ext cx="92" cy="338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rot="10800000">
              <a:off x="4434" y="1043"/>
              <a:ext cx="261" cy="338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rot="10800000" flipH="1">
              <a:off x="3391" y="1105"/>
              <a:ext cx="1" cy="536"/>
            </a:xfrm>
            <a:prstGeom prst="line">
              <a:avLst/>
            </a:prstGeom>
            <a:noFill/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E"/>
            </a:p>
          </p:txBody>
        </p:sp>
        <p:sp>
          <p:nvSpPr>
            <p:cNvPr id="44" name="Rectangle 44"/>
            <p:cNvSpPr>
              <a:spLocks/>
            </p:cNvSpPr>
            <p:nvPr/>
          </p:nvSpPr>
          <p:spPr bwMode="auto">
            <a:xfrm>
              <a:off x="40" y="1557"/>
              <a:ext cx="520" cy="13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program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55576" y="558924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E" dirty="0" smtClean="0"/>
              <a:t>General RPC architecture over Request-Reply protocol</a:t>
            </a:r>
            <a:endParaRPr lang="en-I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Indirect Messaging</a:t>
            </a:r>
            <a:endParaRPr lang="en-I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the “Middleman”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/>
              <a:t>Communication between processes using an intermediary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/>
              <a:t>Sender </a:t>
            </a:r>
            <a:r>
              <a:rPr lang="en-US" dirty="0" smtClean="0">
                <a:sym typeface="Wingdings" pitchFamily="2" charset="2"/>
              </a:rPr>
              <a:t> “</a:t>
            </a:r>
            <a:r>
              <a:rPr lang="en-US" dirty="0" smtClean="0">
                <a:solidFill>
                  <a:srgbClr val="0070C0"/>
                </a:solidFill>
              </a:rPr>
              <a:t>The middle-man”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Receiver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>
                <a:sym typeface="Wingdings" pitchFamily="2" charset="2"/>
              </a:rPr>
              <a:t>No direct coupling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>
                <a:sym typeface="Wingdings" pitchFamily="2" charset="2"/>
              </a:rPr>
              <a:t>Up to now, only considered Direct Coupling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>
                <a:sym typeface="Wingdings" pitchFamily="2" charset="2"/>
              </a:rPr>
              <a:t>Introduces a degree of rigidity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>
                <a:sym typeface="Wingdings" pitchFamily="2" charset="2"/>
              </a:rPr>
              <a:t>Consider…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 smtClean="0">
                <a:sym typeface="Wingdings" pitchFamily="2" charset="2"/>
              </a:rPr>
              <a:t>What happens if client or server fails during communication in Direct Coupling?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E" dirty="0" smtClean="0"/>
              <a:t>Two important properties of intermediary in communication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E" i="1" dirty="0" smtClean="0"/>
              <a:t>Space uncoupling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E" i="1" dirty="0" smtClean="0"/>
              <a:t>Time uncoupling</a:t>
            </a:r>
            <a:endParaRPr lang="en-US" dirty="0" smtClean="0">
              <a:sym typeface="Wingdings" pitchFamily="2" charset="2"/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 smtClean="0">
              <a:sym typeface="Wingdings" pitchFamily="2" charset="2"/>
            </a:endParaRPr>
          </a:p>
          <a:p>
            <a:endParaRPr lang="en-I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Space and Time uncoupling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5517232"/>
            <a:ext cx="8014664" cy="648072"/>
          </a:xfrm>
        </p:spPr>
        <p:txBody>
          <a:bodyPr>
            <a:noAutofit/>
          </a:bodyPr>
          <a:lstStyle/>
          <a:p>
            <a:pPr marL="39688" algn="ctr">
              <a:spcBef>
                <a:spcPts val="500"/>
              </a:spcBef>
              <a:buNone/>
            </a:pPr>
            <a:r>
              <a:rPr lang="en-US" sz="1050" dirty="0" smtClean="0">
                <a:cs typeface="Times" charset="0"/>
              </a:rPr>
              <a:t>Instructor’s Guide for  </a:t>
            </a:r>
            <a:r>
              <a:rPr lang="en-US" sz="1050" dirty="0" err="1" smtClean="0">
                <a:cs typeface="Times" charset="0"/>
              </a:rPr>
              <a:t>Coulouris</a:t>
            </a:r>
            <a:r>
              <a:rPr lang="en-US" sz="1050" dirty="0" smtClean="0">
                <a:cs typeface="Times" charset="0"/>
              </a:rPr>
              <a:t>, </a:t>
            </a:r>
            <a:r>
              <a:rPr lang="en-US" sz="1050" dirty="0" err="1" smtClean="0">
                <a:cs typeface="Times" charset="0"/>
              </a:rPr>
              <a:t>Dollimore</a:t>
            </a:r>
            <a:r>
              <a:rPr lang="en-US" sz="1050" dirty="0" smtClean="0">
                <a:cs typeface="Times" charset="0"/>
              </a:rPr>
              <a:t>, </a:t>
            </a:r>
            <a:r>
              <a:rPr lang="en-US" sz="1050" dirty="0" err="1" smtClean="0">
                <a:cs typeface="Times" charset="0"/>
              </a:rPr>
              <a:t>Kindberg</a:t>
            </a:r>
            <a:r>
              <a:rPr lang="en-US" sz="1050" dirty="0" smtClean="0">
                <a:cs typeface="Times" charset="0"/>
              </a:rPr>
              <a:t> and Blair,  Distributed Systems: Concepts and Design   </a:t>
            </a:r>
            <a:r>
              <a:rPr lang="en-US" sz="1050" dirty="0" err="1" smtClean="0">
                <a:cs typeface="Times" charset="0"/>
              </a:rPr>
              <a:t>Edn</a:t>
            </a:r>
            <a:r>
              <a:rPr lang="en-US" sz="1050" dirty="0" smtClean="0">
                <a:cs typeface="Times" charset="0"/>
              </a:rPr>
              <a:t>. 5   </a:t>
            </a:r>
            <a:br>
              <a:rPr lang="en-US" sz="1050" dirty="0" smtClean="0">
                <a:cs typeface="Times" charset="0"/>
              </a:rPr>
            </a:br>
            <a:r>
              <a:rPr lang="en-US" sz="1050" dirty="0" smtClean="0">
                <a:cs typeface="Times" charset="0"/>
              </a:rPr>
              <a:t>©  Pearson Education 2012 </a:t>
            </a:r>
            <a:endParaRPr lang="en-US" sz="1050" dirty="0">
              <a:cs typeface="Time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63140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TCP/UDP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Already covered TCP/UDP</a:t>
            </a:r>
          </a:p>
          <a:p>
            <a:r>
              <a:rPr lang="en-IE" dirty="0" smtClean="0"/>
              <a:t>UPD</a:t>
            </a:r>
          </a:p>
          <a:p>
            <a:pPr lvl="1"/>
            <a:r>
              <a:rPr lang="en-IE" dirty="0" smtClean="0"/>
              <a:t>One way stream</a:t>
            </a:r>
          </a:p>
          <a:p>
            <a:pPr lvl="1"/>
            <a:r>
              <a:rPr lang="en-IE" dirty="0" smtClean="0"/>
              <a:t>transmit a single message to a receiving process</a:t>
            </a:r>
          </a:p>
          <a:p>
            <a:pPr lvl="1"/>
            <a:r>
              <a:rPr lang="en-IE" dirty="0" smtClean="0"/>
              <a:t>Messages contained in </a:t>
            </a:r>
            <a:r>
              <a:rPr lang="en-IE" dirty="0" err="1" smtClean="0"/>
              <a:t>Datagrams</a:t>
            </a:r>
            <a:endParaRPr lang="en-IE" dirty="0" smtClean="0"/>
          </a:p>
          <a:p>
            <a:r>
              <a:rPr lang="en-IE" dirty="0" smtClean="0"/>
              <a:t>TCP</a:t>
            </a:r>
          </a:p>
          <a:p>
            <a:pPr lvl="1"/>
            <a:r>
              <a:rPr lang="en-IE" dirty="0" smtClean="0"/>
              <a:t>Two way stream between pairs of processes</a:t>
            </a:r>
          </a:p>
          <a:p>
            <a:pPr lvl="1"/>
            <a:r>
              <a:rPr lang="en-IE" dirty="0" smtClean="0"/>
              <a:t>Streams provides basis of </a:t>
            </a:r>
            <a:r>
              <a:rPr lang="en-IE" i="1" dirty="0" smtClean="0"/>
              <a:t>Producer-Consumer</a:t>
            </a:r>
            <a:r>
              <a:rPr lang="en-IE" dirty="0" smtClean="0"/>
              <a:t> relationship</a:t>
            </a:r>
          </a:p>
          <a:p>
            <a:pPr lvl="1"/>
            <a:r>
              <a:rPr lang="en-IE" dirty="0" smtClean="0"/>
              <a:t>Pair of processes make up Producer-consumer relationship</a:t>
            </a:r>
          </a:p>
          <a:p>
            <a:pPr lvl="1"/>
            <a:r>
              <a:rPr lang="en-IE" dirty="0" smtClean="0"/>
              <a:t>Data items sent by producer normally queued at receiving host until consumer is ready to receive</a:t>
            </a:r>
          </a:p>
          <a:p>
            <a:pPr lvl="1"/>
            <a:endParaRPr lang="en-IE" dirty="0" smtClean="0"/>
          </a:p>
          <a:p>
            <a:pPr lvl="1"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uncoupling vs. Asynchronous </a:t>
            </a:r>
            <a:r>
              <a:rPr lang="en-US" dirty="0" err="1" smtClean="0"/>
              <a:t>Comms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Asynchronous communication</a:t>
            </a:r>
          </a:p>
          <a:p>
            <a:pPr lvl="1"/>
            <a:r>
              <a:rPr lang="en-IE" dirty="0" smtClean="0"/>
              <a:t>sender sends a message and then continues </a:t>
            </a:r>
          </a:p>
          <a:p>
            <a:pPr lvl="1"/>
            <a:r>
              <a:rPr lang="en-US" dirty="0" smtClean="0"/>
              <a:t>No need to meet in time with receiver</a:t>
            </a:r>
          </a:p>
          <a:p>
            <a:pPr lvl="1"/>
            <a:r>
              <a:rPr lang="en-US" dirty="0" smtClean="0"/>
              <a:t>Message buffered at receiver</a:t>
            </a:r>
            <a:endParaRPr lang="en-IE" dirty="0" smtClean="0"/>
          </a:p>
          <a:p>
            <a:r>
              <a:rPr lang="en-IE" dirty="0" smtClean="0"/>
              <a:t>Time uncoupling</a:t>
            </a:r>
          </a:p>
          <a:p>
            <a:pPr lvl="1"/>
            <a:r>
              <a:rPr lang="en-IE" dirty="0" smtClean="0"/>
              <a:t>sender and receiver(s) can have independent existences</a:t>
            </a:r>
          </a:p>
          <a:p>
            <a:pPr lvl="1"/>
            <a:r>
              <a:rPr lang="en-IE" dirty="0" smtClean="0"/>
              <a:t>Receiver may not exist at the time communication is initiated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Communication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Message is sent to a group</a:t>
            </a:r>
          </a:p>
          <a:p>
            <a:r>
              <a:rPr lang="en-IE" dirty="0" smtClean="0"/>
              <a:t>Message is delivered to all members of the group</a:t>
            </a:r>
          </a:p>
          <a:p>
            <a:r>
              <a:rPr lang="en-US" dirty="0" smtClean="0"/>
              <a:t>Sender NOT aware of receiver identities</a:t>
            </a:r>
          </a:p>
          <a:p>
            <a:r>
              <a:rPr lang="en-IE" dirty="0" smtClean="0"/>
              <a:t>Abstraction over multicast communication</a:t>
            </a:r>
          </a:p>
          <a:p>
            <a:pPr lvl="1"/>
            <a:r>
              <a:rPr lang="en-US" dirty="0" smtClean="0"/>
              <a:t>Adds group membership, reliability, ordering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IE" dirty="0" smtClean="0"/>
              <a:t>reliable dissemination of information to potentially large numbers of clients</a:t>
            </a:r>
          </a:p>
          <a:p>
            <a:pPr lvl="1"/>
            <a:r>
              <a:rPr lang="en-IE" dirty="0" smtClean="0"/>
              <a:t>support for collaborative applications(online gaming)</a:t>
            </a:r>
          </a:p>
          <a:p>
            <a:pPr lvl="1"/>
            <a:r>
              <a:rPr lang="en-IE" dirty="0" smtClean="0"/>
              <a:t>range of fault-tolerance strategies</a:t>
            </a:r>
          </a:p>
          <a:p>
            <a:pPr lvl="1"/>
            <a:r>
              <a:rPr lang="en-IE" dirty="0" smtClean="0"/>
              <a:t>support for system monitoring and management,</a:t>
            </a:r>
          </a:p>
          <a:p>
            <a:r>
              <a:rPr lang="en-US" dirty="0" smtClean="0"/>
              <a:t>Programming model:</a:t>
            </a:r>
          </a:p>
          <a:p>
            <a:pPr lvl="1"/>
            <a:r>
              <a:rPr lang="en-IE" i="1" dirty="0" err="1" smtClean="0"/>
              <a:t>aGroup.send</a:t>
            </a:r>
            <a:r>
              <a:rPr lang="en-IE" i="1" dirty="0" smtClean="0"/>
              <a:t>(</a:t>
            </a:r>
            <a:r>
              <a:rPr lang="en-IE" i="1" dirty="0" err="1" smtClean="0"/>
              <a:t>aMessage</a:t>
            </a:r>
            <a:r>
              <a:rPr lang="en-IE" i="1" dirty="0" smtClean="0"/>
              <a:t>)</a:t>
            </a:r>
            <a:endParaRPr lang="en-I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Communication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4077072"/>
            <a:ext cx="8503920" cy="2021976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Group is closed if only members of the group may multicast to it.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coorperating</a:t>
            </a:r>
            <a:r>
              <a:rPr lang="en-US" dirty="0" smtClean="0"/>
              <a:t> servers</a:t>
            </a:r>
            <a:endParaRPr lang="en-IE" dirty="0" smtClean="0"/>
          </a:p>
          <a:p>
            <a:r>
              <a:rPr lang="en-US" dirty="0" smtClean="0"/>
              <a:t>Open group allows outside processes communicate</a:t>
            </a:r>
          </a:p>
          <a:p>
            <a:pPr lvl="1"/>
            <a:r>
              <a:rPr lang="en-US" dirty="0" smtClean="0"/>
              <a:t>Example: delivering external events to interested groups(sensor data)</a:t>
            </a:r>
            <a:endParaRPr lang="en-IE" dirty="0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523562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Most widely used of all the indirect communication techniques</a:t>
            </a:r>
          </a:p>
          <a:p>
            <a:r>
              <a:rPr lang="en-US" dirty="0" smtClean="0"/>
              <a:t>Usually event based</a:t>
            </a:r>
          </a:p>
          <a:p>
            <a:pPr lvl="1"/>
            <a:r>
              <a:rPr lang="en-US" dirty="0" smtClean="0"/>
              <a:t>Event published somewhere – pickup up by all subscribers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IE" dirty="0" smtClean="0"/>
              <a:t>financial information systems</a:t>
            </a:r>
          </a:p>
          <a:p>
            <a:pPr lvl="1"/>
            <a:r>
              <a:rPr lang="en-IE" dirty="0" smtClean="0"/>
              <a:t>live feeds</a:t>
            </a:r>
          </a:p>
          <a:p>
            <a:pPr lvl="1"/>
            <a:r>
              <a:rPr lang="en-IE" dirty="0" smtClean="0"/>
              <a:t>ubiquitous computing(e.g. location events)</a:t>
            </a:r>
          </a:p>
          <a:p>
            <a:pPr lvl="1"/>
            <a:r>
              <a:rPr lang="en-IE" dirty="0" smtClean="0"/>
              <a:t>monitoring applications</a:t>
            </a:r>
            <a:endParaRPr lang="en-I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Publish-Subscribe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5373216"/>
            <a:ext cx="8503920" cy="725832"/>
          </a:xfrm>
        </p:spPr>
        <p:txBody>
          <a:bodyPr>
            <a:normAutofit/>
          </a:bodyPr>
          <a:lstStyle/>
          <a:p>
            <a:r>
              <a:rPr lang="en-IE" dirty="0" smtClean="0"/>
              <a:t>Publish-Subscribe: Dealing room system</a:t>
            </a:r>
          </a:p>
          <a:p>
            <a:endParaRPr lang="en-IE" dirty="0"/>
          </a:p>
        </p:txBody>
      </p:sp>
      <p:grpSp>
        <p:nvGrpSpPr>
          <p:cNvPr id="158" name="Group 4"/>
          <p:cNvGrpSpPr>
            <a:grpSpLocks/>
          </p:cNvGrpSpPr>
          <p:nvPr/>
        </p:nvGrpSpPr>
        <p:grpSpPr bwMode="auto">
          <a:xfrm>
            <a:off x="395537" y="1373188"/>
            <a:ext cx="7344816" cy="3928020"/>
            <a:chOff x="0" y="0"/>
            <a:chExt cx="4282" cy="2904"/>
          </a:xfrm>
        </p:grpSpPr>
        <p:sp>
          <p:nvSpPr>
            <p:cNvPr id="159" name="Rectangle 5"/>
            <p:cNvSpPr>
              <a:spLocks/>
            </p:cNvSpPr>
            <p:nvPr/>
          </p:nvSpPr>
          <p:spPr bwMode="auto">
            <a:xfrm>
              <a:off x="1649" y="249"/>
              <a:ext cx="1063" cy="1003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Rectangle 6"/>
            <p:cNvSpPr>
              <a:spLocks/>
            </p:cNvSpPr>
            <p:nvPr/>
          </p:nvSpPr>
          <p:spPr bwMode="auto">
            <a:xfrm>
              <a:off x="1649" y="1602"/>
              <a:ext cx="1063" cy="1003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7"/>
            <p:cNvSpPr>
              <a:spLocks/>
            </p:cNvSpPr>
            <p:nvPr/>
          </p:nvSpPr>
          <p:spPr bwMode="auto">
            <a:xfrm>
              <a:off x="1649" y="1602"/>
              <a:ext cx="1075" cy="1015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Oval 8"/>
            <p:cNvSpPr>
              <a:spLocks/>
            </p:cNvSpPr>
            <p:nvPr/>
          </p:nvSpPr>
          <p:spPr bwMode="auto">
            <a:xfrm>
              <a:off x="1733" y="1650"/>
              <a:ext cx="882" cy="88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tangle 9"/>
            <p:cNvSpPr>
              <a:spLocks/>
            </p:cNvSpPr>
            <p:nvPr/>
          </p:nvSpPr>
          <p:spPr bwMode="auto">
            <a:xfrm>
              <a:off x="3255" y="1771"/>
              <a:ext cx="1027" cy="102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10"/>
            <p:cNvSpPr>
              <a:spLocks/>
            </p:cNvSpPr>
            <p:nvPr/>
          </p:nvSpPr>
          <p:spPr bwMode="auto">
            <a:xfrm>
              <a:off x="78" y="1771"/>
              <a:ext cx="1027" cy="102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11"/>
            <p:cNvSpPr>
              <a:spLocks/>
            </p:cNvSpPr>
            <p:nvPr/>
          </p:nvSpPr>
          <p:spPr bwMode="auto">
            <a:xfrm>
              <a:off x="77" y="164"/>
              <a:ext cx="1016" cy="102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val 12"/>
            <p:cNvSpPr>
              <a:spLocks/>
            </p:cNvSpPr>
            <p:nvPr/>
          </p:nvSpPr>
          <p:spPr bwMode="auto">
            <a:xfrm>
              <a:off x="1733" y="309"/>
              <a:ext cx="882" cy="88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tangle 13"/>
            <p:cNvSpPr>
              <a:spLocks/>
            </p:cNvSpPr>
            <p:nvPr/>
          </p:nvSpPr>
          <p:spPr bwMode="auto">
            <a:xfrm>
              <a:off x="3244" y="164"/>
              <a:ext cx="1027" cy="1027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Rectangle 14"/>
            <p:cNvSpPr>
              <a:spLocks/>
            </p:cNvSpPr>
            <p:nvPr/>
          </p:nvSpPr>
          <p:spPr bwMode="auto">
            <a:xfrm>
              <a:off x="120" y="15"/>
              <a:ext cx="84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Dealer’s computer</a:t>
              </a:r>
            </a:p>
          </p:txBody>
        </p:sp>
        <p:sp>
          <p:nvSpPr>
            <p:cNvPr id="169" name="Rectangle 15"/>
            <p:cNvSpPr>
              <a:spLocks/>
            </p:cNvSpPr>
            <p:nvPr/>
          </p:nvSpPr>
          <p:spPr bwMode="auto">
            <a:xfrm>
              <a:off x="1811" y="1973"/>
              <a:ext cx="520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Information</a:t>
              </a:r>
            </a:p>
          </p:txBody>
        </p:sp>
        <p:sp>
          <p:nvSpPr>
            <p:cNvPr id="170" name="Rectangle 16"/>
            <p:cNvSpPr>
              <a:spLocks/>
            </p:cNvSpPr>
            <p:nvPr/>
          </p:nvSpPr>
          <p:spPr bwMode="auto">
            <a:xfrm>
              <a:off x="1836" y="2082"/>
              <a:ext cx="376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provider</a:t>
              </a:r>
            </a:p>
          </p:txBody>
        </p:sp>
        <p:sp>
          <p:nvSpPr>
            <p:cNvPr id="171" name="Oval 17"/>
            <p:cNvSpPr>
              <a:spLocks/>
            </p:cNvSpPr>
            <p:nvPr/>
          </p:nvSpPr>
          <p:spPr bwMode="auto">
            <a:xfrm>
              <a:off x="3449" y="285"/>
              <a:ext cx="713" cy="7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Rectangle 18"/>
            <p:cNvSpPr>
              <a:spLocks/>
            </p:cNvSpPr>
            <p:nvPr/>
          </p:nvSpPr>
          <p:spPr bwMode="auto">
            <a:xfrm>
              <a:off x="3709" y="355"/>
              <a:ext cx="306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Dealer</a:t>
              </a:r>
            </a:p>
          </p:txBody>
        </p:sp>
        <p:sp>
          <p:nvSpPr>
            <p:cNvPr id="173" name="Freeform 19"/>
            <p:cNvSpPr>
              <a:spLocks/>
            </p:cNvSpPr>
            <p:nvPr/>
          </p:nvSpPr>
          <p:spPr bwMode="auto">
            <a:xfrm>
              <a:off x="2108" y="2327"/>
              <a:ext cx="48" cy="97"/>
            </a:xfrm>
            <a:custGeom>
              <a:avLst/>
              <a:gdLst/>
              <a:ahLst/>
              <a:cxnLst>
                <a:cxn ang="0">
                  <a:pos x="10800" y="21600"/>
                </a:cxn>
                <a:cxn ang="0">
                  <a:pos x="0" y="21600"/>
                </a:cxn>
                <a:cxn ang="0">
                  <a:pos x="10800" y="0"/>
                </a:cxn>
                <a:cxn ang="0">
                  <a:pos x="21600" y="21600"/>
                </a:cxn>
                <a:cxn ang="0">
                  <a:pos x="10800" y="21600"/>
                </a:cxn>
                <a:cxn ang="0">
                  <a:pos x="10800" y="21600"/>
                </a:cxn>
              </a:cxnLst>
              <a:rect l="0" t="0" r="r" b="b"/>
              <a:pathLst>
                <a:path w="21600" h="21600">
                  <a:moveTo>
                    <a:pt x="10800" y="21600"/>
                  </a:moveTo>
                  <a:lnTo>
                    <a:pt x="0" y="21600"/>
                  </a:lnTo>
                  <a:lnTo>
                    <a:pt x="10800" y="0"/>
                  </a:lnTo>
                  <a:lnTo>
                    <a:pt x="21600" y="21600"/>
                  </a:lnTo>
                  <a:lnTo>
                    <a:pt x="10800" y="21600"/>
                  </a:lnTo>
                  <a:close/>
                  <a:moveTo>
                    <a:pt x="10800" y="216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Line 20"/>
            <p:cNvSpPr>
              <a:spLocks noChangeShapeType="1"/>
            </p:cNvSpPr>
            <p:nvPr/>
          </p:nvSpPr>
          <p:spPr bwMode="auto">
            <a:xfrm>
              <a:off x="2132" y="2424"/>
              <a:ext cx="1" cy="4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21"/>
            <p:cNvSpPr>
              <a:spLocks/>
            </p:cNvSpPr>
            <p:nvPr/>
          </p:nvSpPr>
          <p:spPr bwMode="auto">
            <a:xfrm>
              <a:off x="2132" y="370"/>
              <a:ext cx="48" cy="60"/>
            </a:xfrm>
            <a:custGeom>
              <a:avLst/>
              <a:gdLst/>
              <a:ahLst/>
              <a:cxnLst>
                <a:cxn ang="0">
                  <a:pos x="10800" y="0"/>
                </a:cxn>
                <a:cxn ang="0">
                  <a:pos x="21600" y="0"/>
                </a:cxn>
                <a:cxn ang="0">
                  <a:pos x="10800" y="21600"/>
                </a:cxn>
                <a:cxn ang="0">
                  <a:pos x="0" y="0"/>
                </a:cxn>
                <a:cxn ang="0">
                  <a:pos x="10800" y="0"/>
                </a:cxn>
                <a:cxn ang="0">
                  <a:pos x="10800" y="0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0"/>
                  </a:lnTo>
                  <a:lnTo>
                    <a:pt x="10800" y="216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Line 22"/>
            <p:cNvSpPr>
              <a:spLocks noChangeShapeType="1"/>
            </p:cNvSpPr>
            <p:nvPr/>
          </p:nvSpPr>
          <p:spPr bwMode="auto">
            <a:xfrm rot="10800000">
              <a:off x="2156" y="21"/>
              <a:ext cx="1" cy="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Rectangle 23"/>
            <p:cNvSpPr>
              <a:spLocks/>
            </p:cNvSpPr>
            <p:nvPr/>
          </p:nvSpPr>
          <p:spPr bwMode="auto">
            <a:xfrm>
              <a:off x="2162" y="2658"/>
              <a:ext cx="382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External</a:t>
              </a:r>
            </a:p>
          </p:txBody>
        </p:sp>
        <p:sp>
          <p:nvSpPr>
            <p:cNvPr id="178" name="Rectangle 24"/>
            <p:cNvSpPr>
              <a:spLocks/>
            </p:cNvSpPr>
            <p:nvPr/>
          </p:nvSpPr>
          <p:spPr bwMode="auto">
            <a:xfrm>
              <a:off x="2162" y="2779"/>
              <a:ext cx="312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source</a:t>
              </a:r>
            </a:p>
          </p:txBody>
        </p:sp>
        <p:sp>
          <p:nvSpPr>
            <p:cNvPr id="179" name="Rectangle 25"/>
            <p:cNvSpPr>
              <a:spLocks/>
            </p:cNvSpPr>
            <p:nvPr/>
          </p:nvSpPr>
          <p:spPr bwMode="auto">
            <a:xfrm>
              <a:off x="2222" y="0"/>
              <a:ext cx="382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External</a:t>
              </a:r>
            </a:p>
          </p:txBody>
        </p:sp>
        <p:sp>
          <p:nvSpPr>
            <p:cNvPr id="180" name="Rectangle 26"/>
            <p:cNvSpPr>
              <a:spLocks/>
            </p:cNvSpPr>
            <p:nvPr/>
          </p:nvSpPr>
          <p:spPr bwMode="auto">
            <a:xfrm>
              <a:off x="2222" y="121"/>
              <a:ext cx="312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source</a:t>
              </a:r>
            </a:p>
          </p:txBody>
        </p:sp>
        <p:sp>
          <p:nvSpPr>
            <p:cNvPr id="181" name="Rectangle 27"/>
            <p:cNvSpPr>
              <a:spLocks/>
            </p:cNvSpPr>
            <p:nvPr/>
          </p:nvSpPr>
          <p:spPr bwMode="auto">
            <a:xfrm>
              <a:off x="2068" y="693"/>
              <a:ext cx="520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Information</a:t>
              </a:r>
            </a:p>
          </p:txBody>
        </p:sp>
        <p:sp>
          <p:nvSpPr>
            <p:cNvPr id="182" name="Rectangle 28"/>
            <p:cNvSpPr>
              <a:spLocks/>
            </p:cNvSpPr>
            <p:nvPr/>
          </p:nvSpPr>
          <p:spPr bwMode="auto">
            <a:xfrm>
              <a:off x="2256" y="802"/>
              <a:ext cx="376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provider</a:t>
              </a:r>
            </a:p>
          </p:txBody>
        </p:sp>
        <p:sp>
          <p:nvSpPr>
            <p:cNvPr id="183" name="Oval 29"/>
            <p:cNvSpPr>
              <a:spLocks/>
            </p:cNvSpPr>
            <p:nvPr/>
          </p:nvSpPr>
          <p:spPr bwMode="auto">
            <a:xfrm>
              <a:off x="235" y="285"/>
              <a:ext cx="713" cy="71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Rectangle 30"/>
            <p:cNvSpPr>
              <a:spLocks/>
            </p:cNvSpPr>
            <p:nvPr/>
          </p:nvSpPr>
          <p:spPr bwMode="auto">
            <a:xfrm>
              <a:off x="443" y="363"/>
              <a:ext cx="306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Dealer</a:t>
              </a:r>
            </a:p>
          </p:txBody>
        </p:sp>
        <p:sp>
          <p:nvSpPr>
            <p:cNvPr id="185" name="Oval 31"/>
            <p:cNvSpPr>
              <a:spLocks/>
            </p:cNvSpPr>
            <p:nvPr/>
          </p:nvSpPr>
          <p:spPr bwMode="auto">
            <a:xfrm>
              <a:off x="187" y="1916"/>
              <a:ext cx="833" cy="77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Rectangle 32"/>
            <p:cNvSpPr>
              <a:spLocks/>
            </p:cNvSpPr>
            <p:nvPr/>
          </p:nvSpPr>
          <p:spPr bwMode="auto">
            <a:xfrm>
              <a:off x="256" y="2329"/>
              <a:ext cx="306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Dealer</a:t>
              </a:r>
            </a:p>
          </p:txBody>
        </p:sp>
        <p:sp>
          <p:nvSpPr>
            <p:cNvPr id="187" name="Oval 33"/>
            <p:cNvSpPr>
              <a:spLocks/>
            </p:cNvSpPr>
            <p:nvPr/>
          </p:nvSpPr>
          <p:spPr bwMode="auto">
            <a:xfrm>
              <a:off x="3353" y="1868"/>
              <a:ext cx="833" cy="77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Rectangle 34"/>
            <p:cNvSpPr>
              <a:spLocks/>
            </p:cNvSpPr>
            <p:nvPr/>
          </p:nvSpPr>
          <p:spPr bwMode="auto">
            <a:xfrm>
              <a:off x="3639" y="2485"/>
              <a:ext cx="306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Dealer</a:t>
              </a:r>
            </a:p>
          </p:txBody>
        </p:sp>
        <p:sp>
          <p:nvSpPr>
            <p:cNvPr id="189" name="Rectangle 35"/>
            <p:cNvSpPr>
              <a:spLocks/>
            </p:cNvSpPr>
            <p:nvPr/>
          </p:nvSpPr>
          <p:spPr bwMode="auto">
            <a:xfrm>
              <a:off x="1129" y="356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  <p:sp>
          <p:nvSpPr>
            <p:cNvPr id="190" name="Rectangle 36"/>
            <p:cNvSpPr>
              <a:spLocks/>
            </p:cNvSpPr>
            <p:nvPr/>
          </p:nvSpPr>
          <p:spPr bwMode="auto">
            <a:xfrm>
              <a:off x="1135" y="726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  <p:sp>
          <p:nvSpPr>
            <p:cNvPr id="191" name="Rectangle 37"/>
            <p:cNvSpPr>
              <a:spLocks/>
            </p:cNvSpPr>
            <p:nvPr/>
          </p:nvSpPr>
          <p:spPr bwMode="auto">
            <a:xfrm>
              <a:off x="2730" y="356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  <p:sp>
          <p:nvSpPr>
            <p:cNvPr id="192" name="Rectangle 38"/>
            <p:cNvSpPr>
              <a:spLocks/>
            </p:cNvSpPr>
            <p:nvPr/>
          </p:nvSpPr>
          <p:spPr bwMode="auto">
            <a:xfrm>
              <a:off x="2732" y="787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  <p:sp>
          <p:nvSpPr>
            <p:cNvPr id="193" name="Rectangle 39"/>
            <p:cNvSpPr>
              <a:spLocks/>
            </p:cNvSpPr>
            <p:nvPr/>
          </p:nvSpPr>
          <p:spPr bwMode="auto">
            <a:xfrm>
              <a:off x="1141" y="2190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  <p:sp>
          <p:nvSpPr>
            <p:cNvPr id="194" name="Rectangle 40"/>
            <p:cNvSpPr>
              <a:spLocks/>
            </p:cNvSpPr>
            <p:nvPr/>
          </p:nvSpPr>
          <p:spPr bwMode="auto">
            <a:xfrm>
              <a:off x="2736" y="2286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  <p:sp>
          <p:nvSpPr>
            <p:cNvPr id="195" name="Rectangle 41"/>
            <p:cNvSpPr>
              <a:spLocks/>
            </p:cNvSpPr>
            <p:nvPr/>
          </p:nvSpPr>
          <p:spPr bwMode="auto">
            <a:xfrm>
              <a:off x="2748" y="1783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  <p:sp>
          <p:nvSpPr>
            <p:cNvPr id="196" name="Rectangle 42"/>
            <p:cNvSpPr>
              <a:spLocks/>
            </p:cNvSpPr>
            <p:nvPr/>
          </p:nvSpPr>
          <p:spPr bwMode="auto">
            <a:xfrm>
              <a:off x="682" y="1293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  <p:sp>
          <p:nvSpPr>
            <p:cNvPr id="197" name="Rectangle 43"/>
            <p:cNvSpPr>
              <a:spLocks/>
            </p:cNvSpPr>
            <p:nvPr/>
          </p:nvSpPr>
          <p:spPr bwMode="auto">
            <a:xfrm>
              <a:off x="3378" y="15"/>
              <a:ext cx="84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Dealer’s computer</a:t>
              </a:r>
            </a:p>
          </p:txBody>
        </p:sp>
        <p:sp>
          <p:nvSpPr>
            <p:cNvPr id="198" name="Rectangle 44"/>
            <p:cNvSpPr>
              <a:spLocks/>
            </p:cNvSpPr>
            <p:nvPr/>
          </p:nvSpPr>
          <p:spPr bwMode="auto">
            <a:xfrm>
              <a:off x="3437" y="1624"/>
              <a:ext cx="84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Dealer’s computer</a:t>
              </a:r>
            </a:p>
          </p:txBody>
        </p:sp>
        <p:sp>
          <p:nvSpPr>
            <p:cNvPr id="199" name="Rectangle 45"/>
            <p:cNvSpPr>
              <a:spLocks/>
            </p:cNvSpPr>
            <p:nvPr/>
          </p:nvSpPr>
          <p:spPr bwMode="auto">
            <a:xfrm>
              <a:off x="0" y="1590"/>
              <a:ext cx="84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Dealer’s computer</a:t>
              </a:r>
            </a:p>
          </p:txBody>
        </p:sp>
        <p:sp>
          <p:nvSpPr>
            <p:cNvPr id="200" name="AutoShape 46"/>
            <p:cNvSpPr>
              <a:spLocks/>
            </p:cNvSpPr>
            <p:nvPr/>
          </p:nvSpPr>
          <p:spPr bwMode="auto">
            <a:xfrm>
              <a:off x="416" y="454"/>
              <a:ext cx="169" cy="242"/>
            </a:xfrm>
            <a:prstGeom prst="roundRect">
              <a:avLst>
                <a:gd name="adj" fmla="val 3017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AutoShape 47"/>
            <p:cNvSpPr>
              <a:spLocks/>
            </p:cNvSpPr>
            <p:nvPr/>
          </p:nvSpPr>
          <p:spPr bwMode="auto">
            <a:xfrm>
              <a:off x="416" y="454"/>
              <a:ext cx="182" cy="254"/>
            </a:xfrm>
            <a:prstGeom prst="roundRect">
              <a:avLst>
                <a:gd name="adj" fmla="val 28019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Rectangle 48"/>
            <p:cNvSpPr>
              <a:spLocks/>
            </p:cNvSpPr>
            <p:nvPr/>
          </p:nvSpPr>
          <p:spPr bwMode="auto">
            <a:xfrm>
              <a:off x="428" y="454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Rectangle 49"/>
            <p:cNvSpPr>
              <a:spLocks/>
            </p:cNvSpPr>
            <p:nvPr/>
          </p:nvSpPr>
          <p:spPr bwMode="auto">
            <a:xfrm>
              <a:off x="428" y="454"/>
              <a:ext cx="170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AutoShape 50"/>
            <p:cNvSpPr>
              <a:spLocks/>
            </p:cNvSpPr>
            <p:nvPr/>
          </p:nvSpPr>
          <p:spPr bwMode="auto">
            <a:xfrm>
              <a:off x="416" y="454"/>
              <a:ext cx="182" cy="254"/>
            </a:xfrm>
            <a:prstGeom prst="roundRect">
              <a:avLst>
                <a:gd name="adj" fmla="val 28019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Line 51"/>
            <p:cNvSpPr>
              <a:spLocks noChangeShapeType="1"/>
            </p:cNvSpPr>
            <p:nvPr/>
          </p:nvSpPr>
          <p:spPr bwMode="auto">
            <a:xfrm>
              <a:off x="416" y="575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AutoShape 52"/>
            <p:cNvSpPr>
              <a:spLocks/>
            </p:cNvSpPr>
            <p:nvPr/>
          </p:nvSpPr>
          <p:spPr bwMode="auto">
            <a:xfrm>
              <a:off x="634" y="648"/>
              <a:ext cx="157" cy="241"/>
            </a:xfrm>
            <a:prstGeom prst="roundRect">
              <a:avLst>
                <a:gd name="adj" fmla="val 3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AutoShape 53"/>
            <p:cNvSpPr>
              <a:spLocks/>
            </p:cNvSpPr>
            <p:nvPr/>
          </p:nvSpPr>
          <p:spPr bwMode="auto">
            <a:xfrm>
              <a:off x="634" y="648"/>
              <a:ext cx="169" cy="253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Rectangle 54"/>
            <p:cNvSpPr>
              <a:spLocks/>
            </p:cNvSpPr>
            <p:nvPr/>
          </p:nvSpPr>
          <p:spPr bwMode="auto">
            <a:xfrm>
              <a:off x="634" y="648"/>
              <a:ext cx="157" cy="1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Rectangle 55"/>
            <p:cNvSpPr>
              <a:spLocks/>
            </p:cNvSpPr>
            <p:nvPr/>
          </p:nvSpPr>
          <p:spPr bwMode="auto">
            <a:xfrm>
              <a:off x="634" y="648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AutoShape 56"/>
            <p:cNvSpPr>
              <a:spLocks/>
            </p:cNvSpPr>
            <p:nvPr/>
          </p:nvSpPr>
          <p:spPr bwMode="auto">
            <a:xfrm>
              <a:off x="634" y="648"/>
              <a:ext cx="169" cy="253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57"/>
            <p:cNvSpPr>
              <a:spLocks noChangeShapeType="1"/>
            </p:cNvSpPr>
            <p:nvPr/>
          </p:nvSpPr>
          <p:spPr bwMode="auto">
            <a:xfrm>
              <a:off x="634" y="768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AutoShape 58"/>
            <p:cNvSpPr>
              <a:spLocks/>
            </p:cNvSpPr>
            <p:nvPr/>
          </p:nvSpPr>
          <p:spPr bwMode="auto">
            <a:xfrm>
              <a:off x="2048" y="877"/>
              <a:ext cx="169" cy="242"/>
            </a:xfrm>
            <a:prstGeom prst="roundRect">
              <a:avLst>
                <a:gd name="adj" fmla="val 3017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AutoShape 59"/>
            <p:cNvSpPr>
              <a:spLocks/>
            </p:cNvSpPr>
            <p:nvPr/>
          </p:nvSpPr>
          <p:spPr bwMode="auto">
            <a:xfrm>
              <a:off x="2048" y="877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Rectangle 60"/>
            <p:cNvSpPr>
              <a:spLocks/>
            </p:cNvSpPr>
            <p:nvPr/>
          </p:nvSpPr>
          <p:spPr bwMode="auto">
            <a:xfrm>
              <a:off x="2060" y="877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Rectangle 61"/>
            <p:cNvSpPr>
              <a:spLocks/>
            </p:cNvSpPr>
            <p:nvPr/>
          </p:nvSpPr>
          <p:spPr bwMode="auto">
            <a:xfrm>
              <a:off x="2060" y="877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AutoShape 62"/>
            <p:cNvSpPr>
              <a:spLocks/>
            </p:cNvSpPr>
            <p:nvPr/>
          </p:nvSpPr>
          <p:spPr bwMode="auto">
            <a:xfrm>
              <a:off x="2048" y="877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Line 63"/>
            <p:cNvSpPr>
              <a:spLocks noChangeShapeType="1"/>
            </p:cNvSpPr>
            <p:nvPr/>
          </p:nvSpPr>
          <p:spPr bwMode="auto">
            <a:xfrm>
              <a:off x="2048" y="998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AutoShape 64"/>
            <p:cNvSpPr>
              <a:spLocks/>
            </p:cNvSpPr>
            <p:nvPr/>
          </p:nvSpPr>
          <p:spPr bwMode="auto">
            <a:xfrm>
              <a:off x="1806" y="623"/>
              <a:ext cx="157" cy="242"/>
            </a:xfrm>
            <a:prstGeom prst="roundRect">
              <a:avLst>
                <a:gd name="adj" fmla="val 3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AutoShape 65"/>
            <p:cNvSpPr>
              <a:spLocks/>
            </p:cNvSpPr>
            <p:nvPr/>
          </p:nvSpPr>
          <p:spPr bwMode="auto">
            <a:xfrm>
              <a:off x="1806" y="623"/>
              <a:ext cx="169" cy="254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Rectangle 66"/>
            <p:cNvSpPr>
              <a:spLocks/>
            </p:cNvSpPr>
            <p:nvPr/>
          </p:nvSpPr>
          <p:spPr bwMode="auto">
            <a:xfrm>
              <a:off x="1806" y="623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Rectangle 67"/>
            <p:cNvSpPr>
              <a:spLocks/>
            </p:cNvSpPr>
            <p:nvPr/>
          </p:nvSpPr>
          <p:spPr bwMode="auto">
            <a:xfrm>
              <a:off x="1806" y="623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AutoShape 68"/>
            <p:cNvSpPr>
              <a:spLocks/>
            </p:cNvSpPr>
            <p:nvPr/>
          </p:nvSpPr>
          <p:spPr bwMode="auto">
            <a:xfrm>
              <a:off x="1806" y="623"/>
              <a:ext cx="169" cy="254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Line 69"/>
            <p:cNvSpPr>
              <a:spLocks noChangeShapeType="1"/>
            </p:cNvSpPr>
            <p:nvPr/>
          </p:nvSpPr>
          <p:spPr bwMode="auto">
            <a:xfrm>
              <a:off x="1806" y="744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AutoShape 70"/>
            <p:cNvSpPr>
              <a:spLocks/>
            </p:cNvSpPr>
            <p:nvPr/>
          </p:nvSpPr>
          <p:spPr bwMode="auto">
            <a:xfrm>
              <a:off x="2229" y="394"/>
              <a:ext cx="169" cy="242"/>
            </a:xfrm>
            <a:prstGeom prst="roundRect">
              <a:avLst>
                <a:gd name="adj" fmla="val 3017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AutoShape 71"/>
            <p:cNvSpPr>
              <a:spLocks/>
            </p:cNvSpPr>
            <p:nvPr/>
          </p:nvSpPr>
          <p:spPr bwMode="auto">
            <a:xfrm>
              <a:off x="2229" y="394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Rectangle 72"/>
            <p:cNvSpPr>
              <a:spLocks/>
            </p:cNvSpPr>
            <p:nvPr/>
          </p:nvSpPr>
          <p:spPr bwMode="auto">
            <a:xfrm>
              <a:off x="2241" y="394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Rectangle 73"/>
            <p:cNvSpPr>
              <a:spLocks/>
            </p:cNvSpPr>
            <p:nvPr/>
          </p:nvSpPr>
          <p:spPr bwMode="auto">
            <a:xfrm>
              <a:off x="2241" y="394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AutoShape 74"/>
            <p:cNvSpPr>
              <a:spLocks/>
            </p:cNvSpPr>
            <p:nvPr/>
          </p:nvSpPr>
          <p:spPr bwMode="auto">
            <a:xfrm>
              <a:off x="2229" y="394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Line 75"/>
            <p:cNvSpPr>
              <a:spLocks noChangeShapeType="1"/>
            </p:cNvSpPr>
            <p:nvPr/>
          </p:nvSpPr>
          <p:spPr bwMode="auto">
            <a:xfrm>
              <a:off x="2229" y="515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76"/>
            <p:cNvSpPr>
              <a:spLocks/>
            </p:cNvSpPr>
            <p:nvPr/>
          </p:nvSpPr>
          <p:spPr bwMode="auto">
            <a:xfrm>
              <a:off x="3715" y="1940"/>
              <a:ext cx="73" cy="61"/>
            </a:xfrm>
            <a:custGeom>
              <a:avLst/>
              <a:gdLst/>
              <a:ahLst/>
              <a:cxnLst>
                <a:cxn ang="0">
                  <a:pos x="3551" y="4249"/>
                </a:cxn>
                <a:cxn ang="0">
                  <a:pos x="7101" y="0"/>
                </a:cxn>
                <a:cxn ang="0">
                  <a:pos x="21600" y="21600"/>
                </a:cxn>
                <a:cxn ang="0">
                  <a:pos x="0" y="13102"/>
                </a:cxn>
                <a:cxn ang="0">
                  <a:pos x="3551" y="4249"/>
                </a:cxn>
                <a:cxn ang="0">
                  <a:pos x="3551" y="4249"/>
                </a:cxn>
              </a:cxnLst>
              <a:rect l="0" t="0" r="r" b="b"/>
              <a:pathLst>
                <a:path w="21600" h="21600">
                  <a:moveTo>
                    <a:pt x="3551" y="4249"/>
                  </a:moveTo>
                  <a:lnTo>
                    <a:pt x="7101" y="0"/>
                  </a:lnTo>
                  <a:lnTo>
                    <a:pt x="21600" y="21600"/>
                  </a:lnTo>
                  <a:lnTo>
                    <a:pt x="0" y="13102"/>
                  </a:lnTo>
                  <a:lnTo>
                    <a:pt x="3551" y="4249"/>
                  </a:lnTo>
                  <a:close/>
                  <a:moveTo>
                    <a:pt x="3551" y="4249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Line 77"/>
            <p:cNvSpPr>
              <a:spLocks noChangeShapeType="1"/>
            </p:cNvSpPr>
            <p:nvPr/>
          </p:nvSpPr>
          <p:spPr bwMode="auto">
            <a:xfrm>
              <a:off x="2168" y="974"/>
              <a:ext cx="1559" cy="9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78"/>
            <p:cNvSpPr>
              <a:spLocks/>
            </p:cNvSpPr>
            <p:nvPr/>
          </p:nvSpPr>
          <p:spPr bwMode="auto">
            <a:xfrm>
              <a:off x="839" y="1965"/>
              <a:ext cx="73" cy="60"/>
            </a:xfrm>
            <a:custGeom>
              <a:avLst/>
              <a:gdLst/>
              <a:ahLst/>
              <a:cxnLst>
                <a:cxn ang="0">
                  <a:pos x="18049" y="4320"/>
                </a:cxn>
                <a:cxn ang="0">
                  <a:pos x="21600" y="12960"/>
                </a:cxn>
                <a:cxn ang="0">
                  <a:pos x="0" y="21600"/>
                </a:cxn>
                <a:cxn ang="0">
                  <a:pos x="10652" y="0"/>
                </a:cxn>
                <a:cxn ang="0">
                  <a:pos x="18049" y="4320"/>
                </a:cxn>
                <a:cxn ang="0">
                  <a:pos x="18049" y="4320"/>
                </a:cxn>
              </a:cxnLst>
              <a:rect l="0" t="0" r="r" b="b"/>
              <a:pathLst>
                <a:path w="21600" h="21600">
                  <a:moveTo>
                    <a:pt x="18049" y="4320"/>
                  </a:moveTo>
                  <a:lnTo>
                    <a:pt x="21600" y="12960"/>
                  </a:lnTo>
                  <a:lnTo>
                    <a:pt x="0" y="21600"/>
                  </a:lnTo>
                  <a:lnTo>
                    <a:pt x="10652" y="0"/>
                  </a:lnTo>
                  <a:lnTo>
                    <a:pt x="18049" y="4320"/>
                  </a:lnTo>
                  <a:close/>
                  <a:moveTo>
                    <a:pt x="18049" y="432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Line 79"/>
            <p:cNvSpPr>
              <a:spLocks noChangeShapeType="1"/>
            </p:cNvSpPr>
            <p:nvPr/>
          </p:nvSpPr>
          <p:spPr bwMode="auto">
            <a:xfrm flipH="1">
              <a:off x="900" y="974"/>
              <a:ext cx="1196" cy="10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80"/>
            <p:cNvSpPr>
              <a:spLocks/>
            </p:cNvSpPr>
            <p:nvPr/>
          </p:nvSpPr>
          <p:spPr bwMode="auto">
            <a:xfrm>
              <a:off x="803" y="708"/>
              <a:ext cx="72" cy="36"/>
            </a:xfrm>
            <a:custGeom>
              <a:avLst/>
              <a:gdLst/>
              <a:ahLst/>
              <a:cxnLst>
                <a:cxn ang="0">
                  <a:pos x="21600" y="14400"/>
                </a:cxn>
                <a:cxn ang="0">
                  <a:pos x="21600" y="21600"/>
                </a:cxn>
                <a:cxn ang="0">
                  <a:pos x="0" y="14400"/>
                </a:cxn>
                <a:cxn ang="0">
                  <a:pos x="21600" y="0"/>
                </a:cxn>
                <a:cxn ang="0">
                  <a:pos x="21600" y="14400"/>
                </a:cxn>
                <a:cxn ang="0">
                  <a:pos x="21600" y="14400"/>
                </a:cxn>
              </a:cxnLst>
              <a:rect l="0" t="0" r="r" b="b"/>
              <a:pathLst>
                <a:path w="21600" h="21600">
                  <a:moveTo>
                    <a:pt x="21600" y="14400"/>
                  </a:moveTo>
                  <a:lnTo>
                    <a:pt x="21600" y="21600"/>
                  </a:lnTo>
                  <a:lnTo>
                    <a:pt x="0" y="14400"/>
                  </a:lnTo>
                  <a:lnTo>
                    <a:pt x="21600" y="0"/>
                  </a:lnTo>
                  <a:lnTo>
                    <a:pt x="21600" y="14400"/>
                  </a:lnTo>
                  <a:close/>
                  <a:moveTo>
                    <a:pt x="21600" y="144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Line 81"/>
            <p:cNvSpPr>
              <a:spLocks noChangeShapeType="1"/>
            </p:cNvSpPr>
            <p:nvPr/>
          </p:nvSpPr>
          <p:spPr bwMode="auto">
            <a:xfrm flipH="1">
              <a:off x="888" y="684"/>
              <a:ext cx="990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82"/>
            <p:cNvSpPr>
              <a:spLocks/>
            </p:cNvSpPr>
            <p:nvPr/>
          </p:nvSpPr>
          <p:spPr bwMode="auto">
            <a:xfrm>
              <a:off x="3727" y="781"/>
              <a:ext cx="73" cy="48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0" y="0"/>
                </a:cxn>
                <a:cxn ang="0">
                  <a:pos x="21600" y="10800"/>
                </a:cxn>
                <a:cxn ang="0">
                  <a:pos x="0" y="21600"/>
                </a:cxn>
                <a:cxn ang="0">
                  <a:pos x="0" y="108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0"/>
                  </a:lnTo>
                  <a:lnTo>
                    <a:pt x="21600" y="10800"/>
                  </a:lnTo>
                  <a:lnTo>
                    <a:pt x="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Line 83"/>
            <p:cNvSpPr>
              <a:spLocks noChangeShapeType="1"/>
            </p:cNvSpPr>
            <p:nvPr/>
          </p:nvSpPr>
          <p:spPr bwMode="auto">
            <a:xfrm>
              <a:off x="1931" y="665"/>
              <a:ext cx="1784" cy="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84"/>
            <p:cNvSpPr>
              <a:spLocks/>
            </p:cNvSpPr>
            <p:nvPr/>
          </p:nvSpPr>
          <p:spPr bwMode="auto">
            <a:xfrm>
              <a:off x="513" y="2001"/>
              <a:ext cx="72" cy="60"/>
            </a:xfrm>
            <a:custGeom>
              <a:avLst/>
              <a:gdLst/>
              <a:ahLst/>
              <a:cxnLst>
                <a:cxn ang="0">
                  <a:pos x="18000" y="4320"/>
                </a:cxn>
                <a:cxn ang="0">
                  <a:pos x="21600" y="8640"/>
                </a:cxn>
                <a:cxn ang="0">
                  <a:pos x="0" y="21600"/>
                </a:cxn>
                <a:cxn ang="0">
                  <a:pos x="10800" y="0"/>
                </a:cxn>
                <a:cxn ang="0">
                  <a:pos x="18000" y="4320"/>
                </a:cxn>
                <a:cxn ang="0">
                  <a:pos x="18000" y="4320"/>
                </a:cxn>
              </a:cxnLst>
              <a:rect l="0" t="0" r="r" b="b"/>
              <a:pathLst>
                <a:path w="21600" h="21600">
                  <a:moveTo>
                    <a:pt x="18000" y="4320"/>
                  </a:moveTo>
                  <a:lnTo>
                    <a:pt x="21600" y="8640"/>
                  </a:lnTo>
                  <a:lnTo>
                    <a:pt x="0" y="21600"/>
                  </a:lnTo>
                  <a:lnTo>
                    <a:pt x="10800" y="0"/>
                  </a:lnTo>
                  <a:lnTo>
                    <a:pt x="18000" y="4320"/>
                  </a:lnTo>
                  <a:close/>
                  <a:moveTo>
                    <a:pt x="18000" y="432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Line 85"/>
            <p:cNvSpPr>
              <a:spLocks noChangeShapeType="1"/>
            </p:cNvSpPr>
            <p:nvPr/>
          </p:nvSpPr>
          <p:spPr bwMode="auto">
            <a:xfrm flipH="1">
              <a:off x="573" y="720"/>
              <a:ext cx="1305" cy="12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86"/>
            <p:cNvSpPr>
              <a:spLocks/>
            </p:cNvSpPr>
            <p:nvPr/>
          </p:nvSpPr>
          <p:spPr bwMode="auto">
            <a:xfrm>
              <a:off x="598" y="491"/>
              <a:ext cx="72" cy="48"/>
            </a:xfrm>
            <a:custGeom>
              <a:avLst/>
              <a:gdLst/>
              <a:ahLst/>
              <a:cxnLst>
                <a:cxn ang="0">
                  <a:pos x="21600" y="10800"/>
                </a:cxn>
                <a:cxn ang="0">
                  <a:pos x="21600" y="21600"/>
                </a:cxn>
                <a:cxn ang="0">
                  <a:pos x="0" y="16200"/>
                </a:cxn>
                <a:cxn ang="0">
                  <a:pos x="21600" y="0"/>
                </a:cxn>
                <a:cxn ang="0">
                  <a:pos x="21600" y="10800"/>
                </a:cxn>
                <a:cxn ang="0">
                  <a:pos x="21600" y="10800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600" y="21600"/>
                  </a:lnTo>
                  <a:lnTo>
                    <a:pt x="0" y="16200"/>
                  </a:lnTo>
                  <a:lnTo>
                    <a:pt x="21600" y="0"/>
                  </a:lnTo>
                  <a:lnTo>
                    <a:pt x="21600" y="10800"/>
                  </a:lnTo>
                  <a:close/>
                  <a:moveTo>
                    <a:pt x="21600" y="108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Line 87"/>
            <p:cNvSpPr>
              <a:spLocks noChangeShapeType="1"/>
            </p:cNvSpPr>
            <p:nvPr/>
          </p:nvSpPr>
          <p:spPr bwMode="auto">
            <a:xfrm flipH="1">
              <a:off x="682" y="454"/>
              <a:ext cx="1595" cy="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88"/>
            <p:cNvSpPr>
              <a:spLocks/>
            </p:cNvSpPr>
            <p:nvPr/>
          </p:nvSpPr>
          <p:spPr bwMode="auto">
            <a:xfrm>
              <a:off x="3546" y="503"/>
              <a:ext cx="84" cy="36"/>
            </a:xfrm>
            <a:custGeom>
              <a:avLst/>
              <a:gdLst/>
              <a:ahLst/>
              <a:cxnLst>
                <a:cxn ang="0">
                  <a:pos x="0" y="14400"/>
                </a:cxn>
                <a:cxn ang="0">
                  <a:pos x="0" y="0"/>
                </a:cxn>
                <a:cxn ang="0">
                  <a:pos x="21600" y="14400"/>
                </a:cxn>
                <a:cxn ang="0">
                  <a:pos x="0" y="21600"/>
                </a:cxn>
                <a:cxn ang="0">
                  <a:pos x="0" y="14400"/>
                </a:cxn>
                <a:cxn ang="0">
                  <a:pos x="0" y="14400"/>
                </a:cxn>
              </a:cxnLst>
              <a:rect l="0" t="0" r="r" b="b"/>
              <a:pathLst>
                <a:path w="21600" h="21600">
                  <a:moveTo>
                    <a:pt x="0" y="14400"/>
                  </a:moveTo>
                  <a:lnTo>
                    <a:pt x="0" y="0"/>
                  </a:lnTo>
                  <a:lnTo>
                    <a:pt x="21600" y="14400"/>
                  </a:lnTo>
                  <a:lnTo>
                    <a:pt x="0" y="21600"/>
                  </a:lnTo>
                  <a:lnTo>
                    <a:pt x="0" y="14400"/>
                  </a:lnTo>
                  <a:close/>
                  <a:moveTo>
                    <a:pt x="0" y="144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Line 89"/>
            <p:cNvSpPr>
              <a:spLocks noChangeShapeType="1"/>
            </p:cNvSpPr>
            <p:nvPr/>
          </p:nvSpPr>
          <p:spPr bwMode="auto">
            <a:xfrm>
              <a:off x="2350" y="454"/>
              <a:ext cx="1196" cy="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AutoShape 90"/>
            <p:cNvSpPr>
              <a:spLocks/>
            </p:cNvSpPr>
            <p:nvPr/>
          </p:nvSpPr>
          <p:spPr bwMode="auto">
            <a:xfrm>
              <a:off x="3630" y="478"/>
              <a:ext cx="170" cy="242"/>
            </a:xfrm>
            <a:prstGeom prst="roundRect">
              <a:avLst>
                <a:gd name="adj" fmla="val 30000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AutoShape 91"/>
            <p:cNvSpPr>
              <a:spLocks/>
            </p:cNvSpPr>
            <p:nvPr/>
          </p:nvSpPr>
          <p:spPr bwMode="auto">
            <a:xfrm>
              <a:off x="3630" y="478"/>
              <a:ext cx="182" cy="254"/>
            </a:xfrm>
            <a:prstGeom prst="roundRect">
              <a:avLst>
                <a:gd name="adj" fmla="val 28019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Rectangle 92"/>
            <p:cNvSpPr>
              <a:spLocks/>
            </p:cNvSpPr>
            <p:nvPr/>
          </p:nvSpPr>
          <p:spPr bwMode="auto">
            <a:xfrm>
              <a:off x="3630" y="478"/>
              <a:ext cx="170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Rectangle 93"/>
            <p:cNvSpPr>
              <a:spLocks/>
            </p:cNvSpPr>
            <p:nvPr/>
          </p:nvSpPr>
          <p:spPr bwMode="auto">
            <a:xfrm>
              <a:off x="3630" y="478"/>
              <a:ext cx="182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AutoShape 94"/>
            <p:cNvSpPr>
              <a:spLocks/>
            </p:cNvSpPr>
            <p:nvPr/>
          </p:nvSpPr>
          <p:spPr bwMode="auto">
            <a:xfrm>
              <a:off x="3630" y="478"/>
              <a:ext cx="182" cy="254"/>
            </a:xfrm>
            <a:prstGeom prst="roundRect">
              <a:avLst>
                <a:gd name="adj" fmla="val 28019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Line 95"/>
            <p:cNvSpPr>
              <a:spLocks noChangeShapeType="1"/>
            </p:cNvSpPr>
            <p:nvPr/>
          </p:nvSpPr>
          <p:spPr bwMode="auto">
            <a:xfrm>
              <a:off x="3630" y="599"/>
              <a:ext cx="1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AutoShape 96"/>
            <p:cNvSpPr>
              <a:spLocks/>
            </p:cNvSpPr>
            <p:nvPr/>
          </p:nvSpPr>
          <p:spPr bwMode="auto">
            <a:xfrm>
              <a:off x="3800" y="684"/>
              <a:ext cx="169" cy="242"/>
            </a:xfrm>
            <a:prstGeom prst="roundRect">
              <a:avLst>
                <a:gd name="adj" fmla="val 3017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AutoShape 97"/>
            <p:cNvSpPr>
              <a:spLocks/>
            </p:cNvSpPr>
            <p:nvPr/>
          </p:nvSpPr>
          <p:spPr bwMode="auto">
            <a:xfrm>
              <a:off x="3800" y="684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Rectangle 98"/>
            <p:cNvSpPr>
              <a:spLocks/>
            </p:cNvSpPr>
            <p:nvPr/>
          </p:nvSpPr>
          <p:spPr bwMode="auto">
            <a:xfrm>
              <a:off x="3812" y="684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Rectangle 99"/>
            <p:cNvSpPr>
              <a:spLocks/>
            </p:cNvSpPr>
            <p:nvPr/>
          </p:nvSpPr>
          <p:spPr bwMode="auto">
            <a:xfrm>
              <a:off x="3812" y="684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AutoShape 100"/>
            <p:cNvSpPr>
              <a:spLocks/>
            </p:cNvSpPr>
            <p:nvPr/>
          </p:nvSpPr>
          <p:spPr bwMode="auto">
            <a:xfrm>
              <a:off x="3800" y="684"/>
              <a:ext cx="181" cy="254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Line 101"/>
            <p:cNvSpPr>
              <a:spLocks noChangeShapeType="1"/>
            </p:cNvSpPr>
            <p:nvPr/>
          </p:nvSpPr>
          <p:spPr bwMode="auto">
            <a:xfrm>
              <a:off x="3800" y="805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AutoShape 102"/>
            <p:cNvSpPr>
              <a:spLocks/>
            </p:cNvSpPr>
            <p:nvPr/>
          </p:nvSpPr>
          <p:spPr bwMode="auto">
            <a:xfrm>
              <a:off x="3788" y="1928"/>
              <a:ext cx="157" cy="242"/>
            </a:xfrm>
            <a:prstGeom prst="roundRect">
              <a:avLst>
                <a:gd name="adj" fmla="val 3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AutoShape 103"/>
            <p:cNvSpPr>
              <a:spLocks/>
            </p:cNvSpPr>
            <p:nvPr/>
          </p:nvSpPr>
          <p:spPr bwMode="auto">
            <a:xfrm>
              <a:off x="3788" y="1928"/>
              <a:ext cx="169" cy="254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Rectangle 104"/>
            <p:cNvSpPr>
              <a:spLocks/>
            </p:cNvSpPr>
            <p:nvPr/>
          </p:nvSpPr>
          <p:spPr bwMode="auto">
            <a:xfrm>
              <a:off x="3788" y="1928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Rectangle 105"/>
            <p:cNvSpPr>
              <a:spLocks/>
            </p:cNvSpPr>
            <p:nvPr/>
          </p:nvSpPr>
          <p:spPr bwMode="auto">
            <a:xfrm>
              <a:off x="3788" y="1928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AutoShape 106"/>
            <p:cNvSpPr>
              <a:spLocks/>
            </p:cNvSpPr>
            <p:nvPr/>
          </p:nvSpPr>
          <p:spPr bwMode="auto">
            <a:xfrm>
              <a:off x="3788" y="1928"/>
              <a:ext cx="169" cy="254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Line 107"/>
            <p:cNvSpPr>
              <a:spLocks noChangeShapeType="1"/>
            </p:cNvSpPr>
            <p:nvPr/>
          </p:nvSpPr>
          <p:spPr bwMode="auto">
            <a:xfrm>
              <a:off x="3788" y="2049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AutoShape 108"/>
            <p:cNvSpPr>
              <a:spLocks/>
            </p:cNvSpPr>
            <p:nvPr/>
          </p:nvSpPr>
          <p:spPr bwMode="auto">
            <a:xfrm>
              <a:off x="3522" y="1989"/>
              <a:ext cx="157" cy="253"/>
            </a:xfrm>
            <a:prstGeom prst="roundRect">
              <a:avLst>
                <a:gd name="adj" fmla="val 3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AutoShape 109"/>
            <p:cNvSpPr>
              <a:spLocks/>
            </p:cNvSpPr>
            <p:nvPr/>
          </p:nvSpPr>
          <p:spPr bwMode="auto">
            <a:xfrm>
              <a:off x="3522" y="1989"/>
              <a:ext cx="169" cy="266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Rectangle 110"/>
            <p:cNvSpPr>
              <a:spLocks/>
            </p:cNvSpPr>
            <p:nvPr/>
          </p:nvSpPr>
          <p:spPr bwMode="auto">
            <a:xfrm>
              <a:off x="3522" y="2001"/>
              <a:ext cx="157" cy="1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Rectangle 111"/>
            <p:cNvSpPr>
              <a:spLocks/>
            </p:cNvSpPr>
            <p:nvPr/>
          </p:nvSpPr>
          <p:spPr bwMode="auto">
            <a:xfrm>
              <a:off x="3522" y="2001"/>
              <a:ext cx="169" cy="12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AutoShape 112"/>
            <p:cNvSpPr>
              <a:spLocks/>
            </p:cNvSpPr>
            <p:nvPr/>
          </p:nvSpPr>
          <p:spPr bwMode="auto">
            <a:xfrm>
              <a:off x="3522" y="1989"/>
              <a:ext cx="169" cy="266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Line 113"/>
            <p:cNvSpPr>
              <a:spLocks noChangeShapeType="1"/>
            </p:cNvSpPr>
            <p:nvPr/>
          </p:nvSpPr>
          <p:spPr bwMode="auto">
            <a:xfrm>
              <a:off x="3522" y="2122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AutoShape 114"/>
            <p:cNvSpPr>
              <a:spLocks/>
            </p:cNvSpPr>
            <p:nvPr/>
          </p:nvSpPr>
          <p:spPr bwMode="auto">
            <a:xfrm>
              <a:off x="3739" y="2230"/>
              <a:ext cx="169" cy="254"/>
            </a:xfrm>
            <a:prstGeom prst="roundRect">
              <a:avLst>
                <a:gd name="adj" fmla="val 3017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AutoShape 115"/>
            <p:cNvSpPr>
              <a:spLocks/>
            </p:cNvSpPr>
            <p:nvPr/>
          </p:nvSpPr>
          <p:spPr bwMode="auto">
            <a:xfrm>
              <a:off x="3739" y="2230"/>
              <a:ext cx="181" cy="266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Rectangle 116"/>
            <p:cNvSpPr>
              <a:spLocks/>
            </p:cNvSpPr>
            <p:nvPr/>
          </p:nvSpPr>
          <p:spPr bwMode="auto">
            <a:xfrm>
              <a:off x="3751" y="2242"/>
              <a:ext cx="157" cy="1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Rectangle 117"/>
            <p:cNvSpPr>
              <a:spLocks/>
            </p:cNvSpPr>
            <p:nvPr/>
          </p:nvSpPr>
          <p:spPr bwMode="auto">
            <a:xfrm>
              <a:off x="3751" y="2242"/>
              <a:ext cx="169" cy="12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AutoShape 118"/>
            <p:cNvSpPr>
              <a:spLocks/>
            </p:cNvSpPr>
            <p:nvPr/>
          </p:nvSpPr>
          <p:spPr bwMode="auto">
            <a:xfrm>
              <a:off x="3739" y="2230"/>
              <a:ext cx="181" cy="266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Line 119"/>
            <p:cNvSpPr>
              <a:spLocks noChangeShapeType="1"/>
            </p:cNvSpPr>
            <p:nvPr/>
          </p:nvSpPr>
          <p:spPr bwMode="auto">
            <a:xfrm>
              <a:off x="3739" y="2363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AutoShape 120"/>
            <p:cNvSpPr>
              <a:spLocks/>
            </p:cNvSpPr>
            <p:nvPr/>
          </p:nvSpPr>
          <p:spPr bwMode="auto">
            <a:xfrm>
              <a:off x="2035" y="1699"/>
              <a:ext cx="158" cy="241"/>
            </a:xfrm>
            <a:prstGeom prst="roundRect">
              <a:avLst>
                <a:gd name="adj" fmla="val 32278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AutoShape 121"/>
            <p:cNvSpPr>
              <a:spLocks/>
            </p:cNvSpPr>
            <p:nvPr/>
          </p:nvSpPr>
          <p:spPr bwMode="auto">
            <a:xfrm>
              <a:off x="2035" y="1699"/>
              <a:ext cx="170" cy="253"/>
            </a:xfrm>
            <a:prstGeom prst="roundRect">
              <a:avLst>
                <a:gd name="adj" fmla="val 30000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Rectangle 122"/>
            <p:cNvSpPr>
              <a:spLocks/>
            </p:cNvSpPr>
            <p:nvPr/>
          </p:nvSpPr>
          <p:spPr bwMode="auto">
            <a:xfrm>
              <a:off x="2035" y="1699"/>
              <a:ext cx="158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Rectangle 123"/>
            <p:cNvSpPr>
              <a:spLocks/>
            </p:cNvSpPr>
            <p:nvPr/>
          </p:nvSpPr>
          <p:spPr bwMode="auto">
            <a:xfrm>
              <a:off x="2035" y="1699"/>
              <a:ext cx="170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AutoShape 124"/>
            <p:cNvSpPr>
              <a:spLocks/>
            </p:cNvSpPr>
            <p:nvPr/>
          </p:nvSpPr>
          <p:spPr bwMode="auto">
            <a:xfrm>
              <a:off x="2035" y="1699"/>
              <a:ext cx="170" cy="253"/>
            </a:xfrm>
            <a:prstGeom prst="roundRect">
              <a:avLst>
                <a:gd name="adj" fmla="val 3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Line 125"/>
            <p:cNvSpPr>
              <a:spLocks noChangeShapeType="1"/>
            </p:cNvSpPr>
            <p:nvPr/>
          </p:nvSpPr>
          <p:spPr bwMode="auto">
            <a:xfrm>
              <a:off x="2035" y="1820"/>
              <a:ext cx="1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AutoShape 126"/>
            <p:cNvSpPr>
              <a:spLocks/>
            </p:cNvSpPr>
            <p:nvPr/>
          </p:nvSpPr>
          <p:spPr bwMode="auto">
            <a:xfrm>
              <a:off x="2205" y="2182"/>
              <a:ext cx="157" cy="242"/>
            </a:xfrm>
            <a:prstGeom prst="roundRect">
              <a:avLst>
                <a:gd name="adj" fmla="val 3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AutoShape 127"/>
            <p:cNvSpPr>
              <a:spLocks/>
            </p:cNvSpPr>
            <p:nvPr/>
          </p:nvSpPr>
          <p:spPr bwMode="auto">
            <a:xfrm>
              <a:off x="2205" y="2182"/>
              <a:ext cx="169" cy="254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Rectangle 128"/>
            <p:cNvSpPr>
              <a:spLocks/>
            </p:cNvSpPr>
            <p:nvPr/>
          </p:nvSpPr>
          <p:spPr bwMode="auto">
            <a:xfrm>
              <a:off x="2205" y="2182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Rectangle 129"/>
            <p:cNvSpPr>
              <a:spLocks/>
            </p:cNvSpPr>
            <p:nvPr/>
          </p:nvSpPr>
          <p:spPr bwMode="auto">
            <a:xfrm>
              <a:off x="2205" y="2182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AutoShape 130"/>
            <p:cNvSpPr>
              <a:spLocks/>
            </p:cNvSpPr>
            <p:nvPr/>
          </p:nvSpPr>
          <p:spPr bwMode="auto">
            <a:xfrm>
              <a:off x="2205" y="2182"/>
              <a:ext cx="169" cy="254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Line 131"/>
            <p:cNvSpPr>
              <a:spLocks noChangeShapeType="1"/>
            </p:cNvSpPr>
            <p:nvPr/>
          </p:nvSpPr>
          <p:spPr bwMode="auto">
            <a:xfrm>
              <a:off x="2205" y="2303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Freeform 132"/>
            <p:cNvSpPr>
              <a:spLocks/>
            </p:cNvSpPr>
            <p:nvPr/>
          </p:nvSpPr>
          <p:spPr bwMode="auto">
            <a:xfrm>
              <a:off x="3655" y="2291"/>
              <a:ext cx="84" cy="48"/>
            </a:xfrm>
            <a:custGeom>
              <a:avLst/>
              <a:gdLst/>
              <a:ahLst/>
              <a:cxnLst>
                <a:cxn ang="0">
                  <a:pos x="0" y="10800"/>
                </a:cxn>
                <a:cxn ang="0">
                  <a:pos x="0" y="0"/>
                </a:cxn>
                <a:cxn ang="0">
                  <a:pos x="21600" y="10800"/>
                </a:cxn>
                <a:cxn ang="0">
                  <a:pos x="0" y="21600"/>
                </a:cxn>
                <a:cxn ang="0">
                  <a:pos x="0" y="10800"/>
                </a:cxn>
                <a:cxn ang="0">
                  <a:pos x="0" y="10800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0"/>
                  </a:lnTo>
                  <a:lnTo>
                    <a:pt x="21600" y="10800"/>
                  </a:lnTo>
                  <a:lnTo>
                    <a:pt x="0" y="21600"/>
                  </a:lnTo>
                  <a:lnTo>
                    <a:pt x="0" y="108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Line 133"/>
            <p:cNvSpPr>
              <a:spLocks noChangeShapeType="1"/>
            </p:cNvSpPr>
            <p:nvPr/>
          </p:nvSpPr>
          <p:spPr bwMode="auto">
            <a:xfrm>
              <a:off x="2301" y="2255"/>
              <a:ext cx="1354" cy="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134"/>
            <p:cNvSpPr>
              <a:spLocks/>
            </p:cNvSpPr>
            <p:nvPr/>
          </p:nvSpPr>
          <p:spPr bwMode="auto">
            <a:xfrm>
              <a:off x="791" y="2339"/>
              <a:ext cx="72" cy="36"/>
            </a:xfrm>
            <a:custGeom>
              <a:avLst/>
              <a:gdLst/>
              <a:ahLst/>
              <a:cxnLst>
                <a:cxn ang="0">
                  <a:pos x="21600" y="14400"/>
                </a:cxn>
                <a:cxn ang="0">
                  <a:pos x="21600" y="21600"/>
                </a:cxn>
                <a:cxn ang="0">
                  <a:pos x="0" y="14400"/>
                </a:cxn>
                <a:cxn ang="0">
                  <a:pos x="21600" y="0"/>
                </a:cxn>
                <a:cxn ang="0">
                  <a:pos x="21600" y="14400"/>
                </a:cxn>
                <a:cxn ang="0">
                  <a:pos x="21600" y="14400"/>
                </a:cxn>
              </a:cxnLst>
              <a:rect l="0" t="0" r="r" b="b"/>
              <a:pathLst>
                <a:path w="21600" h="21600">
                  <a:moveTo>
                    <a:pt x="21600" y="14400"/>
                  </a:moveTo>
                  <a:lnTo>
                    <a:pt x="21600" y="21600"/>
                  </a:lnTo>
                  <a:lnTo>
                    <a:pt x="0" y="14400"/>
                  </a:lnTo>
                  <a:lnTo>
                    <a:pt x="21600" y="0"/>
                  </a:lnTo>
                  <a:lnTo>
                    <a:pt x="21600" y="14400"/>
                  </a:lnTo>
                  <a:close/>
                  <a:moveTo>
                    <a:pt x="21600" y="144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Line 135"/>
            <p:cNvSpPr>
              <a:spLocks noChangeShapeType="1"/>
            </p:cNvSpPr>
            <p:nvPr/>
          </p:nvSpPr>
          <p:spPr bwMode="auto">
            <a:xfrm flipH="1">
              <a:off x="875" y="2279"/>
              <a:ext cx="1354" cy="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136"/>
            <p:cNvSpPr>
              <a:spLocks/>
            </p:cNvSpPr>
            <p:nvPr/>
          </p:nvSpPr>
          <p:spPr bwMode="auto">
            <a:xfrm>
              <a:off x="3425" y="2037"/>
              <a:ext cx="85" cy="48"/>
            </a:xfrm>
            <a:custGeom>
              <a:avLst/>
              <a:gdLst/>
              <a:ahLst/>
              <a:cxnLst>
                <a:cxn ang="0">
                  <a:pos x="3049" y="10800"/>
                </a:cxn>
                <a:cxn ang="0">
                  <a:pos x="3049" y="0"/>
                </a:cxn>
                <a:cxn ang="0">
                  <a:pos x="21600" y="16200"/>
                </a:cxn>
                <a:cxn ang="0">
                  <a:pos x="0" y="21600"/>
                </a:cxn>
                <a:cxn ang="0">
                  <a:pos x="3049" y="10800"/>
                </a:cxn>
                <a:cxn ang="0">
                  <a:pos x="3049" y="10800"/>
                </a:cxn>
              </a:cxnLst>
              <a:rect l="0" t="0" r="r" b="b"/>
              <a:pathLst>
                <a:path w="21600" h="21600">
                  <a:moveTo>
                    <a:pt x="3049" y="10800"/>
                  </a:moveTo>
                  <a:lnTo>
                    <a:pt x="3049" y="0"/>
                  </a:lnTo>
                  <a:lnTo>
                    <a:pt x="21600" y="16200"/>
                  </a:lnTo>
                  <a:lnTo>
                    <a:pt x="0" y="21600"/>
                  </a:lnTo>
                  <a:lnTo>
                    <a:pt x="3049" y="10800"/>
                  </a:lnTo>
                  <a:close/>
                  <a:moveTo>
                    <a:pt x="3049" y="10800"/>
                  </a:move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Line 137"/>
            <p:cNvSpPr>
              <a:spLocks noChangeShapeType="1"/>
            </p:cNvSpPr>
            <p:nvPr/>
          </p:nvSpPr>
          <p:spPr bwMode="auto">
            <a:xfrm>
              <a:off x="2156" y="1795"/>
              <a:ext cx="1269" cy="2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AutoShape 138"/>
            <p:cNvSpPr>
              <a:spLocks/>
            </p:cNvSpPr>
            <p:nvPr/>
          </p:nvSpPr>
          <p:spPr bwMode="auto">
            <a:xfrm>
              <a:off x="622" y="2291"/>
              <a:ext cx="157" cy="254"/>
            </a:xfrm>
            <a:prstGeom prst="roundRect">
              <a:avLst>
                <a:gd name="adj" fmla="val 3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AutoShape 139"/>
            <p:cNvSpPr>
              <a:spLocks/>
            </p:cNvSpPr>
            <p:nvPr/>
          </p:nvSpPr>
          <p:spPr bwMode="auto">
            <a:xfrm>
              <a:off x="622" y="2291"/>
              <a:ext cx="169" cy="266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Rectangle 140"/>
            <p:cNvSpPr>
              <a:spLocks/>
            </p:cNvSpPr>
            <p:nvPr/>
          </p:nvSpPr>
          <p:spPr bwMode="auto">
            <a:xfrm>
              <a:off x="622" y="2303"/>
              <a:ext cx="157" cy="1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Rectangle 141"/>
            <p:cNvSpPr>
              <a:spLocks/>
            </p:cNvSpPr>
            <p:nvPr/>
          </p:nvSpPr>
          <p:spPr bwMode="auto">
            <a:xfrm>
              <a:off x="622" y="2303"/>
              <a:ext cx="169" cy="121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AutoShape 142"/>
            <p:cNvSpPr>
              <a:spLocks/>
            </p:cNvSpPr>
            <p:nvPr/>
          </p:nvSpPr>
          <p:spPr bwMode="auto">
            <a:xfrm>
              <a:off x="622" y="2291"/>
              <a:ext cx="169" cy="266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Line 143"/>
            <p:cNvSpPr>
              <a:spLocks noChangeShapeType="1"/>
            </p:cNvSpPr>
            <p:nvPr/>
          </p:nvSpPr>
          <p:spPr bwMode="auto">
            <a:xfrm>
              <a:off x="622" y="2424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AutoShape 144"/>
            <p:cNvSpPr>
              <a:spLocks/>
            </p:cNvSpPr>
            <p:nvPr/>
          </p:nvSpPr>
          <p:spPr bwMode="auto">
            <a:xfrm>
              <a:off x="658" y="1989"/>
              <a:ext cx="169" cy="241"/>
            </a:xfrm>
            <a:prstGeom prst="roundRect">
              <a:avLst>
                <a:gd name="adj" fmla="val 3017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AutoShape 145"/>
            <p:cNvSpPr>
              <a:spLocks/>
            </p:cNvSpPr>
            <p:nvPr/>
          </p:nvSpPr>
          <p:spPr bwMode="auto">
            <a:xfrm>
              <a:off x="658" y="1989"/>
              <a:ext cx="181" cy="253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Rectangle 146"/>
            <p:cNvSpPr>
              <a:spLocks/>
            </p:cNvSpPr>
            <p:nvPr/>
          </p:nvSpPr>
          <p:spPr bwMode="auto">
            <a:xfrm>
              <a:off x="670" y="1989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Rectangle 147"/>
            <p:cNvSpPr>
              <a:spLocks/>
            </p:cNvSpPr>
            <p:nvPr/>
          </p:nvSpPr>
          <p:spPr bwMode="auto">
            <a:xfrm>
              <a:off x="670" y="1989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AutoShape 148"/>
            <p:cNvSpPr>
              <a:spLocks/>
            </p:cNvSpPr>
            <p:nvPr/>
          </p:nvSpPr>
          <p:spPr bwMode="auto">
            <a:xfrm>
              <a:off x="658" y="1989"/>
              <a:ext cx="181" cy="253"/>
            </a:xfrm>
            <a:prstGeom prst="roundRect">
              <a:avLst>
                <a:gd name="adj" fmla="val 28176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Line 149"/>
            <p:cNvSpPr>
              <a:spLocks noChangeShapeType="1"/>
            </p:cNvSpPr>
            <p:nvPr/>
          </p:nvSpPr>
          <p:spPr bwMode="auto">
            <a:xfrm>
              <a:off x="658" y="2110"/>
              <a:ext cx="16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AutoShape 150"/>
            <p:cNvSpPr>
              <a:spLocks/>
            </p:cNvSpPr>
            <p:nvPr/>
          </p:nvSpPr>
          <p:spPr bwMode="auto">
            <a:xfrm>
              <a:off x="356" y="2025"/>
              <a:ext cx="157" cy="242"/>
            </a:xfrm>
            <a:prstGeom prst="roundRect">
              <a:avLst>
                <a:gd name="adj" fmla="val 32481"/>
              </a:avLst>
            </a:prstGeom>
            <a:solidFill>
              <a:srgbClr val="FFDC99"/>
            </a:solidFill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AutoShape 151"/>
            <p:cNvSpPr>
              <a:spLocks/>
            </p:cNvSpPr>
            <p:nvPr/>
          </p:nvSpPr>
          <p:spPr bwMode="auto">
            <a:xfrm>
              <a:off x="356" y="2025"/>
              <a:ext cx="169" cy="254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FFDC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Rectangle 152"/>
            <p:cNvSpPr>
              <a:spLocks/>
            </p:cNvSpPr>
            <p:nvPr/>
          </p:nvSpPr>
          <p:spPr bwMode="auto">
            <a:xfrm>
              <a:off x="356" y="2025"/>
              <a:ext cx="157" cy="1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Rectangle 153"/>
            <p:cNvSpPr>
              <a:spLocks/>
            </p:cNvSpPr>
            <p:nvPr/>
          </p:nvSpPr>
          <p:spPr bwMode="auto">
            <a:xfrm>
              <a:off x="356" y="2025"/>
              <a:ext cx="169" cy="133"/>
            </a:xfrm>
            <a:prstGeom prst="rect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AutoShape 154"/>
            <p:cNvSpPr>
              <a:spLocks/>
            </p:cNvSpPr>
            <p:nvPr/>
          </p:nvSpPr>
          <p:spPr bwMode="auto">
            <a:xfrm>
              <a:off x="356" y="2025"/>
              <a:ext cx="169" cy="254"/>
            </a:xfrm>
            <a:prstGeom prst="roundRect">
              <a:avLst>
                <a:gd name="adj" fmla="val 30171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Line 155"/>
            <p:cNvSpPr>
              <a:spLocks noChangeShapeType="1"/>
            </p:cNvSpPr>
            <p:nvPr/>
          </p:nvSpPr>
          <p:spPr bwMode="auto">
            <a:xfrm>
              <a:off x="356" y="2146"/>
              <a:ext cx="15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Rectangle 156"/>
            <p:cNvSpPr>
              <a:spLocks/>
            </p:cNvSpPr>
            <p:nvPr/>
          </p:nvSpPr>
          <p:spPr bwMode="auto">
            <a:xfrm>
              <a:off x="1576" y="1438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  <p:sp>
          <p:nvSpPr>
            <p:cNvPr id="311" name="Rectangle 157"/>
            <p:cNvSpPr>
              <a:spLocks/>
            </p:cNvSpPr>
            <p:nvPr/>
          </p:nvSpPr>
          <p:spPr bwMode="auto">
            <a:xfrm>
              <a:off x="2977" y="1366"/>
              <a:ext cx="514" cy="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  <a:sym typeface="Arial" charset="0"/>
                </a:rPr>
                <a:t>Notification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Publish – Subscribe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Publish-subscribe characteristics:</a:t>
            </a:r>
          </a:p>
          <a:p>
            <a:pPr lvl="1"/>
            <a:r>
              <a:rPr lang="en-IE" i="1" dirty="0" smtClean="0"/>
              <a:t>Heterogeneity: distributed system that were not designed to interoperate can be made to work together</a:t>
            </a:r>
          </a:p>
          <a:p>
            <a:pPr lvl="2"/>
            <a:r>
              <a:rPr lang="en-IE" i="1" dirty="0" smtClean="0"/>
              <a:t>Example: Android based mobile device publishes location info. Smart home agent subscriber picks up events and acts accordingly(e.g. turn on heating when user gets home)</a:t>
            </a:r>
          </a:p>
          <a:p>
            <a:pPr lvl="1"/>
            <a:r>
              <a:rPr lang="en-IE" i="1" dirty="0" err="1" smtClean="0"/>
              <a:t>Asynchronicity</a:t>
            </a:r>
            <a:r>
              <a:rPr lang="en-IE" i="1" dirty="0" smtClean="0"/>
              <a:t>: </a:t>
            </a:r>
            <a:r>
              <a:rPr lang="en-IE" dirty="0" smtClean="0"/>
              <a:t>Notifications are sent asynchronously to all subscribers – subscribers decoupled from publisher</a:t>
            </a:r>
          </a:p>
          <a:p>
            <a:pPr lvl="2"/>
            <a:r>
              <a:rPr lang="en-IE" i="1" dirty="0" smtClean="0"/>
              <a:t>Example: subscriber can be a queue for a particular process. Queue is accessed by process as and when it can(could be busy at time of notification).  </a:t>
            </a:r>
          </a:p>
          <a:p>
            <a:pPr lvl="2"/>
            <a:endParaRPr lang="en-I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Publish-Subscribe approaches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Channel based:</a:t>
            </a:r>
          </a:p>
          <a:p>
            <a:pPr lvl="1"/>
            <a:r>
              <a:rPr lang="en-IE" dirty="0" smtClean="0"/>
              <a:t>publishers publish events to named channels. Subscribers subscribe and receive all events.</a:t>
            </a:r>
          </a:p>
          <a:p>
            <a:r>
              <a:rPr lang="en-IE" dirty="0" smtClean="0"/>
              <a:t>Topic based</a:t>
            </a:r>
          </a:p>
          <a:p>
            <a:pPr lvl="1"/>
            <a:r>
              <a:rPr lang="en-IE" dirty="0" smtClean="0"/>
              <a:t>Each event associated with a “topic” or subject. Subscribers subscribe to a topic and </a:t>
            </a:r>
            <a:r>
              <a:rPr lang="en-IE" dirty="0" err="1" smtClean="0"/>
              <a:t>recieve</a:t>
            </a:r>
            <a:r>
              <a:rPr lang="en-IE" dirty="0" smtClean="0"/>
              <a:t> only topic events </a:t>
            </a:r>
          </a:p>
          <a:p>
            <a:r>
              <a:rPr lang="en-IE" dirty="0" smtClean="0"/>
              <a:t>Content based</a:t>
            </a:r>
          </a:p>
          <a:p>
            <a:pPr lvl="1"/>
            <a:r>
              <a:rPr lang="en-IE" dirty="0" smtClean="0"/>
              <a:t>Similar to Topic based. Subscription based on range of event attributes. For example, subscriber might specify author attribute is “</a:t>
            </a:r>
            <a:r>
              <a:rPr lang="en-IE" dirty="0" err="1" smtClean="0"/>
              <a:t>Fintan</a:t>
            </a:r>
            <a:r>
              <a:rPr lang="en-IE" dirty="0" smtClean="0"/>
              <a:t> </a:t>
            </a:r>
            <a:r>
              <a:rPr lang="en-IE" dirty="0" err="1" smtClean="0"/>
              <a:t>OToole</a:t>
            </a:r>
            <a:r>
              <a:rPr lang="en-IE" dirty="0" smtClean="0"/>
              <a:t>” and category is “Finance”</a:t>
            </a:r>
          </a:p>
          <a:p>
            <a:endParaRPr lang="en-IE" dirty="0" smtClean="0"/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Publish-Subscribe Example</a:t>
            </a:r>
            <a:br>
              <a:rPr lang="en-IE" dirty="0" smtClean="0"/>
            </a:br>
            <a:r>
              <a:rPr lang="en-IE" dirty="0" smtClean="0"/>
              <a:t>Amazon Simple Notification Service(SNS)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Scalable and flexible publish-subscribe cloud based service</a:t>
            </a:r>
          </a:p>
          <a:p>
            <a:r>
              <a:rPr lang="en-IE" dirty="0" smtClean="0"/>
              <a:t>Topic-based approach</a:t>
            </a:r>
          </a:p>
          <a:p>
            <a:pPr lvl="1"/>
            <a:r>
              <a:rPr lang="en-IE" dirty="0" smtClean="0"/>
              <a:t>A topic is an “access point” – identifying a specific subject or event type – for publishing messages and allowing clients to subscribe for notifications</a:t>
            </a:r>
          </a:p>
          <a:p>
            <a:r>
              <a:rPr lang="en-IE" dirty="0" smtClean="0"/>
              <a:t>Topic policies</a:t>
            </a:r>
          </a:p>
          <a:p>
            <a:pPr lvl="1"/>
            <a:r>
              <a:rPr lang="en-IE" dirty="0" smtClean="0"/>
              <a:t>Can limit who can publish messages or subscribe</a:t>
            </a:r>
          </a:p>
          <a:p>
            <a:pPr lvl="1"/>
            <a:r>
              <a:rPr lang="en-IE" dirty="0" smtClean="0"/>
              <a:t>specifying notification protocols(i.e. HTTP/HTTPS, email, SMS, SQS)</a:t>
            </a:r>
          </a:p>
          <a:p>
            <a:r>
              <a:rPr lang="en-IE" dirty="0" smtClean="0"/>
              <a:t>Fairly Simple API for developers</a:t>
            </a:r>
          </a:p>
          <a:p>
            <a:pPr lvl="1"/>
            <a:r>
              <a:rPr lang="en-IE" b="1" dirty="0" err="1" smtClean="0"/>
              <a:t>CreateTopic</a:t>
            </a:r>
            <a:r>
              <a:rPr lang="en-IE" b="1" dirty="0" smtClean="0"/>
              <a:t>, Subscribe, Publish</a:t>
            </a:r>
          </a:p>
          <a:p>
            <a:pPr lvl="1"/>
            <a:r>
              <a:rPr lang="en-IE" dirty="0" smtClean="0"/>
              <a:t>SDKs for all mainstream languages(Java, PHP, c# etc.)</a:t>
            </a:r>
          </a:p>
          <a:p>
            <a:pPr lvl="1"/>
            <a:r>
              <a:rPr lang="en-IE" dirty="0" smtClean="0"/>
              <a:t>More in labs....</a:t>
            </a:r>
            <a:endParaRPr lang="en-I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Message Queues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Publish-Subscribe is one to many</a:t>
            </a:r>
          </a:p>
          <a:p>
            <a:r>
              <a:rPr lang="en-IE" dirty="0" smtClean="0"/>
              <a:t>Distributed Message Queues is point to point</a:t>
            </a:r>
          </a:p>
          <a:p>
            <a:r>
              <a:rPr lang="en-IE" dirty="0" smtClean="0"/>
              <a:t>Distributes Message Queues often referred to as Message orientated Middleware(MOM)</a:t>
            </a:r>
          </a:p>
          <a:p>
            <a:r>
              <a:rPr lang="en-IE" dirty="0" smtClean="0"/>
              <a:t>Examples</a:t>
            </a:r>
          </a:p>
          <a:p>
            <a:pPr lvl="1"/>
            <a:r>
              <a:rPr lang="en-IE" dirty="0" smtClean="0"/>
              <a:t>MQ Series</a:t>
            </a:r>
          </a:p>
          <a:p>
            <a:pPr lvl="1"/>
            <a:r>
              <a:rPr lang="en-IE" dirty="0" smtClean="0"/>
              <a:t>MS </a:t>
            </a:r>
            <a:r>
              <a:rPr lang="en-IE" b="1" dirty="0" smtClean="0"/>
              <a:t>MQMS</a:t>
            </a:r>
          </a:p>
          <a:p>
            <a:pPr lvl="1"/>
            <a:r>
              <a:rPr lang="en-IE" dirty="0" smtClean="0"/>
              <a:t>Java Messaging Service</a:t>
            </a:r>
            <a:endParaRPr lang="en-I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Message Queue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5013176"/>
            <a:ext cx="8503920" cy="1085872"/>
          </a:xfrm>
        </p:spPr>
        <p:txBody>
          <a:bodyPr/>
          <a:lstStyle/>
          <a:p>
            <a:r>
              <a:rPr lang="en-IE" dirty="0" smtClean="0"/>
              <a:t>Queues operate First in First out (FIFO) </a:t>
            </a:r>
          </a:p>
          <a:p>
            <a:r>
              <a:rPr lang="en-IE" dirty="0" smtClean="0"/>
              <a:t>Modes of operation: Receive, Poll, Notify</a:t>
            </a:r>
            <a:endParaRPr lang="en-I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434576" cy="2880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Interprocess</a:t>
            </a:r>
            <a:r>
              <a:rPr lang="en-IE" dirty="0" smtClean="0"/>
              <a:t> Communication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Consider initially communication between 2 processes connected by a network.</a:t>
            </a:r>
          </a:p>
          <a:p>
            <a:r>
              <a:rPr lang="en-IE" dirty="0" smtClean="0"/>
              <a:t>2 message sending operations:</a:t>
            </a:r>
          </a:p>
          <a:p>
            <a:pPr lvl="1"/>
            <a:r>
              <a:rPr lang="en-IE" dirty="0" smtClean="0"/>
              <a:t>Send  and Receive</a:t>
            </a:r>
          </a:p>
          <a:p>
            <a:r>
              <a:rPr lang="en-IE" dirty="0" smtClean="0"/>
              <a:t>Message sending may involve synchronising of the two processes:</a:t>
            </a:r>
          </a:p>
          <a:p>
            <a:pPr lvl="1"/>
            <a:r>
              <a:rPr lang="en-IE" dirty="0" smtClean="0"/>
              <a:t>E.g. process1 sends message to process2 and waits until process2 responds before doing anything else</a:t>
            </a:r>
          </a:p>
          <a:p>
            <a:pPr lvl="1"/>
            <a:r>
              <a:rPr lang="en-IE" dirty="0" smtClean="0"/>
              <a:t>Real world example???</a:t>
            </a:r>
            <a:endParaRPr lang="en-IE" dirty="0"/>
          </a:p>
        </p:txBody>
      </p:sp>
      <p:pic>
        <p:nvPicPr>
          <p:cNvPr id="56322" name="Picture 2" descr="http://t2.gstatic.com/images?q=tbn:ANd9GcQF8PqU-_lDcgUob-ni0JLBHfRvq2nCNljGVdcUtE1FVAeNneeN8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5085184"/>
            <a:ext cx="3867150" cy="1181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Message Queue Applications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Messages are persistent</a:t>
            </a:r>
          </a:p>
          <a:p>
            <a:pPr lvl="1"/>
            <a:r>
              <a:rPr lang="en-IE" dirty="0" smtClean="0"/>
              <a:t>Stored until consumed(although possible to set “time to live”)</a:t>
            </a:r>
          </a:p>
          <a:p>
            <a:r>
              <a:rPr lang="en-IE" dirty="0" smtClean="0"/>
              <a:t>Supports reliable communication:</a:t>
            </a:r>
          </a:p>
          <a:p>
            <a:pPr lvl="1"/>
            <a:r>
              <a:rPr lang="en-IE" dirty="0" smtClean="0"/>
              <a:t>any message sent eventually received (validity)</a:t>
            </a:r>
          </a:p>
          <a:p>
            <a:pPr lvl="1"/>
            <a:r>
              <a:rPr lang="en-IE" dirty="0" smtClean="0"/>
              <a:t>message received is identical to the one sent</a:t>
            </a:r>
          </a:p>
          <a:p>
            <a:pPr lvl="1"/>
            <a:r>
              <a:rPr lang="en-IE" dirty="0" smtClean="0"/>
              <a:t>no messages are delivered twice (integrity)</a:t>
            </a:r>
          </a:p>
          <a:p>
            <a:r>
              <a:rPr lang="en-IE" dirty="0" smtClean="0"/>
              <a:t>Can be used in conjunction with other middleware to implement transactions</a:t>
            </a:r>
          </a:p>
          <a:p>
            <a:pPr lvl="1"/>
            <a:r>
              <a:rPr lang="en-IE" dirty="0" smtClean="0"/>
              <a:t>Ensure all the steps in a transaction are completed, or the transaction has no effect at all (‘all or nothing’)</a:t>
            </a:r>
          </a:p>
          <a:p>
            <a:r>
              <a:rPr lang="en-IE" dirty="0" smtClean="0"/>
              <a:t>Message Transformation</a:t>
            </a:r>
          </a:p>
          <a:p>
            <a:pPr lvl="1"/>
            <a:r>
              <a:rPr lang="en-IE" dirty="0" smtClean="0"/>
              <a:t>To support heterogeneity, transform messages between formats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Message Queues vs. Buffers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Queues similar to buffers mentioned earlier in asynchronous message passing communications</a:t>
            </a:r>
          </a:p>
          <a:p>
            <a:r>
              <a:rPr lang="en-IE" dirty="0" smtClean="0"/>
              <a:t>Buffers are implicitly associated with processes.</a:t>
            </a:r>
          </a:p>
          <a:p>
            <a:pPr lvl="1"/>
            <a:r>
              <a:rPr lang="en-IE" dirty="0" smtClean="0"/>
              <a:t>If the process goes down, the buffer will probably go down – no communication...</a:t>
            </a:r>
          </a:p>
          <a:p>
            <a:r>
              <a:rPr lang="en-IE" dirty="0" smtClean="0"/>
              <a:t>Message queues are separate, third party, entities in the distributed system.</a:t>
            </a:r>
          </a:p>
          <a:p>
            <a:pPr lvl="1"/>
            <a:r>
              <a:rPr lang="en-IE" dirty="0" smtClean="0"/>
              <a:t>Receiving process can go down but queue will stay alive, keep queuing messages</a:t>
            </a:r>
          </a:p>
          <a:p>
            <a:r>
              <a:rPr lang="en-IE" dirty="0" smtClean="0"/>
              <a:t>Queues facilitate for uncoupled, indirect </a:t>
            </a:r>
            <a:r>
              <a:rPr lang="en-IE" dirty="0" err="1" smtClean="0"/>
              <a:t>comms</a:t>
            </a:r>
            <a:r>
              <a:rPr lang="en-IE" dirty="0" smtClean="0"/>
              <a:t>. </a:t>
            </a:r>
            <a:endParaRPr lang="en-I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>
                <a:cs typeface="Times" charset="0"/>
              </a:rPr>
              <a:t>Coulouris</a:t>
            </a:r>
            <a:r>
              <a:rPr lang="en-US" sz="2800" dirty="0" smtClean="0">
                <a:cs typeface="Times" charset="0"/>
              </a:rPr>
              <a:t>, </a:t>
            </a:r>
            <a:r>
              <a:rPr lang="en-US" sz="2800" dirty="0" err="1" smtClean="0">
                <a:cs typeface="Times" charset="0"/>
              </a:rPr>
              <a:t>Dollimore</a:t>
            </a:r>
            <a:r>
              <a:rPr lang="en-US" sz="2800" dirty="0" smtClean="0">
                <a:cs typeface="Times" charset="0"/>
              </a:rPr>
              <a:t>, </a:t>
            </a:r>
            <a:r>
              <a:rPr lang="en-US" sz="2800" dirty="0" err="1" smtClean="0">
                <a:cs typeface="Times" charset="0"/>
              </a:rPr>
              <a:t>Kindberg</a:t>
            </a:r>
            <a:r>
              <a:rPr lang="en-US" sz="2800" dirty="0" smtClean="0">
                <a:cs typeface="Times" charset="0"/>
              </a:rPr>
              <a:t> and Blair,  Distributed Systems: Concepts and Design   </a:t>
            </a:r>
            <a:r>
              <a:rPr lang="en-US" sz="2800" dirty="0" err="1" smtClean="0">
                <a:cs typeface="Times" charset="0"/>
              </a:rPr>
              <a:t>Edn</a:t>
            </a:r>
            <a:r>
              <a:rPr lang="en-US" sz="2800" dirty="0" smtClean="0">
                <a:cs typeface="Times" charset="0"/>
              </a:rPr>
              <a:t>. 5   </a:t>
            </a:r>
            <a:br>
              <a:rPr lang="en-US" sz="2800" dirty="0" smtClean="0">
                <a:cs typeface="Times" charset="0"/>
              </a:rPr>
            </a:br>
            <a:r>
              <a:rPr lang="en-US" sz="2800" dirty="0" smtClean="0">
                <a:cs typeface="Times" charset="0"/>
              </a:rPr>
              <a:t>©  Pearson Education 2012</a:t>
            </a:r>
          </a:p>
          <a:p>
            <a:r>
              <a:rPr lang="en-IE" dirty="0" smtClean="0"/>
              <a:t>Lesson: All About Sockets : </a:t>
            </a:r>
            <a:r>
              <a:rPr lang="en-IE" dirty="0" smtClean="0">
                <a:hlinkClick r:id="rId2"/>
              </a:rPr>
              <a:t>http://docs.oracle.com/javase/tutorial/networking/sockets/</a:t>
            </a:r>
            <a:endParaRPr lang="en-IE" dirty="0" smtClean="0"/>
          </a:p>
          <a:p>
            <a:r>
              <a:rPr lang="en-IE" dirty="0" smtClean="0"/>
              <a:t>Amazon Web Services, SQS: </a:t>
            </a:r>
            <a:br>
              <a:rPr lang="en-IE" dirty="0" smtClean="0"/>
            </a:br>
            <a:r>
              <a:rPr lang="en-IE" dirty="0" smtClean="0"/>
              <a:t> </a:t>
            </a:r>
            <a:r>
              <a:rPr lang="en-IE" dirty="0" smtClean="0">
                <a:hlinkClick r:id="rId3"/>
              </a:rPr>
              <a:t>http://aws.amazon.com/sqs/</a:t>
            </a:r>
            <a:endParaRPr lang="en-IE" dirty="0" smtClean="0"/>
          </a:p>
          <a:p>
            <a:pPr>
              <a:buNone/>
            </a:pPr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Synchronous and Asynchronous communication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Sending and receiving processes may be either synchronous or asynchronous</a:t>
            </a:r>
          </a:p>
          <a:p>
            <a:r>
              <a:rPr lang="en-IE" i="1" dirty="0" smtClean="0"/>
              <a:t>Synchronous form of communication: </a:t>
            </a:r>
          </a:p>
          <a:p>
            <a:pPr lvl="1"/>
            <a:r>
              <a:rPr lang="en-IE" dirty="0" smtClean="0"/>
              <a:t>the sending and receiving processes synchronise at every message</a:t>
            </a:r>
          </a:p>
          <a:p>
            <a:r>
              <a:rPr lang="en-IE" i="1" dirty="0" smtClean="0"/>
              <a:t>Asynchronous form of communication:</a:t>
            </a:r>
          </a:p>
          <a:p>
            <a:pPr lvl="1"/>
            <a:r>
              <a:rPr lang="en-IE" dirty="0" smtClean="0"/>
              <a:t>Sender can send to receiver without waiting for receiver process to be ready</a:t>
            </a:r>
          </a:p>
          <a:p>
            <a:pPr lvl="1"/>
            <a:r>
              <a:rPr lang="en-IE" dirty="0" smtClean="0"/>
              <a:t>Buffering usually required</a:t>
            </a:r>
          </a:p>
          <a:p>
            <a:pPr lvl="1"/>
            <a:r>
              <a:rPr lang="en-IE" dirty="0" smtClean="0"/>
              <a:t>Sender and receiver processes can ‘overlap’</a:t>
            </a:r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Synchronous Pros/Cons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Pros:</a:t>
            </a:r>
          </a:p>
          <a:p>
            <a:pPr lvl="1"/>
            <a:r>
              <a:rPr lang="en-IE" dirty="0" smtClean="0"/>
              <a:t>simpler in that there is a synchronisation point between sender and receiver on message transfer</a:t>
            </a:r>
          </a:p>
          <a:p>
            <a:pPr lvl="1"/>
            <a:r>
              <a:rPr lang="en-IE" dirty="0" smtClean="0"/>
              <a:t>no buffering is required. Sender will not continue until the receiver is ready</a:t>
            </a:r>
          </a:p>
          <a:p>
            <a:r>
              <a:rPr lang="en-IE" dirty="0" smtClean="0"/>
              <a:t>Cons:</a:t>
            </a:r>
          </a:p>
          <a:p>
            <a:pPr lvl="1"/>
            <a:r>
              <a:rPr lang="en-IE" dirty="0" smtClean="0"/>
              <a:t>Sender has to wait for receiver to be “ready”  before sending</a:t>
            </a:r>
          </a:p>
          <a:p>
            <a:pPr lvl="1"/>
            <a:r>
              <a:rPr lang="en-IE" dirty="0" smtClean="0"/>
              <a:t>Can halt execution of processes</a:t>
            </a:r>
          </a:p>
          <a:p>
            <a:pPr lvl="1"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Asynchronous Pros/Cons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Pros:</a:t>
            </a:r>
          </a:p>
          <a:p>
            <a:pPr lvl="1"/>
            <a:r>
              <a:rPr lang="en-IE" dirty="0" smtClean="0"/>
              <a:t>Can deliver a message from sender to receiver, without waiting for the receiver to be ready.</a:t>
            </a:r>
          </a:p>
          <a:p>
            <a:pPr lvl="1"/>
            <a:r>
              <a:rPr lang="en-IE" dirty="0" smtClean="0"/>
              <a:t>Sender and receiver can overlap their computation because they do not wait for each other.</a:t>
            </a:r>
          </a:p>
          <a:p>
            <a:r>
              <a:rPr lang="en-IE" dirty="0" smtClean="0"/>
              <a:t>Cons:</a:t>
            </a:r>
          </a:p>
          <a:p>
            <a:pPr lvl="1"/>
            <a:r>
              <a:rPr lang="en-IE" dirty="0" smtClean="0"/>
              <a:t>Can be more complex to implement/manage(e.g. use of buffers/threads etc.)</a:t>
            </a:r>
          </a:p>
          <a:p>
            <a:pPr lvl="1"/>
            <a:r>
              <a:rPr lang="en-IE" dirty="0" smtClean="0"/>
              <a:t>Buffers can cause problems when they are full.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Message Destinations and Addressing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As already covered, Internet protocols use IP address/port pair</a:t>
            </a:r>
          </a:p>
          <a:p>
            <a:r>
              <a:rPr lang="en-IE" dirty="0" smtClean="0"/>
              <a:t>Sending a message to a IP/port: </a:t>
            </a:r>
          </a:p>
          <a:p>
            <a:pPr lvl="1"/>
            <a:r>
              <a:rPr lang="en-IE" dirty="0" smtClean="0"/>
              <a:t>IP address is message address on network</a:t>
            </a:r>
          </a:p>
          <a:p>
            <a:pPr lvl="1"/>
            <a:r>
              <a:rPr lang="en-IE" dirty="0" smtClean="0"/>
              <a:t>port can be thought of as a </a:t>
            </a:r>
            <a:r>
              <a:rPr lang="en-IE" i="1" dirty="0" smtClean="0"/>
              <a:t>message destination </a:t>
            </a:r>
            <a:r>
              <a:rPr lang="en-IE" dirty="0" smtClean="0"/>
              <a:t>in the computer</a:t>
            </a:r>
          </a:p>
          <a:p>
            <a:r>
              <a:rPr lang="en-IE" dirty="0" smtClean="0"/>
              <a:t>Port can have one process listening</a:t>
            </a:r>
          </a:p>
          <a:p>
            <a:r>
              <a:rPr lang="en-IE" dirty="0" smtClean="0"/>
              <a:t>Any process may make use of multiple ports to receive messages</a:t>
            </a:r>
          </a:p>
          <a:p>
            <a:r>
              <a:rPr lang="en-IE" dirty="0" smtClean="0"/>
              <a:t>A process cannot share ports with other processes on the same computer </a:t>
            </a:r>
          </a:p>
          <a:p>
            <a:r>
              <a:rPr lang="en-IE" dirty="0" smtClean="0"/>
              <a:t>Any process can send a message to any port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2737</TotalTime>
  <Words>2880</Words>
  <Application>Microsoft Office PowerPoint</Application>
  <PresentationFormat>On-screen Show (4:3)</PresentationFormat>
  <Paragraphs>473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Georgia</vt:lpstr>
      <vt:lpstr>Helvetica</vt:lpstr>
      <vt:lpstr>Times</vt:lpstr>
      <vt:lpstr>Times-Italic</vt:lpstr>
      <vt:lpstr>Wingdings</vt:lpstr>
      <vt:lpstr>Wingdings 2</vt:lpstr>
      <vt:lpstr>Civic</vt:lpstr>
      <vt:lpstr>Interprocess Communication , RPC, and Messaging </vt:lpstr>
      <vt:lpstr>Agenda</vt:lpstr>
      <vt:lpstr>Interprocess Communication</vt:lpstr>
      <vt:lpstr>TCP/UDP</vt:lpstr>
      <vt:lpstr>Interprocess Communication Characteristics</vt:lpstr>
      <vt:lpstr>Synchronous and Asynchronous communication</vt:lpstr>
      <vt:lpstr>Synchronous Pros/Cons</vt:lpstr>
      <vt:lpstr>Asynchronous Pros/Cons</vt:lpstr>
      <vt:lpstr>Message Destinations and Addressing</vt:lpstr>
      <vt:lpstr>Sockets</vt:lpstr>
      <vt:lpstr>UDP communication</vt:lpstr>
      <vt:lpstr>TCP Communication</vt:lpstr>
      <vt:lpstr>TCP Communication</vt:lpstr>
      <vt:lpstr>External Data Representation</vt:lpstr>
      <vt:lpstr>External Data Representation</vt:lpstr>
      <vt:lpstr>External Data Representation</vt:lpstr>
      <vt:lpstr>External Data Representation Java object Serialisation</vt:lpstr>
      <vt:lpstr>Java Object Serialisation/Deserialisation</vt:lpstr>
      <vt:lpstr>External Data Representation XML</vt:lpstr>
      <vt:lpstr>XML</vt:lpstr>
      <vt:lpstr>External Data Representation JSON</vt:lpstr>
      <vt:lpstr>JSON</vt:lpstr>
      <vt:lpstr>Object Serialisation vs. XML vs. JSON</vt:lpstr>
      <vt:lpstr>Remote Invocation</vt:lpstr>
      <vt:lpstr>Remote Invocation</vt:lpstr>
      <vt:lpstr>Request-Reply protocols</vt:lpstr>
      <vt:lpstr>Request Reply protocols</vt:lpstr>
      <vt:lpstr>Request-Reply Protocol</vt:lpstr>
      <vt:lpstr>HTTP</vt:lpstr>
      <vt:lpstr>Remote Procedure Call</vt:lpstr>
      <vt:lpstr>Using RPC</vt:lpstr>
      <vt:lpstr>Interface Definition Languages</vt:lpstr>
      <vt:lpstr>IDLs - CORBA example</vt:lpstr>
      <vt:lpstr>IDLs - WSDL</vt:lpstr>
      <vt:lpstr>RPC Semantics &amp; Fault Tolerance</vt:lpstr>
      <vt:lpstr>RPC Implementation</vt:lpstr>
      <vt:lpstr>Indirect Messaging</vt:lpstr>
      <vt:lpstr>Using the “Middleman”</vt:lpstr>
      <vt:lpstr>Space and Time uncoupling</vt:lpstr>
      <vt:lpstr>Time uncoupling vs. Asynchronous Comms</vt:lpstr>
      <vt:lpstr>Group Communication</vt:lpstr>
      <vt:lpstr>Group Communication</vt:lpstr>
      <vt:lpstr>Publish-Subscribe</vt:lpstr>
      <vt:lpstr>Publish-Subscribe</vt:lpstr>
      <vt:lpstr>Publish – Subscribe</vt:lpstr>
      <vt:lpstr>Publish-Subscribe approaches </vt:lpstr>
      <vt:lpstr>Publish-Subscribe Example Amazon Simple Notification Service(SNS)</vt:lpstr>
      <vt:lpstr>Message Queues</vt:lpstr>
      <vt:lpstr>Message Queue</vt:lpstr>
      <vt:lpstr>Message Queue Applications</vt:lpstr>
      <vt:lpstr>Message Queues vs. Buffers</vt:lpstr>
      <vt:lpstr>Summary</vt:lpstr>
      <vt:lpstr>References</vt:lpstr>
    </vt:vector>
  </TitlesOfParts>
  <Company>Waterford Institute of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Interprocess Communication &amp; Messaging</dc:title>
  <dc:creator>fwwalsh</dc:creator>
  <cp:lastModifiedBy>frank walsh</cp:lastModifiedBy>
  <cp:revision>137</cp:revision>
  <dcterms:created xsi:type="dcterms:W3CDTF">2011-12-15T12:40:44Z</dcterms:created>
  <dcterms:modified xsi:type="dcterms:W3CDTF">2014-09-29T08:21:52Z</dcterms:modified>
</cp:coreProperties>
</file>