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4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73"/>
  </p:normalViewPr>
  <p:slideViewPr>
    <p:cSldViewPr snapToGrid="0">
      <p:cViewPr varScale="1">
        <p:scale>
          <a:sx n="128" d="100"/>
          <a:sy n="128" d="100"/>
        </p:scale>
        <p:origin x="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3020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5141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7864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9439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0886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7238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1338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3005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9687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13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5/20/24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31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5/20/24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90433"/>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scm.com/about/staging-are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8C10BD4-F3F8-4089-8DB0-71FB15FD9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035B4-7909-D840-8B0F-85BF3E28C593}"/>
              </a:ext>
            </a:extLst>
          </p:cNvPr>
          <p:cNvSpPr>
            <a:spLocks noGrp="1"/>
          </p:cNvSpPr>
          <p:nvPr>
            <p:ph type="ctrTitle"/>
          </p:nvPr>
        </p:nvSpPr>
        <p:spPr>
          <a:xfrm>
            <a:off x="828074" y="1176617"/>
            <a:ext cx="4949719" cy="2432203"/>
          </a:xfrm>
        </p:spPr>
        <p:txBody>
          <a:bodyPr anchor="b">
            <a:normAutofit/>
          </a:bodyPr>
          <a:lstStyle/>
          <a:p>
            <a:r>
              <a:rPr lang="en-IE"/>
              <a:t>git</a:t>
            </a:r>
            <a:endParaRPr lang="en-IE" dirty="0"/>
          </a:p>
        </p:txBody>
      </p:sp>
      <p:sp>
        <p:nvSpPr>
          <p:cNvPr id="3" name="Subtitle 2">
            <a:extLst>
              <a:ext uri="{FF2B5EF4-FFF2-40B4-BE49-F238E27FC236}">
                <a16:creationId xmlns:a16="http://schemas.microsoft.com/office/drawing/2014/main" id="{33F12743-CB9A-FE45-0B6B-B4B5F14EF522}"/>
              </a:ext>
            </a:extLst>
          </p:cNvPr>
          <p:cNvSpPr>
            <a:spLocks noGrp="1"/>
          </p:cNvSpPr>
          <p:nvPr>
            <p:ph type="subTitle" idx="1"/>
          </p:nvPr>
        </p:nvSpPr>
        <p:spPr>
          <a:xfrm>
            <a:off x="1529739" y="5084857"/>
            <a:ext cx="3847365" cy="1024942"/>
          </a:xfrm>
        </p:spPr>
        <p:txBody>
          <a:bodyPr anchor="b">
            <a:normAutofit/>
          </a:bodyPr>
          <a:lstStyle/>
          <a:p>
            <a:pPr>
              <a:lnSpc>
                <a:spcPct val="110000"/>
              </a:lnSpc>
            </a:pPr>
            <a:r>
              <a:rPr lang="en-IE" sz="1300" dirty="0"/>
              <a:t>An Introduction</a:t>
            </a:r>
          </a:p>
          <a:p>
            <a:pPr>
              <a:lnSpc>
                <a:spcPct val="110000"/>
              </a:lnSpc>
            </a:pPr>
            <a:r>
              <a:rPr lang="en-IE" sz="1300" dirty="0"/>
              <a:t>John </a:t>
            </a:r>
            <a:r>
              <a:rPr lang="en-IE" sz="1300" dirty="0" err="1"/>
              <a:t>Rellis</a:t>
            </a:r>
            <a:endParaRPr lang="en-IE" sz="1300" dirty="0"/>
          </a:p>
          <a:p>
            <a:pPr>
              <a:lnSpc>
                <a:spcPct val="110000"/>
              </a:lnSpc>
            </a:pPr>
            <a:r>
              <a:rPr lang="en-IE" sz="1300"/>
              <a:t>Web Development 2</a:t>
            </a:r>
          </a:p>
        </p:txBody>
      </p:sp>
      <p:cxnSp>
        <p:nvCxnSpPr>
          <p:cNvPr id="1035" name="Straight Connector 1034">
            <a:extLst>
              <a:ext uri="{FF2B5EF4-FFF2-40B4-BE49-F238E27FC236}">
                <a16:creationId xmlns:a16="http://schemas.microsoft.com/office/drawing/2014/main" id="{76A5D06F-DF26-4A88-BF73-C1B592E66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1995" y="3924728"/>
            <a:ext cx="0" cy="211571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569E6693-9A71-2B2F-C11A-C35D10B31C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2411177"/>
            <a:ext cx="5181600" cy="216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51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270A-BDFD-F74D-21D2-97B81D26382D}"/>
              </a:ext>
            </a:extLst>
          </p:cNvPr>
          <p:cNvSpPr>
            <a:spLocks noGrp="1"/>
          </p:cNvSpPr>
          <p:nvPr>
            <p:ph type="title"/>
          </p:nvPr>
        </p:nvSpPr>
        <p:spPr/>
        <p:txBody>
          <a:bodyPr/>
          <a:lstStyle/>
          <a:p>
            <a:r>
              <a:rPr lang="en-IE" dirty="0"/>
              <a:t>What is a version control system?</a:t>
            </a:r>
          </a:p>
        </p:txBody>
      </p:sp>
      <p:sp>
        <p:nvSpPr>
          <p:cNvPr id="3" name="Content Placeholder 2">
            <a:extLst>
              <a:ext uri="{FF2B5EF4-FFF2-40B4-BE49-F238E27FC236}">
                <a16:creationId xmlns:a16="http://schemas.microsoft.com/office/drawing/2014/main" id="{2D5F35B4-0C56-B9F9-0532-DC9298474E43}"/>
              </a:ext>
            </a:extLst>
          </p:cNvPr>
          <p:cNvSpPr>
            <a:spLocks noGrp="1"/>
          </p:cNvSpPr>
          <p:nvPr>
            <p:ph idx="1"/>
          </p:nvPr>
        </p:nvSpPr>
        <p:spPr/>
        <p:txBody>
          <a:bodyPr/>
          <a:lstStyle/>
          <a:p>
            <a:pPr marL="0" indent="0">
              <a:buNone/>
            </a:pPr>
            <a:r>
              <a:rPr lang="en-IE" dirty="0"/>
              <a:t>But version control isn't just about saving different versions of your work. </a:t>
            </a:r>
          </a:p>
          <a:p>
            <a:pPr marL="0" indent="0">
              <a:buNone/>
            </a:pPr>
            <a:r>
              <a:rPr lang="en-IE" dirty="0"/>
              <a:t>It also helps you collaborate with others. </a:t>
            </a:r>
          </a:p>
          <a:p>
            <a:pPr marL="0" indent="0">
              <a:buNone/>
            </a:pPr>
            <a:r>
              <a:rPr lang="en-IE" dirty="0"/>
              <a:t>Let's say you're writing your story with a friend. </a:t>
            </a:r>
          </a:p>
          <a:p>
            <a:pPr marL="0" indent="0">
              <a:buNone/>
            </a:pPr>
            <a:r>
              <a:rPr lang="en-IE" dirty="0"/>
              <a:t>Version control allows both of you to work on the same document at the same time, without stepping on each other's toes. </a:t>
            </a:r>
          </a:p>
          <a:p>
            <a:pPr marL="0" indent="0">
              <a:buNone/>
            </a:pPr>
            <a:r>
              <a:rPr lang="en-IE" dirty="0"/>
              <a:t>It keeps track of who made which changes and helps you merge your work together.</a:t>
            </a:r>
          </a:p>
        </p:txBody>
      </p:sp>
    </p:spTree>
    <p:extLst>
      <p:ext uri="{BB962C8B-B14F-4D97-AF65-F5344CB8AC3E}">
        <p14:creationId xmlns:p14="http://schemas.microsoft.com/office/powerpoint/2010/main" val="111341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3C7E-9A07-140B-FB26-6F9D8B1DFAAF}"/>
              </a:ext>
            </a:extLst>
          </p:cNvPr>
          <p:cNvSpPr>
            <a:spLocks noGrp="1"/>
          </p:cNvSpPr>
          <p:nvPr>
            <p:ph type="title"/>
          </p:nvPr>
        </p:nvSpPr>
        <p:spPr/>
        <p:txBody>
          <a:bodyPr/>
          <a:lstStyle/>
          <a:p>
            <a:r>
              <a:rPr lang="en-IE"/>
              <a:t>Repository (or repo)</a:t>
            </a:r>
            <a:endParaRPr lang="en-IE" dirty="0"/>
          </a:p>
        </p:txBody>
      </p:sp>
      <p:sp>
        <p:nvSpPr>
          <p:cNvPr id="3" name="Content Placeholder 2">
            <a:extLst>
              <a:ext uri="{FF2B5EF4-FFF2-40B4-BE49-F238E27FC236}">
                <a16:creationId xmlns:a16="http://schemas.microsoft.com/office/drawing/2014/main" id="{49DF38D2-137F-FFC1-8E0F-4FFCBEED0456}"/>
              </a:ext>
            </a:extLst>
          </p:cNvPr>
          <p:cNvSpPr>
            <a:spLocks noGrp="1"/>
          </p:cNvSpPr>
          <p:nvPr>
            <p:ph idx="1"/>
          </p:nvPr>
        </p:nvSpPr>
        <p:spPr/>
        <p:txBody>
          <a:bodyPr/>
          <a:lstStyle/>
          <a:p>
            <a:pPr marL="0" indent="0">
              <a:buNone/>
            </a:pPr>
            <a:r>
              <a:rPr lang="en-IE" dirty="0"/>
              <a:t>A repository is where git stores all the files and their complete history. </a:t>
            </a:r>
          </a:p>
          <a:p>
            <a:pPr marL="0" indent="0">
              <a:buNone/>
            </a:pPr>
            <a:r>
              <a:rPr lang="en-IE" dirty="0"/>
              <a:t>It's like a folder on your computer that git is watching closely.</a:t>
            </a:r>
          </a:p>
          <a:p>
            <a:pPr marL="0" indent="0">
              <a:buNone/>
            </a:pPr>
            <a:r>
              <a:rPr lang="en-IE" dirty="0"/>
              <a:t>When you initialize a repository in a folder (using git </a:t>
            </a:r>
            <a:r>
              <a:rPr lang="en-IE" dirty="0" err="1"/>
              <a:t>init</a:t>
            </a:r>
            <a:r>
              <a:rPr lang="en-IE" dirty="0"/>
              <a:t>), git starts tracking all the changes made to the files in that folder.</a:t>
            </a:r>
          </a:p>
        </p:txBody>
      </p:sp>
      <p:pic>
        <p:nvPicPr>
          <p:cNvPr id="4" name="Picture 3">
            <a:extLst>
              <a:ext uri="{FF2B5EF4-FFF2-40B4-BE49-F238E27FC236}">
                <a16:creationId xmlns:a16="http://schemas.microsoft.com/office/drawing/2014/main" id="{5D4A12F1-B2C9-AE2C-607C-EFCCD2DBB6A2}"/>
              </a:ext>
            </a:extLst>
          </p:cNvPr>
          <p:cNvPicPr>
            <a:picLocks noChangeAspect="1"/>
          </p:cNvPicPr>
          <p:nvPr/>
        </p:nvPicPr>
        <p:blipFill>
          <a:blip r:embed="rId2"/>
          <a:stretch>
            <a:fillRect/>
          </a:stretch>
        </p:blipFill>
        <p:spPr>
          <a:xfrm>
            <a:off x="1016001" y="4541610"/>
            <a:ext cx="4043972" cy="1124527"/>
          </a:xfrm>
          <a:prstGeom prst="rect">
            <a:avLst/>
          </a:prstGeom>
        </p:spPr>
      </p:pic>
      <p:pic>
        <p:nvPicPr>
          <p:cNvPr id="5" name="Picture 4">
            <a:extLst>
              <a:ext uri="{FF2B5EF4-FFF2-40B4-BE49-F238E27FC236}">
                <a16:creationId xmlns:a16="http://schemas.microsoft.com/office/drawing/2014/main" id="{28E87072-94D9-F0BE-2805-C2860B99BADC}"/>
              </a:ext>
            </a:extLst>
          </p:cNvPr>
          <p:cNvPicPr>
            <a:picLocks noChangeAspect="1"/>
          </p:cNvPicPr>
          <p:nvPr/>
        </p:nvPicPr>
        <p:blipFill>
          <a:blip r:embed="rId3"/>
          <a:stretch>
            <a:fillRect/>
          </a:stretch>
        </p:blipFill>
        <p:spPr>
          <a:xfrm>
            <a:off x="5774259" y="3631994"/>
            <a:ext cx="6007875" cy="2527298"/>
          </a:xfrm>
          <a:prstGeom prst="rect">
            <a:avLst/>
          </a:prstGeom>
        </p:spPr>
      </p:pic>
    </p:spTree>
    <p:extLst>
      <p:ext uri="{BB962C8B-B14F-4D97-AF65-F5344CB8AC3E}">
        <p14:creationId xmlns:p14="http://schemas.microsoft.com/office/powerpoint/2010/main" val="236525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1ACD-C747-D907-8CFD-C7A02E38A81B}"/>
              </a:ext>
            </a:extLst>
          </p:cNvPr>
          <p:cNvSpPr>
            <a:spLocks noGrp="1"/>
          </p:cNvSpPr>
          <p:nvPr>
            <p:ph type="title"/>
          </p:nvPr>
        </p:nvSpPr>
        <p:spPr/>
        <p:txBody>
          <a:bodyPr/>
          <a:lstStyle/>
          <a:p>
            <a:r>
              <a:rPr lang="en-IE" dirty="0"/>
              <a:t>Add </a:t>
            </a:r>
            <a:r>
              <a:rPr lang="en-IE" dirty="0" err="1"/>
              <a:t>README.md</a:t>
            </a:r>
            <a:r>
              <a:rPr lang="en-IE" dirty="0"/>
              <a:t> to the staging area</a:t>
            </a:r>
          </a:p>
        </p:txBody>
      </p:sp>
      <p:pic>
        <p:nvPicPr>
          <p:cNvPr id="4" name="Picture 3">
            <a:extLst>
              <a:ext uri="{FF2B5EF4-FFF2-40B4-BE49-F238E27FC236}">
                <a16:creationId xmlns:a16="http://schemas.microsoft.com/office/drawing/2014/main" id="{7CC38CCD-186A-D47F-C231-3967B64834CD}"/>
              </a:ext>
            </a:extLst>
          </p:cNvPr>
          <p:cNvPicPr>
            <a:picLocks noChangeAspect="1"/>
          </p:cNvPicPr>
          <p:nvPr/>
        </p:nvPicPr>
        <p:blipFill>
          <a:blip r:embed="rId2"/>
          <a:stretch>
            <a:fillRect/>
          </a:stretch>
        </p:blipFill>
        <p:spPr>
          <a:xfrm>
            <a:off x="3860800" y="2216150"/>
            <a:ext cx="4470400" cy="2425700"/>
          </a:xfrm>
          <a:prstGeom prst="rect">
            <a:avLst/>
          </a:prstGeom>
        </p:spPr>
      </p:pic>
    </p:spTree>
    <p:extLst>
      <p:ext uri="{BB962C8B-B14F-4D97-AF65-F5344CB8AC3E}">
        <p14:creationId xmlns:p14="http://schemas.microsoft.com/office/powerpoint/2010/main" val="359042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3149-7A31-C279-851F-1F6720994AA0}"/>
              </a:ext>
            </a:extLst>
          </p:cNvPr>
          <p:cNvSpPr>
            <a:spLocks noGrp="1"/>
          </p:cNvSpPr>
          <p:nvPr>
            <p:ph type="title"/>
          </p:nvPr>
        </p:nvSpPr>
        <p:spPr/>
        <p:txBody>
          <a:bodyPr/>
          <a:lstStyle/>
          <a:p>
            <a:r>
              <a:rPr lang="en-IE" dirty="0"/>
              <a:t>Commit our file to the repo</a:t>
            </a:r>
          </a:p>
        </p:txBody>
      </p:sp>
      <p:pic>
        <p:nvPicPr>
          <p:cNvPr id="7" name="Picture 6">
            <a:extLst>
              <a:ext uri="{FF2B5EF4-FFF2-40B4-BE49-F238E27FC236}">
                <a16:creationId xmlns:a16="http://schemas.microsoft.com/office/drawing/2014/main" id="{5F4E323C-D536-2446-04A0-0798695CA7A7}"/>
              </a:ext>
            </a:extLst>
          </p:cNvPr>
          <p:cNvPicPr>
            <a:picLocks noChangeAspect="1"/>
          </p:cNvPicPr>
          <p:nvPr/>
        </p:nvPicPr>
        <p:blipFill>
          <a:blip r:embed="rId2"/>
          <a:stretch>
            <a:fillRect/>
          </a:stretch>
        </p:blipFill>
        <p:spPr>
          <a:xfrm>
            <a:off x="6969974" y="3104330"/>
            <a:ext cx="3586031" cy="868316"/>
          </a:xfrm>
          <a:prstGeom prst="rect">
            <a:avLst/>
          </a:prstGeom>
        </p:spPr>
      </p:pic>
      <p:pic>
        <p:nvPicPr>
          <p:cNvPr id="8" name="Picture 7">
            <a:extLst>
              <a:ext uri="{FF2B5EF4-FFF2-40B4-BE49-F238E27FC236}">
                <a16:creationId xmlns:a16="http://schemas.microsoft.com/office/drawing/2014/main" id="{98539E10-E1FD-D08D-11AF-B3B4138E10DF}"/>
              </a:ext>
            </a:extLst>
          </p:cNvPr>
          <p:cNvPicPr>
            <a:picLocks noChangeAspect="1"/>
          </p:cNvPicPr>
          <p:nvPr/>
        </p:nvPicPr>
        <p:blipFill>
          <a:blip r:embed="rId3"/>
          <a:stretch>
            <a:fillRect/>
          </a:stretch>
        </p:blipFill>
        <p:spPr>
          <a:xfrm>
            <a:off x="587676" y="3166873"/>
            <a:ext cx="4633192" cy="805773"/>
          </a:xfrm>
          <a:prstGeom prst="rect">
            <a:avLst/>
          </a:prstGeom>
        </p:spPr>
      </p:pic>
    </p:spTree>
    <p:extLst>
      <p:ext uri="{BB962C8B-B14F-4D97-AF65-F5344CB8AC3E}">
        <p14:creationId xmlns:p14="http://schemas.microsoft.com/office/powerpoint/2010/main" val="170419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70E6-28C0-E964-CE57-324B164EFBB7}"/>
              </a:ext>
            </a:extLst>
          </p:cNvPr>
          <p:cNvSpPr>
            <a:spLocks noGrp="1"/>
          </p:cNvSpPr>
          <p:nvPr>
            <p:ph type="title"/>
          </p:nvPr>
        </p:nvSpPr>
        <p:spPr>
          <a:xfrm>
            <a:off x="3126521" y="888718"/>
            <a:ext cx="5874313" cy="1086056"/>
          </a:xfrm>
        </p:spPr>
        <p:txBody>
          <a:bodyPr/>
          <a:lstStyle/>
          <a:p>
            <a:r>
              <a:rPr lang="en-IE" dirty="0"/>
              <a:t>Staging area?  Commit?</a:t>
            </a:r>
          </a:p>
        </p:txBody>
      </p:sp>
      <p:pic>
        <p:nvPicPr>
          <p:cNvPr id="4098" name="Picture 2">
            <a:extLst>
              <a:ext uri="{FF2B5EF4-FFF2-40B4-BE49-F238E27FC236}">
                <a16:creationId xmlns:a16="http://schemas.microsoft.com/office/drawing/2014/main" id="{F871D2FE-2F75-0A86-C1BD-0391185EC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040" y="3110841"/>
            <a:ext cx="3171920" cy="237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50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2A7D3-5A9E-FA0A-F00E-07381FBF8B1B}"/>
              </a:ext>
            </a:extLst>
          </p:cNvPr>
          <p:cNvSpPr>
            <a:spLocks noGrp="1"/>
          </p:cNvSpPr>
          <p:nvPr>
            <p:ph type="title"/>
          </p:nvPr>
        </p:nvSpPr>
        <p:spPr>
          <a:xfrm>
            <a:off x="952500" y="885039"/>
            <a:ext cx="5262778" cy="1570485"/>
          </a:xfrm>
        </p:spPr>
        <p:txBody>
          <a:bodyPr anchor="b">
            <a:normAutofit/>
          </a:bodyPr>
          <a:lstStyle/>
          <a:p>
            <a:r>
              <a:rPr lang="en-IE" dirty="0"/>
              <a:t>Staging area?</a:t>
            </a:r>
          </a:p>
        </p:txBody>
      </p:sp>
      <p:sp>
        <p:nvSpPr>
          <p:cNvPr id="3" name="Content Placeholder 2">
            <a:extLst>
              <a:ext uri="{FF2B5EF4-FFF2-40B4-BE49-F238E27FC236}">
                <a16:creationId xmlns:a16="http://schemas.microsoft.com/office/drawing/2014/main" id="{907C6404-A3BA-90BA-3F7E-1AB12745864D}"/>
              </a:ext>
            </a:extLst>
          </p:cNvPr>
          <p:cNvSpPr>
            <a:spLocks noGrp="1"/>
          </p:cNvSpPr>
          <p:nvPr>
            <p:ph idx="1"/>
          </p:nvPr>
        </p:nvSpPr>
        <p:spPr>
          <a:xfrm>
            <a:off x="952500" y="2813959"/>
            <a:ext cx="5262778" cy="3159001"/>
          </a:xfrm>
        </p:spPr>
        <p:txBody>
          <a:bodyPr anchor="t">
            <a:normAutofit/>
          </a:bodyPr>
          <a:lstStyle/>
          <a:p>
            <a:pPr marL="0" indent="0">
              <a:lnSpc>
                <a:spcPct val="110000"/>
              </a:lnSpc>
              <a:buNone/>
            </a:pPr>
            <a:r>
              <a:rPr lang="en-IE" sz="1700" dirty="0"/>
              <a:t>git has something called the "staging area" or "index". </a:t>
            </a:r>
          </a:p>
          <a:p>
            <a:pPr marL="0" indent="0">
              <a:lnSpc>
                <a:spcPct val="110000"/>
              </a:lnSpc>
              <a:buNone/>
            </a:pPr>
            <a:r>
              <a:rPr lang="en-IE" sz="1700" dirty="0"/>
              <a:t>This is an intermediate area where commits can be formatted and reviewed before completing the commit.</a:t>
            </a:r>
          </a:p>
          <a:p>
            <a:pPr marL="0" indent="0">
              <a:lnSpc>
                <a:spcPct val="110000"/>
              </a:lnSpc>
              <a:buNone/>
            </a:pPr>
            <a:r>
              <a:rPr lang="en-IE" sz="1700" dirty="0"/>
              <a:t>One thing that sets Git apart from other tools is that it's possible to quickly stage some of your files and commit them without committing all of the other modified files in your working directory or having to list them on the command line during the commit.</a:t>
            </a:r>
          </a:p>
        </p:txBody>
      </p:sp>
      <p:pic>
        <p:nvPicPr>
          <p:cNvPr id="5122" name="Picture 2" descr="Index 1">
            <a:extLst>
              <a:ext uri="{FF2B5EF4-FFF2-40B4-BE49-F238E27FC236}">
                <a16:creationId xmlns:a16="http://schemas.microsoft.com/office/drawing/2014/main" id="{F532FDC5-3A2C-85DF-CB74-78D18C3796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7705" y="2104078"/>
            <a:ext cx="4392385" cy="2535545"/>
          </a:xfrm>
          <a:prstGeom prst="rect">
            <a:avLst/>
          </a:prstGeom>
          <a:solidFill>
            <a:schemeClr val="accent1"/>
          </a:solidFill>
        </p:spPr>
      </p:pic>
      <p:cxnSp>
        <p:nvCxnSpPr>
          <p:cNvPr id="5129" name="Straight Connector 5128">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0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2A7D3-5A9E-FA0A-F00E-07381FBF8B1B}"/>
              </a:ext>
            </a:extLst>
          </p:cNvPr>
          <p:cNvSpPr>
            <a:spLocks noGrp="1"/>
          </p:cNvSpPr>
          <p:nvPr>
            <p:ph type="title"/>
          </p:nvPr>
        </p:nvSpPr>
        <p:spPr>
          <a:xfrm>
            <a:off x="952500" y="885039"/>
            <a:ext cx="5262778" cy="1570485"/>
          </a:xfrm>
        </p:spPr>
        <p:txBody>
          <a:bodyPr anchor="b">
            <a:normAutofit/>
          </a:bodyPr>
          <a:lstStyle/>
          <a:p>
            <a:r>
              <a:rPr lang="en-IE" dirty="0"/>
              <a:t>Staging area?</a:t>
            </a:r>
          </a:p>
        </p:txBody>
      </p:sp>
      <p:sp>
        <p:nvSpPr>
          <p:cNvPr id="3" name="Content Placeholder 2">
            <a:extLst>
              <a:ext uri="{FF2B5EF4-FFF2-40B4-BE49-F238E27FC236}">
                <a16:creationId xmlns:a16="http://schemas.microsoft.com/office/drawing/2014/main" id="{907C6404-A3BA-90BA-3F7E-1AB12745864D}"/>
              </a:ext>
            </a:extLst>
          </p:cNvPr>
          <p:cNvSpPr>
            <a:spLocks noGrp="1"/>
          </p:cNvSpPr>
          <p:nvPr>
            <p:ph idx="1"/>
          </p:nvPr>
        </p:nvSpPr>
        <p:spPr>
          <a:xfrm>
            <a:off x="952500" y="2813959"/>
            <a:ext cx="5262778" cy="3159001"/>
          </a:xfrm>
        </p:spPr>
        <p:txBody>
          <a:bodyPr anchor="t">
            <a:normAutofit/>
          </a:bodyPr>
          <a:lstStyle/>
          <a:p>
            <a:pPr marL="0" indent="0">
              <a:lnSpc>
                <a:spcPct val="110000"/>
              </a:lnSpc>
              <a:buNone/>
            </a:pPr>
            <a:r>
              <a:rPr lang="en-IE" sz="1700" dirty="0"/>
              <a:t>git also makes it easy to ignore this feature if you don't want that kind of control — just add a '-a' to your commit command in order to add all changes to all files to the staging area.</a:t>
            </a:r>
            <a:br>
              <a:rPr lang="en-IE" sz="1700" dirty="0"/>
            </a:br>
            <a:br>
              <a:rPr lang="en-IE" sz="1700" dirty="0"/>
            </a:br>
            <a:r>
              <a:rPr lang="en-IE" sz="1700" dirty="0">
                <a:hlinkClick r:id="rId2"/>
              </a:rPr>
              <a:t>https://git-scm.com/about/staging-area</a:t>
            </a:r>
            <a:r>
              <a:rPr lang="en-IE" sz="1700" dirty="0"/>
              <a:t> </a:t>
            </a:r>
          </a:p>
        </p:txBody>
      </p:sp>
      <p:cxnSp>
        <p:nvCxnSpPr>
          <p:cNvPr id="5129" name="Straight Connector 5128">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7170" name="Picture 2" descr="Index 2">
            <a:extLst>
              <a:ext uri="{FF2B5EF4-FFF2-40B4-BE49-F238E27FC236}">
                <a16:creationId xmlns:a16="http://schemas.microsoft.com/office/drawing/2014/main" id="{FFAE0C8D-C737-AC00-2920-8030B49D2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340" y="2317396"/>
            <a:ext cx="4061860" cy="2223207"/>
          </a:xfrm>
          <a:prstGeom prst="rect">
            <a:avLst/>
          </a:prstGeom>
          <a:solidFill>
            <a:schemeClr val="accent1"/>
          </a:solidFill>
        </p:spPr>
      </p:pic>
    </p:spTree>
    <p:extLst>
      <p:ext uri="{BB962C8B-B14F-4D97-AF65-F5344CB8AC3E}">
        <p14:creationId xmlns:p14="http://schemas.microsoft.com/office/powerpoint/2010/main" val="91822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EF97-41A5-8A3E-19AC-3DE3ED0EB9EA}"/>
              </a:ext>
            </a:extLst>
          </p:cNvPr>
          <p:cNvSpPr>
            <a:spLocks noGrp="1"/>
          </p:cNvSpPr>
          <p:nvPr>
            <p:ph type="title"/>
          </p:nvPr>
        </p:nvSpPr>
        <p:spPr/>
        <p:txBody>
          <a:bodyPr/>
          <a:lstStyle/>
          <a:p>
            <a:r>
              <a:rPr lang="en-IE" dirty="0"/>
              <a:t>Commit?</a:t>
            </a:r>
          </a:p>
        </p:txBody>
      </p:sp>
      <p:sp>
        <p:nvSpPr>
          <p:cNvPr id="3" name="Content Placeholder 2">
            <a:extLst>
              <a:ext uri="{FF2B5EF4-FFF2-40B4-BE49-F238E27FC236}">
                <a16:creationId xmlns:a16="http://schemas.microsoft.com/office/drawing/2014/main" id="{8492DF5B-603F-7B6A-9831-6267C1DD9304}"/>
              </a:ext>
            </a:extLst>
          </p:cNvPr>
          <p:cNvSpPr>
            <a:spLocks noGrp="1"/>
          </p:cNvSpPr>
          <p:nvPr>
            <p:ph idx="1"/>
          </p:nvPr>
        </p:nvSpPr>
        <p:spPr>
          <a:xfrm>
            <a:off x="882079" y="2078400"/>
            <a:ext cx="10427841" cy="3903298"/>
          </a:xfrm>
        </p:spPr>
        <p:txBody>
          <a:bodyPr/>
          <a:lstStyle/>
          <a:p>
            <a:pPr marL="0" indent="0">
              <a:buNone/>
            </a:pPr>
            <a:r>
              <a:rPr lang="en-IE" dirty="0"/>
              <a:t>We commit changes to our repository, these changes can include new files, updated files, deleted files, renamed files</a:t>
            </a:r>
          </a:p>
          <a:p>
            <a:pPr marL="0" indent="0">
              <a:buNone/>
            </a:pPr>
            <a:r>
              <a:rPr lang="en-IE" dirty="0"/>
              <a:t>Once a change (or a number of changes) are committed as part of a commit, these changes become part of the history of the repository, we can view the changes using `git log` and then `git show 2cab2c21f166cb01066f929d78eabd8755cf5794`</a:t>
            </a:r>
          </a:p>
        </p:txBody>
      </p:sp>
      <p:pic>
        <p:nvPicPr>
          <p:cNvPr id="5" name="Picture 4">
            <a:extLst>
              <a:ext uri="{FF2B5EF4-FFF2-40B4-BE49-F238E27FC236}">
                <a16:creationId xmlns:a16="http://schemas.microsoft.com/office/drawing/2014/main" id="{72862717-C01F-E3DA-38F2-1C0358498833}"/>
              </a:ext>
            </a:extLst>
          </p:cNvPr>
          <p:cNvPicPr>
            <a:picLocks noChangeAspect="1"/>
          </p:cNvPicPr>
          <p:nvPr/>
        </p:nvPicPr>
        <p:blipFill>
          <a:blip r:embed="rId2"/>
          <a:stretch>
            <a:fillRect/>
          </a:stretch>
        </p:blipFill>
        <p:spPr>
          <a:xfrm>
            <a:off x="371763" y="4209473"/>
            <a:ext cx="5943600" cy="1320800"/>
          </a:xfrm>
          <a:prstGeom prst="rect">
            <a:avLst/>
          </a:prstGeom>
        </p:spPr>
      </p:pic>
      <p:pic>
        <p:nvPicPr>
          <p:cNvPr id="6" name="Picture 5">
            <a:extLst>
              <a:ext uri="{FF2B5EF4-FFF2-40B4-BE49-F238E27FC236}">
                <a16:creationId xmlns:a16="http://schemas.microsoft.com/office/drawing/2014/main" id="{BF8214F3-6EDB-59AA-659B-13FB5E67D6E3}"/>
              </a:ext>
            </a:extLst>
          </p:cNvPr>
          <p:cNvPicPr>
            <a:picLocks noChangeAspect="1"/>
          </p:cNvPicPr>
          <p:nvPr/>
        </p:nvPicPr>
        <p:blipFill>
          <a:blip r:embed="rId3"/>
          <a:stretch>
            <a:fillRect/>
          </a:stretch>
        </p:blipFill>
        <p:spPr>
          <a:xfrm>
            <a:off x="7555345" y="3989235"/>
            <a:ext cx="3217718" cy="2108505"/>
          </a:xfrm>
          <a:prstGeom prst="rect">
            <a:avLst/>
          </a:prstGeom>
        </p:spPr>
      </p:pic>
    </p:spTree>
    <p:extLst>
      <p:ext uri="{BB962C8B-B14F-4D97-AF65-F5344CB8AC3E}">
        <p14:creationId xmlns:p14="http://schemas.microsoft.com/office/powerpoint/2010/main" val="602400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EF97-41A5-8A3E-19AC-3DE3ED0EB9EA}"/>
              </a:ext>
            </a:extLst>
          </p:cNvPr>
          <p:cNvSpPr>
            <a:spLocks noGrp="1"/>
          </p:cNvSpPr>
          <p:nvPr>
            <p:ph type="title"/>
          </p:nvPr>
        </p:nvSpPr>
        <p:spPr/>
        <p:txBody>
          <a:bodyPr/>
          <a:lstStyle/>
          <a:p>
            <a:r>
              <a:rPr lang="en-IE" dirty="0"/>
              <a:t>Commit?</a:t>
            </a:r>
          </a:p>
        </p:txBody>
      </p:sp>
      <p:sp>
        <p:nvSpPr>
          <p:cNvPr id="3" name="Content Placeholder 2">
            <a:extLst>
              <a:ext uri="{FF2B5EF4-FFF2-40B4-BE49-F238E27FC236}">
                <a16:creationId xmlns:a16="http://schemas.microsoft.com/office/drawing/2014/main" id="{8492DF5B-603F-7B6A-9831-6267C1DD9304}"/>
              </a:ext>
            </a:extLst>
          </p:cNvPr>
          <p:cNvSpPr>
            <a:spLocks noGrp="1"/>
          </p:cNvSpPr>
          <p:nvPr>
            <p:ph idx="1"/>
          </p:nvPr>
        </p:nvSpPr>
        <p:spPr>
          <a:xfrm>
            <a:off x="882079" y="2078400"/>
            <a:ext cx="10427841" cy="3903298"/>
          </a:xfrm>
        </p:spPr>
        <p:txBody>
          <a:bodyPr/>
          <a:lstStyle/>
          <a:p>
            <a:pPr marL="0" indent="0">
              <a:buNone/>
            </a:pPr>
            <a:r>
              <a:rPr lang="en-IE" dirty="0"/>
              <a:t>Therefore, a commit is a record of one or more changes committed to the repository</a:t>
            </a:r>
          </a:p>
          <a:p>
            <a:pPr marL="0" indent="0">
              <a:buNone/>
            </a:pPr>
            <a:r>
              <a:rPr lang="en-IE" dirty="0"/>
              <a:t>A commit is </a:t>
            </a:r>
            <a:r>
              <a:rPr lang="en-IE" dirty="0" err="1"/>
              <a:t>ID’ed</a:t>
            </a:r>
            <a:r>
              <a:rPr lang="en-IE" dirty="0"/>
              <a:t> via a hash within git itself, 2cab2c21f166cb01066f929d78eabd8755cf5794, in the last example.</a:t>
            </a:r>
          </a:p>
          <a:p>
            <a:pPr marL="0" indent="0">
              <a:buNone/>
            </a:pPr>
            <a:r>
              <a:rPr lang="en-IE" dirty="0"/>
              <a:t>These hashes can be shortened to the first 7 characters, the following are equivalent:</a:t>
            </a:r>
          </a:p>
          <a:p>
            <a:r>
              <a:rPr lang="en-IE" dirty="0"/>
              <a:t>git show 2cab2c21f166cb01066f929d78eabd8755cf5794</a:t>
            </a:r>
          </a:p>
          <a:p>
            <a:r>
              <a:rPr lang="en-IE" dirty="0"/>
              <a:t>git show 2cab2c2</a:t>
            </a:r>
          </a:p>
        </p:txBody>
      </p:sp>
      <p:pic>
        <p:nvPicPr>
          <p:cNvPr id="7" name="Picture 6">
            <a:extLst>
              <a:ext uri="{FF2B5EF4-FFF2-40B4-BE49-F238E27FC236}">
                <a16:creationId xmlns:a16="http://schemas.microsoft.com/office/drawing/2014/main" id="{20724B70-E813-5007-3A6F-5709AAE5E552}"/>
              </a:ext>
            </a:extLst>
          </p:cNvPr>
          <p:cNvPicPr>
            <a:picLocks noChangeAspect="1"/>
          </p:cNvPicPr>
          <p:nvPr/>
        </p:nvPicPr>
        <p:blipFill>
          <a:blip r:embed="rId2"/>
          <a:stretch>
            <a:fillRect/>
          </a:stretch>
        </p:blipFill>
        <p:spPr>
          <a:xfrm>
            <a:off x="7542645" y="4653048"/>
            <a:ext cx="4649355" cy="2204952"/>
          </a:xfrm>
          <a:prstGeom prst="rect">
            <a:avLst/>
          </a:prstGeom>
        </p:spPr>
      </p:pic>
    </p:spTree>
    <p:extLst>
      <p:ext uri="{BB962C8B-B14F-4D97-AF65-F5344CB8AC3E}">
        <p14:creationId xmlns:p14="http://schemas.microsoft.com/office/powerpoint/2010/main" val="443786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764A6E-9C6E-9F36-99C1-67E36DA83691}"/>
              </a:ext>
            </a:extLst>
          </p:cNvPr>
          <p:cNvPicPr>
            <a:picLocks noChangeAspect="1"/>
          </p:cNvPicPr>
          <p:nvPr/>
        </p:nvPicPr>
        <p:blipFill>
          <a:blip r:embed="rId2"/>
          <a:stretch>
            <a:fillRect/>
          </a:stretch>
        </p:blipFill>
        <p:spPr>
          <a:xfrm>
            <a:off x="757235" y="597465"/>
            <a:ext cx="11053765" cy="2996635"/>
          </a:xfrm>
          <a:prstGeom prst="rect">
            <a:avLst/>
          </a:prstGeom>
        </p:spPr>
      </p:pic>
      <p:sp>
        <p:nvSpPr>
          <p:cNvPr id="5" name="TextBox 4">
            <a:extLst>
              <a:ext uri="{FF2B5EF4-FFF2-40B4-BE49-F238E27FC236}">
                <a16:creationId xmlns:a16="http://schemas.microsoft.com/office/drawing/2014/main" id="{440F0909-D801-1404-ACFD-0588E1071C25}"/>
              </a:ext>
            </a:extLst>
          </p:cNvPr>
          <p:cNvSpPr txBox="1"/>
          <p:nvPr/>
        </p:nvSpPr>
        <p:spPr>
          <a:xfrm>
            <a:off x="3718350" y="4508500"/>
            <a:ext cx="5131533" cy="1200329"/>
          </a:xfrm>
          <a:prstGeom prst="rect">
            <a:avLst/>
          </a:prstGeom>
          <a:noFill/>
        </p:spPr>
        <p:txBody>
          <a:bodyPr wrap="none" rtlCol="0">
            <a:spAutoFit/>
          </a:bodyPr>
          <a:lstStyle/>
          <a:p>
            <a:r>
              <a:rPr lang="en-IE" dirty="0"/>
              <a:t>2 new files…… </a:t>
            </a:r>
            <a:br>
              <a:rPr lang="en-IE" dirty="0"/>
            </a:br>
            <a:r>
              <a:rPr lang="en-IE" dirty="0"/>
              <a:t>Oh wait, what’s .</a:t>
            </a:r>
            <a:r>
              <a:rPr lang="en-IE" dirty="0" err="1"/>
              <a:t>DS_Store</a:t>
            </a:r>
            <a:r>
              <a:rPr lang="en-IE" dirty="0"/>
              <a:t>?</a:t>
            </a:r>
            <a:br>
              <a:rPr lang="en-IE" dirty="0"/>
            </a:br>
            <a:r>
              <a:rPr lang="en-IE" dirty="0"/>
              <a:t>It’s a directory OSX uses to manage it’s file system.</a:t>
            </a:r>
            <a:br>
              <a:rPr lang="en-IE" dirty="0"/>
            </a:br>
            <a:r>
              <a:rPr lang="en-IE" dirty="0"/>
              <a:t>We do not want this in our repository</a:t>
            </a:r>
          </a:p>
        </p:txBody>
      </p:sp>
    </p:spTree>
    <p:extLst>
      <p:ext uri="{BB962C8B-B14F-4D97-AF65-F5344CB8AC3E}">
        <p14:creationId xmlns:p14="http://schemas.microsoft.com/office/powerpoint/2010/main" val="196794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FCFF-1231-747D-D315-7A31EA668026}"/>
              </a:ext>
            </a:extLst>
          </p:cNvPr>
          <p:cNvSpPr>
            <a:spLocks noGrp="1"/>
          </p:cNvSpPr>
          <p:nvPr>
            <p:ph type="title"/>
          </p:nvPr>
        </p:nvSpPr>
        <p:spPr/>
        <p:txBody>
          <a:bodyPr/>
          <a:lstStyle/>
          <a:p>
            <a:r>
              <a:rPr lang="en-IE" dirty="0"/>
              <a:t>What is git?</a:t>
            </a:r>
          </a:p>
        </p:txBody>
      </p:sp>
      <p:sp>
        <p:nvSpPr>
          <p:cNvPr id="3" name="Content Placeholder 2">
            <a:extLst>
              <a:ext uri="{FF2B5EF4-FFF2-40B4-BE49-F238E27FC236}">
                <a16:creationId xmlns:a16="http://schemas.microsoft.com/office/drawing/2014/main" id="{D06349CF-CCE4-AAE7-097E-5A1390415B84}"/>
              </a:ext>
            </a:extLst>
          </p:cNvPr>
          <p:cNvSpPr>
            <a:spLocks noGrp="1"/>
          </p:cNvSpPr>
          <p:nvPr>
            <p:ph idx="1"/>
          </p:nvPr>
        </p:nvSpPr>
        <p:spPr/>
        <p:txBody>
          <a:bodyPr/>
          <a:lstStyle/>
          <a:p>
            <a:pPr marL="0" indent="0">
              <a:buNone/>
            </a:pPr>
            <a:r>
              <a:rPr lang="en-IE" dirty="0"/>
              <a:t>Imagine you're working on a big group project for your class. Everyone needs to contribute their part, but it's hard to keep track of who did what and when. </a:t>
            </a:r>
          </a:p>
          <a:p>
            <a:pPr marL="0" indent="0">
              <a:buNone/>
            </a:pPr>
            <a:endParaRPr lang="en-IE" dirty="0"/>
          </a:p>
          <a:p>
            <a:pPr marL="0" indent="0">
              <a:buNone/>
            </a:pPr>
            <a:r>
              <a:rPr lang="en-IE" dirty="0"/>
              <a:t>Git is like an ultra-organized, digital notebook that helps you and your classmates work together on your project without stepping on each other's toes.</a:t>
            </a:r>
          </a:p>
        </p:txBody>
      </p:sp>
    </p:spTree>
    <p:extLst>
      <p:ext uri="{BB962C8B-B14F-4D97-AF65-F5344CB8AC3E}">
        <p14:creationId xmlns:p14="http://schemas.microsoft.com/office/powerpoint/2010/main" val="207984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2CEC-AB5E-727E-1910-D02B15525B9A}"/>
              </a:ext>
            </a:extLst>
          </p:cNvPr>
          <p:cNvSpPr>
            <a:spLocks noGrp="1"/>
          </p:cNvSpPr>
          <p:nvPr>
            <p:ph type="title"/>
          </p:nvPr>
        </p:nvSpPr>
        <p:spPr/>
        <p:txBody>
          <a:bodyPr/>
          <a:lstStyle/>
          <a:p>
            <a:r>
              <a:rPr lang="en-IE" dirty="0"/>
              <a:t>.</a:t>
            </a:r>
            <a:r>
              <a:rPr lang="en-IE" dirty="0" err="1"/>
              <a:t>gitignore</a:t>
            </a:r>
            <a:endParaRPr lang="en-IE" dirty="0"/>
          </a:p>
        </p:txBody>
      </p:sp>
      <p:sp>
        <p:nvSpPr>
          <p:cNvPr id="3" name="Content Placeholder 2">
            <a:extLst>
              <a:ext uri="{FF2B5EF4-FFF2-40B4-BE49-F238E27FC236}">
                <a16:creationId xmlns:a16="http://schemas.microsoft.com/office/drawing/2014/main" id="{73396CC9-1E4D-9849-2A3F-CDB91DB5CA3B}"/>
              </a:ext>
            </a:extLst>
          </p:cNvPr>
          <p:cNvSpPr>
            <a:spLocks noGrp="1"/>
          </p:cNvSpPr>
          <p:nvPr>
            <p:ph idx="1"/>
          </p:nvPr>
        </p:nvSpPr>
        <p:spPr>
          <a:xfrm>
            <a:off x="849759" y="2065984"/>
            <a:ext cx="3468241" cy="3903298"/>
          </a:xfrm>
        </p:spPr>
        <p:txBody>
          <a:bodyPr/>
          <a:lstStyle/>
          <a:p>
            <a:pPr marL="0" indent="0">
              <a:buNone/>
            </a:pPr>
            <a:r>
              <a:rPr lang="en-IE" dirty="0"/>
              <a:t>.</a:t>
            </a:r>
            <a:r>
              <a:rPr lang="en-IE" dirty="0" err="1"/>
              <a:t>gitignore</a:t>
            </a:r>
            <a:r>
              <a:rPr lang="en-IE" dirty="0"/>
              <a:t> (or git ignore) is a file that contains a list of files or directories to not track in our repository</a:t>
            </a:r>
          </a:p>
        </p:txBody>
      </p:sp>
      <p:pic>
        <p:nvPicPr>
          <p:cNvPr id="4" name="Picture 3">
            <a:extLst>
              <a:ext uri="{FF2B5EF4-FFF2-40B4-BE49-F238E27FC236}">
                <a16:creationId xmlns:a16="http://schemas.microsoft.com/office/drawing/2014/main" id="{7DD94865-C58B-4753-1983-D091837AFC4A}"/>
              </a:ext>
            </a:extLst>
          </p:cNvPr>
          <p:cNvPicPr>
            <a:picLocks noChangeAspect="1"/>
          </p:cNvPicPr>
          <p:nvPr/>
        </p:nvPicPr>
        <p:blipFill>
          <a:blip r:embed="rId2"/>
          <a:stretch>
            <a:fillRect/>
          </a:stretch>
        </p:blipFill>
        <p:spPr>
          <a:xfrm>
            <a:off x="4318000" y="72883"/>
            <a:ext cx="7772400" cy="6275963"/>
          </a:xfrm>
          <a:prstGeom prst="rect">
            <a:avLst/>
          </a:prstGeom>
        </p:spPr>
      </p:pic>
    </p:spTree>
    <p:extLst>
      <p:ext uri="{BB962C8B-B14F-4D97-AF65-F5344CB8AC3E}">
        <p14:creationId xmlns:p14="http://schemas.microsoft.com/office/powerpoint/2010/main" val="227410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2CEC-AB5E-727E-1910-D02B15525B9A}"/>
              </a:ext>
            </a:extLst>
          </p:cNvPr>
          <p:cNvSpPr>
            <a:spLocks noGrp="1"/>
          </p:cNvSpPr>
          <p:nvPr>
            <p:ph type="title"/>
          </p:nvPr>
        </p:nvSpPr>
        <p:spPr/>
        <p:txBody>
          <a:bodyPr/>
          <a:lstStyle/>
          <a:p>
            <a:r>
              <a:rPr lang="en-IE" dirty="0"/>
              <a:t>.</a:t>
            </a:r>
            <a:r>
              <a:rPr lang="en-IE" dirty="0" err="1"/>
              <a:t>gitignore</a:t>
            </a:r>
            <a:endParaRPr lang="en-IE" dirty="0"/>
          </a:p>
        </p:txBody>
      </p:sp>
      <p:sp>
        <p:nvSpPr>
          <p:cNvPr id="3" name="Content Placeholder 2">
            <a:extLst>
              <a:ext uri="{FF2B5EF4-FFF2-40B4-BE49-F238E27FC236}">
                <a16:creationId xmlns:a16="http://schemas.microsoft.com/office/drawing/2014/main" id="{73396CC9-1E4D-9849-2A3F-CDB91DB5CA3B}"/>
              </a:ext>
            </a:extLst>
          </p:cNvPr>
          <p:cNvSpPr>
            <a:spLocks noGrp="1"/>
          </p:cNvSpPr>
          <p:nvPr>
            <p:ph idx="1"/>
          </p:nvPr>
        </p:nvSpPr>
        <p:spPr>
          <a:xfrm>
            <a:off x="849759" y="2065984"/>
            <a:ext cx="4255641" cy="3903298"/>
          </a:xfrm>
        </p:spPr>
        <p:txBody>
          <a:bodyPr/>
          <a:lstStyle/>
          <a:p>
            <a:pPr marL="0" indent="0">
              <a:buNone/>
            </a:pPr>
            <a:r>
              <a:rPr lang="en-IE" dirty="0"/>
              <a:t>Note that it is a “hidden file” in most operating systems, that is, it is named with  a`.` at the beginning</a:t>
            </a:r>
          </a:p>
        </p:txBody>
      </p:sp>
      <p:pic>
        <p:nvPicPr>
          <p:cNvPr id="6" name="Picture 5">
            <a:extLst>
              <a:ext uri="{FF2B5EF4-FFF2-40B4-BE49-F238E27FC236}">
                <a16:creationId xmlns:a16="http://schemas.microsoft.com/office/drawing/2014/main" id="{ADADF7B3-A375-DF66-8AFB-C7DDC306BC95}"/>
              </a:ext>
            </a:extLst>
          </p:cNvPr>
          <p:cNvPicPr>
            <a:picLocks noChangeAspect="1"/>
          </p:cNvPicPr>
          <p:nvPr/>
        </p:nvPicPr>
        <p:blipFill>
          <a:blip r:embed="rId2"/>
          <a:stretch>
            <a:fillRect/>
          </a:stretch>
        </p:blipFill>
        <p:spPr>
          <a:xfrm>
            <a:off x="5873750" y="1962358"/>
            <a:ext cx="6083300" cy="3949700"/>
          </a:xfrm>
          <a:prstGeom prst="rect">
            <a:avLst/>
          </a:prstGeom>
        </p:spPr>
      </p:pic>
    </p:spTree>
    <p:extLst>
      <p:ext uri="{BB962C8B-B14F-4D97-AF65-F5344CB8AC3E}">
        <p14:creationId xmlns:p14="http://schemas.microsoft.com/office/powerpoint/2010/main" val="245270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2CEC-AB5E-727E-1910-D02B15525B9A}"/>
              </a:ext>
            </a:extLst>
          </p:cNvPr>
          <p:cNvSpPr>
            <a:spLocks noGrp="1"/>
          </p:cNvSpPr>
          <p:nvPr>
            <p:ph type="title"/>
          </p:nvPr>
        </p:nvSpPr>
        <p:spPr/>
        <p:txBody>
          <a:bodyPr/>
          <a:lstStyle/>
          <a:p>
            <a:r>
              <a:rPr lang="en-IE" dirty="0"/>
              <a:t>.</a:t>
            </a:r>
            <a:r>
              <a:rPr lang="en-IE" dirty="0" err="1"/>
              <a:t>gitignore</a:t>
            </a:r>
            <a:endParaRPr lang="en-IE" dirty="0"/>
          </a:p>
        </p:txBody>
      </p:sp>
      <p:pic>
        <p:nvPicPr>
          <p:cNvPr id="8196" name="Picture 4" descr="show hidden files on windows 11">
            <a:extLst>
              <a:ext uri="{FF2B5EF4-FFF2-40B4-BE49-F238E27FC236}">
                <a16:creationId xmlns:a16="http://schemas.microsoft.com/office/drawing/2014/main" id="{F6751154-BC4E-672C-19DD-0E9BBE7DB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26" y="1962358"/>
            <a:ext cx="6917568" cy="434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60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2CEC-AB5E-727E-1910-D02B15525B9A}"/>
              </a:ext>
            </a:extLst>
          </p:cNvPr>
          <p:cNvSpPr>
            <a:spLocks noGrp="1"/>
          </p:cNvSpPr>
          <p:nvPr>
            <p:ph type="title"/>
          </p:nvPr>
        </p:nvSpPr>
        <p:spPr/>
        <p:txBody>
          <a:bodyPr/>
          <a:lstStyle/>
          <a:p>
            <a:r>
              <a:rPr lang="en-IE" dirty="0"/>
              <a:t>.</a:t>
            </a:r>
            <a:r>
              <a:rPr lang="en-IE" dirty="0" err="1"/>
              <a:t>gitignore</a:t>
            </a:r>
            <a:endParaRPr lang="en-IE" dirty="0"/>
          </a:p>
        </p:txBody>
      </p:sp>
      <p:pic>
        <p:nvPicPr>
          <p:cNvPr id="3" name="Picture 2">
            <a:extLst>
              <a:ext uri="{FF2B5EF4-FFF2-40B4-BE49-F238E27FC236}">
                <a16:creationId xmlns:a16="http://schemas.microsoft.com/office/drawing/2014/main" id="{8319C751-E7B0-95F9-1A2B-F978A07B2A28}"/>
              </a:ext>
            </a:extLst>
          </p:cNvPr>
          <p:cNvPicPr>
            <a:picLocks noChangeAspect="1"/>
          </p:cNvPicPr>
          <p:nvPr/>
        </p:nvPicPr>
        <p:blipFill>
          <a:blip r:embed="rId2"/>
          <a:stretch>
            <a:fillRect/>
          </a:stretch>
        </p:blipFill>
        <p:spPr>
          <a:xfrm>
            <a:off x="558800" y="2290515"/>
            <a:ext cx="7772400" cy="3115169"/>
          </a:xfrm>
          <a:prstGeom prst="rect">
            <a:avLst/>
          </a:prstGeom>
        </p:spPr>
      </p:pic>
      <p:pic>
        <p:nvPicPr>
          <p:cNvPr id="4" name="Picture 3">
            <a:extLst>
              <a:ext uri="{FF2B5EF4-FFF2-40B4-BE49-F238E27FC236}">
                <a16:creationId xmlns:a16="http://schemas.microsoft.com/office/drawing/2014/main" id="{1E65D18D-634A-D344-7A20-550A35F11B28}"/>
              </a:ext>
            </a:extLst>
          </p:cNvPr>
          <p:cNvPicPr>
            <a:picLocks noChangeAspect="1"/>
          </p:cNvPicPr>
          <p:nvPr/>
        </p:nvPicPr>
        <p:blipFill>
          <a:blip r:embed="rId3"/>
          <a:stretch>
            <a:fillRect/>
          </a:stretch>
        </p:blipFill>
        <p:spPr>
          <a:xfrm>
            <a:off x="4152900" y="3505200"/>
            <a:ext cx="7772400" cy="2910737"/>
          </a:xfrm>
          <a:prstGeom prst="rect">
            <a:avLst/>
          </a:prstGeom>
        </p:spPr>
      </p:pic>
      <p:sp>
        <p:nvSpPr>
          <p:cNvPr id="5" name="TextBox 4">
            <a:extLst>
              <a:ext uri="{FF2B5EF4-FFF2-40B4-BE49-F238E27FC236}">
                <a16:creationId xmlns:a16="http://schemas.microsoft.com/office/drawing/2014/main" id="{D8F29850-AA36-6463-8914-25864BA04E04}"/>
              </a:ext>
            </a:extLst>
          </p:cNvPr>
          <p:cNvSpPr txBox="1"/>
          <p:nvPr/>
        </p:nvSpPr>
        <p:spPr>
          <a:xfrm>
            <a:off x="812800" y="5753100"/>
            <a:ext cx="3340100" cy="523220"/>
          </a:xfrm>
          <a:prstGeom prst="rect">
            <a:avLst/>
          </a:prstGeom>
          <a:noFill/>
        </p:spPr>
        <p:txBody>
          <a:bodyPr wrap="square" rtlCol="0">
            <a:spAutoFit/>
          </a:bodyPr>
          <a:lstStyle/>
          <a:p>
            <a:r>
              <a:rPr lang="en-IE" sz="2800" dirty="0" err="1"/>
              <a:t>Cmd</a:t>
            </a:r>
            <a:r>
              <a:rPr lang="en-IE" sz="2800" dirty="0"/>
              <a:t> + shift + .</a:t>
            </a:r>
          </a:p>
        </p:txBody>
      </p:sp>
    </p:spTree>
    <p:extLst>
      <p:ext uri="{BB962C8B-B14F-4D97-AF65-F5344CB8AC3E}">
        <p14:creationId xmlns:p14="http://schemas.microsoft.com/office/powerpoint/2010/main" val="2538409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2CEC-AB5E-727E-1910-D02B15525B9A}"/>
              </a:ext>
            </a:extLst>
          </p:cNvPr>
          <p:cNvSpPr>
            <a:spLocks noGrp="1"/>
          </p:cNvSpPr>
          <p:nvPr>
            <p:ph type="title"/>
          </p:nvPr>
        </p:nvSpPr>
        <p:spPr/>
        <p:txBody>
          <a:bodyPr/>
          <a:lstStyle/>
          <a:p>
            <a:r>
              <a:rPr lang="en-IE" dirty="0"/>
              <a:t>.</a:t>
            </a:r>
            <a:r>
              <a:rPr lang="en-IE" dirty="0" err="1"/>
              <a:t>gitignore</a:t>
            </a:r>
            <a:endParaRPr lang="en-IE" dirty="0"/>
          </a:p>
        </p:txBody>
      </p:sp>
      <p:sp>
        <p:nvSpPr>
          <p:cNvPr id="3" name="Content Placeholder 2">
            <a:extLst>
              <a:ext uri="{FF2B5EF4-FFF2-40B4-BE49-F238E27FC236}">
                <a16:creationId xmlns:a16="http://schemas.microsoft.com/office/drawing/2014/main" id="{73396CC9-1E4D-9849-2A3F-CDB91DB5CA3B}"/>
              </a:ext>
            </a:extLst>
          </p:cNvPr>
          <p:cNvSpPr>
            <a:spLocks noGrp="1"/>
          </p:cNvSpPr>
          <p:nvPr>
            <p:ph idx="1"/>
          </p:nvPr>
        </p:nvSpPr>
        <p:spPr>
          <a:xfrm>
            <a:off x="849759" y="2065984"/>
            <a:ext cx="6592441" cy="3903298"/>
          </a:xfrm>
        </p:spPr>
        <p:txBody>
          <a:bodyPr/>
          <a:lstStyle/>
          <a:p>
            <a:pPr marL="0" indent="0">
              <a:buNone/>
            </a:pPr>
            <a:r>
              <a:rPr lang="en-IE" dirty="0"/>
              <a:t>Useful .</a:t>
            </a:r>
            <a:r>
              <a:rPr lang="en-IE" dirty="0" err="1"/>
              <a:t>gitignores</a:t>
            </a:r>
            <a:r>
              <a:rPr lang="en-IE" dirty="0"/>
              <a:t>: </a:t>
            </a:r>
            <a:r>
              <a:rPr lang="en-IE" dirty="0">
                <a:hlinkClick r:id="rId2"/>
              </a:rPr>
              <a:t>https://github.com/github/gitignore</a:t>
            </a:r>
            <a:r>
              <a:rPr lang="en-IE" dirty="0"/>
              <a:t> </a:t>
            </a:r>
          </a:p>
        </p:txBody>
      </p:sp>
      <p:pic>
        <p:nvPicPr>
          <p:cNvPr id="5" name="Picture 4">
            <a:extLst>
              <a:ext uri="{FF2B5EF4-FFF2-40B4-BE49-F238E27FC236}">
                <a16:creationId xmlns:a16="http://schemas.microsoft.com/office/drawing/2014/main" id="{7463245A-404F-2C6A-8FDF-9548C78CFBFF}"/>
              </a:ext>
            </a:extLst>
          </p:cNvPr>
          <p:cNvPicPr>
            <a:picLocks noChangeAspect="1"/>
          </p:cNvPicPr>
          <p:nvPr/>
        </p:nvPicPr>
        <p:blipFill>
          <a:blip r:embed="rId3"/>
          <a:stretch>
            <a:fillRect/>
          </a:stretch>
        </p:blipFill>
        <p:spPr>
          <a:xfrm>
            <a:off x="2184400" y="2489563"/>
            <a:ext cx="7556500" cy="4368437"/>
          </a:xfrm>
          <a:prstGeom prst="rect">
            <a:avLst/>
          </a:prstGeom>
        </p:spPr>
      </p:pic>
    </p:spTree>
    <p:extLst>
      <p:ext uri="{BB962C8B-B14F-4D97-AF65-F5344CB8AC3E}">
        <p14:creationId xmlns:p14="http://schemas.microsoft.com/office/powerpoint/2010/main" val="68599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5B98-745E-618E-BAD9-431DA98EDB38}"/>
              </a:ext>
            </a:extLst>
          </p:cNvPr>
          <p:cNvSpPr>
            <a:spLocks noGrp="1"/>
          </p:cNvSpPr>
          <p:nvPr>
            <p:ph type="title"/>
          </p:nvPr>
        </p:nvSpPr>
        <p:spPr/>
        <p:txBody>
          <a:bodyPr/>
          <a:lstStyle/>
          <a:p>
            <a:r>
              <a:rPr lang="en-IE" dirty="0"/>
              <a:t>So, we add a .</a:t>
            </a:r>
            <a:r>
              <a:rPr lang="en-IE" dirty="0" err="1"/>
              <a:t>gitignore</a:t>
            </a:r>
            <a:endParaRPr lang="en-IE" dirty="0"/>
          </a:p>
        </p:txBody>
      </p:sp>
      <p:pic>
        <p:nvPicPr>
          <p:cNvPr id="4" name="Picture 3">
            <a:extLst>
              <a:ext uri="{FF2B5EF4-FFF2-40B4-BE49-F238E27FC236}">
                <a16:creationId xmlns:a16="http://schemas.microsoft.com/office/drawing/2014/main" id="{8B0E00A0-A99F-F760-5C18-E35A07AD6E61}"/>
              </a:ext>
            </a:extLst>
          </p:cNvPr>
          <p:cNvPicPr>
            <a:picLocks noChangeAspect="1"/>
          </p:cNvPicPr>
          <p:nvPr/>
        </p:nvPicPr>
        <p:blipFill>
          <a:blip r:embed="rId2"/>
          <a:stretch>
            <a:fillRect/>
          </a:stretch>
        </p:blipFill>
        <p:spPr>
          <a:xfrm>
            <a:off x="228600" y="2476498"/>
            <a:ext cx="5715000" cy="3505200"/>
          </a:xfrm>
          <a:prstGeom prst="rect">
            <a:avLst/>
          </a:prstGeom>
        </p:spPr>
      </p:pic>
      <p:pic>
        <p:nvPicPr>
          <p:cNvPr id="5" name="Picture 4">
            <a:extLst>
              <a:ext uri="{FF2B5EF4-FFF2-40B4-BE49-F238E27FC236}">
                <a16:creationId xmlns:a16="http://schemas.microsoft.com/office/drawing/2014/main" id="{376D7910-739F-26E7-9857-66C1407D7977}"/>
              </a:ext>
            </a:extLst>
          </p:cNvPr>
          <p:cNvPicPr>
            <a:picLocks noChangeAspect="1"/>
          </p:cNvPicPr>
          <p:nvPr/>
        </p:nvPicPr>
        <p:blipFill>
          <a:blip r:embed="rId3"/>
          <a:stretch>
            <a:fillRect/>
          </a:stretch>
        </p:blipFill>
        <p:spPr>
          <a:xfrm>
            <a:off x="4419600" y="4080819"/>
            <a:ext cx="7772400" cy="2125362"/>
          </a:xfrm>
          <a:prstGeom prst="rect">
            <a:avLst/>
          </a:prstGeom>
        </p:spPr>
      </p:pic>
    </p:spTree>
    <p:extLst>
      <p:ext uri="{BB962C8B-B14F-4D97-AF65-F5344CB8AC3E}">
        <p14:creationId xmlns:p14="http://schemas.microsoft.com/office/powerpoint/2010/main" val="338533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5B98-745E-618E-BAD9-431DA98EDB38}"/>
              </a:ext>
            </a:extLst>
          </p:cNvPr>
          <p:cNvSpPr>
            <a:spLocks noGrp="1"/>
          </p:cNvSpPr>
          <p:nvPr>
            <p:ph type="title"/>
          </p:nvPr>
        </p:nvSpPr>
        <p:spPr>
          <a:xfrm>
            <a:off x="456060" y="2281184"/>
            <a:ext cx="3773040" cy="2117829"/>
          </a:xfrm>
        </p:spPr>
        <p:txBody>
          <a:bodyPr>
            <a:normAutofit/>
          </a:bodyPr>
          <a:lstStyle/>
          <a:p>
            <a:r>
              <a:rPr lang="en-IE" dirty="0"/>
              <a:t>Now we add and commit our new files</a:t>
            </a:r>
          </a:p>
        </p:txBody>
      </p:sp>
      <p:pic>
        <p:nvPicPr>
          <p:cNvPr id="3" name="Picture 2">
            <a:extLst>
              <a:ext uri="{FF2B5EF4-FFF2-40B4-BE49-F238E27FC236}">
                <a16:creationId xmlns:a16="http://schemas.microsoft.com/office/drawing/2014/main" id="{A6FE9446-1E2E-DCCB-3DCB-38C1BF1A298D}"/>
              </a:ext>
            </a:extLst>
          </p:cNvPr>
          <p:cNvPicPr>
            <a:picLocks noChangeAspect="1"/>
          </p:cNvPicPr>
          <p:nvPr/>
        </p:nvPicPr>
        <p:blipFill>
          <a:blip r:embed="rId2"/>
          <a:stretch>
            <a:fillRect/>
          </a:stretch>
        </p:blipFill>
        <p:spPr>
          <a:xfrm>
            <a:off x="4229100" y="540587"/>
            <a:ext cx="7772400" cy="5599025"/>
          </a:xfrm>
          <a:prstGeom prst="rect">
            <a:avLst/>
          </a:prstGeom>
        </p:spPr>
      </p:pic>
    </p:spTree>
    <p:extLst>
      <p:ext uri="{BB962C8B-B14F-4D97-AF65-F5344CB8AC3E}">
        <p14:creationId xmlns:p14="http://schemas.microsoft.com/office/powerpoint/2010/main" val="1607600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EBBDDF-3BD8-A3AE-F70F-0DCADB541B3D}"/>
              </a:ext>
            </a:extLst>
          </p:cNvPr>
          <p:cNvPicPr>
            <a:picLocks noChangeAspect="1"/>
          </p:cNvPicPr>
          <p:nvPr/>
        </p:nvPicPr>
        <p:blipFill>
          <a:blip r:embed="rId2"/>
          <a:stretch>
            <a:fillRect/>
          </a:stretch>
        </p:blipFill>
        <p:spPr>
          <a:xfrm>
            <a:off x="406400" y="935573"/>
            <a:ext cx="7772400" cy="2493427"/>
          </a:xfrm>
          <a:prstGeom prst="rect">
            <a:avLst/>
          </a:prstGeom>
        </p:spPr>
      </p:pic>
      <p:sp>
        <p:nvSpPr>
          <p:cNvPr id="5" name="TextBox 4">
            <a:extLst>
              <a:ext uri="{FF2B5EF4-FFF2-40B4-BE49-F238E27FC236}">
                <a16:creationId xmlns:a16="http://schemas.microsoft.com/office/drawing/2014/main" id="{15ACFF56-DCC5-516B-F07F-47A8F76BDF9C}"/>
              </a:ext>
            </a:extLst>
          </p:cNvPr>
          <p:cNvSpPr txBox="1"/>
          <p:nvPr/>
        </p:nvSpPr>
        <p:spPr>
          <a:xfrm>
            <a:off x="406400" y="317500"/>
            <a:ext cx="2336800" cy="523220"/>
          </a:xfrm>
          <a:prstGeom prst="rect">
            <a:avLst/>
          </a:prstGeom>
          <a:noFill/>
        </p:spPr>
        <p:txBody>
          <a:bodyPr wrap="square" rtlCol="0">
            <a:spAutoFit/>
          </a:bodyPr>
          <a:lstStyle/>
          <a:p>
            <a:r>
              <a:rPr lang="en-IE" sz="2800" dirty="0"/>
              <a:t>git log</a:t>
            </a:r>
          </a:p>
        </p:txBody>
      </p:sp>
      <p:pic>
        <p:nvPicPr>
          <p:cNvPr id="6" name="Picture 5">
            <a:extLst>
              <a:ext uri="{FF2B5EF4-FFF2-40B4-BE49-F238E27FC236}">
                <a16:creationId xmlns:a16="http://schemas.microsoft.com/office/drawing/2014/main" id="{88B4DCD0-FDA5-41E0-E2B4-4877172FABC4}"/>
              </a:ext>
            </a:extLst>
          </p:cNvPr>
          <p:cNvPicPr>
            <a:picLocks noChangeAspect="1"/>
          </p:cNvPicPr>
          <p:nvPr/>
        </p:nvPicPr>
        <p:blipFill>
          <a:blip r:embed="rId3"/>
          <a:stretch>
            <a:fillRect/>
          </a:stretch>
        </p:blipFill>
        <p:spPr>
          <a:xfrm>
            <a:off x="5759450" y="1228214"/>
            <a:ext cx="6210300" cy="5528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06AA543-3991-756E-5700-E3FB30A52175}"/>
              </a:ext>
            </a:extLst>
          </p:cNvPr>
          <p:cNvSpPr txBox="1"/>
          <p:nvPr/>
        </p:nvSpPr>
        <p:spPr>
          <a:xfrm>
            <a:off x="8289925" y="673963"/>
            <a:ext cx="3568700" cy="523220"/>
          </a:xfrm>
          <a:prstGeom prst="rect">
            <a:avLst/>
          </a:prstGeom>
          <a:noFill/>
        </p:spPr>
        <p:txBody>
          <a:bodyPr wrap="square" rtlCol="0">
            <a:spAutoFit/>
          </a:bodyPr>
          <a:lstStyle/>
          <a:p>
            <a:r>
              <a:rPr lang="en-IE" sz="2800" dirty="0"/>
              <a:t>git show 6f1d825</a:t>
            </a:r>
          </a:p>
        </p:txBody>
      </p:sp>
    </p:spTree>
    <p:extLst>
      <p:ext uri="{BB962C8B-B14F-4D97-AF65-F5344CB8AC3E}">
        <p14:creationId xmlns:p14="http://schemas.microsoft.com/office/powerpoint/2010/main" val="1895124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FBE5-16D6-A400-2DF1-049FA2EDEC93}"/>
              </a:ext>
            </a:extLst>
          </p:cNvPr>
          <p:cNvSpPr>
            <a:spLocks noGrp="1"/>
          </p:cNvSpPr>
          <p:nvPr>
            <p:ph type="title"/>
          </p:nvPr>
        </p:nvSpPr>
        <p:spPr>
          <a:xfrm>
            <a:off x="849760" y="876302"/>
            <a:ext cx="5659683" cy="1086056"/>
          </a:xfrm>
        </p:spPr>
        <p:txBody>
          <a:bodyPr/>
          <a:lstStyle/>
          <a:p>
            <a:r>
              <a:rPr lang="en-IE" dirty="0"/>
              <a:t>.git folder</a:t>
            </a:r>
          </a:p>
        </p:txBody>
      </p:sp>
      <p:pic>
        <p:nvPicPr>
          <p:cNvPr id="4" name="Picture 3">
            <a:extLst>
              <a:ext uri="{FF2B5EF4-FFF2-40B4-BE49-F238E27FC236}">
                <a16:creationId xmlns:a16="http://schemas.microsoft.com/office/drawing/2014/main" id="{DC782708-C0CE-BC3F-2D89-422488F91856}"/>
              </a:ext>
            </a:extLst>
          </p:cNvPr>
          <p:cNvPicPr>
            <a:picLocks noChangeAspect="1"/>
          </p:cNvPicPr>
          <p:nvPr/>
        </p:nvPicPr>
        <p:blipFill>
          <a:blip r:embed="rId2"/>
          <a:stretch>
            <a:fillRect/>
          </a:stretch>
        </p:blipFill>
        <p:spPr>
          <a:xfrm>
            <a:off x="6509443" y="0"/>
            <a:ext cx="5682557" cy="6858000"/>
          </a:xfrm>
          <a:prstGeom prst="rect">
            <a:avLst/>
          </a:prstGeom>
        </p:spPr>
      </p:pic>
      <p:sp>
        <p:nvSpPr>
          <p:cNvPr id="5" name="TextBox 4">
            <a:extLst>
              <a:ext uri="{FF2B5EF4-FFF2-40B4-BE49-F238E27FC236}">
                <a16:creationId xmlns:a16="http://schemas.microsoft.com/office/drawing/2014/main" id="{A0C5D836-0C1D-B885-2002-970D73B83541}"/>
              </a:ext>
            </a:extLst>
          </p:cNvPr>
          <p:cNvSpPr txBox="1"/>
          <p:nvPr/>
        </p:nvSpPr>
        <p:spPr>
          <a:xfrm>
            <a:off x="633737" y="2932851"/>
            <a:ext cx="5429943" cy="3139321"/>
          </a:xfrm>
          <a:prstGeom prst="rect">
            <a:avLst/>
          </a:prstGeom>
          <a:noFill/>
        </p:spPr>
        <p:txBody>
          <a:bodyPr wrap="square" rtlCol="0">
            <a:spAutoFit/>
          </a:bodyPr>
          <a:lstStyle/>
          <a:p>
            <a:r>
              <a:rPr lang="en-IE" dirty="0"/>
              <a:t>This is the history of your repository, you probably shouldn’t be in here if you are new to git but it’s good to know it exists</a:t>
            </a:r>
          </a:p>
          <a:p>
            <a:endParaRPr lang="en-IE" dirty="0"/>
          </a:p>
          <a:p>
            <a:r>
              <a:rPr lang="en-IE" dirty="0"/>
              <a:t>git </a:t>
            </a:r>
            <a:r>
              <a:rPr lang="en-IE" dirty="0" err="1"/>
              <a:t>init</a:t>
            </a:r>
            <a:r>
              <a:rPr lang="en-IE" dirty="0"/>
              <a:t> creates this folder</a:t>
            </a:r>
          </a:p>
          <a:p>
            <a:endParaRPr lang="en-IE" dirty="0"/>
          </a:p>
          <a:p>
            <a:r>
              <a:rPr lang="en-IE" dirty="0"/>
              <a:t>Use git log to see the commit history</a:t>
            </a:r>
          </a:p>
          <a:p>
            <a:endParaRPr lang="en-IE" dirty="0"/>
          </a:p>
          <a:p>
            <a:r>
              <a:rPr lang="en-IE" dirty="0"/>
              <a:t>Use git status to see the current status of the repository</a:t>
            </a:r>
          </a:p>
          <a:p>
            <a:endParaRPr lang="en-IE" dirty="0"/>
          </a:p>
        </p:txBody>
      </p:sp>
    </p:spTree>
    <p:extLst>
      <p:ext uri="{BB962C8B-B14F-4D97-AF65-F5344CB8AC3E}">
        <p14:creationId xmlns:p14="http://schemas.microsoft.com/office/powerpoint/2010/main" val="2997885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DA17-6F9F-058B-5AD0-25B187A7EBEA}"/>
              </a:ext>
            </a:extLst>
          </p:cNvPr>
          <p:cNvSpPr>
            <a:spLocks noGrp="1"/>
          </p:cNvSpPr>
          <p:nvPr>
            <p:ph type="title"/>
          </p:nvPr>
        </p:nvSpPr>
        <p:spPr/>
        <p:txBody>
          <a:bodyPr/>
          <a:lstStyle/>
          <a:p>
            <a:r>
              <a:rPr lang="en-IE" dirty="0"/>
              <a:t>Recap</a:t>
            </a:r>
          </a:p>
        </p:txBody>
      </p:sp>
      <p:sp>
        <p:nvSpPr>
          <p:cNvPr id="3" name="Content Placeholder 2">
            <a:extLst>
              <a:ext uri="{FF2B5EF4-FFF2-40B4-BE49-F238E27FC236}">
                <a16:creationId xmlns:a16="http://schemas.microsoft.com/office/drawing/2014/main" id="{5F0AA4C0-4820-849A-88F6-5D80BEC97AE1}"/>
              </a:ext>
            </a:extLst>
          </p:cNvPr>
          <p:cNvSpPr>
            <a:spLocks noGrp="1"/>
          </p:cNvSpPr>
          <p:nvPr>
            <p:ph idx="1"/>
          </p:nvPr>
        </p:nvSpPr>
        <p:spPr/>
        <p:txBody>
          <a:bodyPr/>
          <a:lstStyle/>
          <a:p>
            <a:r>
              <a:rPr lang="en-IE" dirty="0"/>
              <a:t>We used git </a:t>
            </a:r>
            <a:r>
              <a:rPr lang="en-IE" dirty="0" err="1"/>
              <a:t>init</a:t>
            </a:r>
            <a:r>
              <a:rPr lang="en-IE" dirty="0"/>
              <a:t> to turn our directory into a repository</a:t>
            </a:r>
          </a:p>
          <a:p>
            <a:r>
              <a:rPr lang="en-IE" dirty="0"/>
              <a:t>We learned about the staging area that we can add files to to stage a commit</a:t>
            </a:r>
          </a:p>
          <a:p>
            <a:r>
              <a:rPr lang="en-IE" dirty="0"/>
              <a:t>We can then commit these files to the repository</a:t>
            </a:r>
          </a:p>
          <a:p>
            <a:r>
              <a:rPr lang="en-IE" dirty="0"/>
              <a:t>git log will show us the log of commits</a:t>
            </a:r>
          </a:p>
          <a:p>
            <a:r>
              <a:rPr lang="en-IE" dirty="0"/>
              <a:t>Each commit has a hash that can be shortened to the first 7 characters</a:t>
            </a:r>
          </a:p>
          <a:p>
            <a:r>
              <a:rPr lang="en-IE" dirty="0"/>
              <a:t>git show &lt;commit hash&gt; will show us information about the commit</a:t>
            </a:r>
          </a:p>
          <a:p>
            <a:r>
              <a:rPr lang="en-IE" dirty="0"/>
              <a:t>We used .</a:t>
            </a:r>
            <a:r>
              <a:rPr lang="en-IE" dirty="0" err="1"/>
              <a:t>gitignore</a:t>
            </a:r>
            <a:r>
              <a:rPr lang="en-IE" dirty="0"/>
              <a:t> to ignore files/folders within our project directory</a:t>
            </a:r>
          </a:p>
          <a:p>
            <a:r>
              <a:rPr lang="en-IE" dirty="0"/>
              <a:t>So far, this is all done locally on your machine</a:t>
            </a:r>
          </a:p>
        </p:txBody>
      </p:sp>
    </p:spTree>
    <p:extLst>
      <p:ext uri="{BB962C8B-B14F-4D97-AF65-F5344CB8AC3E}">
        <p14:creationId xmlns:p14="http://schemas.microsoft.com/office/powerpoint/2010/main" val="175124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FCFF-1231-747D-D315-7A31EA668026}"/>
              </a:ext>
            </a:extLst>
          </p:cNvPr>
          <p:cNvSpPr>
            <a:spLocks noGrp="1"/>
          </p:cNvSpPr>
          <p:nvPr>
            <p:ph type="title"/>
          </p:nvPr>
        </p:nvSpPr>
        <p:spPr/>
        <p:txBody>
          <a:bodyPr/>
          <a:lstStyle/>
          <a:p>
            <a:r>
              <a:rPr lang="en-IE" dirty="0"/>
              <a:t>What is git?</a:t>
            </a:r>
          </a:p>
        </p:txBody>
      </p:sp>
      <p:sp>
        <p:nvSpPr>
          <p:cNvPr id="3" name="Content Placeholder 2">
            <a:extLst>
              <a:ext uri="{FF2B5EF4-FFF2-40B4-BE49-F238E27FC236}">
                <a16:creationId xmlns:a16="http://schemas.microsoft.com/office/drawing/2014/main" id="{D06349CF-CCE4-AAE7-097E-5A1390415B84}"/>
              </a:ext>
            </a:extLst>
          </p:cNvPr>
          <p:cNvSpPr>
            <a:spLocks noGrp="1"/>
          </p:cNvSpPr>
          <p:nvPr>
            <p:ph idx="1"/>
          </p:nvPr>
        </p:nvSpPr>
        <p:spPr/>
        <p:txBody>
          <a:bodyPr/>
          <a:lstStyle/>
          <a:p>
            <a:pPr marL="0" indent="0">
              <a:buNone/>
            </a:pPr>
            <a:r>
              <a:rPr lang="en-IE" dirty="0"/>
              <a:t>Git helps you keep track of every change you make to your project. </a:t>
            </a:r>
          </a:p>
          <a:p>
            <a:pPr marL="0" indent="0">
              <a:buNone/>
            </a:pPr>
            <a:r>
              <a:rPr lang="en-IE" dirty="0"/>
              <a:t>It's like taking snapshots of your work at different points in time. </a:t>
            </a:r>
          </a:p>
          <a:p>
            <a:pPr marL="0" indent="0">
              <a:buNone/>
            </a:pPr>
            <a:r>
              <a:rPr lang="en-IE" dirty="0"/>
              <a:t>So if something goes wrong, you can go back to a previous snapshot and fix it.</a:t>
            </a:r>
          </a:p>
          <a:p>
            <a:pPr marL="0" indent="0">
              <a:buNone/>
            </a:pPr>
            <a:r>
              <a:rPr lang="en-IE" dirty="0"/>
              <a:t>This makes git a “version control” system.</a:t>
            </a:r>
          </a:p>
        </p:txBody>
      </p:sp>
    </p:spTree>
    <p:extLst>
      <p:ext uri="{BB962C8B-B14F-4D97-AF65-F5344CB8AC3E}">
        <p14:creationId xmlns:p14="http://schemas.microsoft.com/office/powerpoint/2010/main" val="138530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FCFF-1231-747D-D315-7A31EA668026}"/>
              </a:ext>
            </a:extLst>
          </p:cNvPr>
          <p:cNvSpPr>
            <a:spLocks noGrp="1"/>
          </p:cNvSpPr>
          <p:nvPr>
            <p:ph type="title"/>
          </p:nvPr>
        </p:nvSpPr>
        <p:spPr/>
        <p:txBody>
          <a:bodyPr/>
          <a:lstStyle/>
          <a:p>
            <a:r>
              <a:rPr lang="en-IE" dirty="0"/>
              <a:t>What is git?</a:t>
            </a:r>
          </a:p>
        </p:txBody>
      </p:sp>
      <p:sp>
        <p:nvSpPr>
          <p:cNvPr id="3" name="Content Placeholder 2">
            <a:extLst>
              <a:ext uri="{FF2B5EF4-FFF2-40B4-BE49-F238E27FC236}">
                <a16:creationId xmlns:a16="http://schemas.microsoft.com/office/drawing/2014/main" id="{D06349CF-CCE4-AAE7-097E-5A1390415B84}"/>
              </a:ext>
            </a:extLst>
          </p:cNvPr>
          <p:cNvSpPr>
            <a:spLocks noGrp="1"/>
          </p:cNvSpPr>
          <p:nvPr>
            <p:ph idx="1"/>
          </p:nvPr>
        </p:nvSpPr>
        <p:spPr/>
        <p:txBody>
          <a:bodyPr/>
          <a:lstStyle/>
          <a:p>
            <a:pPr marL="0" indent="0">
              <a:buNone/>
            </a:pPr>
            <a:r>
              <a:rPr lang="en-IE" dirty="0"/>
              <a:t>Git allows multiple people to work on the same project at the same time. </a:t>
            </a:r>
          </a:p>
          <a:p>
            <a:pPr marL="0" indent="0">
              <a:buNone/>
            </a:pPr>
            <a:r>
              <a:rPr lang="en-IE" dirty="0"/>
              <a:t>It helps you merge everyone's changes together seamlessly. </a:t>
            </a:r>
          </a:p>
          <a:p>
            <a:pPr marL="0" indent="0">
              <a:buNone/>
            </a:pPr>
            <a:r>
              <a:rPr lang="en-IE" dirty="0"/>
              <a:t>It's like having a magic wand that combines all your classmates' contributions into one neat document.</a:t>
            </a:r>
          </a:p>
        </p:txBody>
      </p:sp>
    </p:spTree>
    <p:extLst>
      <p:ext uri="{BB962C8B-B14F-4D97-AF65-F5344CB8AC3E}">
        <p14:creationId xmlns:p14="http://schemas.microsoft.com/office/powerpoint/2010/main" val="372547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FCFF-1231-747D-D315-7A31EA668026}"/>
              </a:ext>
            </a:extLst>
          </p:cNvPr>
          <p:cNvSpPr>
            <a:spLocks noGrp="1"/>
          </p:cNvSpPr>
          <p:nvPr>
            <p:ph type="title"/>
          </p:nvPr>
        </p:nvSpPr>
        <p:spPr/>
        <p:txBody>
          <a:bodyPr/>
          <a:lstStyle/>
          <a:p>
            <a:r>
              <a:rPr lang="en-IE" dirty="0"/>
              <a:t>What is git?</a:t>
            </a:r>
          </a:p>
        </p:txBody>
      </p:sp>
      <p:sp>
        <p:nvSpPr>
          <p:cNvPr id="3" name="Content Placeholder 2">
            <a:extLst>
              <a:ext uri="{FF2B5EF4-FFF2-40B4-BE49-F238E27FC236}">
                <a16:creationId xmlns:a16="http://schemas.microsoft.com/office/drawing/2014/main" id="{D06349CF-CCE4-AAE7-097E-5A1390415B84}"/>
              </a:ext>
            </a:extLst>
          </p:cNvPr>
          <p:cNvSpPr>
            <a:spLocks noGrp="1"/>
          </p:cNvSpPr>
          <p:nvPr>
            <p:ph idx="1"/>
          </p:nvPr>
        </p:nvSpPr>
        <p:spPr/>
        <p:txBody>
          <a:bodyPr/>
          <a:lstStyle/>
          <a:p>
            <a:pPr marL="0" indent="0">
              <a:buNone/>
            </a:pPr>
            <a:r>
              <a:rPr lang="en-IE" dirty="0"/>
              <a:t>Git also acts as a backup for your project. </a:t>
            </a:r>
          </a:p>
          <a:p>
            <a:pPr marL="0" indent="0">
              <a:buNone/>
            </a:pPr>
            <a:r>
              <a:rPr lang="en-IE" dirty="0"/>
              <a:t>If your computer crashes or you accidentally delete something important, you can always get your work back from Git, especially if you have pushed it to a remote repository</a:t>
            </a:r>
          </a:p>
        </p:txBody>
      </p:sp>
    </p:spTree>
    <p:extLst>
      <p:ext uri="{BB962C8B-B14F-4D97-AF65-F5344CB8AC3E}">
        <p14:creationId xmlns:p14="http://schemas.microsoft.com/office/powerpoint/2010/main" val="118630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FCFF-1231-747D-D315-7A31EA668026}"/>
              </a:ext>
            </a:extLst>
          </p:cNvPr>
          <p:cNvSpPr>
            <a:spLocks noGrp="1"/>
          </p:cNvSpPr>
          <p:nvPr>
            <p:ph type="title"/>
          </p:nvPr>
        </p:nvSpPr>
        <p:spPr/>
        <p:txBody>
          <a:bodyPr/>
          <a:lstStyle/>
          <a:p>
            <a:r>
              <a:rPr lang="en-IE" dirty="0"/>
              <a:t>What is git?</a:t>
            </a:r>
          </a:p>
        </p:txBody>
      </p:sp>
      <p:sp>
        <p:nvSpPr>
          <p:cNvPr id="3" name="Content Placeholder 2">
            <a:extLst>
              <a:ext uri="{FF2B5EF4-FFF2-40B4-BE49-F238E27FC236}">
                <a16:creationId xmlns:a16="http://schemas.microsoft.com/office/drawing/2014/main" id="{D06349CF-CCE4-AAE7-097E-5A1390415B84}"/>
              </a:ext>
            </a:extLst>
          </p:cNvPr>
          <p:cNvSpPr>
            <a:spLocks noGrp="1"/>
          </p:cNvSpPr>
          <p:nvPr>
            <p:ph idx="1"/>
          </p:nvPr>
        </p:nvSpPr>
        <p:spPr/>
        <p:txBody>
          <a:bodyPr/>
          <a:lstStyle/>
          <a:p>
            <a:pPr marL="0" indent="0">
              <a:buNone/>
            </a:pPr>
            <a:endParaRPr lang="en-IE" dirty="0"/>
          </a:p>
          <a:p>
            <a:pPr marL="0" indent="0">
              <a:buNone/>
            </a:pPr>
            <a:endParaRPr lang="en-IE" dirty="0"/>
          </a:p>
          <a:p>
            <a:pPr marL="0" indent="0">
              <a:buNone/>
            </a:pPr>
            <a:r>
              <a:rPr lang="en-IE" dirty="0"/>
              <a:t>Think of Git as your trusty assistant that keeps your project organized, helps you work with others, and ensures you never lose your hard work.</a:t>
            </a:r>
          </a:p>
        </p:txBody>
      </p:sp>
    </p:spTree>
    <p:extLst>
      <p:ext uri="{BB962C8B-B14F-4D97-AF65-F5344CB8AC3E}">
        <p14:creationId xmlns:p14="http://schemas.microsoft.com/office/powerpoint/2010/main" val="418150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FCFF-1231-747D-D315-7A31EA668026}"/>
              </a:ext>
            </a:extLst>
          </p:cNvPr>
          <p:cNvSpPr>
            <a:spLocks noGrp="1"/>
          </p:cNvSpPr>
          <p:nvPr>
            <p:ph type="title"/>
          </p:nvPr>
        </p:nvSpPr>
        <p:spPr/>
        <p:txBody>
          <a:bodyPr/>
          <a:lstStyle/>
          <a:p>
            <a:r>
              <a:rPr lang="en-IE" dirty="0"/>
              <a:t>So, to recap.</a:t>
            </a:r>
          </a:p>
        </p:txBody>
      </p:sp>
      <p:sp>
        <p:nvSpPr>
          <p:cNvPr id="3" name="Content Placeholder 2">
            <a:extLst>
              <a:ext uri="{FF2B5EF4-FFF2-40B4-BE49-F238E27FC236}">
                <a16:creationId xmlns:a16="http://schemas.microsoft.com/office/drawing/2014/main" id="{D06349CF-CCE4-AAE7-097E-5A1390415B84}"/>
              </a:ext>
            </a:extLst>
          </p:cNvPr>
          <p:cNvSpPr>
            <a:spLocks noGrp="1"/>
          </p:cNvSpPr>
          <p:nvPr>
            <p:ph idx="1"/>
          </p:nvPr>
        </p:nvSpPr>
        <p:spPr/>
        <p:txBody>
          <a:bodyPr/>
          <a:lstStyle/>
          <a:p>
            <a:pPr marL="0" indent="0">
              <a:buNone/>
            </a:pPr>
            <a:r>
              <a:rPr lang="en-IE" dirty="0"/>
              <a:t>git is a version control system that enables collaboration and backup of (typically) code based projects.</a:t>
            </a:r>
          </a:p>
        </p:txBody>
      </p:sp>
    </p:spTree>
    <p:extLst>
      <p:ext uri="{BB962C8B-B14F-4D97-AF65-F5344CB8AC3E}">
        <p14:creationId xmlns:p14="http://schemas.microsoft.com/office/powerpoint/2010/main" val="182192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270A-BDFD-F74D-21D2-97B81D26382D}"/>
              </a:ext>
            </a:extLst>
          </p:cNvPr>
          <p:cNvSpPr>
            <a:spLocks noGrp="1"/>
          </p:cNvSpPr>
          <p:nvPr>
            <p:ph type="title"/>
          </p:nvPr>
        </p:nvSpPr>
        <p:spPr/>
        <p:txBody>
          <a:bodyPr/>
          <a:lstStyle/>
          <a:p>
            <a:r>
              <a:rPr lang="en-IE" dirty="0"/>
              <a:t>What is a version control system?</a:t>
            </a:r>
          </a:p>
        </p:txBody>
      </p:sp>
      <p:sp>
        <p:nvSpPr>
          <p:cNvPr id="3" name="Content Placeholder 2">
            <a:extLst>
              <a:ext uri="{FF2B5EF4-FFF2-40B4-BE49-F238E27FC236}">
                <a16:creationId xmlns:a16="http://schemas.microsoft.com/office/drawing/2014/main" id="{2D5F35B4-0C56-B9F9-0532-DC9298474E43}"/>
              </a:ext>
            </a:extLst>
          </p:cNvPr>
          <p:cNvSpPr>
            <a:spLocks noGrp="1"/>
          </p:cNvSpPr>
          <p:nvPr>
            <p:ph idx="1"/>
          </p:nvPr>
        </p:nvSpPr>
        <p:spPr/>
        <p:txBody>
          <a:bodyPr/>
          <a:lstStyle/>
          <a:p>
            <a:pPr marL="0" indent="0">
              <a:buNone/>
            </a:pPr>
            <a:r>
              <a:rPr lang="en-IE" dirty="0"/>
              <a:t>Imagine you're writing a story on your computer. </a:t>
            </a:r>
          </a:p>
          <a:p>
            <a:pPr marL="0" indent="0">
              <a:buNone/>
            </a:pPr>
            <a:r>
              <a:rPr lang="en-IE" dirty="0"/>
              <a:t>Every time you make a change, like adding a new paragraph or deleting a sentence, you hit the "save" button. </a:t>
            </a:r>
          </a:p>
          <a:p>
            <a:pPr marL="0" indent="0">
              <a:buNone/>
            </a:pPr>
            <a:r>
              <a:rPr lang="en-IE" dirty="0"/>
              <a:t>But what if you want to go back to how your story looked a few days ago? </a:t>
            </a:r>
          </a:p>
          <a:p>
            <a:pPr marL="0" indent="0">
              <a:buNone/>
            </a:pPr>
            <a:r>
              <a:rPr lang="en-IE" dirty="0"/>
              <a:t>That's where version control comes in.</a:t>
            </a:r>
          </a:p>
        </p:txBody>
      </p:sp>
    </p:spTree>
    <p:extLst>
      <p:ext uri="{BB962C8B-B14F-4D97-AF65-F5344CB8AC3E}">
        <p14:creationId xmlns:p14="http://schemas.microsoft.com/office/powerpoint/2010/main" val="217190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270A-BDFD-F74D-21D2-97B81D26382D}"/>
              </a:ext>
            </a:extLst>
          </p:cNvPr>
          <p:cNvSpPr>
            <a:spLocks noGrp="1"/>
          </p:cNvSpPr>
          <p:nvPr>
            <p:ph type="title"/>
          </p:nvPr>
        </p:nvSpPr>
        <p:spPr/>
        <p:txBody>
          <a:bodyPr/>
          <a:lstStyle/>
          <a:p>
            <a:r>
              <a:rPr lang="en-IE" dirty="0"/>
              <a:t>What is a version control system?</a:t>
            </a:r>
          </a:p>
        </p:txBody>
      </p:sp>
      <p:sp>
        <p:nvSpPr>
          <p:cNvPr id="3" name="Content Placeholder 2">
            <a:extLst>
              <a:ext uri="{FF2B5EF4-FFF2-40B4-BE49-F238E27FC236}">
                <a16:creationId xmlns:a16="http://schemas.microsoft.com/office/drawing/2014/main" id="{2D5F35B4-0C56-B9F9-0532-DC9298474E43}"/>
              </a:ext>
            </a:extLst>
          </p:cNvPr>
          <p:cNvSpPr>
            <a:spLocks noGrp="1"/>
          </p:cNvSpPr>
          <p:nvPr>
            <p:ph idx="1"/>
          </p:nvPr>
        </p:nvSpPr>
        <p:spPr/>
        <p:txBody>
          <a:bodyPr/>
          <a:lstStyle/>
          <a:p>
            <a:pPr marL="0" indent="0">
              <a:buNone/>
            </a:pPr>
            <a:r>
              <a:rPr lang="en-IE" dirty="0"/>
              <a:t>Version control is like a smart save button for your files. </a:t>
            </a:r>
          </a:p>
          <a:p>
            <a:pPr marL="0" indent="0">
              <a:buNone/>
            </a:pPr>
            <a:r>
              <a:rPr lang="en-IE" dirty="0"/>
              <a:t>It keeps track of every change you make, along with who changed it and when, creating a history of your work. </a:t>
            </a:r>
          </a:p>
          <a:p>
            <a:pPr marL="0" indent="0">
              <a:buNone/>
            </a:pPr>
            <a:r>
              <a:rPr lang="en-IE" dirty="0"/>
              <a:t>So, if you ever want to go back to a previous version of your story, you can!</a:t>
            </a:r>
          </a:p>
        </p:txBody>
      </p:sp>
    </p:spTree>
    <p:extLst>
      <p:ext uri="{BB962C8B-B14F-4D97-AF65-F5344CB8AC3E}">
        <p14:creationId xmlns:p14="http://schemas.microsoft.com/office/powerpoint/2010/main" val="48867343"/>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1473</TotalTime>
  <Words>1110</Words>
  <Application>Microsoft Macintosh PowerPoint</Application>
  <PresentationFormat>Widescreen</PresentationFormat>
  <Paragraphs>94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Georgia Pro Light</vt:lpstr>
      <vt:lpstr>VaultVTI</vt:lpstr>
      <vt:lpstr>git</vt:lpstr>
      <vt:lpstr>What is git?</vt:lpstr>
      <vt:lpstr>What is git?</vt:lpstr>
      <vt:lpstr>What is git?</vt:lpstr>
      <vt:lpstr>What is git?</vt:lpstr>
      <vt:lpstr>What is git?</vt:lpstr>
      <vt:lpstr>So, to recap.</vt:lpstr>
      <vt:lpstr>What is a version control system?</vt:lpstr>
      <vt:lpstr>What is a version control system?</vt:lpstr>
      <vt:lpstr>What is a version control system?</vt:lpstr>
      <vt:lpstr>Repository (or repo)</vt:lpstr>
      <vt:lpstr>Add README.md to the staging area</vt:lpstr>
      <vt:lpstr>Commit our file to the repo</vt:lpstr>
      <vt:lpstr>Staging area?  Commit?</vt:lpstr>
      <vt:lpstr>Staging area?</vt:lpstr>
      <vt:lpstr>Staging area?</vt:lpstr>
      <vt:lpstr>Commit?</vt:lpstr>
      <vt:lpstr>Commit?</vt:lpstr>
      <vt:lpstr>PowerPoint Presentation</vt:lpstr>
      <vt:lpstr>.gitignore</vt:lpstr>
      <vt:lpstr>.gitignore</vt:lpstr>
      <vt:lpstr>.gitignore</vt:lpstr>
      <vt:lpstr>.gitignore</vt:lpstr>
      <vt:lpstr>.gitignore</vt:lpstr>
      <vt:lpstr>So, we add a .gitignore</vt:lpstr>
      <vt:lpstr>Now we add and commit our new files</vt:lpstr>
      <vt:lpstr>PowerPoint Presentation</vt:lpstr>
      <vt:lpstr>.git folder</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John Rellis</dc:creator>
  <cp:lastModifiedBy>John Rellis</cp:lastModifiedBy>
  <cp:revision>6</cp:revision>
  <dcterms:created xsi:type="dcterms:W3CDTF">2024-05-09T14:27:24Z</dcterms:created>
  <dcterms:modified xsi:type="dcterms:W3CDTF">2024-05-20T12:45:57Z</dcterms:modified>
</cp:coreProperties>
</file>