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2"/>
    <p:restoredTop sz="94673"/>
  </p:normalViewPr>
  <p:slideViewPr>
    <p:cSldViewPr snapToGrid="0">
      <p:cViewPr varScale="1">
        <p:scale>
          <a:sx n="129" d="100"/>
          <a:sy n="12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B511-9D5C-9A57-F8EA-A373E13F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4C02-B1CE-CB23-599F-9D798665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A24-939F-E956-A938-4419B02E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A5F7-BE2F-69C3-5608-2ACDC30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B12C-1FC9-C8C9-31C2-042CE47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9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8DE6-9FCA-9C8D-8BCB-442D01C2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9594E-3D27-BFD5-938F-BBDE7BBF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2F97-3C04-259A-2569-427B86CB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B5F1-DD30-BEB1-AF92-493222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EBC7-55E9-01A1-1FEB-BC8B01B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4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1D08B-691B-5A45-3408-E21E11ECA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88D03-625B-393A-EF88-A8AEBC4D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9BD9-183A-0B2B-E4F8-2A750FF0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360-337D-A3CF-1706-5057E66D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F847-26C1-626F-F4A9-8BE22293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18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D1DE-2D9A-51CD-DA32-13EA7C4D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8722-FF5A-7639-A5D8-CB073411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124F8-594B-0E73-7527-41880B9D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92BE-C18D-9FE2-01AA-4A3DCCF2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4EB8-CFF2-F143-380D-01944DA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08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4A37-DAE9-2A44-1FC8-44A396E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40677-AB5F-8925-DA89-E4F06D9D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3801-7BFA-B9DC-B631-75876E0D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9CF53-3B93-6F63-EE29-A27EC9AF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5BA9-4A3F-181C-6106-504FA2C2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5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5D07-4739-1ED1-0CF5-1A6712FF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4F1C-4385-2645-07D4-348074343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4BBCF-EC45-32C4-10DE-E2E74617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F5C4-5F74-715A-9B91-36872C07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8F66-A5FA-9E03-6F08-866C589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FFD86-223E-8216-1840-5128C530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62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3664-0035-4205-17E6-139A4E14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3AB7-A52F-94D6-EF77-EC8A34052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A26A5-1217-BF4B-6245-60201505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8869E-8680-F4F1-90DD-48F88B3B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EDD6D-870F-D027-B637-910DC1C8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7B60B-BDFD-55E9-BE6D-14E677A3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DAA13-8A35-207B-4D28-0034A227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8A51E-EBC9-F9E7-B521-5BC7E42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66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0DDD-71AC-8B1F-235A-E9E3DBDE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CD244-D709-CC99-4FCE-2ED10CE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33117-1564-9FF6-AD05-5B59456E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125A1-C199-A7F0-3DAF-993566B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911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A3D6-96AC-AAC5-04D9-0FD6D477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10E86-6B8B-9F63-D30E-2B36A2F1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A844-2724-1E4D-1036-DC9257E1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533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D1F6-A6C5-E3E6-5753-1454C9C0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DA8F-72D4-573A-1E43-AD345A28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FF521-9C05-BE23-A857-C3DE31EF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B7E6-D22C-765F-76AE-044CBD58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2517-52CB-BD30-7AD5-DB8FA04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39447-C700-B2E3-4790-9F9A945A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68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6003-1E7B-133F-BBE8-4ECB94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B4A07-A735-8042-9667-E19019C79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ADAB-3BF6-DFC6-00F7-7F570174E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F8AE-E623-F722-1C17-623B8FB1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E551-50AA-FF2A-4005-42D45273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947E-7689-AAFF-21C6-570D55E0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162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EB089-8534-3113-F3C5-F4B3A94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FC6F-F5FA-FB85-202B-10BB9F71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CFF9-C035-0CF0-1E0F-21E081497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1E542-CADA-724E-91EC-CB49AA03CBF3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B7B3-B38A-09FC-2A83-582B42FA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83C-1530-2195-770C-47F715F6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5C43B-47CF-EF49-81CC-2C415F786E1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26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eatur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hyperlink" Target="https://octodex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6F027-7DA2-22E1-0D67-754F3944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IE" sz="4400" dirty="0" err="1"/>
              <a:t>github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A6CD-362D-2D55-0C04-AD6D22D3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Autofit/>
          </a:bodyPr>
          <a:lstStyle/>
          <a:p>
            <a:r>
              <a:rPr lang="en-IE" sz="2000" dirty="0"/>
              <a:t>An introduction</a:t>
            </a:r>
          </a:p>
          <a:p>
            <a:r>
              <a:rPr lang="en-IE" sz="2000" dirty="0"/>
              <a:t>John </a:t>
            </a:r>
            <a:r>
              <a:rPr lang="en-IE" sz="2000" dirty="0" err="1"/>
              <a:t>Rellis</a:t>
            </a:r>
            <a:endParaRPr lang="en-IE" sz="2000" dirty="0"/>
          </a:p>
          <a:p>
            <a:r>
              <a:rPr lang="en-IE" sz="2000" dirty="0"/>
              <a:t>Web </a:t>
            </a:r>
            <a:r>
              <a:rPr lang="en-IE" sz="2000"/>
              <a:t>Development 2</a:t>
            </a:r>
            <a:endParaRPr lang="en-IE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BA012CAC-F788-8F46-E21A-022FF3A1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46" y="649707"/>
            <a:ext cx="3216620" cy="3146695"/>
          </a:xfrm>
          <a:prstGeom prst="rect">
            <a:avLst/>
          </a:prstGeom>
        </p:spPr>
      </p:pic>
      <p:pic>
        <p:nvPicPr>
          <p:cNvPr id="6" name="Picture 5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67F5FB0F-19D8-4FFC-3387-82E93998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2" y="643467"/>
            <a:ext cx="3229377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A87E2-946C-037A-57B7-0C4046E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IE" dirty="0"/>
              <a:t>What is </a:t>
            </a:r>
            <a:r>
              <a:rPr lang="en-IE" dirty="0" err="1"/>
              <a:t>github</a:t>
            </a:r>
            <a:r>
              <a:rPr lang="en-IE" dirty="0"/>
              <a:t>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cat in a circle&#10;&#10;Description automatically generated">
            <a:extLst>
              <a:ext uri="{FF2B5EF4-FFF2-40B4-BE49-F238E27FC236}">
                <a16:creationId xmlns:a16="http://schemas.microsoft.com/office/drawing/2014/main" id="{65B63825-7228-58F0-4977-84E84384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2C5-407B-85E9-14AB-7E4D1E5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83" y="1789043"/>
            <a:ext cx="5973415" cy="4387919"/>
          </a:xfrm>
        </p:spPr>
        <p:txBody>
          <a:bodyPr>
            <a:normAutofit/>
          </a:bodyPr>
          <a:lstStyle/>
          <a:p>
            <a:r>
              <a:rPr lang="en-IE" sz="2400" dirty="0" err="1"/>
              <a:t>github</a:t>
            </a:r>
            <a:r>
              <a:rPr lang="en-IE" sz="2400" dirty="0"/>
              <a:t> is a web based service that allows the hosting of remote git repositories</a:t>
            </a:r>
          </a:p>
          <a:p>
            <a:r>
              <a:rPr lang="en-IE" sz="2400" dirty="0"/>
              <a:t>It has become synonymous with collaboration on open source projects</a:t>
            </a:r>
          </a:p>
          <a:p>
            <a:r>
              <a:rPr lang="en-IE" sz="2400" dirty="0" err="1"/>
              <a:t>github</a:t>
            </a:r>
            <a:r>
              <a:rPr lang="en-IE" sz="2400" dirty="0"/>
              <a:t> has features that integrate your git repositories with your entire development and release lifecycle e.g. CICD pipelines, </a:t>
            </a:r>
            <a:r>
              <a:rPr lang="en-IE" sz="2400" dirty="0" err="1"/>
              <a:t>github</a:t>
            </a:r>
            <a:r>
              <a:rPr lang="en-IE" sz="2400" dirty="0"/>
              <a:t> actions</a:t>
            </a:r>
          </a:p>
          <a:p>
            <a:r>
              <a:rPr lang="en-IE" sz="2400" dirty="0" err="1"/>
              <a:t>github</a:t>
            </a:r>
            <a:r>
              <a:rPr lang="en-IE" sz="2400" dirty="0"/>
              <a:t> can also act as an identity provider</a:t>
            </a:r>
          </a:p>
          <a:p>
            <a:r>
              <a:rPr lang="en-IE" sz="2400" dirty="0"/>
              <a:t>It is accessible via </a:t>
            </a:r>
            <a:r>
              <a:rPr lang="en-IE" sz="2400" dirty="0">
                <a:hlinkClick r:id="rId3"/>
              </a:rPr>
              <a:t>https://github.com/</a:t>
            </a:r>
            <a:r>
              <a:rPr lang="en-I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82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DA05D-9DB2-4430-F43C-BF258641B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0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68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A87E2-946C-037A-57B7-0C4046E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IE" dirty="0"/>
              <a:t>Remote.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2C5-407B-85E9-14AB-7E4D1E5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18" y="2637217"/>
            <a:ext cx="4772974" cy="3553581"/>
          </a:xfrm>
        </p:spPr>
        <p:txBody>
          <a:bodyPr>
            <a:normAutofit fontScale="92500"/>
          </a:bodyPr>
          <a:lstStyle/>
          <a:p>
            <a:r>
              <a:rPr lang="en-IE" sz="2000" dirty="0"/>
              <a:t>The key here is, </a:t>
            </a:r>
            <a:r>
              <a:rPr lang="en-IE" sz="2000" dirty="0" err="1"/>
              <a:t>github</a:t>
            </a:r>
            <a:r>
              <a:rPr lang="en-IE" sz="2000" dirty="0"/>
              <a:t> hosts REMOTE git repositories</a:t>
            </a:r>
          </a:p>
          <a:p>
            <a:r>
              <a:rPr lang="en-IE" sz="2000" dirty="0"/>
              <a:t>git allows multiple repositories to “connect” to a remote repository</a:t>
            </a:r>
          </a:p>
          <a:p>
            <a:r>
              <a:rPr lang="en-IE" sz="2000" dirty="0"/>
              <a:t>This allows you to use </a:t>
            </a:r>
            <a:r>
              <a:rPr lang="en-IE" sz="2000" dirty="0" err="1"/>
              <a:t>github</a:t>
            </a:r>
            <a:r>
              <a:rPr lang="en-IE" sz="2000" dirty="0"/>
              <a:t> as a backup and source of truth on personal projects</a:t>
            </a:r>
          </a:p>
          <a:p>
            <a:pPr lvl="1"/>
            <a:r>
              <a:rPr lang="en-IE" sz="1600" dirty="0"/>
              <a:t>Work on the same project on your home and work laptop</a:t>
            </a:r>
          </a:p>
          <a:p>
            <a:r>
              <a:rPr lang="en-IE" sz="2000" dirty="0"/>
              <a:t>While also allowing for collaboration on group projects, such as in the workplace</a:t>
            </a:r>
          </a:p>
          <a:p>
            <a:pPr lvl="1"/>
            <a:r>
              <a:rPr lang="en-IE" sz="1600" dirty="0"/>
              <a:t>Allows for conflicts</a:t>
            </a:r>
          </a:p>
        </p:txBody>
      </p:sp>
      <p:pic>
        <p:nvPicPr>
          <p:cNvPr id="5" name="Picture 4" descr="A black cat in a circle&#10;&#10;Description automatically generated">
            <a:extLst>
              <a:ext uri="{FF2B5EF4-FFF2-40B4-BE49-F238E27FC236}">
                <a16:creationId xmlns:a16="http://schemas.microsoft.com/office/drawing/2014/main" id="{65B63825-7228-58F0-4977-84E84384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905" y="4562856"/>
            <a:ext cx="1945430" cy="1945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2CF32-794D-4DFB-FA75-97178F03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76" y="76587"/>
            <a:ext cx="7297102" cy="3990485"/>
          </a:xfrm>
          <a:prstGeom prst="rect">
            <a:avLst/>
          </a:prstGeom>
          <a:noFill/>
          <a:ln>
            <a:noFill/>
          </a:ln>
          <a:effectLst>
            <a:softEdge rad="245515"/>
          </a:effectLst>
        </p:spPr>
      </p:pic>
    </p:spTree>
    <p:extLst>
      <p:ext uri="{BB962C8B-B14F-4D97-AF65-F5344CB8AC3E}">
        <p14:creationId xmlns:p14="http://schemas.microsoft.com/office/powerpoint/2010/main" val="419439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939A67D3-6AC4-BC0F-BF88-7BFB6F928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00" y="0"/>
            <a:ext cx="7909923" cy="6883029"/>
            <a:chOff x="-19200" y="0"/>
            <a:chExt cx="7909923" cy="6883029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13A08E5A-3043-1C02-698D-F6D599CE4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0" y="0"/>
              <a:ext cx="7909923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0A5B4D-8C6B-0FF2-BD2E-1E8D8A53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199" y="0"/>
              <a:ext cx="7909922" cy="688302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0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2C9740E8-9D72-EB9D-357E-FA7D5F5C8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99591" y="-508104"/>
              <a:ext cx="6872341" cy="790992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46000"/>
                  </a:schemeClr>
                </a:gs>
                <a:gs pos="49000">
                  <a:schemeClr val="accent5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A87E2-946C-037A-57B7-0C4046E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6180"/>
            <a:ext cx="5510466" cy="2582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Are there other git hosting services?</a:t>
            </a:r>
          </a:p>
        </p:txBody>
      </p:sp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91ECCC1-14A7-635D-E66B-F1B912A1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689" y="1146492"/>
            <a:ext cx="2677274" cy="53545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0018F6-8699-3995-AE8E-E57DDE4C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9687" y="2551539"/>
            <a:ext cx="2677275" cy="41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495BAA-990E-A132-5FFE-4D094127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6525" y="5178235"/>
            <a:ext cx="2677275" cy="58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87336-F7FE-682D-85B5-FF1CD37D4F8E}"/>
              </a:ext>
            </a:extLst>
          </p:cNvPr>
          <p:cNvGrpSpPr/>
          <p:nvPr/>
        </p:nvGrpSpPr>
        <p:grpSpPr>
          <a:xfrm>
            <a:off x="8665509" y="3705941"/>
            <a:ext cx="2677277" cy="813493"/>
            <a:chOff x="5916925" y="3867597"/>
            <a:chExt cx="5330195" cy="1619585"/>
          </a:xfrm>
        </p:grpSpPr>
        <p:pic>
          <p:nvPicPr>
            <p:cNvPr id="5" name="Picture 4" descr="A black cat in a circle&#10;&#10;Description automatically generated">
              <a:extLst>
                <a:ext uri="{FF2B5EF4-FFF2-40B4-BE49-F238E27FC236}">
                  <a16:creationId xmlns:a16="http://schemas.microsoft.com/office/drawing/2014/main" id="{65B63825-7228-58F0-4977-84E8438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925" y="4061383"/>
              <a:ext cx="1112257" cy="1112257"/>
            </a:xfrm>
            <a:prstGeom prst="rect">
              <a:avLst/>
            </a:prstGeom>
          </p:spPr>
        </p:pic>
        <p:pic>
          <p:nvPicPr>
            <p:cNvPr id="11" name="Picture 10" descr="A black text on a black background&#10;&#10;Description automatically generated">
              <a:extLst>
                <a:ext uri="{FF2B5EF4-FFF2-40B4-BE49-F238E27FC236}">
                  <a16:creationId xmlns:a16="http://schemas.microsoft.com/office/drawing/2014/main" id="{1DCCBDE9-066C-ED5B-8508-AABB8BEE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6912" y="3867597"/>
              <a:ext cx="3950208" cy="1619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9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A87E2-946C-037A-57B7-0C4046E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2" y="2846"/>
            <a:ext cx="5153027" cy="1329331"/>
          </a:xfrm>
        </p:spPr>
        <p:txBody>
          <a:bodyPr>
            <a:normAutofit/>
          </a:bodyPr>
          <a:lstStyle/>
          <a:p>
            <a:r>
              <a:rPr lang="en-IE" dirty="0"/>
              <a:t>Why have I heard so much about </a:t>
            </a:r>
            <a:r>
              <a:rPr lang="en-IE" dirty="0" err="1"/>
              <a:t>github</a:t>
            </a:r>
            <a:r>
              <a:rPr lang="en-IE" dirty="0"/>
              <a:t>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cat in a circle&#10;&#10;Description automatically generated">
            <a:extLst>
              <a:ext uri="{FF2B5EF4-FFF2-40B4-BE49-F238E27FC236}">
                <a16:creationId xmlns:a16="http://schemas.microsoft.com/office/drawing/2014/main" id="{65B63825-7228-58F0-4977-84E84384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4" y="2307793"/>
            <a:ext cx="2242413" cy="22424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2C5-407B-85E9-14AB-7E4D1E5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590" y="1228747"/>
            <a:ext cx="9299448" cy="4989173"/>
          </a:xfrm>
        </p:spPr>
        <p:txBody>
          <a:bodyPr>
            <a:noAutofit/>
          </a:bodyPr>
          <a:lstStyle/>
          <a:p>
            <a:r>
              <a:rPr lang="en-IE" sz="1500" dirty="0"/>
              <a:t>Early Adoption and Popularity</a:t>
            </a:r>
          </a:p>
          <a:p>
            <a:pPr lvl="1"/>
            <a:r>
              <a:rPr lang="en-IE" sz="1500" dirty="0"/>
              <a:t>GitHub was one of the earliest platforms to offer Git repository hosting services. It gained popularity quickly due to its user-friendly interface, robust features, and strong community support.</a:t>
            </a:r>
          </a:p>
          <a:p>
            <a:r>
              <a:rPr lang="en-IE" sz="1500" dirty="0"/>
              <a:t>Feature-Rich Platform</a:t>
            </a:r>
          </a:p>
          <a:p>
            <a:pPr lvl="1"/>
            <a:r>
              <a:rPr lang="en-IE" sz="1500" dirty="0"/>
              <a:t>GitHub provides a wide range of features beyond basic Git repository hosting, such as issue tracking, project management tools, code review capabilities, and wikis. These additional features have made GitHub a comprehensive platform for software development collaboration.</a:t>
            </a:r>
          </a:p>
          <a:p>
            <a:r>
              <a:rPr lang="en-IE" sz="1500" dirty="0"/>
              <a:t>Social Coding</a:t>
            </a:r>
          </a:p>
          <a:p>
            <a:pPr lvl="1"/>
            <a:r>
              <a:rPr lang="en-IE" sz="1500" dirty="0"/>
              <a:t>Allows developers to easily share their code, contribute to open-source projects, and collaborate with others. </a:t>
            </a:r>
          </a:p>
          <a:p>
            <a:r>
              <a:rPr lang="en-IE" sz="1500" dirty="0"/>
              <a:t>Integration Ecosystem</a:t>
            </a:r>
          </a:p>
          <a:p>
            <a:pPr lvl="1"/>
            <a:r>
              <a:rPr lang="en-IE" sz="1500" dirty="0"/>
              <a:t>Integrates seamlessly with a vast array of third-party tools and services, including continuous integration and deployment (CI/CD) pipelines, code analysis tools, project management platforms, and more. This integration capability has made GitHub </a:t>
            </a:r>
            <a:r>
              <a:rPr lang="en-IE" sz="1500" b="1" dirty="0"/>
              <a:t>an integral part of many developers' workflows.</a:t>
            </a:r>
          </a:p>
          <a:p>
            <a:r>
              <a:rPr lang="en-IE" sz="1500" dirty="0"/>
              <a:t>Opensource Culture</a:t>
            </a:r>
          </a:p>
          <a:p>
            <a:pPr lvl="1"/>
            <a:r>
              <a:rPr lang="en-IE" sz="1500" dirty="0"/>
              <a:t>GitHub has played a significant role in fostering the growth of the open-source movement. Many major open-source projects host their repositories on GitHub, making it a central hub for accessing and contributing to open-source software.</a:t>
            </a:r>
          </a:p>
          <a:p>
            <a:r>
              <a:rPr lang="en-IE" sz="1500" dirty="0"/>
              <a:t>Acquisition by Microsoft: </a:t>
            </a:r>
          </a:p>
          <a:p>
            <a:pPr lvl="1"/>
            <a:r>
              <a:rPr lang="en-IE" sz="1500" dirty="0"/>
              <a:t>GitHub's acquisition by Microsoft in 2018 further solidified its position as a dominant platform for software development. Microsoft's resources and support have allowed GitHub to continue growing and improving its services.</a:t>
            </a:r>
          </a:p>
        </p:txBody>
      </p:sp>
    </p:spTree>
    <p:extLst>
      <p:ext uri="{BB962C8B-B14F-4D97-AF65-F5344CB8AC3E}">
        <p14:creationId xmlns:p14="http://schemas.microsoft.com/office/powerpoint/2010/main" val="41374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6F027-7DA2-22E1-0D67-754F3944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hlinkClick r:id="rId2"/>
              </a:rPr>
              <a:t>https://github.com/features</a:t>
            </a:r>
            <a:endParaRPr lang="en-US" sz="4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2DCC78-9962-49FE-9691-A391B5AA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1" cy="3962402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BA012CAC-F788-8F46-E21A-022FF3A1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46" y="649707"/>
            <a:ext cx="3216620" cy="3146695"/>
          </a:xfrm>
          <a:prstGeom prst="rect">
            <a:avLst/>
          </a:prstGeom>
        </p:spPr>
      </p:pic>
      <p:pic>
        <p:nvPicPr>
          <p:cNvPr id="6" name="Picture 5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67F5FB0F-19D8-4FFC-3387-82E93998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643467"/>
            <a:ext cx="3229377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766-49FD-1611-3C98-163F80A6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12" y="4891086"/>
            <a:ext cx="4064656" cy="11471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Also,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octocats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……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https://octodex.github.com/</a:t>
            </a: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93" name="Oval 3092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Freeform: Shape 3100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5" name="Oval 310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7" name="Freeform: Shape 3106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8" name="Picture 16" descr="Codercat">
            <a:extLst>
              <a:ext uri="{FF2B5EF4-FFF2-40B4-BE49-F238E27FC236}">
                <a16:creationId xmlns:a16="http://schemas.microsoft.com/office/drawing/2014/main" id="{FA0D814E-6E3D-89B0-84EF-1036C0DA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0915" y="1005587"/>
            <a:ext cx="1778697" cy="17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2" name="Picture 10" descr="Jetpacktocat">
            <a:extLst>
              <a:ext uri="{FF2B5EF4-FFF2-40B4-BE49-F238E27FC236}">
                <a16:creationId xmlns:a16="http://schemas.microsoft.com/office/drawing/2014/main" id="{28E6F1A2-9BBF-B97E-9B6A-900A9753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435" y="311876"/>
            <a:ext cx="2063103" cy="20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Octocats - jeej">
            <a:extLst>
              <a:ext uri="{FF2B5EF4-FFF2-40B4-BE49-F238E27FC236}">
                <a16:creationId xmlns:a16="http://schemas.microsoft.com/office/drawing/2014/main" id="{73ECC8D5-D738-2A9F-68D7-F9A20855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10" y="3695823"/>
            <a:ext cx="2248275" cy="2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Freeform: Shape 311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5" name="Freeform: Shape 3114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92" name="Picture 20" descr="Jean-Luc Picat">
            <a:extLst>
              <a:ext uri="{FF2B5EF4-FFF2-40B4-BE49-F238E27FC236}">
                <a16:creationId xmlns:a16="http://schemas.microsoft.com/office/drawing/2014/main" id="{879E6DD0-0EF7-6E06-D2D6-9E14BC70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064" y="4669536"/>
            <a:ext cx="2051304" cy="20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Octobi Wan Catnobi">
            <a:extLst>
              <a:ext uri="{FF2B5EF4-FFF2-40B4-BE49-F238E27FC236}">
                <a16:creationId xmlns:a16="http://schemas.microsoft.com/office/drawing/2014/main" id="{7024F7E8-9499-BD8E-A65E-489F4756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01" y="124851"/>
            <a:ext cx="1761471" cy="17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eisencat">
            <a:extLst>
              <a:ext uri="{FF2B5EF4-FFF2-40B4-BE49-F238E27FC236}">
                <a16:creationId xmlns:a16="http://schemas.microsoft.com/office/drawing/2014/main" id="{038F86A7-92B1-8F08-7A18-3AD64E1E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7" y="2695469"/>
            <a:ext cx="1295253" cy="12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29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413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github</vt:lpstr>
      <vt:lpstr>What is github?</vt:lpstr>
      <vt:lpstr>PowerPoint Presentation</vt:lpstr>
      <vt:lpstr>Remote.</vt:lpstr>
      <vt:lpstr>Are there other git hosting services?</vt:lpstr>
      <vt:lpstr>Why have I heard so much about github?</vt:lpstr>
      <vt:lpstr>https://github.com/features</vt:lpstr>
      <vt:lpstr>Also, octocats……  https://octodex.github.com/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John Rellis</dc:creator>
  <cp:lastModifiedBy>John Rellis</cp:lastModifiedBy>
  <cp:revision>2</cp:revision>
  <dcterms:created xsi:type="dcterms:W3CDTF">2024-05-10T14:58:00Z</dcterms:created>
  <dcterms:modified xsi:type="dcterms:W3CDTF">2024-05-20T12:45:35Z</dcterms:modified>
</cp:coreProperties>
</file>