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75" r:id="rId6"/>
    <p:sldId id="263" r:id="rId7"/>
    <p:sldId id="264" r:id="rId8"/>
    <p:sldId id="258" r:id="rId9"/>
    <p:sldId id="257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0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19"/>
  </p:normalViewPr>
  <p:slideViewPr>
    <p:cSldViewPr snapToGrid="0">
      <p:cViewPr varScale="1">
        <p:scale>
          <a:sx n="148" d="100"/>
          <a:sy n="148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5D77-3C4C-7762-B9CE-EFBDEB42C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A6C18-6909-738C-5A42-AAB6B675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35E6-952A-DBBA-0153-E87B814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AB2-154A-EAF3-10B3-1A640885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2C9B-87B3-693A-3CEF-74ADCB17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5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4A2-B53A-C88C-B37E-B6919691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8A436-682E-E965-623B-8C9B9465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6235-F581-18AC-8B18-CCBFDB32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BA39-C580-42F6-3556-DC20DC8B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CC74-36D2-8245-89B8-69EF058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62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86E47-C9EE-ED6D-1419-3075E904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82B4C-3011-31B5-8F8C-D32E8DC2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24BD-6C24-6E76-80E8-9B982605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4739-B7FD-BCBE-3E90-B3BB0244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2D39-ECEF-3D53-0AC7-7F5C95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91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B5B1-7923-303B-A390-EC5D994B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C00D-113A-F3B8-DA76-DAD9BEB3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C112-88E2-A664-7071-129A2A8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21FF-F0F2-1197-3AC2-4BCC1001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860A-9EA0-A0A6-6B43-4C5080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0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1EE3-2727-5FDA-8E40-736C8073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8F1E-7B35-DABF-6744-42F4DD72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3FB0-FEB9-E603-D399-431B7359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738C-6444-BF2F-2ABB-E30E14B2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A6F3-C1B5-F78F-8495-A867D26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9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86E5-211B-5D14-AE53-B2DEDD04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B318-811F-9519-7C1B-1CC9CC7B2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AD722-10EB-8665-EE13-D80781A4B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EEFD4-7C20-085B-CCDB-DE17BE9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BB72-EC10-64A0-5F54-7131616E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80F1-BD9F-3A8D-7DA8-AB183E8E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55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512-6109-086F-D0BC-1829265B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C940-2F57-8EBB-ECA7-C89DC8E6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B993E-A27E-C91B-F148-8E0AB6EA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8307B-5317-195B-AACD-1D95DAA4B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696E7-EF63-B112-292A-D39CCEB52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FC053-13DE-7245-25B9-1B33EA3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45FDD-4DCC-37E2-88FC-AEC6A339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5CDF6-263C-9165-DA57-46FAF15F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32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637C-D900-EC67-2944-DF6E97B5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9CC6-CB80-39F1-83DD-683AB9C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5676A-3EE7-4DBE-5CE7-BFB226CC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08AEA-2B8B-EA57-2628-D589DAE7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8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1FFE2-B085-179B-B5FE-CCE1873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D95F3-03D2-0022-CA6B-A3BA588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F3E4C-BCD5-9ABC-2B5C-A99671A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294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7134-C722-163C-47AC-02A8FCEC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9ACF-F138-42A4-7E99-711FC4C8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7952-AB94-44BF-31A7-93B8B648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F0760-272C-0C61-4CCA-005C8BFE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C881-AE28-D2E7-B3CF-942F71A8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9B4BA-0EF1-3326-45E2-9B2FF970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573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D77C-1384-D2BA-D4C9-DC84DC30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1E5AA-E682-79D4-6B82-EEF1762C1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E708B-2CF2-C9AD-1D9A-2A2A3CB3E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0AF5D-6B80-7DC6-8C73-60DAAA5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9F06-4E1E-04B5-B663-6B09DF5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2DF9-D361-0A19-E039-9078DDC6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98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C4417-429C-41DD-CF33-71E4AD24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95C3-694B-559B-1CC4-3DDC3BE8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9818-9F44-FA15-1D08-13BB8CC8F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9F858-F954-804F-AC23-D317118D5FC8}" type="datetimeFigureOut">
              <a:rPr lang="en-IE" smtClean="0"/>
              <a:t>13/05/2024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90A5-BA65-A022-A0D8-FFE8C0CAA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5DDE-20B7-F000-EDA7-B07383F7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6333E-F394-C644-91E6-FAD7E70DFC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355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docs.github.com/en/authentication/connecting-to-github-with-ssh/checking-for-existing-ssh-keys" TargetMode="External"/><Relationship Id="rId7" Type="http://schemas.openxmlformats.org/officeDocument/2006/relationships/hyperlink" Target="https://docs.github.com/en/authentication/connecting-to-github-with-ssh/working-with-ssh-key-passphrases" TargetMode="External"/><Relationship Id="rId2" Type="http://schemas.openxmlformats.org/officeDocument/2006/relationships/hyperlink" Target="https://docs.github.com/en/authentication/connecting-to-github-with-ssh/about-s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authentication/connecting-to-github-with-ssh/testing-your-ssh-connection" TargetMode="External"/><Relationship Id="rId5" Type="http://schemas.openxmlformats.org/officeDocument/2006/relationships/hyperlink" Target="https://docs.github.com/en/authentication/connecting-to-github-with-ssh/adding-a-new-ssh-key-to-your-github-account" TargetMode="External"/><Relationship Id="rId4" Type="http://schemas.openxmlformats.org/officeDocument/2006/relationships/hyperlink" Target="https://docs.github.com/en/authentication/connecting-to-github-with-ssh/generating-a-new-ssh-key-and-adding-it-to-the-ssh-ag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it-guid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atlassian-git-cheatsheet" TargetMode="External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count-and-profile/setting-up-and-managing-your-personal-account-on-github/managing-email-preferences/setting-your-commit-email-address" TargetMode="External"/><Relationship Id="rId2" Type="http://schemas.openxmlformats.org/officeDocument/2006/relationships/hyperlink" Target="https://docs.github.com/en/get-started/getting-started-with-git/setting-your-username-in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D313860-A922-4FA4-B5E2-E8871F10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1EEC8-B71D-4FA9-0716-BCAB62835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3626"/>
            <a:ext cx="7200164" cy="3004145"/>
          </a:xfrm>
        </p:spPr>
        <p:txBody>
          <a:bodyPr>
            <a:normAutofit/>
          </a:bodyPr>
          <a:lstStyle/>
          <a:p>
            <a:r>
              <a:rPr lang="en-IE" sz="5400" dirty="0"/>
              <a:t>git and </a:t>
            </a:r>
            <a:r>
              <a:rPr lang="en-IE" sz="5400" dirty="0" err="1"/>
              <a:t>github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6E700-2277-BDB3-FE0E-6DD4D742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IE" dirty="0"/>
              <a:t>Web Development 1</a:t>
            </a:r>
            <a:br>
              <a:rPr lang="en-IE" dirty="0"/>
            </a:br>
            <a:r>
              <a:rPr lang="en-IE" dirty="0" err="1"/>
              <a:t>john.rellis@setu.ie</a:t>
            </a:r>
            <a:endParaRPr lang="en-IE" dirty="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41" y="1164128"/>
            <a:ext cx="569514" cy="569514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499ACE06-2742-4366-B8DD-B1D27F4F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0"/>
            <a:ext cx="2123415" cy="1422481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Octoclark Kentocat">
            <a:extLst>
              <a:ext uri="{FF2B5EF4-FFF2-40B4-BE49-F238E27FC236}">
                <a16:creationId xmlns:a16="http://schemas.microsoft.com/office/drawing/2014/main" id="{96AAA285-FD84-6A3D-5AB7-E213F9CA8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6610266" y="2150583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kal-Eltocat">
            <a:extLst>
              <a:ext uri="{FF2B5EF4-FFF2-40B4-BE49-F238E27FC236}">
                <a16:creationId xmlns:a16="http://schemas.microsoft.com/office/drawing/2014/main" id="{F61C933A-3E7D-CAFB-2829-D2AB92F32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2045"/>
          <a:stretch/>
        </p:blipFill>
        <p:spPr bwMode="auto">
          <a:xfrm>
            <a:off x="9490670" y="10"/>
            <a:ext cx="2701330" cy="286078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5035" y="3681981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802AE7A-B0C7-496D-940B-0E6C6ECC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22DD1B47-C36B-4A09-A1B5-80A51262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7ECD5C35-80E8-449F-8C7F-64975DE6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6306952"/>
            <a:ext cx="1454378" cy="551049"/>
          </a:xfrm>
          <a:custGeom>
            <a:avLst/>
            <a:gdLst>
              <a:gd name="connsiteX0" fmla="*/ 780476 w 1560952"/>
              <a:gd name="connsiteY0" fmla="*/ 0 h 591429"/>
              <a:gd name="connsiteX1" fmla="*/ 1525548 w 1560952"/>
              <a:gd name="connsiteY1" fmla="*/ 480469 h 591429"/>
              <a:gd name="connsiteX2" fmla="*/ 1560952 w 1560952"/>
              <a:gd name="connsiteY2" fmla="*/ 591429 h 591429"/>
              <a:gd name="connsiteX3" fmla="*/ 0 w 1560952"/>
              <a:gd name="connsiteY3" fmla="*/ 591429 h 591429"/>
              <a:gd name="connsiteX4" fmla="*/ 35404 w 1560952"/>
              <a:gd name="connsiteY4" fmla="*/ 480469 h 591429"/>
              <a:gd name="connsiteX5" fmla="*/ 780476 w 1560952"/>
              <a:gd name="connsiteY5" fmla="*/ 0 h 59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0952" h="591429">
                <a:moveTo>
                  <a:pt x="780476" y="0"/>
                </a:moveTo>
                <a:cubicBezTo>
                  <a:pt x="1115417" y="0"/>
                  <a:pt x="1402793" y="198118"/>
                  <a:pt x="1525548" y="480469"/>
                </a:cubicBezTo>
                <a:lnTo>
                  <a:pt x="1560952" y="591429"/>
                </a:lnTo>
                <a:lnTo>
                  <a:pt x="0" y="591429"/>
                </a:lnTo>
                <a:lnTo>
                  <a:pt x="35404" y="480469"/>
                </a:lnTo>
                <a:cubicBezTo>
                  <a:pt x="158159" y="198118"/>
                  <a:pt x="445536" y="0"/>
                  <a:pt x="780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998F233-1684-4EF1-9F9C-0F8EA27B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61598">
            <a:off x="6908614" y="5665643"/>
            <a:ext cx="1780023" cy="1237913"/>
          </a:xfrm>
          <a:custGeom>
            <a:avLst/>
            <a:gdLst>
              <a:gd name="connsiteX0" fmla="*/ 1585229 w 1780023"/>
              <a:gd name="connsiteY0" fmla="*/ 764759 h 1237913"/>
              <a:gd name="connsiteX1" fmla="*/ 1623024 w 1780023"/>
              <a:gd name="connsiteY1" fmla="*/ 792810 h 1237913"/>
              <a:gd name="connsiteX2" fmla="*/ 1777614 w 1780023"/>
              <a:gd name="connsiteY2" fmla="*/ 1157141 h 1237913"/>
              <a:gd name="connsiteX3" fmla="*/ 1733799 w 1780023"/>
              <a:gd name="connsiteY3" fmla="*/ 1235532 h 1237913"/>
              <a:gd name="connsiteX4" fmla="*/ 1716464 w 1780023"/>
              <a:gd name="connsiteY4" fmla="*/ 1237722 h 1237913"/>
              <a:gd name="connsiteX5" fmla="*/ 1716464 w 1780023"/>
              <a:gd name="connsiteY5" fmla="*/ 1237913 h 1237913"/>
              <a:gd name="connsiteX6" fmla="*/ 1655409 w 1780023"/>
              <a:gd name="connsiteY6" fmla="*/ 1191717 h 1237913"/>
              <a:gd name="connsiteX7" fmla="*/ 1513200 w 1780023"/>
              <a:gd name="connsiteY7" fmla="*/ 856627 h 1237913"/>
              <a:gd name="connsiteX8" fmla="*/ 1538499 w 1780023"/>
              <a:gd name="connsiteY8" fmla="*/ 770415 h 1237913"/>
              <a:gd name="connsiteX9" fmla="*/ 1585229 w 1780023"/>
              <a:gd name="connsiteY9" fmla="*/ 764759 h 1237913"/>
              <a:gd name="connsiteX10" fmla="*/ 933455 w 1780023"/>
              <a:gd name="connsiteY10" fmla="*/ 161308 h 1237913"/>
              <a:gd name="connsiteX11" fmla="*/ 957797 w 1780023"/>
              <a:gd name="connsiteY11" fmla="*/ 167970 h 1237913"/>
              <a:gd name="connsiteX12" fmla="*/ 1286982 w 1780023"/>
              <a:gd name="connsiteY12" fmla="*/ 387616 h 1237913"/>
              <a:gd name="connsiteX13" fmla="*/ 1293725 w 1780023"/>
              <a:gd name="connsiteY13" fmla="*/ 477075 h 1237913"/>
              <a:gd name="connsiteX14" fmla="*/ 1245453 w 1780023"/>
              <a:gd name="connsiteY14" fmla="*/ 499154 h 1237913"/>
              <a:gd name="connsiteX15" fmla="*/ 1245167 w 1780023"/>
              <a:gd name="connsiteY15" fmla="*/ 499154 h 1237913"/>
              <a:gd name="connsiteX16" fmla="*/ 1203638 w 1780023"/>
              <a:gd name="connsiteY16" fmla="*/ 484104 h 1237913"/>
              <a:gd name="connsiteX17" fmla="*/ 900647 w 1780023"/>
              <a:gd name="connsiteY17" fmla="*/ 281508 h 1237913"/>
              <a:gd name="connsiteX18" fmla="*/ 872454 w 1780023"/>
              <a:gd name="connsiteY18" fmla="*/ 196164 h 1237913"/>
              <a:gd name="connsiteX19" fmla="*/ 933455 w 1780023"/>
              <a:gd name="connsiteY19" fmla="*/ 161308 h 1237913"/>
              <a:gd name="connsiteX20" fmla="*/ 454020 w 1780023"/>
              <a:gd name="connsiteY20" fmla="*/ 13474 h 1237913"/>
              <a:gd name="connsiteX21" fmla="*/ 477919 w 1780023"/>
              <a:gd name="connsiteY21" fmla="*/ 21437 h 1237913"/>
              <a:gd name="connsiteX22" fmla="*/ 509236 w 1780023"/>
              <a:gd name="connsiteY22" fmla="*/ 84182 h 1237913"/>
              <a:gd name="connsiteX23" fmla="*/ 445829 w 1780023"/>
              <a:gd name="connsiteY23" fmla="*/ 139871 h 1237913"/>
              <a:gd name="connsiteX24" fmla="*/ 437447 w 1780023"/>
              <a:gd name="connsiteY24" fmla="*/ 139395 h 1237913"/>
              <a:gd name="connsiteX25" fmla="*/ 73211 w 1780023"/>
              <a:gd name="connsiteY25" fmla="*/ 137204 h 1237913"/>
              <a:gd name="connsiteX26" fmla="*/ 749 w 1780023"/>
              <a:gd name="connsiteY26" fmla="*/ 84082 h 1237913"/>
              <a:gd name="connsiteX27" fmla="*/ 53871 w 1780023"/>
              <a:gd name="connsiteY27" fmla="*/ 11621 h 1237913"/>
              <a:gd name="connsiteX28" fmla="*/ 58352 w 1780023"/>
              <a:gd name="connsiteY28" fmla="*/ 11093 h 1237913"/>
              <a:gd name="connsiteX29" fmla="*/ 454020 w 1780023"/>
              <a:gd name="connsiteY29" fmla="*/ 13474 h 12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0023" h="1237913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4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1A4A4089-D056-4220-9E48-9C1A6B50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358" y="5835650"/>
            <a:ext cx="2358642" cy="1022351"/>
          </a:xfrm>
          <a:custGeom>
            <a:avLst/>
            <a:gdLst>
              <a:gd name="connsiteX0" fmla="*/ 61913 w 2358642"/>
              <a:gd name="connsiteY0" fmla="*/ 0 h 1022351"/>
              <a:gd name="connsiteX1" fmla="*/ 2358642 w 2358642"/>
              <a:gd name="connsiteY1" fmla="*/ 0 h 1022351"/>
              <a:gd name="connsiteX2" fmla="*/ 2358642 w 2358642"/>
              <a:gd name="connsiteY2" fmla="*/ 123825 h 1022351"/>
              <a:gd name="connsiteX3" fmla="*/ 123825 w 2358642"/>
              <a:gd name="connsiteY3" fmla="*/ 123825 h 1022351"/>
              <a:gd name="connsiteX4" fmla="*/ 123825 w 2358642"/>
              <a:gd name="connsiteY4" fmla="*/ 1022351 h 1022351"/>
              <a:gd name="connsiteX5" fmla="*/ 0 w 2358642"/>
              <a:gd name="connsiteY5" fmla="*/ 1022351 h 1022351"/>
              <a:gd name="connsiteX6" fmla="*/ 0 w 2358642"/>
              <a:gd name="connsiteY6" fmla="*/ 61913 h 1022351"/>
              <a:gd name="connsiteX7" fmla="*/ 61913 w 2358642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8642" h="1022351">
                <a:moveTo>
                  <a:pt x="61913" y="0"/>
                </a:moveTo>
                <a:lnTo>
                  <a:pt x="2358642" y="0"/>
                </a:lnTo>
                <a:lnTo>
                  <a:pt x="2358642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FC82-D79D-9FF3-FE31-4EC0C405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a Repository / Create a Repo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F95F-9F7E-7724-FBDB-C39FEBA9F8C9}"/>
              </a:ext>
            </a:extLst>
          </p:cNvPr>
          <p:cNvGrpSpPr/>
          <p:nvPr/>
        </p:nvGrpSpPr>
        <p:grpSpPr>
          <a:xfrm>
            <a:off x="2209800" y="2136769"/>
            <a:ext cx="7772400" cy="4356106"/>
            <a:chOff x="2209800" y="2136769"/>
            <a:chExt cx="7772400" cy="43561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42FBEF-6273-EB61-A792-1F4274B8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2136769"/>
              <a:ext cx="7772400" cy="4356106"/>
            </a:xfrm>
            <a:prstGeom prst="rect">
              <a:avLst/>
            </a:prstGeom>
          </p:spPr>
        </p:pic>
        <p:pic>
          <p:nvPicPr>
            <p:cNvPr id="10242" name="Picture 2" descr="X-tocat">
              <a:extLst>
                <a:ext uri="{FF2B5EF4-FFF2-40B4-BE49-F238E27FC236}">
                  <a16:creationId xmlns:a16="http://schemas.microsoft.com/office/drawing/2014/main" id="{F98DB179-6E95-06A2-9407-04775D7C0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27" y="2902527"/>
              <a:ext cx="1459345" cy="1459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568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E6872-839E-84A5-3C27-1748637B0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3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CD6EC-A4B0-6D94-67A8-2B18BE09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395D-E8A5-CA65-FEF5-06877E06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Now for the messy bit…..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1FE9-084B-17A1-B105-BCC71716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We are going to use SSH keys to authenticate</a:t>
            </a:r>
          </a:p>
          <a:p>
            <a:pPr lvl="1"/>
            <a:r>
              <a:rPr lang="en-IE" dirty="0">
                <a:hlinkClick r:id="rId2"/>
              </a:rPr>
              <a:t>https://docs.github.com/en/authentication/connecting-to-github-with-ssh/about-ssh</a:t>
            </a:r>
            <a:r>
              <a:rPr lang="en-IE" dirty="0"/>
              <a:t> </a:t>
            </a:r>
          </a:p>
          <a:p>
            <a:r>
              <a:rPr lang="en-IE" dirty="0"/>
              <a:t>Read the above and you can jump to the the following steps, note that there are tabs for mac, windows and </a:t>
            </a:r>
            <a:r>
              <a:rPr lang="en-IE" dirty="0" err="1"/>
              <a:t>linux</a:t>
            </a:r>
            <a:r>
              <a:rPr lang="en-IE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hlinkClick r:id="rId3"/>
              </a:rPr>
              <a:t>https://docs.github.com/en/authentication/connecting-to-github-with-ssh/checking-for-existing-ssh-keys</a:t>
            </a:r>
            <a:r>
              <a:rPr lang="en-IE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hlinkClick r:id="rId4"/>
              </a:rPr>
              <a:t>https://docs.github.com/en/authentication/connecting-to-github-with-ssh/generating-a-new-ssh-key-and-adding-it-to-the-ssh-agent</a:t>
            </a:r>
            <a:r>
              <a:rPr lang="en-IE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hlinkClick r:id="rId5"/>
              </a:rPr>
              <a:t>https://docs.github.com/en/authentication/connecting-to-github-with-ssh/adding-a-new-ssh-key-to-your-github-account</a:t>
            </a:r>
            <a:r>
              <a:rPr lang="en-IE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hlinkClick r:id="rId6"/>
              </a:rPr>
              <a:t>https://docs.github.com/en/authentication/connecting-to-github-with-ssh/testing-your-ssh-connection</a:t>
            </a:r>
            <a:r>
              <a:rPr lang="en-IE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hlinkClick r:id="rId7"/>
              </a:rPr>
              <a:t>https://docs.github.com/en/authentication/connecting-to-github-with-ssh/working-with-ssh-key-passphrases</a:t>
            </a:r>
            <a:r>
              <a:rPr lang="en-IE" sz="1600" dirty="0"/>
              <a:t> </a:t>
            </a:r>
          </a:p>
        </p:txBody>
      </p:sp>
      <p:pic>
        <p:nvPicPr>
          <p:cNvPr id="11266" name="Picture 2" descr="Chellocat">
            <a:extLst>
              <a:ext uri="{FF2B5EF4-FFF2-40B4-BE49-F238E27FC236}">
                <a16:creationId xmlns:a16="http://schemas.microsoft.com/office/drawing/2014/main" id="{3B2CE056-0D55-8E1D-7A37-0256BFADB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818" y="0"/>
            <a:ext cx="2087418" cy="20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1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07E0-3E20-6516-2F03-6029DFAC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you’ve made it this far, time to clone…</a:t>
            </a:r>
          </a:p>
        </p:txBody>
      </p:sp>
      <p:pic>
        <p:nvPicPr>
          <p:cNvPr id="13314" name="Picture 2" descr="Socialite">
            <a:extLst>
              <a:ext uri="{FF2B5EF4-FFF2-40B4-BE49-F238E27FC236}">
                <a16:creationId xmlns:a16="http://schemas.microsoft.com/office/drawing/2014/main" id="{6D5F3AD2-27FE-47B5-7789-8D67ADB5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986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FC0BC-871A-3C64-EDB9-4FF1B181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51" y="2365285"/>
            <a:ext cx="7772400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06BD6-C898-51B7-5A50-AF050267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6" y="69134"/>
            <a:ext cx="7772400" cy="6590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9D385-0ACA-46DE-CCC5-512AB34CA726}"/>
              </a:ext>
            </a:extLst>
          </p:cNvPr>
          <p:cNvSpPr txBox="1"/>
          <p:nvPr/>
        </p:nvSpPr>
        <p:spPr>
          <a:xfrm>
            <a:off x="8190346" y="415636"/>
            <a:ext cx="3909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dirty="0"/>
              <a:t>We clone the repo using the copied git URL</a:t>
            </a:r>
          </a:p>
          <a:p>
            <a:pPr marL="342900" indent="-342900">
              <a:buAutoNum type="arabicPeriod"/>
            </a:pPr>
            <a:r>
              <a:rPr lang="en-IE" dirty="0"/>
              <a:t>We cd into my-first-repo</a:t>
            </a:r>
          </a:p>
          <a:p>
            <a:pPr marL="342900" indent="-342900">
              <a:buAutoNum type="arabicPeriod"/>
            </a:pPr>
            <a:r>
              <a:rPr lang="en-IE" dirty="0"/>
              <a:t>git status confirms we have our repo and we are on the main branch (huh, what’s a branch?)</a:t>
            </a:r>
          </a:p>
          <a:p>
            <a:pPr marL="342900" indent="-342900">
              <a:buAutoNum type="arabicPeriod"/>
            </a:pPr>
            <a:r>
              <a:rPr lang="en-IE" dirty="0"/>
              <a:t>I have a fancy terminal configuration that shows me git repo information in the command line, you may not.</a:t>
            </a:r>
          </a:p>
          <a:p>
            <a:pPr marL="342900" indent="-342900">
              <a:buAutoNum type="arabicPeriod"/>
            </a:pPr>
            <a:r>
              <a:rPr lang="en-IE" dirty="0"/>
              <a:t>I use tree to inspect the repo, you may not have tree installed, don’t worry.</a:t>
            </a:r>
          </a:p>
          <a:p>
            <a:pPr marL="342900" indent="-342900">
              <a:buAutoNum type="arabicPeriod"/>
            </a:pPr>
            <a:r>
              <a:rPr lang="en-IE" dirty="0"/>
              <a:t>ls –la lists all our files, including our hidden files</a:t>
            </a:r>
          </a:p>
          <a:p>
            <a:pPr marL="800100" lvl="1" indent="-342900">
              <a:buAutoNum type="arabicPeriod"/>
            </a:pPr>
            <a:r>
              <a:rPr lang="en-IE" dirty="0"/>
              <a:t>.git directory, contains all our repo information </a:t>
            </a:r>
          </a:p>
          <a:p>
            <a:pPr marL="800100" lvl="1" indent="-342900">
              <a:buAutoNum type="arabicPeriod"/>
            </a:pPr>
            <a:r>
              <a:rPr lang="en-IE" dirty="0"/>
              <a:t>.</a:t>
            </a:r>
            <a:r>
              <a:rPr lang="en-IE" dirty="0" err="1"/>
              <a:t>gitignore</a:t>
            </a:r>
            <a:r>
              <a:rPr lang="en-IE" dirty="0"/>
              <a:t>, our ignore file that was created on repo creation</a:t>
            </a:r>
          </a:p>
          <a:p>
            <a:pPr marL="800100" lvl="1" indent="-342900">
              <a:buAutoNum type="arabicPeriod"/>
            </a:pPr>
            <a:r>
              <a:rPr lang="en-IE" dirty="0"/>
              <a:t>Our </a:t>
            </a:r>
            <a:r>
              <a:rPr lang="en-IE" dirty="0" err="1"/>
              <a:t>README.md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414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E608-E9E7-35D7-5304-A5DDD280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 the directory/repo in VS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36198-CA69-540B-8A94-A7DD965B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38" y="1866663"/>
            <a:ext cx="7772400" cy="31246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04CBD5-9075-135D-8C89-A623B903986F}"/>
              </a:ext>
            </a:extLst>
          </p:cNvPr>
          <p:cNvCxnSpPr/>
          <p:nvPr/>
        </p:nvCxnSpPr>
        <p:spPr>
          <a:xfrm flipV="1">
            <a:off x="5366327" y="3168073"/>
            <a:ext cx="729673" cy="245687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231B01-5D1B-DA95-5D23-49E2E60948BF}"/>
              </a:ext>
            </a:extLst>
          </p:cNvPr>
          <p:cNvSpPr txBox="1"/>
          <p:nvPr/>
        </p:nvSpPr>
        <p:spPr>
          <a:xfrm>
            <a:off x="3499719" y="5592618"/>
            <a:ext cx="469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1. Make this change to </a:t>
            </a:r>
            <a:r>
              <a:rPr lang="en-IE" dirty="0" err="1"/>
              <a:t>README.md</a:t>
            </a:r>
            <a:r>
              <a:rPr lang="en-IE" dirty="0"/>
              <a:t> and save.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9670C-2714-B356-D19D-607BE1732936}"/>
              </a:ext>
            </a:extLst>
          </p:cNvPr>
          <p:cNvCxnSpPr>
            <a:cxnSpLocks/>
          </p:cNvCxnSpPr>
          <p:nvPr/>
        </p:nvCxnSpPr>
        <p:spPr>
          <a:xfrm flipV="1">
            <a:off x="1644073" y="3038764"/>
            <a:ext cx="767165" cy="1024777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1D9B85-F040-931A-9F99-5A8C8EDE7088}"/>
              </a:ext>
            </a:extLst>
          </p:cNvPr>
          <p:cNvSpPr txBox="1"/>
          <p:nvPr/>
        </p:nvSpPr>
        <p:spPr>
          <a:xfrm>
            <a:off x="0" y="408155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2. Open the git section</a:t>
            </a:r>
          </a:p>
        </p:txBody>
      </p:sp>
    </p:spTree>
    <p:extLst>
      <p:ext uri="{BB962C8B-B14F-4D97-AF65-F5344CB8AC3E}">
        <p14:creationId xmlns:p14="http://schemas.microsoft.com/office/powerpoint/2010/main" val="315252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96E2D-BC04-CA34-126D-D5B6FCF3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623"/>
            <a:ext cx="8429654" cy="3388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EE608-E9E7-35D7-5304-A5DDD280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 the directory/repo in VS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04CBD5-9075-135D-8C89-A623B903986F}"/>
              </a:ext>
            </a:extLst>
          </p:cNvPr>
          <p:cNvCxnSpPr>
            <a:cxnSpLocks/>
          </p:cNvCxnSpPr>
          <p:nvPr/>
        </p:nvCxnSpPr>
        <p:spPr>
          <a:xfrm flipV="1">
            <a:off x="5144655" y="3777673"/>
            <a:ext cx="1948872" cy="235527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231B01-5D1B-DA95-5D23-49E2E60948BF}"/>
              </a:ext>
            </a:extLst>
          </p:cNvPr>
          <p:cNvSpPr txBox="1"/>
          <p:nvPr/>
        </p:nvSpPr>
        <p:spPr>
          <a:xfrm>
            <a:off x="2917828" y="6054436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1. git status to see the current status of the repo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9670C-2714-B356-D19D-607BE1732936}"/>
              </a:ext>
            </a:extLst>
          </p:cNvPr>
          <p:cNvCxnSpPr>
            <a:cxnSpLocks/>
          </p:cNvCxnSpPr>
          <p:nvPr/>
        </p:nvCxnSpPr>
        <p:spPr>
          <a:xfrm flipH="1" flipV="1">
            <a:off x="7721600" y="4849091"/>
            <a:ext cx="1911927" cy="76661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9B3E17-AAED-30AE-3A24-365F0EF0C057}"/>
              </a:ext>
            </a:extLst>
          </p:cNvPr>
          <p:cNvSpPr txBox="1"/>
          <p:nvPr/>
        </p:nvSpPr>
        <p:spPr>
          <a:xfrm>
            <a:off x="8677563" y="5615709"/>
            <a:ext cx="31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2. Commit all changes with a 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0C188-12C5-5D9D-92DA-1F319E1F7614}"/>
              </a:ext>
            </a:extLst>
          </p:cNvPr>
          <p:cNvSpPr txBox="1"/>
          <p:nvPr/>
        </p:nvSpPr>
        <p:spPr>
          <a:xfrm>
            <a:off x="175491" y="4789834"/>
            <a:ext cx="176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3. Notice we have changes to “sync” – I don’t like this term in git but vs code does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815F8-6EBB-478D-DCA9-530F3600F760}"/>
              </a:ext>
            </a:extLst>
          </p:cNvPr>
          <p:cNvCxnSpPr>
            <a:cxnSpLocks/>
          </p:cNvCxnSpPr>
          <p:nvPr/>
        </p:nvCxnSpPr>
        <p:spPr>
          <a:xfrm flipV="1">
            <a:off x="1757219" y="3080389"/>
            <a:ext cx="2496126" cy="187492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79757D-D369-7C4E-C036-8435A850C2B8}"/>
              </a:ext>
            </a:extLst>
          </p:cNvPr>
          <p:cNvCxnSpPr>
            <a:cxnSpLocks/>
          </p:cNvCxnSpPr>
          <p:nvPr/>
        </p:nvCxnSpPr>
        <p:spPr>
          <a:xfrm>
            <a:off x="628073" y="1923566"/>
            <a:ext cx="2503054" cy="1476567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4415DF-40A9-CEC6-1462-FCDC42C8B28E}"/>
              </a:ext>
            </a:extLst>
          </p:cNvPr>
          <p:cNvSpPr txBox="1"/>
          <p:nvPr/>
        </p:nvSpPr>
        <p:spPr>
          <a:xfrm>
            <a:off x="175491" y="1279222"/>
            <a:ext cx="232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4. Our changes waiting to be pushed</a:t>
            </a:r>
          </a:p>
        </p:txBody>
      </p:sp>
    </p:spTree>
    <p:extLst>
      <p:ext uri="{BB962C8B-B14F-4D97-AF65-F5344CB8AC3E}">
        <p14:creationId xmlns:p14="http://schemas.microsoft.com/office/powerpoint/2010/main" val="334800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DC0B2D-B87C-FDC3-CDE7-4A92980E7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63" y="1439129"/>
            <a:ext cx="8836891" cy="4176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EE608-E9E7-35D7-5304-A5DDD280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 the directory/repo in VS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31B01-5D1B-DA95-5D23-49E2E60948BF}"/>
              </a:ext>
            </a:extLst>
          </p:cNvPr>
          <p:cNvSpPr txBox="1"/>
          <p:nvPr/>
        </p:nvSpPr>
        <p:spPr>
          <a:xfrm>
            <a:off x="3080142" y="5848587"/>
            <a:ext cx="603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1. We perform a git push to push our changes to our remote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79757D-D369-7C4E-C036-8435A850C2B8}"/>
              </a:ext>
            </a:extLst>
          </p:cNvPr>
          <p:cNvCxnSpPr>
            <a:cxnSpLocks/>
          </p:cNvCxnSpPr>
          <p:nvPr/>
        </p:nvCxnSpPr>
        <p:spPr>
          <a:xfrm flipV="1">
            <a:off x="4793673" y="4618182"/>
            <a:ext cx="1930400" cy="123040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5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6DD4-24AC-C9B1-2DA5-BC987BA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Verify your changes on </a:t>
            </a:r>
            <a:r>
              <a:rPr lang="en-IE" dirty="0" err="1"/>
              <a:t>github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63D6E-6F01-D30B-4583-C5AE8E39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90" y="1690688"/>
            <a:ext cx="9289473" cy="46275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7D6BB4-CA2B-B652-34CE-03C826FD9348}"/>
              </a:ext>
            </a:extLst>
          </p:cNvPr>
          <p:cNvCxnSpPr>
            <a:cxnSpLocks/>
          </p:cNvCxnSpPr>
          <p:nvPr/>
        </p:nvCxnSpPr>
        <p:spPr>
          <a:xfrm flipV="1">
            <a:off x="838200" y="5262470"/>
            <a:ext cx="1930400" cy="123040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BD85-4A3A-F04B-53AC-D6AE654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git guide – useful for self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4BE6-A2E8-C78E-ABA4-A8F14377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hlinkClick r:id="rId2"/>
              </a:rPr>
              <a:t>https://github.com/git-guides</a:t>
            </a:r>
            <a:r>
              <a:rPr lang="en-US" sz="2400"/>
              <a:t> 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 descr="Riddlocat">
            <a:extLst>
              <a:ext uri="{FF2B5EF4-FFF2-40B4-BE49-F238E27FC236}">
                <a16:creationId xmlns:a16="http://schemas.microsoft.com/office/drawing/2014/main" id="{B9820A73-E36C-B827-DC40-AEB52F137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Scottocat">
            <a:extLst>
              <a:ext uri="{FF2B5EF4-FFF2-40B4-BE49-F238E27FC236}">
                <a16:creationId xmlns:a16="http://schemas.microsoft.com/office/drawing/2014/main" id="{61F21937-CFED-A71B-8084-42BE8090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6" b="1384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4FE56-E94E-8CA9-5348-FC0973D8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Celebrate!</a:t>
            </a:r>
          </a:p>
        </p:txBody>
      </p:sp>
    </p:spTree>
    <p:extLst>
      <p:ext uri="{BB962C8B-B14F-4D97-AF65-F5344CB8AC3E}">
        <p14:creationId xmlns:p14="http://schemas.microsoft.com/office/powerpoint/2010/main" val="354517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1ED940-41D4-C6AE-8144-7EBF628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0" y="1795412"/>
            <a:ext cx="7850909" cy="4103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B1AA5-D77B-711E-077F-AC6B6845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note on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1413-CC1B-E72A-AB7C-92087D65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2891" cy="435133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There’s a plethora of useful git extensions but when starting out, they can be confusing.</a:t>
            </a:r>
          </a:p>
          <a:p>
            <a:r>
              <a:rPr lang="en-IE" dirty="0"/>
              <a:t>Personally, I use very little, I work from the explorer and the command 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1A5495-2EB4-430E-703E-20C14AE43F1A}"/>
              </a:ext>
            </a:extLst>
          </p:cNvPr>
          <p:cNvCxnSpPr>
            <a:cxnSpLocks/>
          </p:cNvCxnSpPr>
          <p:nvPr/>
        </p:nvCxnSpPr>
        <p:spPr>
          <a:xfrm flipV="1">
            <a:off x="3934691" y="2743200"/>
            <a:ext cx="498764" cy="315739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1D7F5B-367A-ACF9-306F-2E0E448E405B}"/>
              </a:ext>
            </a:extLst>
          </p:cNvPr>
          <p:cNvSpPr txBox="1"/>
          <p:nvPr/>
        </p:nvSpPr>
        <p:spPr>
          <a:xfrm>
            <a:off x="3079072" y="5909242"/>
            <a:ext cx="17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Explorer 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B8D046-17A4-ED9F-A8FF-A880AE82F014}"/>
              </a:ext>
            </a:extLst>
          </p:cNvPr>
          <p:cNvCxnSpPr>
            <a:cxnSpLocks/>
          </p:cNvCxnSpPr>
          <p:nvPr/>
        </p:nvCxnSpPr>
        <p:spPr>
          <a:xfrm flipH="1" flipV="1">
            <a:off x="5354781" y="3222844"/>
            <a:ext cx="962892" cy="305573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03786-7964-1448-54AC-97EBB3A8E96F}"/>
              </a:ext>
            </a:extLst>
          </p:cNvPr>
          <p:cNvSpPr txBox="1"/>
          <p:nvPr/>
        </p:nvSpPr>
        <p:spPr>
          <a:xfrm>
            <a:off x="6031345" y="6179127"/>
            <a:ext cx="33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Modified is highlighted in yellow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C108D6-0AC4-EA79-CFC5-B63CE698E959}"/>
              </a:ext>
            </a:extLst>
          </p:cNvPr>
          <p:cNvCxnSpPr>
            <a:cxnSpLocks/>
          </p:cNvCxnSpPr>
          <p:nvPr/>
        </p:nvCxnSpPr>
        <p:spPr>
          <a:xfrm flipH="1">
            <a:off x="5507181" y="1416134"/>
            <a:ext cx="1074782" cy="141019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E4F3DF-7600-2293-7151-97232D525C88}"/>
              </a:ext>
            </a:extLst>
          </p:cNvPr>
          <p:cNvSpPr txBox="1"/>
          <p:nvPr/>
        </p:nvSpPr>
        <p:spPr>
          <a:xfrm>
            <a:off x="6096000" y="1068769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New file in green</a:t>
            </a:r>
          </a:p>
        </p:txBody>
      </p:sp>
    </p:spTree>
    <p:extLst>
      <p:ext uri="{BB962C8B-B14F-4D97-AF65-F5344CB8AC3E}">
        <p14:creationId xmlns:p14="http://schemas.microsoft.com/office/powerpoint/2010/main" val="874258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8DEC-7044-9032-DF00-356D042E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Mini </a:t>
            </a:r>
            <a:r>
              <a:rPr lang="en-IE" dirty="0" err="1"/>
              <a:t>cheatsheet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F66F-2817-07F0-11F2-A43C8DCD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git clone &lt;git </a:t>
            </a:r>
            <a:r>
              <a:rPr lang="en-IE" dirty="0" err="1"/>
              <a:t>url</a:t>
            </a:r>
            <a:r>
              <a:rPr lang="en-IE" dirty="0"/>
              <a:t>&gt; - to clone a repository from git</a:t>
            </a:r>
          </a:p>
          <a:p>
            <a:r>
              <a:rPr lang="en-IE" dirty="0"/>
              <a:t>git status – check the status of the repo – this is forever in my muscle memory, I do it a lot</a:t>
            </a:r>
          </a:p>
          <a:p>
            <a:r>
              <a:rPr lang="en-IE" dirty="0"/>
              <a:t>git add –A or git add </a:t>
            </a:r>
            <a:r>
              <a:rPr lang="en-IE" dirty="0" err="1"/>
              <a:t>README.md</a:t>
            </a:r>
            <a:r>
              <a:rPr lang="en-IE" dirty="0"/>
              <a:t> to stage a file(s)</a:t>
            </a:r>
          </a:p>
          <a:p>
            <a:r>
              <a:rPr lang="en-IE" dirty="0"/>
              <a:t>git commit –a –m “this adds all new staged files and </a:t>
            </a:r>
            <a:r>
              <a:rPr lang="en-IE" dirty="0" err="1"/>
              <a:t>unstaged</a:t>
            </a:r>
            <a:r>
              <a:rPr lang="en-IE" dirty="0"/>
              <a:t> mods of existing files”</a:t>
            </a:r>
          </a:p>
          <a:p>
            <a:r>
              <a:rPr lang="en-IE" dirty="0"/>
              <a:t>git push – will push up to the repo you have cloned</a:t>
            </a:r>
          </a:p>
        </p:txBody>
      </p:sp>
      <p:pic>
        <p:nvPicPr>
          <p:cNvPr id="15362" name="Picture 2" descr="Class Act">
            <a:extLst>
              <a:ext uri="{FF2B5EF4-FFF2-40B4-BE49-F238E27FC236}">
                <a16:creationId xmlns:a16="http://schemas.microsoft.com/office/drawing/2014/main" id="{53BF61BE-4CDA-5FED-E4E0-1389B9CD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56" y="-101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5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8DEC-7044-9032-DF00-356D042E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simple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F66F-2817-07F0-11F2-A43C8DCD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My general workflow is</a:t>
            </a:r>
          </a:p>
          <a:p>
            <a:pPr lvl="1"/>
            <a:r>
              <a:rPr lang="en-IE" dirty="0"/>
              <a:t>git pull – pull down changes from repo</a:t>
            </a:r>
          </a:p>
          <a:p>
            <a:pPr lvl="1"/>
            <a:r>
              <a:rPr lang="en-IE" dirty="0"/>
              <a:t>Make a group of related changes</a:t>
            </a:r>
          </a:p>
          <a:p>
            <a:pPr lvl="1"/>
            <a:r>
              <a:rPr lang="en-IE" dirty="0"/>
              <a:t>git status</a:t>
            </a:r>
          </a:p>
          <a:p>
            <a:pPr lvl="1"/>
            <a:r>
              <a:rPr lang="en-IE" dirty="0"/>
              <a:t>git add -A (if new files have been added, will do no harm anyway)</a:t>
            </a:r>
          </a:p>
          <a:p>
            <a:pPr lvl="1"/>
            <a:r>
              <a:rPr lang="en-IE" dirty="0"/>
              <a:t>git commit –a –m “bug-fix: code no longer explodes”</a:t>
            </a:r>
          </a:p>
          <a:p>
            <a:pPr lvl="1"/>
            <a:r>
              <a:rPr lang="en-IE" dirty="0"/>
              <a:t>git push</a:t>
            </a:r>
          </a:p>
          <a:p>
            <a:pPr lvl="1"/>
            <a:r>
              <a:rPr lang="en-IE" dirty="0"/>
              <a:t>Rinse and repeat </a:t>
            </a:r>
          </a:p>
          <a:p>
            <a:r>
              <a:rPr lang="en-IE" dirty="0"/>
              <a:t>There’s nuance you can mix in there, but that can get you going in a kind of unidirectional workflow when working solo.</a:t>
            </a:r>
          </a:p>
          <a:p>
            <a:r>
              <a:rPr lang="en-IE" dirty="0"/>
              <a:t>It is useful to commit more often than not, as if you make a mistake you can always revert</a:t>
            </a:r>
          </a:p>
          <a:p>
            <a:r>
              <a:rPr lang="en-IE" dirty="0"/>
              <a:t>Also useful but careful now!</a:t>
            </a:r>
          </a:p>
          <a:p>
            <a:pPr lvl="1"/>
            <a:r>
              <a:rPr lang="en-IE" dirty="0"/>
              <a:t>git checkout &lt;filename&gt; - undo all changes since last commit on a file</a:t>
            </a:r>
          </a:p>
          <a:p>
            <a:pPr lvl="1"/>
            <a:r>
              <a:rPr lang="en-IE" dirty="0"/>
              <a:t>git reset --hard – undo all changes since last commit (careful) </a:t>
            </a:r>
          </a:p>
        </p:txBody>
      </p:sp>
      <p:pic>
        <p:nvPicPr>
          <p:cNvPr id="15362" name="Picture 2" descr="Class Act">
            <a:extLst>
              <a:ext uri="{FF2B5EF4-FFF2-40B4-BE49-F238E27FC236}">
                <a16:creationId xmlns:a16="http://schemas.microsoft.com/office/drawing/2014/main" id="{53BF61BE-4CDA-5FED-E4E0-1389B9CD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56" y="-101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9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EF21-140A-251A-7CAE-93C16EAB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Something has gone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A1B1-6EFA-3A71-0E6F-83419261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A multitude of things can go wrong when working with projects that have multiple collaborators.</a:t>
            </a:r>
          </a:p>
          <a:p>
            <a:r>
              <a:rPr lang="en-IE" sz="2400" dirty="0"/>
              <a:t>Take your time, in industry, all changes are peer reviewed so silly mistakes are usually caught</a:t>
            </a:r>
          </a:p>
          <a:p>
            <a:r>
              <a:rPr lang="en-IE" sz="2400" dirty="0"/>
              <a:t>My secret, if you feel like there’s a lot that could go wrong with a git action, make a copy of your repo locally, that way, if you do something you are unsure of in your original, you can just throw it away</a:t>
            </a:r>
          </a:p>
          <a:p>
            <a:r>
              <a:rPr lang="en-IE" sz="2400" dirty="0"/>
              <a:t>Just be sure to clean up after yourself or you will be confused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57669-9855-0CF7-1D5D-8B46916A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46" y="5066293"/>
            <a:ext cx="5844309" cy="17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B29E-FB60-2ECF-5748-318BBEDA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6728-12A5-4612-AF15-27CA137A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https://education.github.com/git-cheat-sheet-education.pdf</a:t>
            </a:r>
            <a:r>
              <a:rPr lang="en-IE" dirty="0"/>
              <a:t> </a:t>
            </a:r>
          </a:p>
          <a:p>
            <a:r>
              <a:rPr lang="en-IE" dirty="0">
                <a:hlinkClick r:id="rId3"/>
              </a:rPr>
              <a:t>https://www.atlassian.com/git/tutorials/atlassian-git-cheatsheet</a:t>
            </a:r>
            <a:r>
              <a:rPr lang="en-I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71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BD85-4A3A-F04B-53AC-D6AE654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4BE6-A2E8-C78E-ABA4-A8F14377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6"/>
            <a:ext cx="5609358" cy="289711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We are going to use the command line and visual studio code – this means, if you are on windows, you will use a program called git bash.</a:t>
            </a:r>
            <a:br>
              <a:rPr lang="en-US" sz="2400" dirty="0"/>
            </a:b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On other systems, you can use the native terminal.</a:t>
            </a:r>
            <a:br>
              <a:rPr lang="en-US" sz="2400" dirty="0"/>
            </a:b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If you choose to use </a:t>
            </a:r>
            <a:r>
              <a:rPr lang="en-US" sz="2400" dirty="0" err="1"/>
              <a:t>github</a:t>
            </a:r>
            <a:r>
              <a:rPr lang="en-US" sz="2400" dirty="0"/>
              <a:t>-cli, you are on your own.  </a:t>
            </a:r>
          </a:p>
          <a:p>
            <a:pPr marL="0" indent="0" algn="ctr">
              <a:buNone/>
            </a:pPr>
            <a:r>
              <a:rPr lang="en-US" sz="2400" dirty="0"/>
              <a:t>Do not install a GUI program yet.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Constructocat">
            <a:extLst>
              <a:ext uri="{FF2B5EF4-FFF2-40B4-BE49-F238E27FC236}">
                <a16:creationId xmlns:a16="http://schemas.microsoft.com/office/drawing/2014/main" id="{AFE93A5A-4228-9EF9-BBCB-49CF5BA7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0" y="1355066"/>
            <a:ext cx="3941755" cy="39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BD85-4A3A-F04B-53AC-D6AE654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4BE6-A2E8-C78E-ABA4-A8F14377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https://github.com/git-guides/install-git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Constructocat">
            <a:extLst>
              <a:ext uri="{FF2B5EF4-FFF2-40B4-BE49-F238E27FC236}">
                <a16:creationId xmlns:a16="http://schemas.microsoft.com/office/drawing/2014/main" id="{AFE93A5A-4228-9EF9-BBCB-49CF5BA7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0" y="1355066"/>
            <a:ext cx="3941755" cy="39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90C6-D28A-9FF5-603A-9643FEBC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Configure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1928-4AA0-03EE-9230-8D7B8419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Set your git username as per:</a:t>
            </a:r>
          </a:p>
          <a:p>
            <a:pPr lvl="1"/>
            <a:r>
              <a:rPr lang="en-IE" dirty="0">
                <a:hlinkClick r:id="rId2"/>
              </a:rPr>
              <a:t>https://docs.github.com/en/get-started/getting-started-with-git/setting-your-username-in-git</a:t>
            </a:r>
            <a:r>
              <a:rPr lang="en-IE" dirty="0"/>
              <a:t> </a:t>
            </a:r>
          </a:p>
          <a:p>
            <a:r>
              <a:rPr lang="en-IE" dirty="0"/>
              <a:t>Set your git email address as per:</a:t>
            </a:r>
          </a:p>
          <a:p>
            <a:pPr lvl="1"/>
            <a:r>
              <a:rPr lang="en-IE" dirty="0">
                <a:hlinkClick r:id="rId3"/>
              </a:rPr>
              <a:t>https://docs.github.com/en/account-and-profile/setting-up-and-managing-your-personal-account-on-github/managing-email-preferences/setting-your-commit-email-address</a:t>
            </a:r>
            <a:r>
              <a:rPr lang="en-IE" dirty="0"/>
              <a:t> </a:t>
            </a:r>
          </a:p>
          <a:p>
            <a:r>
              <a:rPr lang="en-IE" dirty="0"/>
              <a:t>If starting out, don’t worry too much about config per repository, set everything global, e.g.</a:t>
            </a:r>
          </a:p>
          <a:p>
            <a:pPr lvl="1"/>
            <a:r>
              <a:rPr lang="en-IE" dirty="0"/>
              <a:t>git config --global </a:t>
            </a:r>
            <a:r>
              <a:rPr lang="en-IE" dirty="0" err="1"/>
              <a:t>user.email</a:t>
            </a:r>
            <a:r>
              <a:rPr lang="en-IE" dirty="0"/>
              <a:t> "YOUR_EMAIL"</a:t>
            </a:r>
          </a:p>
          <a:p>
            <a:pPr lvl="1"/>
            <a:r>
              <a:rPr lang="en-IE" dirty="0"/>
              <a:t>git config --global </a:t>
            </a:r>
            <a:r>
              <a:rPr lang="en-IE" dirty="0" err="1"/>
              <a:t>user.name</a:t>
            </a:r>
            <a:r>
              <a:rPr lang="en-IE" dirty="0"/>
              <a:t> "Mona Lisa"</a:t>
            </a:r>
          </a:p>
          <a:p>
            <a:r>
              <a:rPr lang="en-IE" dirty="0"/>
              <a:t>Confirm with </a:t>
            </a:r>
          </a:p>
          <a:p>
            <a:pPr lvl="1"/>
            <a:r>
              <a:rPr lang="en-IE" dirty="0"/>
              <a:t>git config --global </a:t>
            </a:r>
            <a:r>
              <a:rPr lang="en-IE" dirty="0" err="1"/>
              <a:t>user.name</a:t>
            </a:r>
            <a:endParaRPr lang="en-IE" dirty="0"/>
          </a:p>
          <a:p>
            <a:pPr lvl="1"/>
            <a:r>
              <a:rPr lang="en-IE" dirty="0"/>
              <a:t>git config --global </a:t>
            </a:r>
            <a:r>
              <a:rPr lang="en-IE" dirty="0" err="1"/>
              <a:t>user.email</a:t>
            </a:r>
            <a:endParaRPr lang="en-IE" dirty="0"/>
          </a:p>
        </p:txBody>
      </p:sp>
      <p:pic>
        <p:nvPicPr>
          <p:cNvPr id="4" name="Picture 2" descr="Constructocat">
            <a:extLst>
              <a:ext uri="{FF2B5EF4-FFF2-40B4-BE49-F238E27FC236}">
                <a16:creationId xmlns:a16="http://schemas.microsoft.com/office/drawing/2014/main" id="{FA1B140C-BB87-E7BA-62A2-114A4AC7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17" y="4417602"/>
            <a:ext cx="2246201" cy="22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BD85-4A3A-F04B-53AC-D6AE654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4BE6-A2E8-C78E-ABA4-A8F14377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3" y="3836197"/>
            <a:ext cx="5663684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https://code.visualstudio.com/download</a:t>
            </a:r>
            <a:r>
              <a:rPr lang="en-US" sz="2400" dirty="0"/>
              <a:t> 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194" name="Picture 2" descr="Femalecodertocat">
            <a:extLst>
              <a:ext uri="{FF2B5EF4-FFF2-40B4-BE49-F238E27FC236}">
                <a16:creationId xmlns:a16="http://schemas.microsoft.com/office/drawing/2014/main" id="{E4ADD9C3-483D-DEE4-F16E-57C8E185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7" y="983412"/>
            <a:ext cx="4906818" cy="49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BD85-4A3A-F04B-53AC-D6AE654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90" y="1729124"/>
            <a:ext cx="5374827" cy="959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4BE6-A2E8-C78E-ABA4-A8F14377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561" y="3799117"/>
            <a:ext cx="5663684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VS code supports a host of git features out of the box so we’ll work with those first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194" name="Picture 2" descr="Femalecodertocat">
            <a:extLst>
              <a:ext uri="{FF2B5EF4-FFF2-40B4-BE49-F238E27FC236}">
                <a16:creationId xmlns:a16="http://schemas.microsoft.com/office/drawing/2014/main" id="{E4ADD9C3-483D-DEE4-F16E-57C8E185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7" y="983412"/>
            <a:ext cx="4906818" cy="49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89CD4-B33D-DC88-CE02-F007E1B6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557" y="959536"/>
            <a:ext cx="2801848" cy="53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B199-D10D-A304-383C-085BCE91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Sign up for a </a:t>
            </a:r>
            <a:r>
              <a:rPr lang="en-US" sz="3200" dirty="0" err="1"/>
              <a:t>github</a:t>
            </a:r>
            <a:r>
              <a:rPr lang="en-US" sz="3200" dirty="0"/>
              <a:t> account – </a:t>
            </a:r>
            <a:r>
              <a:rPr lang="en-US" sz="3200" dirty="0" err="1"/>
              <a:t>github.com</a:t>
            </a:r>
            <a:r>
              <a:rPr lang="en-US" sz="3200" dirty="0"/>
              <a:t>/signup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B7D840-1075-E456-B477-75CDC2119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6693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8D487-3B67-DBB7-2DC4-813C0E8F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E" dirty="0"/>
              <a:t>Public and Private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35A8-C3D2-4432-5359-08E34EED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IE" sz="2400"/>
              <a:t>You can restrict who has access to a repository by choosing a repository's visibility: public or private.</a:t>
            </a:r>
          </a:p>
          <a:p>
            <a:r>
              <a:rPr lang="en-IE" sz="2400"/>
              <a:t>When you create a repository, you can choose to make the repository public or private.</a:t>
            </a:r>
          </a:p>
          <a:p>
            <a:r>
              <a:rPr lang="en-IE" sz="2400"/>
              <a:t>I recommend you start all your repositories private until you have learned enough about software licencing OR you are asked to create public repositories by a teacher/lecturer</a:t>
            </a:r>
          </a:p>
        </p:txBody>
      </p:sp>
      <p:pic>
        <p:nvPicPr>
          <p:cNvPr id="2050" name="Picture 2" descr="Private Investocat">
            <a:extLst>
              <a:ext uri="{FF2B5EF4-FFF2-40B4-BE49-F238E27FC236}">
                <a16:creationId xmlns:a16="http://schemas.microsoft.com/office/drawing/2014/main" id="{1766C33F-0A14-F0E1-2E22-F817AA5DA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r="2" b="2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1101</Words>
  <Application>Microsoft Macintosh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 Theme</vt:lpstr>
      <vt:lpstr>git and github</vt:lpstr>
      <vt:lpstr>git guide – useful for self learning</vt:lpstr>
      <vt:lpstr>Install git</vt:lpstr>
      <vt:lpstr>Install git</vt:lpstr>
      <vt:lpstr>Configure your laptop</vt:lpstr>
      <vt:lpstr>Install vs code</vt:lpstr>
      <vt:lpstr>Install vs code</vt:lpstr>
      <vt:lpstr>Sign up for a github account – github.com/signup</vt:lpstr>
      <vt:lpstr>Public and Private repositories </vt:lpstr>
      <vt:lpstr>Create a Repository / Create a Repo</vt:lpstr>
      <vt:lpstr>PowerPoint Presentation</vt:lpstr>
      <vt:lpstr>PowerPoint Presentation</vt:lpstr>
      <vt:lpstr>Now for the messy bit….. Authentication</vt:lpstr>
      <vt:lpstr>If you’ve made it this far, time to clone…</vt:lpstr>
      <vt:lpstr>PowerPoint Presentation</vt:lpstr>
      <vt:lpstr>Open the directory/repo in VS Code</vt:lpstr>
      <vt:lpstr>Open the directory/repo in VS Code</vt:lpstr>
      <vt:lpstr>Open the directory/repo in VS Code</vt:lpstr>
      <vt:lpstr>Verify your changes on github</vt:lpstr>
      <vt:lpstr>Celebrate!</vt:lpstr>
      <vt:lpstr>A note on VS Code</vt:lpstr>
      <vt:lpstr>Mini cheatsheet</vt:lpstr>
      <vt:lpstr>The simple life</vt:lpstr>
      <vt:lpstr>Something has gone wrong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features (via github)</dc:title>
  <dc:creator>John Rellis</dc:creator>
  <cp:lastModifiedBy>John Rellis</cp:lastModifiedBy>
  <cp:revision>7</cp:revision>
  <dcterms:created xsi:type="dcterms:W3CDTF">2024-05-13T13:01:23Z</dcterms:created>
  <dcterms:modified xsi:type="dcterms:W3CDTF">2024-05-13T22:14:16Z</dcterms:modified>
</cp:coreProperties>
</file>