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73"/>
  </p:normalViewPr>
  <p:slideViewPr>
    <p:cSldViewPr snapToGrid="0">
      <p:cViewPr varScale="1">
        <p:scale>
          <a:sx n="129" d="100"/>
          <a:sy n="12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02F9-C9E4-BB27-4C06-90C35AA3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9D95D-8B4C-C2A0-E1D5-715B89A7E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DF21-9DB7-C904-E5E3-1C7A476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07C2-596B-A541-5FB4-8EDD7145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49AB-02D7-DE9A-9052-A0182AC7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487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D42-D683-4AB4-9092-9A372CBD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5CBB2-31CC-F7A3-EBB3-9104410B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A23B-E56A-290F-C0C6-0CA96D8D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7B5B-C2C0-7FE9-A9CD-E1A28DFF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2B27-4B31-4EA4-B472-F7CA640B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89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5146B-8FC5-2BFE-B507-59798D51C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1778D-1514-4B9F-0F0E-B9BC7978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F3D15-35D9-6DA1-D9A8-0D2FC66E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85749-4E7B-D548-0769-383E6BB4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0D75-E109-0C99-86B2-2CD06352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16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5C11-DB84-63EB-D20E-ACF109B6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9B8D-3F22-FE19-8A7C-28CBA8D2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E9BB-4820-42D8-0BF7-ADEED1BF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44CA-4F09-3CAF-D6C7-EC881D6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9AF5-08DA-DEBC-E159-7B2F9E7E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7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B5E-23A6-7A7C-BD46-150DC98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E15F-4110-82CD-FB1E-4302D6E6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51C-DA42-8ADB-12D8-C42C5202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F258-89C8-4B40-C208-DE87A86A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B929-A9A6-F31E-26E6-7C940FCF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4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FA0C-4589-A200-2AEB-9B36732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AA84-1ABF-BFEA-B2F9-186B993AF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07A3E-2701-6115-C03A-BCE0F2715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9FAF-4D55-6956-C34D-3B4E5E60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17C9-7320-2297-6C3A-51B4872E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4A4A-A7D0-3CC3-D14F-C102A81A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26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FC89-4668-E518-2FA1-D6384EDA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F34F2-C754-767F-89CC-189A1BDF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BEE8-6D32-48DE-BC12-FE9DE317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EC0A-44D3-3654-E492-9AD2EF393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1873-83C3-6056-CE3B-357AE52E1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225AA-B6FE-6AB4-5B5A-38B06484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25D2B-8B85-A77A-835E-EC5515CD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9B58D-74E4-003E-5E97-F71A1B7C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79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D966-573E-026E-22D1-3DBADBDE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C8F59-280B-657D-EAEE-ECCABF1D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47F50-4A8C-8C74-BF8D-D2203E2A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8C0DA-C1D7-0103-9005-919A6C5F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9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30EC9-A2A9-1C17-8E5C-988429BD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1FC4A-8EFD-66BB-567F-2236A9F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7D4A9-E906-F531-C714-8C38576E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52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5044-5FEC-3247-7AB2-A03EEAB5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8513-5D8D-0374-8008-BBF5CE5A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D672-9F15-72AC-E4E6-121FEF3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1FBA-614C-0A47-540C-791D755A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222B-D0BF-558D-4C54-388A0402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FC2DC-8F9E-910A-8486-4B8378D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1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E20C-A31A-C124-8EA5-38D7E35A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7420A-1AB4-BF54-F811-3A33B191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77463-4906-A18E-C28D-207B2938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109A-9ABE-C95F-E588-7D349C3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882C-184F-8856-87DA-7FE6DFB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FDCC-FCA2-27DB-E8B5-D676EB7C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0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FF131-565D-4BEC-65C4-C934BC6B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9949-5BE7-58D5-3B28-3EB80CC3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BE36-3D95-E4C1-6AFE-BBEAC0B95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965E6-7E91-F44D-9AED-33BAC70AB0BD}" type="datetimeFigureOut">
              <a:rPr lang="en-IE" smtClean="0"/>
              <a:t>20/05/2024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5782-6631-82C3-91A0-C1B2E2A39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7A9-57B8-3647-C6E9-821197184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C4803-386E-4049-9A1D-77C16DE1279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66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coespeon/gitgraph.js/tree/master/packages/gitgraph-js" TargetMode="External"/><Relationship Id="rId5" Type="http://schemas.openxmlformats.org/officeDocument/2006/relationships/hyperlink" Target="https://gist.github.com/bryanbraun/8c93e154a93a08794291df1fcdce6918" TargetMode="External"/><Relationship Id="rId4" Type="http://schemas.openxmlformats.org/officeDocument/2006/relationships/hyperlink" Target="https://code.visualstudio.com/docs/sourcecontrol/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idertocat">
            <a:extLst>
              <a:ext uri="{FF2B5EF4-FFF2-40B4-BE49-F238E27FC236}">
                <a16:creationId xmlns:a16="http://schemas.microsoft.com/office/drawing/2014/main" id="{2F023F43-6E28-2786-8702-DF90487FE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4" r="-1" b="1129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1496B-AA4C-6DCB-6FB6-460BCE90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git features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3FED-25A8-485C-3939-33370EE56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Web </a:t>
            </a:r>
            <a:r>
              <a:rPr lang="en-IE">
                <a:solidFill>
                  <a:srgbClr val="FFFFFF"/>
                </a:solidFill>
              </a:rPr>
              <a:t>Development 2</a:t>
            </a:r>
            <a:endParaRPr lang="en-IE" dirty="0">
              <a:solidFill>
                <a:srgbClr val="FFFFFF"/>
              </a:solidFill>
            </a:endParaRPr>
          </a:p>
          <a:p>
            <a:r>
              <a:rPr lang="en-IE" dirty="0" err="1">
                <a:solidFill>
                  <a:srgbClr val="FFFFFF"/>
                </a:solidFill>
              </a:rPr>
              <a:t>john.rellis@setu.ie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4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678B-C930-42C7-F930-BB8A2124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8" y="0"/>
            <a:ext cx="3285226" cy="973783"/>
          </a:xfrm>
        </p:spPr>
        <p:txBody>
          <a:bodyPr/>
          <a:lstStyle/>
          <a:p>
            <a:r>
              <a:rPr lang="en-IE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5772-6967-6922-44F1-B9525DE2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259457"/>
            <a:ext cx="10939732" cy="4917506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We created a new branch called my-first-branch - </a:t>
            </a:r>
            <a:r>
              <a:rPr lang="en-IE" i="1" dirty="0"/>
              <a:t>git checkout –b my-first-branch</a:t>
            </a:r>
          </a:p>
          <a:p>
            <a:pPr lvl="1"/>
            <a:r>
              <a:rPr lang="en-IE" dirty="0"/>
              <a:t>-b creates the new branch and switches you to it</a:t>
            </a:r>
          </a:p>
          <a:p>
            <a:r>
              <a:rPr lang="en-IE" dirty="0"/>
              <a:t>git status will tell you what branch you are on</a:t>
            </a:r>
          </a:p>
          <a:p>
            <a:r>
              <a:rPr lang="en-IE" dirty="0"/>
              <a:t>We created a new file, added it and committed it to my-first-branch</a:t>
            </a:r>
          </a:p>
          <a:p>
            <a:pPr lvl="1"/>
            <a:r>
              <a:rPr lang="en-IE" dirty="0"/>
              <a:t>Create file</a:t>
            </a:r>
          </a:p>
          <a:p>
            <a:pPr lvl="1"/>
            <a:r>
              <a:rPr lang="en-IE" i="1" dirty="0"/>
              <a:t>git add new-</a:t>
            </a:r>
            <a:r>
              <a:rPr lang="en-IE" i="1" dirty="0" err="1"/>
              <a:t>file.txt</a:t>
            </a:r>
            <a:endParaRPr lang="en-IE" i="1" dirty="0"/>
          </a:p>
          <a:p>
            <a:pPr lvl="1"/>
            <a:r>
              <a:rPr lang="en-IE" i="1" dirty="0"/>
              <a:t>git commit –m “added a new file”</a:t>
            </a:r>
          </a:p>
          <a:p>
            <a:r>
              <a:rPr lang="en-IE" dirty="0"/>
              <a:t>We switched back to main</a:t>
            </a:r>
          </a:p>
          <a:p>
            <a:pPr lvl="1"/>
            <a:r>
              <a:rPr lang="en-IE" i="1" dirty="0"/>
              <a:t>git checkout main </a:t>
            </a:r>
            <a:r>
              <a:rPr lang="en-IE" dirty="0"/>
              <a:t>(or in newer versions of git, </a:t>
            </a:r>
            <a:r>
              <a:rPr lang="en-IE" i="1" dirty="0"/>
              <a:t>git switch main</a:t>
            </a:r>
            <a:r>
              <a:rPr lang="en-IE" dirty="0"/>
              <a:t>)</a:t>
            </a:r>
          </a:p>
          <a:p>
            <a:r>
              <a:rPr lang="en-IE" dirty="0"/>
              <a:t>We noted the file system changed when switching branches, not something hidden in the depths of git</a:t>
            </a:r>
          </a:p>
          <a:p>
            <a:pPr lvl="1"/>
            <a:r>
              <a:rPr lang="en-IE" dirty="0"/>
              <a:t>Personally, this was a big understanding moment for me with branches, nothing is hidden, you can see the file system change as you switch between branches.</a:t>
            </a:r>
          </a:p>
          <a:p>
            <a:r>
              <a:rPr lang="en-IE" dirty="0"/>
              <a:t>We then merged our branch into main - </a:t>
            </a:r>
            <a:r>
              <a:rPr lang="en-IE" i="1" dirty="0"/>
              <a:t>git merge my-first-branch</a:t>
            </a:r>
          </a:p>
          <a:p>
            <a:r>
              <a:rPr lang="en-IE" dirty="0"/>
              <a:t>Delete the branch - </a:t>
            </a:r>
            <a:r>
              <a:rPr lang="en-IE" i="1" dirty="0"/>
              <a:t>git branch –d my-first-branch</a:t>
            </a:r>
          </a:p>
          <a:p>
            <a:r>
              <a:rPr lang="en-IE" dirty="0"/>
              <a:t>To view available branches – </a:t>
            </a:r>
            <a:r>
              <a:rPr lang="en-IE" i="1" dirty="0"/>
              <a:t>git branch </a:t>
            </a:r>
          </a:p>
          <a:p>
            <a:r>
              <a:rPr lang="en-IE" dirty="0"/>
              <a:t>To view the git log – </a:t>
            </a:r>
            <a:r>
              <a:rPr lang="en-IE" i="1" dirty="0"/>
              <a:t>git log</a:t>
            </a:r>
          </a:p>
          <a:p>
            <a:r>
              <a:rPr lang="en-IE" dirty="0"/>
              <a:t>Use q to quit from the log and the branch view</a:t>
            </a:r>
          </a:p>
        </p:txBody>
      </p:sp>
    </p:spTree>
    <p:extLst>
      <p:ext uri="{BB962C8B-B14F-4D97-AF65-F5344CB8AC3E}">
        <p14:creationId xmlns:p14="http://schemas.microsoft.com/office/powerpoint/2010/main" val="341486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3A4C-FA18-B0EB-7F01-903CCFDB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83128"/>
            <a:ext cx="5237018" cy="397396"/>
          </a:xfrm>
        </p:spPr>
        <p:txBody>
          <a:bodyPr>
            <a:normAutofit fontScale="90000"/>
          </a:bodyPr>
          <a:lstStyle/>
          <a:p>
            <a:r>
              <a:rPr lang="en-IE" sz="3200" dirty="0"/>
              <a:t>Git and Remote Branches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7FB80-CE08-F887-A370-2E993711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" y="877252"/>
            <a:ext cx="5897108" cy="554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F8478-3DD0-57B9-E7AE-0D8445AF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83128"/>
            <a:ext cx="5992091" cy="3217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2C213-95D9-DAAA-8C67-AF2B4B7C4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07" y="3429000"/>
            <a:ext cx="5458693" cy="34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9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70CC6-F54E-2220-A4F0-4B30EF2CF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8068-A336-C708-B0BA-079A5735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140839"/>
            <a:ext cx="6735618" cy="419966"/>
          </a:xfrm>
        </p:spPr>
        <p:txBody>
          <a:bodyPr>
            <a:noAutofit/>
          </a:bodyPr>
          <a:lstStyle/>
          <a:p>
            <a:r>
              <a:rPr lang="en-IE" sz="4000" dirty="0"/>
              <a:t>Compare and Pull Request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0CA02-2CD8-B968-FB1B-A5233D35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31" y="926150"/>
            <a:ext cx="9444487" cy="57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3F76-380C-4FDB-C6A2-2FB4908F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to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B469-DA89-2F5C-F7A0-262A4198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Check out - </a:t>
            </a:r>
            <a:r>
              <a:rPr lang="en-IE" dirty="0">
                <a:hlinkClick r:id="rId2"/>
              </a:rPr>
              <a:t>https://git-scm.com/about</a:t>
            </a:r>
            <a:r>
              <a:rPr lang="en-IE" dirty="0"/>
              <a:t> </a:t>
            </a:r>
          </a:p>
          <a:p>
            <a:r>
              <a:rPr lang="en-IE" dirty="0"/>
              <a:t>Free </a:t>
            </a:r>
            <a:r>
              <a:rPr lang="en-IE" dirty="0" err="1"/>
              <a:t>ebook</a:t>
            </a:r>
            <a:r>
              <a:rPr lang="en-IE" dirty="0"/>
              <a:t> - </a:t>
            </a:r>
            <a:r>
              <a:rPr lang="en-IE" dirty="0">
                <a:hlinkClick r:id="rId3"/>
              </a:rPr>
              <a:t>https://git-scm.com/book/en/v2</a:t>
            </a:r>
            <a:r>
              <a:rPr lang="en-IE" dirty="0"/>
              <a:t> </a:t>
            </a:r>
          </a:p>
          <a:p>
            <a:r>
              <a:rPr lang="en-IE" dirty="0"/>
              <a:t>Discover what is a git tag?</a:t>
            </a:r>
          </a:p>
          <a:p>
            <a:r>
              <a:rPr lang="en-IE" dirty="0">
                <a:hlinkClick r:id="rId4"/>
              </a:rPr>
              <a:t>https://code.visualstudio.com/docs/sourcecontrol/overview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Videos worth watching</a:t>
            </a:r>
          </a:p>
          <a:p>
            <a:r>
              <a:rPr lang="en-IE" dirty="0">
                <a:hlinkClick r:id="rId5"/>
              </a:rPr>
              <a:t>https://gist.github.com/bryanbraun/8c93e154a93a08794291df1fcdce6918</a:t>
            </a:r>
            <a:r>
              <a:rPr lang="en-IE" dirty="0"/>
              <a:t> </a:t>
            </a:r>
          </a:p>
          <a:p>
            <a:r>
              <a:rPr lang="en-IE" dirty="0">
                <a:hlinkClick r:id="rId6"/>
              </a:rPr>
              <a:t>https://github.com/nicoespeon/gitgraph.js/tree/master/packages/gitgraph-js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67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AB63-CE15-956F-4D71-A49BF277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9D83-799A-A074-2818-CC0038C9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Branching and Merging</a:t>
            </a:r>
          </a:p>
          <a:p>
            <a:r>
              <a:rPr lang="en-IE" dirty="0"/>
              <a:t>Remote Branches and Pull Requests (in brief)</a:t>
            </a:r>
          </a:p>
        </p:txBody>
      </p:sp>
    </p:spTree>
    <p:extLst>
      <p:ext uri="{BB962C8B-B14F-4D97-AF65-F5344CB8AC3E}">
        <p14:creationId xmlns:p14="http://schemas.microsoft.com/office/powerpoint/2010/main" val="355878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DB90-4DFD-3C10-56BD-589046F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2596-69AE-AE1C-8F41-6E21DFA6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In git, all work is done on a branch</a:t>
            </a:r>
          </a:p>
          <a:p>
            <a:r>
              <a:rPr lang="en-IE" dirty="0"/>
              <a:t>When you create a repository, you create the “main” branch</a:t>
            </a:r>
          </a:p>
          <a:p>
            <a:pPr lvl="1"/>
            <a:r>
              <a:rPr lang="en-IE" dirty="0"/>
              <a:t>This “main” branch was once called ”master” but it is now less common</a:t>
            </a:r>
          </a:p>
          <a:p>
            <a:r>
              <a:rPr lang="en-IE" dirty="0"/>
              <a:t>Up to now you have seen staging and then committing all on the main branch</a:t>
            </a:r>
          </a:p>
          <a:p>
            <a:r>
              <a:rPr lang="en-IE" dirty="0"/>
              <a:t>Typically, a branch is created from a commit on main to, for example, create a new feature or fix a bug.  This is often referred to as “feature branching”</a:t>
            </a:r>
          </a:p>
          <a:p>
            <a:r>
              <a:rPr lang="en-IE" dirty="0"/>
              <a:t>Once the feature is complete/bug fixed, we then merge back to main, between such time, others may have augmented main.  It is at this time merge conflicts are managed, if they exist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53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1F4E-C78C-22D8-6F7D-DD957FD3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Branching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8E0B-A79C-0CD2-8EE1-03D6D514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3008" cy="1892360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Below we can see a typical way of visualising git branches</a:t>
            </a:r>
          </a:p>
          <a:p>
            <a:r>
              <a:rPr lang="en-IE" dirty="0"/>
              <a:t>The dots are commits</a:t>
            </a:r>
          </a:p>
          <a:p>
            <a:r>
              <a:rPr lang="en-IE" dirty="0"/>
              <a:t>A release is tagged on the main branch and the next feature is started via a feature branch, when done, we merge back and delete our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CB3C8-EBD4-9076-CB57-09C79693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04" y="4196088"/>
            <a:ext cx="7772400" cy="22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3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0649-5668-3F6F-C570-DF6A1078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Extended example with 2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8D078-3AF9-0B04-4419-5AFE69C2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9775"/>
            <a:ext cx="7772400" cy="24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6EC02-E20D-F26B-C0A5-16A65148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3068"/>
            <a:ext cx="7772400" cy="160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23CB1-5B48-8C11-6AB3-6E6AA52A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272" y="2074897"/>
            <a:ext cx="9120428" cy="1508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0D382-FEA6-ABB2-3A9E-0ADA9094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656110"/>
            <a:ext cx="7772400" cy="32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0A8A62-2DDE-D5B9-8849-E430EB879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2252"/>
            <a:ext cx="7772400" cy="1812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D4301-437C-9513-3E39-578BA6D4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29850"/>
            <a:ext cx="7772400" cy="1533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743CD-35B0-A0D7-D66D-DD089447096B}"/>
              </a:ext>
            </a:extLst>
          </p:cNvPr>
          <p:cNvSpPr txBox="1"/>
          <p:nvPr/>
        </p:nvSpPr>
        <p:spPr>
          <a:xfrm>
            <a:off x="2612354" y="3963806"/>
            <a:ext cx="703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Notice, new-</a:t>
            </a:r>
            <a:r>
              <a:rPr lang="en-IE" dirty="0" err="1"/>
              <a:t>file.text</a:t>
            </a:r>
            <a:r>
              <a:rPr lang="en-IE" dirty="0"/>
              <a:t> is gone on the file system as we changed branch.</a:t>
            </a:r>
            <a:br>
              <a:rPr lang="en-IE" dirty="0"/>
            </a:br>
            <a:r>
              <a:rPr lang="en-IE" dirty="0"/>
              <a:t>When we merge below, it reappears.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9F6B5-F376-FD31-0E44-A9B06393B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03144"/>
            <a:ext cx="7772400" cy="17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7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73BAF-8F42-E8B6-2C49-2E33841F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09" y="669112"/>
            <a:ext cx="6167582" cy="3148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43798-8046-C093-01DF-B2E7C10E0111}"/>
              </a:ext>
            </a:extLst>
          </p:cNvPr>
          <p:cNvSpPr txBox="1"/>
          <p:nvPr/>
        </p:nvSpPr>
        <p:spPr>
          <a:xfrm>
            <a:off x="5710317" y="2997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git 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D00A-9A91-A801-7A8E-DF7B8DCA3155}"/>
              </a:ext>
            </a:extLst>
          </p:cNvPr>
          <p:cNvSpPr txBox="1"/>
          <p:nvPr/>
        </p:nvSpPr>
        <p:spPr>
          <a:xfrm>
            <a:off x="5510165" y="4187197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git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173F7-E707-73F4-AA8D-C745B261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883" y="4808052"/>
            <a:ext cx="5272234" cy="12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18EE4-0F05-BDC3-65BC-A0DF336D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99340"/>
            <a:ext cx="5886450" cy="113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54AF2-B466-575A-621E-AF8A4BB9FC94}"/>
              </a:ext>
            </a:extLst>
          </p:cNvPr>
          <p:cNvSpPr txBox="1"/>
          <p:nvPr/>
        </p:nvSpPr>
        <p:spPr>
          <a:xfrm>
            <a:off x="5510166" y="2152072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git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3DD7B-3597-27DB-4FB2-99845D5C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2791113"/>
            <a:ext cx="6096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510</Words>
  <Application>Microsoft Macintosh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git features 1</vt:lpstr>
      <vt:lpstr>Git Features</vt:lpstr>
      <vt:lpstr>Branching and Merging</vt:lpstr>
      <vt:lpstr>Simple Branching Model</vt:lpstr>
      <vt:lpstr>Extended example with 2 features</vt:lpstr>
      <vt:lpstr>PowerPoint Presentation</vt:lpstr>
      <vt:lpstr>PowerPoint Presentation</vt:lpstr>
      <vt:lpstr>PowerPoint Presentation</vt:lpstr>
      <vt:lpstr>PowerPoint Presentation</vt:lpstr>
      <vt:lpstr>Recap</vt:lpstr>
      <vt:lpstr>Git and Remote Branches</vt:lpstr>
      <vt:lpstr>PowerPoint Presentation</vt:lpstr>
      <vt:lpstr>Compare and Pull Request</vt:lpstr>
      <vt:lpstr>Where to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Rellis</dc:creator>
  <cp:lastModifiedBy>John Rellis</cp:lastModifiedBy>
  <cp:revision>8</cp:revision>
  <dcterms:created xsi:type="dcterms:W3CDTF">2024-05-13T21:06:14Z</dcterms:created>
  <dcterms:modified xsi:type="dcterms:W3CDTF">2024-05-20T12:45:16Z</dcterms:modified>
</cp:coreProperties>
</file>