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3851671" y="6679406"/>
            <a:ext cx="16689508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3851671" y="1857375"/>
            <a:ext cx="16680658" cy="446484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3851671" y="7054453"/>
            <a:ext cx="16680658" cy="142875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153222" y="12845886"/>
            <a:ext cx="409779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98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642937">
              <a:spcBef>
                <a:spcPts val="0"/>
              </a:spcBef>
              <a:buSzTx/>
              <a:buFontTx/>
              <a:buNone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2" name="“Type a quote here.”"/>
          <p:cNvSpPr txBox="1"/>
          <p:nvPr>
            <p:ph type="body" sz="quarter" idx="22"/>
          </p:nvPr>
        </p:nvSpPr>
        <p:spPr>
          <a:xfrm>
            <a:off x="4833937" y="6034881"/>
            <a:ext cx="14716126" cy="10033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642937">
              <a:spcBef>
                <a:spcPts val="3300"/>
              </a:spcBef>
              <a:buSzTx/>
              <a:buFont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/>
          <p:nvPr>
            <p:ph type="pic" idx="21"/>
          </p:nvPr>
        </p:nvSpPr>
        <p:spPr>
          <a:xfrm>
            <a:off x="2797968" y="0"/>
            <a:ext cx="18805923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"/>
          <p:cNvSpPr/>
          <p:nvPr/>
        </p:nvSpPr>
        <p:spPr>
          <a:xfrm>
            <a:off x="13656469" y="11215686"/>
            <a:ext cx="1" cy="20004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Image"/>
          <p:cNvSpPr/>
          <p:nvPr>
            <p:ph type="pic" idx="21"/>
          </p:nvPr>
        </p:nvSpPr>
        <p:spPr>
          <a:xfrm>
            <a:off x="3048000" y="-35719"/>
            <a:ext cx="18288000" cy="10863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030390" y="10947796"/>
            <a:ext cx="8143876" cy="2393158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4085093" y="11912203"/>
            <a:ext cx="6965157" cy="7143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3851671" y="4625578"/>
            <a:ext cx="16680658" cy="4464844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3851671" y="6840140"/>
            <a:ext cx="7501607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" name="Image"/>
          <p:cNvSpPr/>
          <p:nvPr>
            <p:ph type="pic" idx="21"/>
          </p:nvPr>
        </p:nvSpPr>
        <p:spPr>
          <a:xfrm>
            <a:off x="9763125" y="0"/>
            <a:ext cx="21645563" cy="13733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3851671" y="2018109"/>
            <a:ext cx="7500939" cy="446484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3851671" y="7215187"/>
            <a:ext cx="7500939" cy="44648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23469350" y="12845886"/>
            <a:ext cx="409779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"/>
          <p:cNvSpPr/>
          <p:nvPr/>
        </p:nvSpPr>
        <p:spPr>
          <a:xfrm>
            <a:off x="3851671" y="2768203"/>
            <a:ext cx="7134460" cy="18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0" name="Image"/>
          <p:cNvSpPr/>
          <p:nvPr>
            <p:ph type="pic" sz="half" idx="21"/>
          </p:nvPr>
        </p:nvSpPr>
        <p:spPr>
          <a:xfrm>
            <a:off x="12156281" y="-214313"/>
            <a:ext cx="9358313" cy="1393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3851671" y="464343"/>
            <a:ext cx="7143751" cy="196453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3851671" y="3125390"/>
            <a:ext cx="7143751" cy="9376173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874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176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478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78000" indent="-457200">
              <a:spcBef>
                <a:spcPts val="4200"/>
              </a:spcBef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3766232" y="12930187"/>
            <a:ext cx="409779" cy="415875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 txBox="1"/>
          <p:nvPr>
            <p:ph type="body" idx="1"/>
          </p:nvPr>
        </p:nvSpPr>
        <p:spPr>
          <a:xfrm>
            <a:off x="4298156" y="1250156"/>
            <a:ext cx="15769829" cy="111978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"/>
          <p:cNvSpPr/>
          <p:nvPr/>
        </p:nvSpPr>
        <p:spPr>
          <a:xfrm flipH="1">
            <a:off x="15781732" y="714375"/>
            <a:ext cx="180" cy="112157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9" name="Line"/>
          <p:cNvSpPr/>
          <p:nvPr/>
        </p:nvSpPr>
        <p:spPr>
          <a:xfrm>
            <a:off x="15781729" y="6277570"/>
            <a:ext cx="4849457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0" name="Image"/>
          <p:cNvSpPr/>
          <p:nvPr>
            <p:ph type="pic" sz="quarter" idx="21"/>
          </p:nvPr>
        </p:nvSpPr>
        <p:spPr>
          <a:xfrm>
            <a:off x="15940516" y="6447358"/>
            <a:ext cx="9149996" cy="61079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Image"/>
          <p:cNvSpPr/>
          <p:nvPr>
            <p:ph type="pic" sz="quarter" idx="22"/>
          </p:nvPr>
        </p:nvSpPr>
        <p:spPr>
          <a:xfrm>
            <a:off x="15960328" y="-142875"/>
            <a:ext cx="4732735" cy="70365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Image"/>
          <p:cNvSpPr/>
          <p:nvPr>
            <p:ph type="pic" idx="23"/>
          </p:nvPr>
        </p:nvSpPr>
        <p:spPr>
          <a:xfrm>
            <a:off x="1922859" y="660796"/>
            <a:ext cx="15537657" cy="11325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3780234" y="12180093"/>
            <a:ext cx="11769329" cy="13215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3851671" y="2768203"/>
            <a:ext cx="16689524" cy="18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851671" y="464343"/>
            <a:ext cx="16680658" cy="196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851671" y="3125390"/>
            <a:ext cx="16680658" cy="9376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1pPr>
      <a:lvl2pPr marL="10922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2pPr>
      <a:lvl3pPr marL="15494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3pPr>
      <a:lvl4pPr marL="20066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4pPr>
      <a:lvl5pPr marL="24638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5pPr>
      <a:lvl6pPr marL="29210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6pPr>
      <a:lvl7pPr marL="33782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7pPr>
      <a:lvl8pPr marL="38354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8pPr>
      <a:lvl9pPr marL="4292600" marR="0" indent="-635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5000" u="none">
          <a:solidFill>
            <a:srgbClr val="747474"/>
          </a:solidFill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ylist Controll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Playlist Controller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23280323" y="1284588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9" name="Screenshot 2023-06-07 at 19.03.38.png" descr="Screenshot 2023-06-07 at 19.03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8389" y="2441517"/>
            <a:ext cx="5338530" cy="8131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st-tracks.hbs"/>
          <p:cNvSpPr txBox="1"/>
          <p:nvPr>
            <p:ph type="body" sz="quarter" idx="1"/>
          </p:nvPr>
        </p:nvSpPr>
        <p:spPr>
          <a:xfrm>
            <a:off x="2923233" y="12626216"/>
            <a:ext cx="4670545" cy="855216"/>
          </a:xfrm>
          <a:prstGeom prst="rect">
            <a:avLst/>
          </a:prstGeom>
        </p:spPr>
        <p:txBody>
          <a:bodyPr/>
          <a:lstStyle>
            <a:lvl1pPr marL="0" indent="0" defTabSz="788669">
              <a:spcBef>
                <a:spcPts val="5600"/>
              </a:spcBef>
              <a:buSzTx/>
              <a:buFontTx/>
              <a:buNone/>
              <a:defRPr sz="4800"/>
            </a:lvl1pPr>
          </a:lstStyle>
          <a:p>
            <a:pPr/>
            <a:r>
              <a:t>list-tracks.hbs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List Tracks"/>
          <p:cNvSpPr txBox="1"/>
          <p:nvPr/>
        </p:nvSpPr>
        <p:spPr>
          <a:xfrm>
            <a:off x="14170451" y="-419079"/>
            <a:ext cx="9044119" cy="196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defRPr sz="5800"/>
            </a:lvl1pPr>
          </a:lstStyle>
          <a:p>
            <a:pPr/>
            <a:r>
              <a:t>List Tracks</a:t>
            </a:r>
          </a:p>
        </p:txBody>
      </p:sp>
      <p:pic>
        <p:nvPicPr>
          <p:cNvPr id="193" name="Screenshot 2023-05-16 at 11.21.12.png" descr="Screenshot 2023-05-16 at 11.21.12.png"/>
          <p:cNvPicPr>
            <a:picLocks noChangeAspect="1"/>
          </p:cNvPicPr>
          <p:nvPr/>
        </p:nvPicPr>
        <p:blipFill>
          <a:blip r:embed="rId2">
            <a:extLst/>
          </a:blip>
          <a:srcRect l="0" t="0" r="10669" b="0"/>
          <a:stretch>
            <a:fillRect/>
          </a:stretch>
        </p:blipFill>
        <p:spPr>
          <a:xfrm>
            <a:off x="10454830" y="1826831"/>
            <a:ext cx="13739821" cy="4489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shot 2023-05-16 at 11.21.45.png" descr="Screenshot 2023-05-16 at 11.21.45.png"/>
          <p:cNvPicPr>
            <a:picLocks noChangeAspect="1"/>
          </p:cNvPicPr>
          <p:nvPr/>
        </p:nvPicPr>
        <p:blipFill>
          <a:blip r:embed="rId3">
            <a:extLst/>
          </a:blip>
          <a:srcRect l="0" t="0" r="45300" b="0"/>
          <a:stretch>
            <a:fillRect/>
          </a:stretch>
        </p:blipFill>
        <p:spPr>
          <a:xfrm>
            <a:off x="1009363" y="434975"/>
            <a:ext cx="8498153" cy="12070634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Retrieve playlist tracks from store…"/>
          <p:cNvSpPr txBox="1"/>
          <p:nvPr/>
        </p:nvSpPr>
        <p:spPr>
          <a:xfrm>
            <a:off x="10455831" y="6598057"/>
            <a:ext cx="11736569" cy="292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75000"/>
              <a:buFont typeface="Helvetica Neue"/>
              <a:buChar char="•"/>
            </a:pPr>
            <a:r>
              <a:t>Retrieve playlist tracks from store</a:t>
            </a:r>
          </a:p>
          <a:p>
            <a:pPr marL="635000" indent="-635000" algn="l">
              <a:spcBef>
                <a:spcPts val="5900"/>
              </a:spcBef>
              <a:buSzPct val="75000"/>
              <a:buFont typeface="Helvetica Neue"/>
              <a:buChar char="•"/>
            </a:pPr>
            <a:r>
              <a:t>Send to the view to be displayed</a:t>
            </a:r>
          </a:p>
        </p:txBody>
      </p:sp>
      <p:sp>
        <p:nvSpPr>
          <p:cNvPr id="196" name="Arrow"/>
          <p:cNvSpPr/>
          <p:nvPr/>
        </p:nvSpPr>
        <p:spPr>
          <a:xfrm rot="16200000">
            <a:off x="17910139" y="4370429"/>
            <a:ext cx="3376787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Arrow"/>
          <p:cNvSpPr/>
          <p:nvPr/>
        </p:nvSpPr>
        <p:spPr>
          <a:xfrm rot="10800000">
            <a:off x="7707190" y="7892817"/>
            <a:ext cx="260452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8" name="Screenshot 2023-05-16 at 10.06.21.png" descr="Screenshot 2023-05-16 at 10.06.21.png"/>
          <p:cNvPicPr>
            <a:picLocks noChangeAspect="1"/>
          </p:cNvPicPr>
          <p:nvPr/>
        </p:nvPicPr>
        <p:blipFill>
          <a:blip r:embed="rId4">
            <a:extLst/>
          </a:blip>
          <a:srcRect l="14289" t="39273" r="21849" b="39273"/>
          <a:stretch>
            <a:fillRect/>
          </a:stretch>
        </p:blipFill>
        <p:spPr>
          <a:xfrm>
            <a:off x="10433102" y="9537769"/>
            <a:ext cx="13174834" cy="305256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outes.js…"/>
          <p:cNvSpPr txBox="1"/>
          <p:nvPr>
            <p:ph type="body" sz="quarter" idx="1"/>
          </p:nvPr>
        </p:nvSpPr>
        <p:spPr>
          <a:xfrm>
            <a:off x="3756798" y="1573681"/>
            <a:ext cx="4876343" cy="9376173"/>
          </a:xfrm>
          <a:prstGeom prst="rect">
            <a:avLst/>
          </a:prstGeom>
        </p:spPr>
        <p:txBody>
          <a:bodyPr/>
          <a:lstStyle/>
          <a:p>
            <a:pPr lvl="1" marL="0" indent="228600" algn="r">
              <a:buSzTx/>
              <a:buFontTx/>
              <a:buNone/>
            </a:pPr>
            <a:r>
              <a:t>routes.js</a:t>
            </a:r>
          </a:p>
          <a:p>
            <a:pPr lvl="1" marL="0" indent="228600" algn="r">
              <a:buSzTx/>
              <a:buFontTx/>
              <a:buNone/>
            </a:pPr>
            <a:r>
              <a:t>add-track.hbs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2" name="Screenshot 2023-05-16 at 11.19.54.png" descr="Screenshot 2023-05-16 at 11.19.54.png"/>
          <p:cNvPicPr>
            <a:picLocks noChangeAspect="1"/>
          </p:cNvPicPr>
          <p:nvPr/>
        </p:nvPicPr>
        <p:blipFill>
          <a:blip r:embed="rId2">
            <a:extLst/>
          </a:blip>
          <a:srcRect l="0" t="0" r="16277" b="0"/>
          <a:stretch>
            <a:fillRect/>
          </a:stretch>
        </p:blipFill>
        <p:spPr>
          <a:xfrm>
            <a:off x="8916417" y="1626177"/>
            <a:ext cx="14633759" cy="78498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Add Tracks"/>
          <p:cNvSpPr txBox="1"/>
          <p:nvPr/>
        </p:nvSpPr>
        <p:spPr>
          <a:xfrm>
            <a:off x="13904444" y="-419079"/>
            <a:ext cx="9044119" cy="196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defRPr sz="5800"/>
            </a:lvl1pPr>
          </a:lstStyle>
          <a:p>
            <a:pPr/>
            <a:r>
              <a:t>Add Tracks</a:t>
            </a:r>
          </a:p>
        </p:txBody>
      </p:sp>
      <p:pic>
        <p:nvPicPr>
          <p:cNvPr id="204" name="Screenshot 2023-05-16 at 11.27.21.png" descr="Screenshot 2023-05-16 at 11.27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0628" y="2835366"/>
            <a:ext cx="14665154" cy="8166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creenshot 2023-05-16 at 10.06.21.png" descr="Screenshot 2023-05-16 at 10.06.21.png"/>
          <p:cNvPicPr>
            <a:picLocks noChangeAspect="1"/>
          </p:cNvPicPr>
          <p:nvPr/>
        </p:nvPicPr>
        <p:blipFill>
          <a:blip r:embed="rId4">
            <a:extLst/>
          </a:blip>
          <a:srcRect l="14384" t="61701" r="14384" b="18746"/>
          <a:stretch>
            <a:fillRect/>
          </a:stretch>
        </p:blipFill>
        <p:spPr>
          <a:xfrm>
            <a:off x="8948856" y="11415030"/>
            <a:ext cx="11684643" cy="22121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outes.js…"/>
          <p:cNvSpPr txBox="1"/>
          <p:nvPr>
            <p:ph type="body" sz="half" idx="1"/>
          </p:nvPr>
        </p:nvSpPr>
        <p:spPr>
          <a:xfrm>
            <a:off x="408104" y="1573681"/>
            <a:ext cx="8225037" cy="9376173"/>
          </a:xfrm>
          <a:prstGeom prst="rect">
            <a:avLst/>
          </a:prstGeom>
        </p:spPr>
        <p:txBody>
          <a:bodyPr/>
          <a:lstStyle/>
          <a:p>
            <a:pPr lvl="1" marL="0" indent="228600" algn="r">
              <a:buSzTx/>
              <a:buFontTx/>
              <a:buNone/>
            </a:pPr>
            <a:r>
              <a:t>routes.js</a:t>
            </a:r>
          </a:p>
          <a:p>
            <a:pPr lvl="1" marL="0" indent="228600" algn="r">
              <a:buSzTx/>
              <a:buFontTx/>
              <a:buNone/>
            </a:pPr>
            <a:r>
              <a:t>addTrack controller / action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9" name="Screenshot 2023-05-16 at 11.19.54.png" descr="Screenshot 2023-05-16 at 11.19.54.png"/>
          <p:cNvPicPr>
            <a:picLocks noChangeAspect="1"/>
          </p:cNvPicPr>
          <p:nvPr/>
        </p:nvPicPr>
        <p:blipFill>
          <a:blip r:embed="rId2">
            <a:extLst/>
          </a:blip>
          <a:srcRect l="0" t="0" r="16277" b="0"/>
          <a:stretch>
            <a:fillRect/>
          </a:stretch>
        </p:blipFill>
        <p:spPr>
          <a:xfrm>
            <a:off x="8916417" y="1626177"/>
            <a:ext cx="14633759" cy="784984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Add Tracks"/>
          <p:cNvSpPr txBox="1"/>
          <p:nvPr/>
        </p:nvSpPr>
        <p:spPr>
          <a:xfrm>
            <a:off x="13904444" y="-419079"/>
            <a:ext cx="9044119" cy="1964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b">
            <a:normAutofit fontScale="100000" lnSpcReduction="0"/>
          </a:bodyPr>
          <a:lstStyle>
            <a:lvl1pPr algn="l">
              <a:defRPr sz="5800"/>
            </a:lvl1pPr>
          </a:lstStyle>
          <a:p>
            <a:pPr/>
            <a:r>
              <a:t>Add Tracks</a:t>
            </a:r>
          </a:p>
        </p:txBody>
      </p:sp>
      <p:pic>
        <p:nvPicPr>
          <p:cNvPr id="211" name="Screenshot 2023-05-16 at 10.06.21.png" descr="Screenshot 2023-05-16 at 10.06.21.png"/>
          <p:cNvPicPr>
            <a:picLocks noChangeAspect="1"/>
          </p:cNvPicPr>
          <p:nvPr/>
        </p:nvPicPr>
        <p:blipFill>
          <a:blip r:embed="rId3">
            <a:extLst/>
          </a:blip>
          <a:srcRect l="14384" t="61701" r="14384" b="18746"/>
          <a:stretch>
            <a:fillRect/>
          </a:stretch>
        </p:blipFill>
        <p:spPr>
          <a:xfrm>
            <a:off x="8948856" y="11415030"/>
            <a:ext cx="11684643" cy="221213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12" name="Screenshot 2023-05-16 at 11.33.36.png" descr="Screenshot 2023-05-16 at 11.33.3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80916" y="2784034"/>
            <a:ext cx="14704578" cy="6185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ylist Controll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Playlist Controller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6" name="Screenshot 2023-06-07 at 19.03.38.png" descr="Screenshot 2023-06-07 at 19.03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38389" y="2441517"/>
            <a:ext cx="5338530" cy="8131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creenshot 2023-04-12 at 11.25.52.png" descr="Screenshot 2023-04-12 at 11.25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013" y="-40091"/>
            <a:ext cx="14299551" cy="9413217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Dashboard -&gt; Playlist"/>
          <p:cNvSpPr txBox="1"/>
          <p:nvPr>
            <p:ph type="title"/>
          </p:nvPr>
        </p:nvSpPr>
        <p:spPr>
          <a:xfrm>
            <a:off x="15227695" y="46434"/>
            <a:ext cx="7991932" cy="1964532"/>
          </a:xfrm>
          <a:prstGeom prst="rect">
            <a:avLst/>
          </a:prstGeom>
        </p:spPr>
        <p:txBody>
          <a:bodyPr/>
          <a:lstStyle/>
          <a:p>
            <a:pPr/>
            <a:r>
              <a:t>Dashboard -&gt; Playlist</a:t>
            </a:r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xfrm>
            <a:off x="23596451" y="1284588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4" name="Screenshot 2023-04-12 at 11.28.19.png" descr="Screenshot 2023-04-12 at 11.28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2749" y="3365946"/>
            <a:ext cx="16167101" cy="1064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Line"/>
          <p:cNvSpPr/>
          <p:nvPr/>
        </p:nvSpPr>
        <p:spPr>
          <a:xfrm>
            <a:off x="6367472" y="4826969"/>
            <a:ext cx="4162559" cy="3187146"/>
          </a:xfrm>
          <a:prstGeom prst="line">
            <a:avLst/>
          </a:prstGeom>
          <a:ln w="114300">
            <a:solidFill>
              <a:srgbClr val="ABABAB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creenshot 2023-04-12 at 11.25.52.png" descr="Screenshot 2023-04-12 at 11.25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46487" y="394740"/>
            <a:ext cx="10575179" cy="696150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23596451" y="1284588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{{&gt; menu active=&quot;dashboard&quot;}}…"/>
          <p:cNvSpPr txBox="1"/>
          <p:nvPr/>
        </p:nvSpPr>
        <p:spPr>
          <a:xfrm>
            <a:off x="2923732" y="8998496"/>
            <a:ext cx="6376864" cy="26701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28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550AE"/>
                </a:solidFill>
              </a:rPr>
              <a:t>{{&gt;</a:t>
            </a:r>
            <a:r>
              <a:rPr>
                <a:solidFill>
                  <a:srgbClr val="1F2328"/>
                </a:solidFill>
              </a:rPr>
              <a:t> </a:t>
            </a:r>
            <a:r>
              <a:rPr>
                <a:solidFill>
                  <a:srgbClr val="953800"/>
                </a:solidFill>
              </a:rPr>
              <a:t>menu</a:t>
            </a:r>
            <a:r>
              <a:rPr>
                <a:solidFill>
                  <a:srgbClr val="1F2328"/>
                </a:solidFill>
              </a:rPr>
              <a:t> </a:t>
            </a:r>
            <a:r>
              <a:rPr>
                <a:solidFill>
                  <a:srgbClr val="953800"/>
                </a:solidFill>
              </a:rPr>
              <a:t>active</a:t>
            </a:r>
            <a:r>
              <a:rPr>
                <a:solidFill>
                  <a:srgbClr val="0550AE"/>
                </a:solidFill>
              </a:rPr>
              <a:t>=</a:t>
            </a:r>
            <a:r>
              <a:t>"dashboard"</a:t>
            </a:r>
            <a:r>
              <a:rPr>
                <a:solidFill>
                  <a:srgbClr val="0550AE"/>
                </a:solidFill>
              </a:rPr>
              <a:t>}}</a:t>
            </a:r>
            <a:endParaRPr>
              <a:solidFill>
                <a:srgbClr val="1F2328"/>
              </a:solidFill>
            </a:endParaRPr>
          </a:p>
          <a:p>
            <a:pPr algn="l" defTabSz="457200">
              <a:defRPr sz="28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8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&lt;</a:t>
            </a:r>
            <a:r>
              <a:rPr>
                <a:solidFill>
                  <a:srgbClr val="116329"/>
                </a:solidFill>
              </a:rPr>
              <a:t>section</a:t>
            </a:r>
            <a:r>
              <a:rPr>
                <a:solidFill>
                  <a:srgbClr val="1F2328"/>
                </a:solidFill>
              </a:rPr>
              <a:t> </a:t>
            </a:r>
            <a:r>
              <a:rPr>
                <a:solidFill>
                  <a:srgbClr val="0550AE"/>
                </a:solidFill>
              </a:rPr>
              <a:t>class=</a:t>
            </a:r>
            <a:r>
              <a:t>"section"</a:t>
            </a:r>
            <a:r>
              <a:rPr>
                <a:solidFill>
                  <a:srgbClr val="1F2328"/>
                </a:solidFill>
              </a:rPr>
              <a:t>&gt;</a:t>
            </a:r>
            <a:endParaRPr>
              <a:solidFill>
                <a:srgbClr val="1F2328"/>
              </a:solidFill>
            </a:endParaRPr>
          </a:p>
          <a:p>
            <a:pPr algn="l" defTabSz="457200">
              <a:defRPr sz="2800">
                <a:solidFill>
                  <a:srgbClr val="9538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  </a:t>
            </a:r>
            <a:r>
              <a:rPr>
                <a:solidFill>
                  <a:srgbClr val="0550AE"/>
                </a:solidFill>
              </a:rPr>
              <a:t>{{&gt;</a:t>
            </a:r>
            <a:r>
              <a:rPr>
                <a:solidFill>
                  <a:srgbClr val="1F2328"/>
                </a:solidFill>
              </a:rPr>
              <a:t> </a:t>
            </a:r>
            <a:r>
              <a:t>list-playlists</a:t>
            </a:r>
            <a:r>
              <a:rPr>
                <a:solidFill>
                  <a:srgbClr val="0550AE"/>
                </a:solidFill>
              </a:rPr>
              <a:t>}}</a:t>
            </a:r>
            <a:endParaRPr>
              <a:solidFill>
                <a:srgbClr val="1F2328"/>
              </a:solidFill>
            </a:endParaRPr>
          </a:p>
          <a:p>
            <a:pPr algn="l" defTabSz="457200">
              <a:defRPr sz="2800">
                <a:solidFill>
                  <a:srgbClr val="9538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  </a:t>
            </a:r>
            <a:r>
              <a:rPr>
                <a:solidFill>
                  <a:srgbClr val="0550AE"/>
                </a:solidFill>
              </a:rPr>
              <a:t>{{&gt;</a:t>
            </a:r>
            <a:r>
              <a:rPr>
                <a:solidFill>
                  <a:srgbClr val="1F2328"/>
                </a:solidFill>
              </a:rPr>
              <a:t> </a:t>
            </a:r>
            <a:r>
              <a:t>add-playlist</a:t>
            </a:r>
            <a:r>
              <a:rPr>
                <a:solidFill>
                  <a:srgbClr val="0550AE"/>
                </a:solidFill>
              </a:rPr>
              <a:t>}}</a:t>
            </a:r>
            <a:endParaRPr>
              <a:solidFill>
                <a:srgbClr val="1F2328"/>
              </a:solidFill>
            </a:endParaRPr>
          </a:p>
          <a:p>
            <a:pPr algn="l" defTabSz="457200">
              <a:defRPr sz="2800">
                <a:solidFill>
                  <a:srgbClr val="1163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&lt;/</a:t>
            </a:r>
            <a:r>
              <a:t>section</a:t>
            </a:r>
            <a:r>
              <a:rPr>
                <a:solidFill>
                  <a:srgbClr val="1F2328"/>
                </a:solidFill>
              </a:rPr>
              <a:t>&gt;</a:t>
            </a:r>
          </a:p>
        </p:txBody>
      </p:sp>
      <p:sp>
        <p:nvSpPr>
          <p:cNvPr id="140" name="dashboard-view.hbs"/>
          <p:cNvSpPr txBox="1"/>
          <p:nvPr/>
        </p:nvSpPr>
        <p:spPr>
          <a:xfrm>
            <a:off x="3264506" y="11879636"/>
            <a:ext cx="5695316" cy="88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dashboard-view.hbs</a:t>
            </a:r>
          </a:p>
        </p:txBody>
      </p:sp>
      <p:sp>
        <p:nvSpPr>
          <p:cNvPr id="141" name="{{#each playlists}}…"/>
          <p:cNvSpPr txBox="1"/>
          <p:nvPr/>
        </p:nvSpPr>
        <p:spPr>
          <a:xfrm>
            <a:off x="14656917" y="7654243"/>
            <a:ext cx="8974957" cy="39274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2800">
                <a:solidFill>
                  <a:srgbClr val="9538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550AE"/>
                </a:solidFill>
              </a:rPr>
              <a:t>{{</a:t>
            </a:r>
            <a:r>
              <a:rPr>
                <a:solidFill>
                  <a:srgbClr val="CF222E"/>
                </a:solidFill>
              </a:rPr>
              <a:t>#each</a:t>
            </a:r>
            <a:r>
              <a:rPr>
                <a:solidFill>
                  <a:srgbClr val="1F2328"/>
                </a:solidFill>
              </a:rPr>
              <a:t> </a:t>
            </a:r>
            <a:r>
              <a:t>playlists</a:t>
            </a:r>
            <a:r>
              <a:rPr>
                <a:solidFill>
                  <a:srgbClr val="0550AE"/>
                </a:solidFill>
              </a:rPr>
              <a:t>}}</a:t>
            </a:r>
            <a:endParaRPr>
              <a:solidFill>
                <a:srgbClr val="1F2328"/>
              </a:solidFill>
            </a:endParaRPr>
          </a:p>
          <a:p>
            <a:pPr lvl="2" algn="l" defTabSz="457200">
              <a:defRPr sz="28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&lt;</a:t>
            </a:r>
            <a:r>
              <a:rPr>
                <a:solidFill>
                  <a:srgbClr val="116329"/>
                </a:solidFill>
              </a:rPr>
              <a:t>div</a:t>
            </a:r>
            <a:r>
              <a:rPr>
                <a:solidFill>
                  <a:srgbClr val="1F2328"/>
                </a:solidFill>
              </a:rPr>
              <a:t> </a:t>
            </a:r>
            <a:r>
              <a:rPr>
                <a:solidFill>
                  <a:srgbClr val="0550AE"/>
                </a:solidFill>
              </a:rPr>
              <a:t>class=</a:t>
            </a:r>
            <a:r>
              <a:t>"box box-link-hover-shadow"</a:t>
            </a:r>
            <a:r>
              <a:rPr>
                <a:solidFill>
                  <a:srgbClr val="1F2328"/>
                </a:solidFill>
              </a:rPr>
              <a:t>&gt;</a:t>
            </a:r>
            <a:endParaRPr>
              <a:solidFill>
                <a:srgbClr val="1F2328"/>
              </a:solidFill>
            </a:endParaRPr>
          </a:p>
          <a:p>
            <a:pPr lvl="2" algn="l" defTabSz="457200">
              <a:defRPr sz="28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  &lt;</a:t>
            </a:r>
            <a:r>
              <a:rPr>
                <a:solidFill>
                  <a:srgbClr val="116329"/>
                </a:solidFill>
              </a:rPr>
              <a:t>h2</a:t>
            </a:r>
            <a:r>
              <a:rPr>
                <a:solidFill>
                  <a:srgbClr val="1F2328"/>
                </a:solidFill>
              </a:rPr>
              <a:t> </a:t>
            </a:r>
            <a:r>
              <a:rPr>
                <a:solidFill>
                  <a:srgbClr val="0550AE"/>
                </a:solidFill>
              </a:rPr>
              <a:t>class=</a:t>
            </a:r>
            <a:r>
              <a:t>"title"</a:t>
            </a:r>
            <a:r>
              <a:rPr>
                <a:solidFill>
                  <a:srgbClr val="1F2328"/>
                </a:solidFill>
              </a:rPr>
              <a:t>&gt;</a:t>
            </a:r>
            <a:endParaRPr>
              <a:solidFill>
                <a:srgbClr val="1F2328"/>
              </a:solidFill>
            </a:endParaRPr>
          </a:p>
          <a:p>
            <a:pPr lvl="2" algn="l" defTabSz="457200">
              <a:defRPr sz="28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    &lt;</a:t>
            </a:r>
            <a:r>
              <a:rPr>
                <a:solidFill>
                  <a:srgbClr val="116329"/>
                </a:solidFill>
              </a:rPr>
              <a:t>a</a:t>
            </a:r>
            <a:r>
              <a:rPr>
                <a:solidFill>
                  <a:srgbClr val="1F2328"/>
                </a:solidFill>
              </a:rPr>
              <a:t> </a:t>
            </a:r>
            <a:r>
              <a:rPr>
                <a:solidFill>
                  <a:srgbClr val="0550AE"/>
                </a:solidFill>
              </a:rPr>
              <a:t>href=</a:t>
            </a:r>
            <a:r>
              <a:t>"/playlist/</a:t>
            </a:r>
            <a:r>
              <a:rPr>
                <a:solidFill>
                  <a:srgbClr val="0550AE"/>
                </a:solidFill>
              </a:rPr>
              <a:t>{{_id}}</a:t>
            </a:r>
            <a:r>
              <a:t>"</a:t>
            </a:r>
            <a:r>
              <a:rPr>
                <a:solidFill>
                  <a:srgbClr val="1F2328"/>
                </a:solidFill>
              </a:rPr>
              <a:t>&gt;</a:t>
            </a:r>
            <a:endParaRPr>
              <a:solidFill>
                <a:srgbClr val="1F2328"/>
              </a:solidFill>
            </a:endParaRPr>
          </a:p>
          <a:p>
            <a:pPr lvl="2" algn="l" defTabSz="457200">
              <a:defRPr sz="28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0550AE"/>
                </a:solidFill>
              </a:rPr>
              <a:t>{{</a:t>
            </a:r>
            <a:r>
              <a:rPr>
                <a:solidFill>
                  <a:srgbClr val="953800"/>
                </a:solidFill>
              </a:rPr>
              <a:t>title</a:t>
            </a:r>
            <a:r>
              <a:rPr>
                <a:solidFill>
                  <a:srgbClr val="0550AE"/>
                </a:solidFill>
              </a:rPr>
              <a:t>}}</a:t>
            </a:r>
          </a:p>
          <a:p>
            <a:pPr lvl="2" algn="l" defTabSz="457200">
              <a:defRPr sz="28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&lt;/</a:t>
            </a:r>
            <a:r>
              <a:rPr>
                <a:solidFill>
                  <a:srgbClr val="116329"/>
                </a:solidFill>
              </a:rPr>
              <a:t>a</a:t>
            </a:r>
            <a:r>
              <a:t>&gt;</a:t>
            </a:r>
          </a:p>
          <a:p>
            <a:pPr lvl="2" algn="l" defTabSz="457200">
              <a:defRPr sz="28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</a:t>
            </a:r>
            <a:r>
              <a:rPr>
                <a:solidFill>
                  <a:srgbClr val="116329"/>
                </a:solidFill>
              </a:rPr>
              <a:t>h2</a:t>
            </a:r>
            <a:r>
              <a:t>&gt;</a:t>
            </a:r>
          </a:p>
          <a:p>
            <a:pPr lvl="2" algn="l" defTabSz="457200">
              <a:defRPr sz="2800">
                <a:solidFill>
                  <a:srgbClr val="11632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&lt;/</a:t>
            </a:r>
            <a:r>
              <a:t>div</a:t>
            </a:r>
            <a:r>
              <a:rPr>
                <a:solidFill>
                  <a:srgbClr val="1F2328"/>
                </a:solidFill>
              </a:rPr>
              <a:t>&gt;</a:t>
            </a:r>
            <a:endParaRPr>
              <a:solidFill>
                <a:srgbClr val="1F2328"/>
              </a:solidFill>
            </a:endParaRPr>
          </a:p>
          <a:p>
            <a:pPr algn="l" defTabSz="457200">
              <a:defRPr sz="2800">
                <a:solidFill>
                  <a:srgbClr val="CF222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550AE"/>
                </a:solidFill>
              </a:rPr>
              <a:t>{{</a:t>
            </a:r>
            <a:r>
              <a:t>/each</a:t>
            </a:r>
            <a:r>
              <a:rPr>
                <a:solidFill>
                  <a:srgbClr val="0550AE"/>
                </a:solidFill>
              </a:rPr>
              <a:t>}}</a:t>
            </a:r>
          </a:p>
        </p:txBody>
      </p:sp>
      <p:sp>
        <p:nvSpPr>
          <p:cNvPr id="142" name="list-playlists.hbs"/>
          <p:cNvSpPr txBox="1"/>
          <p:nvPr/>
        </p:nvSpPr>
        <p:spPr>
          <a:xfrm>
            <a:off x="16611236" y="11879636"/>
            <a:ext cx="4445636" cy="88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list-playlists.hbs</a:t>
            </a:r>
          </a:p>
        </p:txBody>
      </p:sp>
      <p:sp>
        <p:nvSpPr>
          <p:cNvPr id="143" name="import { playlistStore } from &quot;../models/playlist-store.js&quot;;…"/>
          <p:cNvSpPr txBox="1"/>
          <p:nvPr/>
        </p:nvSpPr>
        <p:spPr>
          <a:xfrm>
            <a:off x="310033" y="717979"/>
            <a:ext cx="13013631" cy="56038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457200">
              <a:defRPr sz="28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F222E"/>
                </a:solidFill>
              </a:rPr>
              <a:t>import</a:t>
            </a:r>
            <a:r>
              <a:rPr>
                <a:solidFill>
                  <a:srgbClr val="1F2328"/>
                </a:solidFill>
              </a:rPr>
              <a:t> { playlistStore } </a:t>
            </a:r>
            <a:r>
              <a:rPr>
                <a:solidFill>
                  <a:srgbClr val="CF222E"/>
                </a:solidFill>
              </a:rPr>
              <a:t>from</a:t>
            </a:r>
            <a:r>
              <a:rPr>
                <a:solidFill>
                  <a:srgbClr val="1F2328"/>
                </a:solidFill>
              </a:rPr>
              <a:t> </a:t>
            </a:r>
            <a:r>
              <a:t>"../models/playlist-store.js"</a:t>
            </a:r>
            <a:r>
              <a:rPr>
                <a:solidFill>
                  <a:srgbClr val="1F2328"/>
                </a:solidFill>
              </a:rPr>
              <a:t>;</a:t>
            </a:r>
            <a:endParaRPr>
              <a:solidFill>
                <a:srgbClr val="1F2328"/>
              </a:solidFill>
            </a:endParaRPr>
          </a:p>
          <a:p>
            <a:pPr algn="l" defTabSz="457200">
              <a:defRPr sz="28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28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F222E"/>
                </a:solidFill>
              </a:rPr>
              <a:t>export</a:t>
            </a:r>
            <a:r>
              <a:rPr>
                <a:solidFill>
                  <a:srgbClr val="1F2328"/>
                </a:solidFill>
              </a:rPr>
              <a:t> </a:t>
            </a:r>
            <a:r>
              <a:rPr>
                <a:solidFill>
                  <a:srgbClr val="CF222E"/>
                </a:solidFill>
              </a:rPr>
              <a:t>const</a:t>
            </a:r>
            <a:r>
              <a:rPr>
                <a:solidFill>
                  <a:srgbClr val="1F2328"/>
                </a:solidFill>
              </a:rPr>
              <a:t> </a:t>
            </a:r>
            <a:r>
              <a:t>dashboardController</a:t>
            </a:r>
            <a:r>
              <a:rPr>
                <a:solidFill>
                  <a:srgbClr val="1F2328"/>
                </a:solidFill>
              </a:rPr>
              <a:t> </a:t>
            </a:r>
            <a:r>
              <a:rPr>
                <a:solidFill>
                  <a:srgbClr val="CF222E"/>
                </a:solidFill>
              </a:rPr>
              <a:t>=</a:t>
            </a:r>
            <a:r>
              <a:rPr>
                <a:solidFill>
                  <a:srgbClr val="1F2328"/>
                </a:solidFill>
              </a:rPr>
              <a:t> {</a:t>
            </a:r>
            <a:endParaRPr>
              <a:solidFill>
                <a:srgbClr val="1F2328"/>
              </a:solidFill>
            </a:endParaRPr>
          </a:p>
          <a:p>
            <a:pPr algn="l" defTabSz="457200">
              <a:defRPr sz="2800">
                <a:solidFill>
                  <a:srgbClr val="9538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  </a:t>
            </a:r>
            <a:r>
              <a:rPr>
                <a:solidFill>
                  <a:srgbClr val="CF222E"/>
                </a:solidFill>
              </a:rPr>
              <a:t>async</a:t>
            </a:r>
            <a:r>
              <a:rPr>
                <a:solidFill>
                  <a:srgbClr val="1F2328"/>
                </a:solidFill>
              </a:rPr>
              <a:t> </a:t>
            </a:r>
            <a:r>
              <a:rPr>
                <a:solidFill>
                  <a:srgbClr val="8250DF"/>
                </a:solidFill>
              </a:rPr>
              <a:t>index</a:t>
            </a:r>
            <a:r>
              <a:rPr>
                <a:solidFill>
                  <a:srgbClr val="1F2328"/>
                </a:solidFill>
              </a:rPr>
              <a:t>(</a:t>
            </a:r>
            <a:r>
              <a:t>request</a:t>
            </a:r>
            <a:r>
              <a:rPr>
                <a:solidFill>
                  <a:srgbClr val="1F2328"/>
                </a:solidFill>
              </a:rPr>
              <a:t>, </a:t>
            </a:r>
            <a:r>
              <a:t>response</a:t>
            </a:r>
            <a:r>
              <a:rPr>
                <a:solidFill>
                  <a:srgbClr val="1F2328"/>
                </a:solidFill>
              </a:rPr>
              <a:t>) {</a:t>
            </a:r>
            <a:endParaRPr>
              <a:solidFill>
                <a:srgbClr val="1F2328"/>
              </a:solidFill>
            </a:endParaRPr>
          </a:p>
          <a:p>
            <a:pPr algn="l" defTabSz="457200">
              <a:defRPr sz="2800">
                <a:solidFill>
                  <a:srgbClr val="0550A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    </a:t>
            </a:r>
            <a:r>
              <a:rPr>
                <a:solidFill>
                  <a:srgbClr val="CF222E"/>
                </a:solidFill>
              </a:rPr>
              <a:t>const</a:t>
            </a:r>
            <a:r>
              <a:rPr>
                <a:solidFill>
                  <a:srgbClr val="1F2328"/>
                </a:solidFill>
              </a:rPr>
              <a:t> </a:t>
            </a:r>
            <a:r>
              <a:t>viewData</a:t>
            </a:r>
            <a:r>
              <a:rPr>
                <a:solidFill>
                  <a:srgbClr val="1F2328"/>
                </a:solidFill>
              </a:rPr>
              <a:t> </a:t>
            </a:r>
            <a:r>
              <a:rPr>
                <a:solidFill>
                  <a:srgbClr val="CF222E"/>
                </a:solidFill>
              </a:rPr>
              <a:t>=</a:t>
            </a:r>
            <a:r>
              <a:rPr>
                <a:solidFill>
                  <a:srgbClr val="1F2328"/>
                </a:solidFill>
              </a:rPr>
              <a:t> {</a:t>
            </a:r>
            <a:endParaRPr>
              <a:solidFill>
                <a:srgbClr val="1F2328"/>
              </a:solidFill>
            </a:endParaRPr>
          </a:p>
          <a:p>
            <a:pPr algn="l" defTabSz="457200">
              <a:defRPr sz="28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      title: </a:t>
            </a:r>
            <a:r>
              <a:t>"Playlist Dashboard"</a:t>
            </a:r>
            <a:r>
              <a:rPr>
                <a:solidFill>
                  <a:srgbClr val="1F2328"/>
                </a:solidFill>
              </a:rPr>
              <a:t>,</a:t>
            </a:r>
            <a:endParaRPr>
              <a:solidFill>
                <a:srgbClr val="1F2328"/>
              </a:solidFill>
            </a:endParaRPr>
          </a:p>
          <a:p>
            <a:pPr algn="l" defTabSz="457200">
              <a:defRPr sz="28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playlists: </a:t>
            </a:r>
            <a:r>
              <a:rPr>
                <a:solidFill>
                  <a:srgbClr val="CF222E"/>
                </a:solidFill>
              </a:rPr>
              <a:t>await</a:t>
            </a:r>
            <a:r>
              <a:t> </a:t>
            </a:r>
            <a:r>
              <a:rPr>
                <a:solidFill>
                  <a:srgbClr val="0550AE"/>
                </a:solidFill>
              </a:rPr>
              <a:t>playlistStore</a:t>
            </a:r>
            <a:r>
              <a:t>.</a:t>
            </a:r>
            <a:r>
              <a:rPr>
                <a:solidFill>
                  <a:srgbClr val="8250DF"/>
                </a:solidFill>
              </a:rPr>
              <a:t>getAllPlaylists</a:t>
            </a:r>
            <a:r>
              <a:t>(),</a:t>
            </a:r>
          </a:p>
          <a:p>
            <a:pPr algn="l" defTabSz="457200">
              <a:defRPr sz="28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};</a:t>
            </a:r>
          </a:p>
          <a:p>
            <a:pPr algn="l" defTabSz="457200">
              <a:defRPr sz="28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    </a:t>
            </a:r>
            <a:r>
              <a:rPr>
                <a:solidFill>
                  <a:srgbClr val="0550AE"/>
                </a:solidFill>
              </a:rPr>
              <a:t>console</a:t>
            </a:r>
            <a:r>
              <a:rPr>
                <a:solidFill>
                  <a:srgbClr val="1F2328"/>
                </a:solidFill>
              </a:rPr>
              <a:t>.</a:t>
            </a:r>
            <a:r>
              <a:rPr>
                <a:solidFill>
                  <a:srgbClr val="8250DF"/>
                </a:solidFill>
              </a:rPr>
              <a:t>log</a:t>
            </a:r>
            <a:r>
              <a:rPr>
                <a:solidFill>
                  <a:srgbClr val="1F2328"/>
                </a:solidFill>
              </a:rPr>
              <a:t>(</a:t>
            </a:r>
            <a:r>
              <a:t>"dashboard rendering"</a:t>
            </a:r>
            <a:r>
              <a:rPr>
                <a:solidFill>
                  <a:srgbClr val="1F2328"/>
                </a:solidFill>
              </a:rPr>
              <a:t>);</a:t>
            </a:r>
            <a:endParaRPr>
              <a:solidFill>
                <a:srgbClr val="1F2328"/>
              </a:solidFill>
            </a:endParaRPr>
          </a:p>
          <a:p>
            <a:pPr algn="l" defTabSz="457200">
              <a:defRPr sz="2800">
                <a:solidFill>
                  <a:srgbClr val="0A306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1F2328"/>
                </a:solidFill>
              </a:rPr>
              <a:t>    </a:t>
            </a:r>
            <a:r>
              <a:rPr>
                <a:solidFill>
                  <a:srgbClr val="953800"/>
                </a:solidFill>
              </a:rPr>
              <a:t>response</a:t>
            </a:r>
            <a:r>
              <a:rPr>
                <a:solidFill>
                  <a:srgbClr val="1F2328"/>
                </a:solidFill>
              </a:rPr>
              <a:t>.</a:t>
            </a:r>
            <a:r>
              <a:rPr>
                <a:solidFill>
                  <a:srgbClr val="8250DF"/>
                </a:solidFill>
              </a:rPr>
              <a:t>render</a:t>
            </a:r>
            <a:r>
              <a:rPr>
                <a:solidFill>
                  <a:srgbClr val="1F2328"/>
                </a:solidFill>
              </a:rPr>
              <a:t>(</a:t>
            </a:r>
            <a:r>
              <a:t>"dashboard-view"</a:t>
            </a:r>
            <a:r>
              <a:rPr>
                <a:solidFill>
                  <a:srgbClr val="1F2328"/>
                </a:solidFill>
              </a:rPr>
              <a:t>, </a:t>
            </a:r>
            <a:r>
              <a:rPr>
                <a:solidFill>
                  <a:srgbClr val="0550AE"/>
                </a:solidFill>
              </a:rPr>
              <a:t>viewData</a:t>
            </a:r>
            <a:r>
              <a:rPr>
                <a:solidFill>
                  <a:srgbClr val="1F2328"/>
                </a:solidFill>
              </a:rPr>
              <a:t>);</a:t>
            </a:r>
            <a:endParaRPr>
              <a:solidFill>
                <a:srgbClr val="1F2328"/>
              </a:solidFill>
            </a:endParaRPr>
          </a:p>
          <a:p>
            <a:pPr algn="l" defTabSz="457200">
              <a:defRPr sz="28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},</a:t>
            </a:r>
          </a:p>
          <a:p>
            <a:pPr algn="l" defTabSz="457200">
              <a:defRPr sz="28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…</a:t>
            </a:r>
          </a:p>
          <a:p>
            <a:pPr algn="l" defTabSz="457200">
              <a:defRPr sz="2800">
                <a:solidFill>
                  <a:srgbClr val="1F232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</p:txBody>
      </p:sp>
      <p:sp>
        <p:nvSpPr>
          <p:cNvPr id="144" name="dashboard-controller.js"/>
          <p:cNvSpPr txBox="1"/>
          <p:nvPr/>
        </p:nvSpPr>
        <p:spPr>
          <a:xfrm>
            <a:off x="2917161" y="6414772"/>
            <a:ext cx="6390006" cy="88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dashboard-controller.js</a:t>
            </a:r>
          </a:p>
        </p:txBody>
      </p:sp>
      <p:sp>
        <p:nvSpPr>
          <p:cNvPr id="145" name="Callout"/>
          <p:cNvSpPr/>
          <p:nvPr/>
        </p:nvSpPr>
        <p:spPr>
          <a:xfrm>
            <a:off x="15903316" y="4163124"/>
            <a:ext cx="6482160" cy="6090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39" y="0"/>
                </a:moveTo>
                <a:lnTo>
                  <a:pt x="4774" y="17044"/>
                </a:lnTo>
                <a:lnTo>
                  <a:pt x="332" y="17044"/>
                </a:lnTo>
                <a:cubicBezTo>
                  <a:pt x="148" y="17044"/>
                  <a:pt x="0" y="17202"/>
                  <a:pt x="0" y="17397"/>
                </a:cubicBezTo>
                <a:lnTo>
                  <a:pt x="0" y="21247"/>
                </a:lnTo>
                <a:cubicBezTo>
                  <a:pt x="0" y="21442"/>
                  <a:pt x="148" y="21600"/>
                  <a:pt x="332" y="21600"/>
                </a:cubicBezTo>
                <a:lnTo>
                  <a:pt x="21268" y="21600"/>
                </a:lnTo>
                <a:cubicBezTo>
                  <a:pt x="21452" y="21600"/>
                  <a:pt x="21600" y="21442"/>
                  <a:pt x="21600" y="21247"/>
                </a:cubicBezTo>
                <a:lnTo>
                  <a:pt x="21600" y="17397"/>
                </a:lnTo>
                <a:cubicBezTo>
                  <a:pt x="21600" y="17202"/>
                  <a:pt x="21452" y="17044"/>
                  <a:pt x="21268" y="17044"/>
                </a:cubicBezTo>
                <a:lnTo>
                  <a:pt x="6105" y="17044"/>
                </a:lnTo>
                <a:lnTo>
                  <a:pt x="5439" y="0"/>
                </a:lnTo>
                <a:close/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shot 2023-04-12 at 11.25.52.png" descr="Screenshot 2023-04-12 at 11.25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672" y="10554"/>
            <a:ext cx="13053562" cy="859299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Full playlist to be displayed when Playlist title selected"/>
          <p:cNvSpPr txBox="1"/>
          <p:nvPr>
            <p:ph type="body" sz="quarter" idx="1"/>
          </p:nvPr>
        </p:nvSpPr>
        <p:spPr>
          <a:xfrm>
            <a:off x="3655219" y="11916381"/>
            <a:ext cx="17073563" cy="1546764"/>
          </a:xfrm>
          <a:prstGeom prst="rect">
            <a:avLst/>
          </a:prstGeom>
        </p:spPr>
        <p:txBody>
          <a:bodyPr/>
          <a:lstStyle/>
          <a:p>
            <a:pPr/>
            <a:r>
              <a:t>Full playlist to be displayed when Playlist title selected</a:t>
            </a:r>
          </a:p>
        </p:txBody>
      </p:sp>
      <p:sp>
        <p:nvSpPr>
          <p:cNvPr id="149" name="Line"/>
          <p:cNvSpPr/>
          <p:nvPr/>
        </p:nvSpPr>
        <p:spPr>
          <a:xfrm>
            <a:off x="6113994" y="3354837"/>
            <a:ext cx="5153073" cy="1901874"/>
          </a:xfrm>
          <a:prstGeom prst="line">
            <a:avLst/>
          </a:prstGeom>
          <a:ln w="88900">
            <a:solidFill>
              <a:srgbClr val="ABABAB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3596451" y="1284588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1" name="Screenshot 2023-05-16 at 09.00.58.png" descr="Screenshot 2023-05-16 at 09.00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46559" y="3464386"/>
            <a:ext cx="11201672" cy="8763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troducing a new view"/>
          <p:cNvSpPr txBox="1"/>
          <p:nvPr>
            <p:ph type="title"/>
          </p:nvPr>
        </p:nvSpPr>
        <p:spPr>
          <a:xfrm>
            <a:off x="216239" y="401110"/>
            <a:ext cx="4041328" cy="1964532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/>
          <a:lstStyle>
            <a:lvl1pPr algn="ctr"/>
          </a:lstStyle>
          <a:p>
            <a:pPr/>
            <a:r>
              <a:t>Introducing a new view</a:t>
            </a:r>
          </a:p>
        </p:txBody>
      </p:sp>
      <p:sp>
        <p:nvSpPr>
          <p:cNvPr id="154" name="Typically need…"/>
          <p:cNvSpPr txBox="1"/>
          <p:nvPr>
            <p:ph type="body" sz="quarter" idx="1"/>
          </p:nvPr>
        </p:nvSpPr>
        <p:spPr>
          <a:xfrm>
            <a:off x="127570" y="4211587"/>
            <a:ext cx="4846970" cy="87103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/>
            <a:r>
              <a:t>Typically need</a:t>
            </a:r>
          </a:p>
          <a:p>
            <a:pPr lvl="1"/>
            <a:r>
              <a:t>Route</a:t>
            </a:r>
          </a:p>
          <a:p>
            <a:pPr lvl="1"/>
            <a:r>
              <a:t>Controller</a:t>
            </a:r>
          </a:p>
          <a:p>
            <a:pPr lvl="1"/>
            <a:r>
              <a:t>View</a:t>
            </a:r>
          </a:p>
          <a:p>
            <a:pPr lvl="1"/>
            <a:r>
              <a:t>Model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96451" y="1284588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3596451" y="1284588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8" name="Screenshot 2023-05-16 at 09.50.47.png" descr="Screenshot 2023-05-16 at 09.50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08083" y="2734866"/>
            <a:ext cx="14449499" cy="6537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shot 2023-05-16 at 09.51.08.png" descr="Screenshot 2023-05-16 at 09.51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08083" y="9577831"/>
            <a:ext cx="14449499" cy="38561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Screenshot 2023-05-16 at 09.51.25.png" descr="Screenshot 2023-05-16 at 09.51.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79248" y="160106"/>
            <a:ext cx="14507168" cy="226952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outes.js"/>
          <p:cNvSpPr txBox="1"/>
          <p:nvPr/>
        </p:nvSpPr>
        <p:spPr>
          <a:xfrm>
            <a:off x="6838574" y="120121"/>
            <a:ext cx="2460626" cy="88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routes.js</a:t>
            </a:r>
          </a:p>
        </p:txBody>
      </p:sp>
      <p:sp>
        <p:nvSpPr>
          <p:cNvPr id="162" name="playlist-controller.js"/>
          <p:cNvSpPr txBox="1"/>
          <p:nvPr/>
        </p:nvSpPr>
        <p:spPr>
          <a:xfrm>
            <a:off x="4202083" y="2641187"/>
            <a:ext cx="5283201" cy="886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playlist-controller.js</a:t>
            </a:r>
          </a:p>
        </p:txBody>
      </p:sp>
      <p:sp>
        <p:nvSpPr>
          <p:cNvPr id="163" name="playlist-view.hbs"/>
          <p:cNvSpPr txBox="1"/>
          <p:nvPr/>
        </p:nvSpPr>
        <p:spPr>
          <a:xfrm>
            <a:off x="5000231" y="9396201"/>
            <a:ext cx="4588511" cy="886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playlist-view.hbs</a:t>
            </a:r>
          </a:p>
        </p:txBody>
      </p:sp>
      <p:sp>
        <p:nvSpPr>
          <p:cNvPr id="164" name="Introducing a new view"/>
          <p:cNvSpPr txBox="1"/>
          <p:nvPr>
            <p:ph type="title"/>
          </p:nvPr>
        </p:nvSpPr>
        <p:spPr>
          <a:xfrm>
            <a:off x="216239" y="401110"/>
            <a:ext cx="4041328" cy="1964532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/>
          <a:lstStyle>
            <a:lvl1pPr algn="ctr"/>
          </a:lstStyle>
          <a:p>
            <a:pPr/>
            <a:r>
              <a:t>Introducing a new view</a:t>
            </a:r>
          </a:p>
        </p:txBody>
      </p:sp>
      <p:sp>
        <p:nvSpPr>
          <p:cNvPr id="165" name="Typically need…"/>
          <p:cNvSpPr txBox="1"/>
          <p:nvPr>
            <p:ph type="body" sz="quarter" idx="1"/>
          </p:nvPr>
        </p:nvSpPr>
        <p:spPr>
          <a:xfrm>
            <a:off x="127570" y="4211587"/>
            <a:ext cx="4846970" cy="87103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/>
            <a:r>
              <a:t>Typically need</a:t>
            </a:r>
          </a:p>
          <a:p>
            <a:pPr lvl="1"/>
            <a:r>
              <a:t>Route</a:t>
            </a:r>
          </a:p>
          <a:p>
            <a:pPr lvl="1"/>
            <a:r>
              <a:t>Controller</a:t>
            </a:r>
          </a:p>
          <a:p>
            <a:pPr lvl="1"/>
            <a:r>
              <a:t>View</a:t>
            </a:r>
          </a:p>
          <a:p>
            <a:pPr lvl="1"/>
            <a:r>
              <a:t>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ntroducing a new view"/>
          <p:cNvSpPr txBox="1"/>
          <p:nvPr>
            <p:ph type="title"/>
          </p:nvPr>
        </p:nvSpPr>
        <p:spPr>
          <a:xfrm>
            <a:off x="216239" y="401110"/>
            <a:ext cx="4041328" cy="1964532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/>
          <a:lstStyle>
            <a:lvl1pPr algn="ctr"/>
          </a:lstStyle>
          <a:p>
            <a:pPr/>
            <a:r>
              <a:t>Introducing a new view</a:t>
            </a:r>
          </a:p>
        </p:txBody>
      </p:sp>
      <p:sp>
        <p:nvSpPr>
          <p:cNvPr id="168" name="Typically need…"/>
          <p:cNvSpPr txBox="1"/>
          <p:nvPr>
            <p:ph type="body" sz="quarter" idx="1"/>
          </p:nvPr>
        </p:nvSpPr>
        <p:spPr>
          <a:xfrm>
            <a:off x="127570" y="4211587"/>
            <a:ext cx="4846970" cy="87103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/>
            <a:r>
              <a:t>Typically need</a:t>
            </a:r>
          </a:p>
          <a:p>
            <a:pPr lvl="1"/>
            <a:r>
              <a:t>Route</a:t>
            </a:r>
          </a:p>
          <a:p>
            <a:pPr lvl="1"/>
            <a:r>
              <a:t>Controller</a:t>
            </a:r>
          </a:p>
          <a:p>
            <a:pPr lvl="1"/>
            <a:r>
              <a:t>View</a:t>
            </a:r>
          </a:p>
          <a:p>
            <a:pPr lvl="1"/>
            <a:r>
              <a:t>Model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23596451" y="1284588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0" name="Screenshot 2023-05-16 at 10.00.26.png" descr="Screenshot 2023-05-16 at 10.00.26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0582"/>
          <a:stretch>
            <a:fillRect/>
          </a:stretch>
        </p:blipFill>
        <p:spPr>
          <a:xfrm>
            <a:off x="5407766" y="292009"/>
            <a:ext cx="9247756" cy="9986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shot 2023-05-16 at 10.00.26.png" descr="Screenshot 2023-05-16 at 10.00.26.png"/>
          <p:cNvPicPr>
            <a:picLocks noChangeAspect="1"/>
          </p:cNvPicPr>
          <p:nvPr/>
        </p:nvPicPr>
        <p:blipFill>
          <a:blip r:embed="rId2">
            <a:extLst/>
          </a:blip>
          <a:srcRect l="0" t="60744" r="0" b="0"/>
          <a:stretch>
            <a:fillRect/>
          </a:stretch>
        </p:blipFill>
        <p:spPr>
          <a:xfrm>
            <a:off x="14882722" y="368286"/>
            <a:ext cx="9255348" cy="660327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We do not need to go into the details of how this works for the moment.…"/>
          <p:cNvSpPr txBox="1"/>
          <p:nvPr/>
        </p:nvSpPr>
        <p:spPr>
          <a:xfrm>
            <a:off x="14819555" y="7059399"/>
            <a:ext cx="9381854" cy="62212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635000" indent="-635000" algn="l">
              <a:spcBef>
                <a:spcPts val="5900"/>
              </a:spcBef>
              <a:buSzPct val="75000"/>
              <a:buFont typeface="Helvetica Neue"/>
              <a:buChar char="•"/>
            </a:pPr>
            <a:r>
              <a:t>We do not need to go into the details of how this works for the moment. </a:t>
            </a:r>
          </a:p>
          <a:p>
            <a:pPr marL="635000" indent="-635000" algn="l">
              <a:spcBef>
                <a:spcPts val="5900"/>
              </a:spcBef>
              <a:buSzPct val="75000"/>
              <a:buFont typeface="Helvetica Neue"/>
              <a:buChar char="•"/>
            </a:pPr>
            <a:r>
              <a:t>It provides a service whereby we add, remove or update tracks via the methods listed above. </a:t>
            </a:r>
          </a:p>
        </p:txBody>
      </p:sp>
      <p:sp>
        <p:nvSpPr>
          <p:cNvPr id="173" name="Ultimately these tracks are maintained in a Json file called &quot;tracks.json&quot;."/>
          <p:cNvSpPr txBox="1"/>
          <p:nvPr/>
        </p:nvSpPr>
        <p:spPr>
          <a:xfrm>
            <a:off x="5281035" y="10839913"/>
            <a:ext cx="10997335" cy="2410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marL="635000" indent="-635000" algn="l">
              <a:spcBef>
                <a:spcPts val="5900"/>
              </a:spcBef>
              <a:buSzPct val="75000"/>
              <a:buFont typeface="Helvetica Neue"/>
              <a:buChar char="•"/>
            </a:lvl1pPr>
          </a:lstStyle>
          <a:p>
            <a:pPr/>
            <a:r>
              <a:t>Ultimately these tracks are maintained in a Json file called "tracks.json".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st / Add Tracks"/>
          <p:cNvSpPr txBox="1"/>
          <p:nvPr>
            <p:ph type="title"/>
          </p:nvPr>
        </p:nvSpPr>
        <p:spPr>
          <a:xfrm>
            <a:off x="13970945" y="46434"/>
            <a:ext cx="9044119" cy="1964532"/>
          </a:xfrm>
          <a:prstGeom prst="rect">
            <a:avLst/>
          </a:prstGeom>
        </p:spPr>
        <p:txBody>
          <a:bodyPr/>
          <a:lstStyle/>
          <a:p>
            <a:pPr/>
            <a:r>
              <a:t>List / Add Tracks</a:t>
            </a:r>
          </a:p>
        </p:txBody>
      </p:sp>
      <p:sp>
        <p:nvSpPr>
          <p:cNvPr id="176" name="List Tracks…"/>
          <p:cNvSpPr txBox="1"/>
          <p:nvPr>
            <p:ph type="body" sz="quarter" idx="1"/>
          </p:nvPr>
        </p:nvSpPr>
        <p:spPr>
          <a:xfrm>
            <a:off x="1657111" y="7337172"/>
            <a:ext cx="7075907" cy="3874273"/>
          </a:xfrm>
          <a:prstGeom prst="rect">
            <a:avLst/>
          </a:prstGeom>
        </p:spPr>
        <p:txBody>
          <a:bodyPr/>
          <a:lstStyle/>
          <a:p>
            <a:pPr marL="0" indent="0" algn="ctr" defTabSz="805100">
              <a:spcBef>
                <a:spcPts val="5700"/>
              </a:spcBef>
              <a:buSzTx/>
              <a:buFontTx/>
              <a:buNone/>
              <a:defRPr sz="4900"/>
            </a:pPr>
            <a:r>
              <a:t>List Tracks</a:t>
            </a:r>
          </a:p>
          <a:p>
            <a:pPr marL="0" indent="0" algn="ctr" defTabSz="805100">
              <a:spcBef>
                <a:spcPts val="5700"/>
              </a:spcBef>
              <a:buSzTx/>
              <a:buFontTx/>
              <a:buNone/>
              <a:defRPr sz="4900"/>
            </a:pPr>
          </a:p>
          <a:p>
            <a:pPr marL="0" indent="0" algn="ctr" defTabSz="805100">
              <a:spcBef>
                <a:spcPts val="5700"/>
              </a:spcBef>
              <a:buSzTx/>
              <a:buFontTx/>
              <a:buNone/>
              <a:defRPr sz="4900"/>
            </a:pPr>
            <a:r>
              <a:t>Add Track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23596451" y="1284588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8" name="Screenshot 2023-05-16 at 10.06.21.png" descr="Screenshot 2023-05-16 at 10.06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29147" y="2350153"/>
            <a:ext cx="16403828" cy="1131433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Callout"/>
          <p:cNvSpPr/>
          <p:nvPr/>
        </p:nvSpPr>
        <p:spPr>
          <a:xfrm>
            <a:off x="7227981" y="9370752"/>
            <a:ext cx="15602745" cy="2112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50" y="0"/>
                </a:moveTo>
                <a:cubicBezTo>
                  <a:pt x="5147" y="0"/>
                  <a:pt x="5064" y="615"/>
                  <a:pt x="5064" y="1371"/>
                </a:cubicBezTo>
                <a:lnTo>
                  <a:pt x="5064" y="7924"/>
                </a:lnTo>
                <a:lnTo>
                  <a:pt x="0" y="10666"/>
                </a:lnTo>
                <a:lnTo>
                  <a:pt x="5064" y="13405"/>
                </a:lnTo>
                <a:lnTo>
                  <a:pt x="5064" y="20233"/>
                </a:lnTo>
                <a:cubicBezTo>
                  <a:pt x="5064" y="20989"/>
                  <a:pt x="5147" y="21600"/>
                  <a:pt x="5250" y="21600"/>
                </a:cubicBezTo>
                <a:lnTo>
                  <a:pt x="21414" y="21600"/>
                </a:lnTo>
                <a:cubicBezTo>
                  <a:pt x="21517" y="21600"/>
                  <a:pt x="21600" y="20989"/>
                  <a:pt x="21600" y="20233"/>
                </a:cubicBezTo>
                <a:lnTo>
                  <a:pt x="21600" y="1371"/>
                </a:lnTo>
                <a:cubicBezTo>
                  <a:pt x="21600" y="615"/>
                  <a:pt x="21517" y="0"/>
                  <a:pt x="21414" y="0"/>
                </a:cubicBezTo>
                <a:lnTo>
                  <a:pt x="5250" y="0"/>
                </a:lnTo>
                <a:close/>
              </a:path>
            </a:pathLst>
          </a:custGeom>
          <a:ln w="50800">
            <a:solidFill>
              <a:srgbClr val="FF93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Callout"/>
          <p:cNvSpPr/>
          <p:nvPr/>
        </p:nvSpPr>
        <p:spPr>
          <a:xfrm>
            <a:off x="7227981" y="6882014"/>
            <a:ext cx="15602745" cy="2316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50" y="0"/>
                </a:moveTo>
                <a:cubicBezTo>
                  <a:pt x="5147" y="0"/>
                  <a:pt x="5064" y="561"/>
                  <a:pt x="5064" y="1251"/>
                </a:cubicBezTo>
                <a:lnTo>
                  <a:pt x="5064" y="7226"/>
                </a:lnTo>
                <a:lnTo>
                  <a:pt x="0" y="9727"/>
                </a:lnTo>
                <a:lnTo>
                  <a:pt x="5064" y="12224"/>
                </a:lnTo>
                <a:lnTo>
                  <a:pt x="5064" y="20349"/>
                </a:lnTo>
                <a:cubicBezTo>
                  <a:pt x="5064" y="21039"/>
                  <a:pt x="5147" y="21600"/>
                  <a:pt x="5250" y="21600"/>
                </a:cubicBezTo>
                <a:lnTo>
                  <a:pt x="21414" y="21600"/>
                </a:lnTo>
                <a:cubicBezTo>
                  <a:pt x="21517" y="21600"/>
                  <a:pt x="21600" y="21039"/>
                  <a:pt x="21600" y="20349"/>
                </a:cubicBezTo>
                <a:lnTo>
                  <a:pt x="21600" y="1251"/>
                </a:lnTo>
                <a:cubicBezTo>
                  <a:pt x="21600" y="561"/>
                  <a:pt x="21517" y="0"/>
                  <a:pt x="21414" y="0"/>
                </a:cubicBezTo>
                <a:lnTo>
                  <a:pt x="5250" y="0"/>
                </a:lnTo>
                <a:close/>
              </a:path>
            </a:pathLst>
          </a:custGeom>
          <a:ln w="50800">
            <a:solidFill>
              <a:srgbClr val="FF93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st / Add Tracks"/>
          <p:cNvSpPr txBox="1"/>
          <p:nvPr>
            <p:ph type="title"/>
          </p:nvPr>
        </p:nvSpPr>
        <p:spPr>
          <a:xfrm>
            <a:off x="13970945" y="46434"/>
            <a:ext cx="9044119" cy="1964532"/>
          </a:xfrm>
          <a:prstGeom prst="rect">
            <a:avLst/>
          </a:prstGeom>
        </p:spPr>
        <p:txBody>
          <a:bodyPr/>
          <a:lstStyle/>
          <a:p>
            <a:pPr/>
            <a:r>
              <a:t>List / Add Tracks</a:t>
            </a:r>
          </a:p>
        </p:txBody>
      </p:sp>
      <p:sp>
        <p:nvSpPr>
          <p:cNvPr id="183" name="List Tracks…"/>
          <p:cNvSpPr txBox="1"/>
          <p:nvPr>
            <p:ph type="body" sz="quarter" idx="1"/>
          </p:nvPr>
        </p:nvSpPr>
        <p:spPr>
          <a:xfrm>
            <a:off x="1657111" y="7337172"/>
            <a:ext cx="7075907" cy="3874273"/>
          </a:xfrm>
          <a:prstGeom prst="rect">
            <a:avLst/>
          </a:prstGeom>
        </p:spPr>
        <p:txBody>
          <a:bodyPr/>
          <a:lstStyle/>
          <a:p>
            <a:pPr marL="0" indent="0" algn="ctr" defTabSz="805100">
              <a:spcBef>
                <a:spcPts val="5700"/>
              </a:spcBef>
              <a:buSzTx/>
              <a:buFontTx/>
              <a:buNone/>
              <a:defRPr sz="4900"/>
            </a:pPr>
            <a:r>
              <a:t>List Tracks</a:t>
            </a:r>
          </a:p>
          <a:p>
            <a:pPr marL="0" indent="0" algn="ctr" defTabSz="805100">
              <a:spcBef>
                <a:spcPts val="5700"/>
              </a:spcBef>
              <a:buSzTx/>
              <a:buFontTx/>
              <a:buNone/>
              <a:defRPr sz="4900"/>
            </a:pPr>
          </a:p>
          <a:p>
            <a:pPr marL="0" indent="0" algn="ctr" defTabSz="805100">
              <a:spcBef>
                <a:spcPts val="5700"/>
              </a:spcBef>
              <a:buSzTx/>
              <a:buFontTx/>
              <a:buNone/>
              <a:defRPr sz="4900"/>
            </a:pPr>
            <a:r>
              <a:t>Add Track</a:t>
            </a:r>
          </a:p>
        </p:txBody>
      </p:sp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23596451" y="12845886"/>
            <a:ext cx="282678" cy="4158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Screenshot 2023-05-16 at 10.06.21.png" descr="Screenshot 2023-05-16 at 10.06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0478" y="2383325"/>
            <a:ext cx="16403828" cy="11314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shot 2023-05-16 at 11.15.48.png" descr="Screenshot 2023-05-16 at 11.15.48.png"/>
          <p:cNvPicPr>
            <a:picLocks noChangeAspect="1"/>
          </p:cNvPicPr>
          <p:nvPr/>
        </p:nvPicPr>
        <p:blipFill>
          <a:blip r:embed="rId3">
            <a:extLst/>
          </a:blip>
          <a:srcRect l="0" t="22087" r="55714" b="0"/>
          <a:stretch>
            <a:fillRect/>
          </a:stretch>
        </p:blipFill>
        <p:spPr>
          <a:xfrm>
            <a:off x="10343337" y="4463405"/>
            <a:ext cx="12752843" cy="6683873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Callout"/>
          <p:cNvSpPr/>
          <p:nvPr/>
        </p:nvSpPr>
        <p:spPr>
          <a:xfrm>
            <a:off x="7227981" y="9370752"/>
            <a:ext cx="15602745" cy="818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50" y="0"/>
                </a:moveTo>
                <a:cubicBezTo>
                  <a:pt x="5147" y="0"/>
                  <a:pt x="5064" y="1587"/>
                  <a:pt x="5064" y="3539"/>
                </a:cubicBezTo>
                <a:lnTo>
                  <a:pt x="5064" y="15077"/>
                </a:lnTo>
                <a:lnTo>
                  <a:pt x="0" y="20584"/>
                </a:lnTo>
                <a:lnTo>
                  <a:pt x="5171" y="21234"/>
                </a:lnTo>
                <a:cubicBezTo>
                  <a:pt x="5195" y="21452"/>
                  <a:pt x="5221" y="21600"/>
                  <a:pt x="5250" y="21600"/>
                </a:cubicBezTo>
                <a:lnTo>
                  <a:pt x="21414" y="21600"/>
                </a:lnTo>
                <a:cubicBezTo>
                  <a:pt x="21517" y="21600"/>
                  <a:pt x="21600" y="20013"/>
                  <a:pt x="21600" y="18061"/>
                </a:cubicBezTo>
                <a:lnTo>
                  <a:pt x="21600" y="3539"/>
                </a:lnTo>
                <a:cubicBezTo>
                  <a:pt x="21600" y="1587"/>
                  <a:pt x="21517" y="0"/>
                  <a:pt x="21414" y="0"/>
                </a:cubicBezTo>
                <a:lnTo>
                  <a:pt x="5250" y="0"/>
                </a:lnTo>
                <a:close/>
              </a:path>
            </a:pathLst>
          </a:custGeom>
          <a:ln w="50800">
            <a:solidFill>
              <a:srgbClr val="FF93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Callout"/>
          <p:cNvSpPr/>
          <p:nvPr/>
        </p:nvSpPr>
        <p:spPr>
          <a:xfrm>
            <a:off x="7190908" y="8199109"/>
            <a:ext cx="15638463" cy="977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87" y="0"/>
                </a:moveTo>
                <a:cubicBezTo>
                  <a:pt x="5252" y="0"/>
                  <a:pt x="5222" y="199"/>
                  <a:pt x="5194" y="465"/>
                </a:cubicBezTo>
                <a:lnTo>
                  <a:pt x="0" y="3990"/>
                </a:lnTo>
                <a:lnTo>
                  <a:pt x="5102" y="7454"/>
                </a:lnTo>
                <a:lnTo>
                  <a:pt x="5102" y="18645"/>
                </a:lnTo>
                <a:cubicBezTo>
                  <a:pt x="5102" y="20279"/>
                  <a:pt x="5185" y="21600"/>
                  <a:pt x="5287" y="21600"/>
                </a:cubicBezTo>
                <a:lnTo>
                  <a:pt x="21415" y="21600"/>
                </a:lnTo>
                <a:cubicBezTo>
                  <a:pt x="21517" y="21600"/>
                  <a:pt x="21600" y="20279"/>
                  <a:pt x="21600" y="18645"/>
                </a:cubicBezTo>
                <a:lnTo>
                  <a:pt x="21600" y="2964"/>
                </a:lnTo>
                <a:cubicBezTo>
                  <a:pt x="21600" y="1329"/>
                  <a:pt x="21517" y="0"/>
                  <a:pt x="21415" y="0"/>
                </a:cubicBezTo>
                <a:lnTo>
                  <a:pt x="5287" y="0"/>
                </a:lnTo>
                <a:close/>
              </a:path>
            </a:pathLst>
          </a:custGeom>
          <a:ln w="50800">
            <a:solidFill>
              <a:srgbClr val="FF93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