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9"/>
  </p:normalViewPr>
  <p:slideViewPr>
    <p:cSldViewPr snapToGrid="0">
      <p:cViewPr varScale="1">
        <p:scale>
          <a:sx n="74" d="100"/>
          <a:sy n="74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98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2937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6034881"/>
            <a:ext cx="14716126" cy="10033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2937">
              <a:spcBef>
                <a:spcPts val="3300"/>
              </a:spcBef>
              <a:buSzTx/>
              <a:buFontTx/>
              <a:buNone/>
              <a:defRPr sz="5600"/>
            </a:lvl1pPr>
          </a:lstStyle>
          <a:p>
            <a:r>
              <a:t>“Type a quote here.”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21"/>
          </p:nvPr>
        </p:nvSpPr>
        <p:spPr>
          <a:xfrm>
            <a:off x="2797968" y="0"/>
            <a:ext cx="1880592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38717" y="12930187"/>
            <a:ext cx="409780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13656469" y="11215686"/>
            <a:ext cx="1" cy="20004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21"/>
          </p:nvPr>
        </p:nvSpPr>
        <p:spPr>
          <a:xfrm>
            <a:off x="3048000" y="-35719"/>
            <a:ext cx="18288000" cy="10863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3851671" y="6840140"/>
            <a:ext cx="750160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21"/>
          </p:nvPr>
        </p:nvSpPr>
        <p:spPr>
          <a:xfrm>
            <a:off x="9763125" y="0"/>
            <a:ext cx="21645563" cy="13733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3851671" y="2768203"/>
            <a:ext cx="7134460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Image"/>
          <p:cNvSpPr>
            <a:spLocks noGrp="1"/>
          </p:cNvSpPr>
          <p:nvPr>
            <p:ph type="pic" sz="half" idx="21"/>
          </p:nvPr>
        </p:nvSpPr>
        <p:spPr>
          <a:xfrm>
            <a:off x="12156281" y="-214313"/>
            <a:ext cx="9358313" cy="1393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874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781732" y="714375"/>
            <a:ext cx="180" cy="112157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9" name="Line"/>
          <p:cNvSpPr/>
          <p:nvPr/>
        </p:nvSpPr>
        <p:spPr>
          <a:xfrm>
            <a:off x="15781729" y="6277570"/>
            <a:ext cx="484945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sz="quarter" idx="21"/>
          </p:nvPr>
        </p:nvSpPr>
        <p:spPr>
          <a:xfrm>
            <a:off x="15940516" y="6447358"/>
            <a:ext cx="9149996" cy="6107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22"/>
          </p:nvPr>
        </p:nvSpPr>
        <p:spPr>
          <a:xfrm>
            <a:off x="15960328" y="-142875"/>
            <a:ext cx="4732735" cy="70365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idx="23"/>
          </p:nvPr>
        </p:nvSpPr>
        <p:spPr>
          <a:xfrm>
            <a:off x="1922859" y="660796"/>
            <a:ext cx="15537657" cy="11325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092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549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006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4638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921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378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835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292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sz="50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000/playlist/677455fd-50fb-4ff1-903c-14f487f6f3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hyperlink" Target="https://myapp.glitch.com/dashboard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yapp.glitch.com/about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VC"/>
          <p:cNvSpPr txBox="1">
            <a:spLocks noGrp="1"/>
          </p:cNvSpPr>
          <p:nvPr>
            <p:ph type="title" idx="4294967295"/>
          </p:nvPr>
        </p:nvSpPr>
        <p:spPr>
          <a:xfrm>
            <a:off x="3851671" y="1695570"/>
            <a:ext cx="16680658" cy="4464844"/>
          </a:xfrm>
          <a:prstGeom prst="rect">
            <a:avLst/>
          </a:prstGeom>
        </p:spPr>
        <p:txBody>
          <a:bodyPr/>
          <a:lstStyle/>
          <a:p>
            <a:r>
              <a:t>MVC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129" name="Screenshot 2023-06-07 at 12.45.22.png" descr="Screenshot 2023-06-07 at 12.45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778" y="1853956"/>
            <a:ext cx="6305404" cy="9604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"/>
          <p:cNvGrpSpPr/>
          <p:nvPr/>
        </p:nvGrpSpPr>
        <p:grpSpPr>
          <a:xfrm>
            <a:off x="9895091" y="2464712"/>
            <a:ext cx="3556191" cy="2247315"/>
            <a:chOff x="0" y="0"/>
            <a:chExt cx="3556189" cy="2247314"/>
          </a:xfrm>
        </p:grpSpPr>
        <p:grpSp>
          <p:nvGrpSpPr>
            <p:cNvPr id="384" name="Group"/>
            <p:cNvGrpSpPr/>
            <p:nvPr/>
          </p:nvGrpSpPr>
          <p:grpSpPr>
            <a:xfrm>
              <a:off x="0" y="0"/>
              <a:ext cx="3556190" cy="2247315"/>
              <a:chOff x="0" y="0"/>
              <a:chExt cx="3556189" cy="2247314"/>
            </a:xfrm>
          </p:grpSpPr>
          <p:pic>
            <p:nvPicPr>
              <p:cNvPr id="382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3556190" cy="22473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3" name="Rectangle"/>
              <p:cNvSpPr/>
              <p:nvPr/>
            </p:nvSpPr>
            <p:spPr>
              <a:xfrm>
                <a:off x="1359941" y="843954"/>
                <a:ext cx="1495379" cy="55940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85" name="router"/>
            <p:cNvSpPr txBox="1"/>
            <p:nvPr/>
          </p:nvSpPr>
          <p:spPr>
            <a:xfrm>
              <a:off x="1527842" y="773074"/>
              <a:ext cx="1320537" cy="701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19785102" y="4652886"/>
            <a:ext cx="3556191" cy="2247315"/>
            <a:chOff x="0" y="0"/>
            <a:chExt cx="3556190" cy="2247314"/>
          </a:xfrm>
        </p:grpSpPr>
        <p:grpSp>
          <p:nvGrpSpPr>
            <p:cNvPr id="389" name="Group"/>
            <p:cNvGrpSpPr/>
            <p:nvPr/>
          </p:nvGrpSpPr>
          <p:grpSpPr>
            <a:xfrm>
              <a:off x="0" y="0"/>
              <a:ext cx="3556191" cy="2247315"/>
              <a:chOff x="0" y="0"/>
              <a:chExt cx="3556190" cy="2247314"/>
            </a:xfrm>
          </p:grpSpPr>
          <p:pic>
            <p:nvPicPr>
              <p:cNvPr id="387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3556191" cy="22473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8" name="Rectangle"/>
              <p:cNvSpPr/>
              <p:nvPr/>
            </p:nvSpPr>
            <p:spPr>
              <a:xfrm>
                <a:off x="1359941" y="843954"/>
                <a:ext cx="1495380" cy="55940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90" name="model"/>
            <p:cNvSpPr txBox="1"/>
            <p:nvPr/>
          </p:nvSpPr>
          <p:spPr>
            <a:xfrm>
              <a:off x="1494406" y="773074"/>
              <a:ext cx="1387410" cy="701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100"/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14766021" y="4617009"/>
            <a:ext cx="3705763" cy="2341837"/>
            <a:chOff x="0" y="0"/>
            <a:chExt cx="3705762" cy="2341835"/>
          </a:xfrm>
        </p:grpSpPr>
        <p:grpSp>
          <p:nvGrpSpPr>
            <p:cNvPr id="394" name="Group"/>
            <p:cNvGrpSpPr/>
            <p:nvPr/>
          </p:nvGrpSpPr>
          <p:grpSpPr>
            <a:xfrm>
              <a:off x="0" y="0"/>
              <a:ext cx="3705763" cy="2341836"/>
              <a:chOff x="0" y="0"/>
              <a:chExt cx="3705762" cy="2341835"/>
            </a:xfrm>
          </p:grpSpPr>
          <p:pic>
            <p:nvPicPr>
              <p:cNvPr id="392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3705763" cy="2341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93" name="Rectangle"/>
              <p:cNvSpPr/>
              <p:nvPr/>
            </p:nvSpPr>
            <p:spPr>
              <a:xfrm>
                <a:off x="1417140" y="879450"/>
                <a:ext cx="1558274" cy="5829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95" name="controller"/>
            <p:cNvSpPr txBox="1"/>
            <p:nvPr/>
          </p:nvSpPr>
          <p:spPr>
            <a:xfrm>
              <a:off x="1557260" y="805590"/>
              <a:ext cx="1445764" cy="73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10044141" y="8439314"/>
            <a:ext cx="3433877" cy="2170019"/>
            <a:chOff x="0" y="0"/>
            <a:chExt cx="3433876" cy="2170018"/>
          </a:xfrm>
        </p:grpSpPr>
        <p:grpSp>
          <p:nvGrpSpPr>
            <p:cNvPr id="399" name="Group"/>
            <p:cNvGrpSpPr/>
            <p:nvPr/>
          </p:nvGrpSpPr>
          <p:grpSpPr>
            <a:xfrm>
              <a:off x="0" y="0"/>
              <a:ext cx="3433877" cy="2170019"/>
              <a:chOff x="0" y="0"/>
              <a:chExt cx="3433876" cy="2170018"/>
            </a:xfrm>
          </p:grpSpPr>
          <p:pic>
            <p:nvPicPr>
              <p:cNvPr id="397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3433877" cy="21700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98" name="Rectangle"/>
              <p:cNvSpPr/>
              <p:nvPr/>
            </p:nvSpPr>
            <p:spPr>
              <a:xfrm>
                <a:off x="1313166" y="814926"/>
                <a:ext cx="1443947" cy="5401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00" name="view"/>
            <p:cNvSpPr txBox="1"/>
            <p:nvPr/>
          </p:nvSpPr>
          <p:spPr>
            <a:xfrm>
              <a:off x="1443006" y="746485"/>
              <a:ext cx="1339691" cy="677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sp>
        <p:nvSpPr>
          <p:cNvPr id="402" name="Rounded Rectangle"/>
          <p:cNvSpPr/>
          <p:nvPr/>
        </p:nvSpPr>
        <p:spPr>
          <a:xfrm>
            <a:off x="737987" y="4811192"/>
            <a:ext cx="1250568" cy="389583"/>
          </a:xfrm>
          <a:prstGeom prst="roundRect">
            <a:avLst>
              <a:gd name="adj" fmla="val 40276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Connection Line"/>
          <p:cNvSpPr/>
          <p:nvPr/>
        </p:nvSpPr>
        <p:spPr>
          <a:xfrm>
            <a:off x="1902687" y="3528083"/>
            <a:ext cx="7992404" cy="1293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040" y="7208"/>
                  <a:pt x="14240" y="8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Connection Line"/>
          <p:cNvSpPr/>
          <p:nvPr/>
        </p:nvSpPr>
        <p:spPr>
          <a:xfrm>
            <a:off x="13451092" y="3376246"/>
            <a:ext cx="3253211" cy="1240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87" extrusionOk="0">
                <a:moveTo>
                  <a:pt x="0" y="249"/>
                </a:moveTo>
                <a:cubicBezTo>
                  <a:pt x="12908" y="-1413"/>
                  <a:pt x="20108" y="5233"/>
                  <a:pt x="21600" y="20187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4" name="Connection Line"/>
          <p:cNvSpPr/>
          <p:nvPr/>
        </p:nvSpPr>
        <p:spPr>
          <a:xfrm>
            <a:off x="18471643" y="6495748"/>
            <a:ext cx="1313460" cy="953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95" extrusionOk="0">
                <a:moveTo>
                  <a:pt x="0" y="0"/>
                </a:moveTo>
                <a:cubicBezTo>
                  <a:pt x="7603" y="17412"/>
                  <a:pt x="14803" y="21600"/>
                  <a:pt x="21600" y="1256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5" name="Connection Line"/>
          <p:cNvSpPr/>
          <p:nvPr/>
        </p:nvSpPr>
        <p:spPr>
          <a:xfrm>
            <a:off x="18471643" y="5243406"/>
            <a:ext cx="1313460" cy="41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3895"/>
                </a:moveTo>
                <a:cubicBezTo>
                  <a:pt x="7198" y="-5377"/>
                  <a:pt x="14398" y="-4601"/>
                  <a:pt x="21600" y="16223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6" name="Connection Line"/>
          <p:cNvSpPr/>
          <p:nvPr/>
        </p:nvSpPr>
        <p:spPr>
          <a:xfrm>
            <a:off x="13477904" y="6958969"/>
            <a:ext cx="3372294" cy="2742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21152" extrusionOk="0">
                <a:moveTo>
                  <a:pt x="0" y="21129"/>
                </a:moveTo>
                <a:cubicBezTo>
                  <a:pt x="14703" y="21600"/>
                  <a:pt x="21600" y="14557"/>
                  <a:pt x="2069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7" name="Connection Line"/>
          <p:cNvSpPr/>
          <p:nvPr/>
        </p:nvSpPr>
        <p:spPr>
          <a:xfrm>
            <a:off x="7760747" y="10609426"/>
            <a:ext cx="3948803" cy="68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8" extrusionOk="0">
                <a:moveTo>
                  <a:pt x="0" y="5633"/>
                </a:moveTo>
                <a:cubicBezTo>
                  <a:pt x="12384" y="21600"/>
                  <a:pt x="19584" y="19722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10" name="Screenshot 2023-05-16 at 11.58.40.png" descr="Screenshot 2023-05-16 at 11.58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71" y="1986315"/>
            <a:ext cx="7172010" cy="413825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411" name="Screenshot 2023-05-16 at 11.59.21.png" descr="Screenshot 2023-05-16 at 11.59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6" y="7486024"/>
            <a:ext cx="7065161" cy="4076599"/>
          </a:xfrm>
          <a:prstGeom prst="rect">
            <a:avLst/>
          </a:prstGeom>
          <a:ln>
            <a:solidFill>
              <a:schemeClr val="accent1">
                <a:hueOff val="-611180"/>
                <a:satOff val="24879"/>
                <a:lumOff val="-26847"/>
              </a:schemeClr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20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423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421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2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24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426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3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429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0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32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router.get(&quot;/playlist/:id&quot;, playlistController.index);"/>
          <p:cNvSpPr txBox="1"/>
          <p:nvPr/>
        </p:nvSpPr>
        <p:spPr>
          <a:xfrm>
            <a:off x="9363223" y="1602284"/>
            <a:ext cx="5948686" cy="358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"/playlist/:id"</a:t>
            </a:r>
            <a:r>
              <a:t>, playlistController.index);</a:t>
            </a:r>
          </a:p>
        </p:txBody>
      </p:sp>
      <p:pic>
        <p:nvPicPr>
          <p:cNvPr id="436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37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442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440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438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9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41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443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2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5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446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7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49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  <p:sp>
        <p:nvSpPr>
          <p:cNvPr id="450" name="routes.js"/>
          <p:cNvSpPr txBox="1"/>
          <p:nvPr/>
        </p:nvSpPr>
        <p:spPr>
          <a:xfrm>
            <a:off x="11890969" y="935156"/>
            <a:ext cx="893192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463" name="Connection Line"/>
          <p:cNvSpPr/>
          <p:nvPr/>
        </p:nvSpPr>
        <p:spPr>
          <a:xfrm>
            <a:off x="10319262" y="1933320"/>
            <a:ext cx="3479984" cy="210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21600" extrusionOk="0">
                <a:moveTo>
                  <a:pt x="0" y="21600"/>
                </a:moveTo>
                <a:cubicBezTo>
                  <a:pt x="14813" y="14344"/>
                  <a:pt x="21600" y="7144"/>
                  <a:pt x="2036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2" name="Rounded Rectangle"/>
          <p:cNvSpPr/>
          <p:nvPr/>
        </p:nvSpPr>
        <p:spPr>
          <a:xfrm>
            <a:off x="12309399" y="1636457"/>
            <a:ext cx="2796596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export const playlistController = {…"/>
          <p:cNvSpPr txBox="1"/>
          <p:nvPr/>
        </p:nvSpPr>
        <p:spPr>
          <a:xfrm>
            <a:off x="12855027" y="3375073"/>
            <a:ext cx="8303668" cy="2390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playlistController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async</a:t>
            </a:r>
            <a:r>
              <a:t> index(request, response)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 = </a:t>
            </a:r>
            <a:r>
              <a:rPr>
                <a:solidFill>
                  <a:srgbClr val="0000FF"/>
                </a:solidFill>
              </a:rPr>
              <a:t>await</a:t>
            </a:r>
            <a:r>
              <a:t> playlistStore.getPlaylistById(request.params.id);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title: </a:t>
            </a:r>
            <a:r>
              <a:rPr>
                <a:solidFill>
                  <a:srgbClr val="A31515"/>
                </a:solidFill>
              </a:rPr>
              <a:t>"Playlist"</a:t>
            </a:r>
            <a:r>
              <a:t>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playlist: playlist,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"playlist-view"</a:t>
            </a:r>
            <a:r>
              <a:t>, viewData);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454" name="playlist-controller.js"/>
          <p:cNvSpPr txBox="1"/>
          <p:nvPr/>
        </p:nvSpPr>
        <p:spPr>
          <a:xfrm>
            <a:off x="13181880" y="2970337"/>
            <a:ext cx="1796416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playlist-controller.js</a:t>
            </a:r>
          </a:p>
        </p:txBody>
      </p:sp>
      <p:sp>
        <p:nvSpPr>
          <p:cNvPr id="455" name="playlist.index(req, res)"/>
          <p:cNvSpPr txBox="1"/>
          <p:nvPr/>
        </p:nvSpPr>
        <p:spPr>
          <a:xfrm>
            <a:off x="10401043" y="4465029"/>
            <a:ext cx="248907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playlist.index(req, res)</a:t>
            </a:r>
          </a:p>
        </p:txBody>
      </p:sp>
      <p:sp>
        <p:nvSpPr>
          <p:cNvPr id="464" name="Connection Line"/>
          <p:cNvSpPr/>
          <p:nvPr/>
        </p:nvSpPr>
        <p:spPr>
          <a:xfrm>
            <a:off x="10319231" y="3757568"/>
            <a:ext cx="2529438" cy="338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71" y="14394"/>
                  <a:pt x="12871" y="7194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61" name="Group"/>
          <p:cNvGrpSpPr/>
          <p:nvPr/>
        </p:nvGrpSpPr>
        <p:grpSpPr>
          <a:xfrm>
            <a:off x="18354792" y="4142357"/>
            <a:ext cx="2489074" cy="1572956"/>
            <a:chOff x="0" y="0"/>
            <a:chExt cx="2489072" cy="1572955"/>
          </a:xfrm>
        </p:grpSpPr>
        <p:grpSp>
          <p:nvGrpSpPr>
            <p:cNvPr id="459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457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58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60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outer.get(&quot;/playlist/:id&quot;, playlistController.index);"/>
          <p:cNvSpPr txBox="1"/>
          <p:nvPr/>
        </p:nvSpPr>
        <p:spPr>
          <a:xfrm>
            <a:off x="9363223" y="1602284"/>
            <a:ext cx="5948686" cy="358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"/playlist/:id"</a:t>
            </a:r>
            <a:r>
              <a:t>, playlistController.index);</a:t>
            </a:r>
          </a:p>
        </p:txBody>
      </p:sp>
      <p:pic>
        <p:nvPicPr>
          <p:cNvPr id="467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68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471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469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0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72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474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3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6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477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8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80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  <p:sp>
        <p:nvSpPr>
          <p:cNvPr id="481" name="routes.js"/>
          <p:cNvSpPr txBox="1"/>
          <p:nvPr/>
        </p:nvSpPr>
        <p:spPr>
          <a:xfrm>
            <a:off x="11890969" y="935156"/>
            <a:ext cx="893192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504" name="Connection Line"/>
          <p:cNvSpPr/>
          <p:nvPr/>
        </p:nvSpPr>
        <p:spPr>
          <a:xfrm>
            <a:off x="10319262" y="1933320"/>
            <a:ext cx="3479984" cy="210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21600" extrusionOk="0">
                <a:moveTo>
                  <a:pt x="0" y="21600"/>
                </a:moveTo>
                <a:cubicBezTo>
                  <a:pt x="14813" y="14344"/>
                  <a:pt x="21600" y="7144"/>
                  <a:pt x="2036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3" name="Rounded Rectangle"/>
          <p:cNvSpPr/>
          <p:nvPr/>
        </p:nvSpPr>
        <p:spPr>
          <a:xfrm>
            <a:off x="12309399" y="1636457"/>
            <a:ext cx="2796596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4" name="export const playlistController = {…"/>
          <p:cNvSpPr txBox="1"/>
          <p:nvPr/>
        </p:nvSpPr>
        <p:spPr>
          <a:xfrm>
            <a:off x="12855027" y="3375073"/>
            <a:ext cx="8593518" cy="2390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playlistController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async</a:t>
            </a:r>
            <a:r>
              <a:t> index(request, response)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 = </a:t>
            </a:r>
            <a:r>
              <a:rPr>
                <a:solidFill>
                  <a:srgbClr val="0000FF"/>
                </a:solidFill>
              </a:rPr>
              <a:t>await</a:t>
            </a:r>
            <a:r>
              <a:t> playlistStore.getPlaylistById(request.params.id);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title: </a:t>
            </a:r>
            <a:r>
              <a:rPr>
                <a:solidFill>
                  <a:srgbClr val="A31515"/>
                </a:solidFill>
              </a:rPr>
              <a:t>"Playlist"</a:t>
            </a:r>
            <a:r>
              <a:t>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playlist: playlist,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"playlist-view"</a:t>
            </a:r>
            <a:r>
              <a:t>, viewData);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485" name="playlist.index(req, res)"/>
          <p:cNvSpPr txBox="1"/>
          <p:nvPr/>
        </p:nvSpPr>
        <p:spPr>
          <a:xfrm>
            <a:off x="10401043" y="4465029"/>
            <a:ext cx="248907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playlist.index(req, res)</a:t>
            </a:r>
          </a:p>
        </p:txBody>
      </p:sp>
      <p:sp>
        <p:nvSpPr>
          <p:cNvPr id="505" name="Connection Line"/>
          <p:cNvSpPr/>
          <p:nvPr/>
        </p:nvSpPr>
        <p:spPr>
          <a:xfrm>
            <a:off x="10319230" y="3765118"/>
            <a:ext cx="2529439" cy="3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78" y="14393"/>
                  <a:pt x="12878" y="7193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7" name="const playlistStore = {  ...   async getPlaylistById(id) {     ...   },  ... };"/>
          <p:cNvSpPr txBox="1"/>
          <p:nvPr/>
        </p:nvSpPr>
        <p:spPr>
          <a:xfrm>
            <a:off x="18509132" y="814884"/>
            <a:ext cx="2829099" cy="19335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const </a:t>
            </a:r>
            <a:r>
              <a:rPr>
                <a:solidFill>
                  <a:srgbClr val="458383"/>
                </a:solidFill>
              </a:rPr>
              <a:t>playlistStore </a:t>
            </a:r>
            <a:r>
              <a:t>= {</a:t>
            </a:r>
            <a:br/>
            <a:br/>
            <a:r>
              <a:t>...</a:t>
            </a:r>
            <a:br/>
            <a:r>
              <a:t>  async </a:t>
            </a:r>
            <a:r>
              <a:rPr>
                <a:solidFill>
                  <a:srgbClr val="7A7A43"/>
                </a:solidFill>
              </a:rPr>
              <a:t>getPlaylistById</a:t>
            </a:r>
            <a:r>
              <a:t>(id) {</a:t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...</a:t>
            </a:r>
            <a:br/>
            <a:r>
              <a:t>  },</a:t>
            </a:r>
            <a:br/>
            <a:br/>
            <a:r>
              <a:t>...</a:t>
            </a:r>
            <a:br/>
            <a:r>
              <a:t>};</a:t>
            </a:r>
          </a:p>
        </p:txBody>
      </p:sp>
      <p:sp>
        <p:nvSpPr>
          <p:cNvPr id="488" name="{…"/>
          <p:cNvSpPr txBox="1"/>
          <p:nvPr/>
        </p:nvSpPr>
        <p:spPr>
          <a:xfrm>
            <a:off x="21549790" y="614144"/>
            <a:ext cx="4847655" cy="20351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"./models/playlists.json"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"playlists"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"My Only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defRPr sz="10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489" name="Rounded Rectangle"/>
          <p:cNvSpPr/>
          <p:nvPr/>
        </p:nvSpPr>
        <p:spPr>
          <a:xfrm>
            <a:off x="14946393" y="3797697"/>
            <a:ext cx="61249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490" name="Connection Line"/>
          <p:cNvCxnSpPr>
            <a:stCxn id="489" idx="0"/>
            <a:endCxn id="487" idx="0"/>
          </p:cNvCxnSpPr>
          <p:nvPr/>
        </p:nvCxnSpPr>
        <p:spPr>
          <a:xfrm flipV="1">
            <a:off x="18008862" y="1781672"/>
            <a:ext cx="1914820" cy="2182714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grpSp>
        <p:nvGrpSpPr>
          <p:cNvPr id="495" name="Group"/>
          <p:cNvGrpSpPr/>
          <p:nvPr/>
        </p:nvGrpSpPr>
        <p:grpSpPr>
          <a:xfrm>
            <a:off x="15683996" y="17972"/>
            <a:ext cx="2489074" cy="1572957"/>
            <a:chOff x="0" y="0"/>
            <a:chExt cx="2489072" cy="1572955"/>
          </a:xfrm>
        </p:grpSpPr>
        <p:grpSp>
          <p:nvGrpSpPr>
            <p:cNvPr id="493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491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92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94" name="model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100"/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18354792" y="4142357"/>
            <a:ext cx="2489074" cy="1572956"/>
            <a:chOff x="0" y="0"/>
            <a:chExt cx="2489072" cy="1572955"/>
          </a:xfrm>
        </p:grpSpPr>
        <p:grpSp>
          <p:nvGrpSpPr>
            <p:cNvPr id="498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496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97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501" name="playlist-controller.js"/>
          <p:cNvSpPr txBox="1"/>
          <p:nvPr/>
        </p:nvSpPr>
        <p:spPr>
          <a:xfrm>
            <a:off x="13181880" y="2970337"/>
            <a:ext cx="1796416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playlist-controller.js</a:t>
            </a:r>
          </a:p>
        </p:txBody>
      </p:sp>
      <p:sp>
        <p:nvSpPr>
          <p:cNvPr id="502" name="{…"/>
          <p:cNvSpPr txBox="1"/>
          <p:nvPr/>
        </p:nvSpPr>
        <p:spPr>
          <a:xfrm>
            <a:off x="21599667" y="2829395"/>
            <a:ext cx="5489923" cy="3711576"/>
          </a:xfrm>
          <a:prstGeom prst="rect">
            <a:avLst/>
          </a:prstGeom>
          <a:ln w="12700">
            <a:solidFill>
              <a:srgbClr val="ABABA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"./models/tracks.json"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"tracks"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router.get(&quot;/playlist/:id&quot;, playlistController.index);"/>
          <p:cNvSpPr txBox="1"/>
          <p:nvPr/>
        </p:nvSpPr>
        <p:spPr>
          <a:xfrm>
            <a:off x="9363223" y="1602284"/>
            <a:ext cx="5948686" cy="358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"/playlist/:id"</a:t>
            </a:r>
            <a:r>
              <a:t>, playlistController.index);</a:t>
            </a:r>
          </a:p>
        </p:txBody>
      </p:sp>
      <p:pic>
        <p:nvPicPr>
          <p:cNvPr id="508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09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512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510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11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13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515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0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7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518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9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521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  <p:sp>
        <p:nvSpPr>
          <p:cNvPr id="522" name="routes.js"/>
          <p:cNvSpPr txBox="1"/>
          <p:nvPr/>
        </p:nvSpPr>
        <p:spPr>
          <a:xfrm>
            <a:off x="11890969" y="935156"/>
            <a:ext cx="893192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561" name="Connection Line"/>
          <p:cNvSpPr/>
          <p:nvPr/>
        </p:nvSpPr>
        <p:spPr>
          <a:xfrm>
            <a:off x="10319262" y="1933320"/>
            <a:ext cx="3479984" cy="210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21600" extrusionOk="0">
                <a:moveTo>
                  <a:pt x="0" y="21600"/>
                </a:moveTo>
                <a:cubicBezTo>
                  <a:pt x="14813" y="14344"/>
                  <a:pt x="21600" y="7144"/>
                  <a:pt x="2036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4" name="Rounded Rectangle"/>
          <p:cNvSpPr/>
          <p:nvPr/>
        </p:nvSpPr>
        <p:spPr>
          <a:xfrm>
            <a:off x="12309399" y="1636457"/>
            <a:ext cx="2796596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export const playlistController = {…"/>
          <p:cNvSpPr txBox="1"/>
          <p:nvPr/>
        </p:nvSpPr>
        <p:spPr>
          <a:xfrm>
            <a:off x="12855027" y="3375073"/>
            <a:ext cx="8593518" cy="2390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playlistController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async</a:t>
            </a:r>
            <a:r>
              <a:t> index(request, response)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 = </a:t>
            </a:r>
            <a:r>
              <a:rPr>
                <a:solidFill>
                  <a:srgbClr val="0000FF"/>
                </a:solidFill>
              </a:rPr>
              <a:t>await</a:t>
            </a:r>
            <a:r>
              <a:t> playlistStore.getPlaylistById(request.params.id);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title: </a:t>
            </a:r>
            <a:r>
              <a:rPr>
                <a:solidFill>
                  <a:srgbClr val="A31515"/>
                </a:solidFill>
              </a:rPr>
              <a:t>"Playlist"</a:t>
            </a:r>
            <a:r>
              <a:t>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playlist: playlist,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"playlist-view"</a:t>
            </a:r>
            <a:r>
              <a:t>, viewData);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526" name="playlist.index(req, res)"/>
          <p:cNvSpPr txBox="1"/>
          <p:nvPr/>
        </p:nvSpPr>
        <p:spPr>
          <a:xfrm>
            <a:off x="10401043" y="4465029"/>
            <a:ext cx="248907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playlist.index(req, res)</a:t>
            </a:r>
          </a:p>
        </p:txBody>
      </p:sp>
      <p:sp>
        <p:nvSpPr>
          <p:cNvPr id="562" name="Connection Line"/>
          <p:cNvSpPr/>
          <p:nvPr/>
        </p:nvSpPr>
        <p:spPr>
          <a:xfrm>
            <a:off x="10319230" y="3765118"/>
            <a:ext cx="2529439" cy="3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78" y="14393"/>
                  <a:pt x="12878" y="7193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8" name="const playlistStore = {  ...   async getPlaylistById(id) {     ...   },  ... };"/>
          <p:cNvSpPr txBox="1"/>
          <p:nvPr/>
        </p:nvSpPr>
        <p:spPr>
          <a:xfrm>
            <a:off x="18509132" y="814884"/>
            <a:ext cx="2829099" cy="19335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const </a:t>
            </a:r>
            <a:r>
              <a:rPr>
                <a:solidFill>
                  <a:srgbClr val="458383"/>
                </a:solidFill>
              </a:rPr>
              <a:t>playlistStore </a:t>
            </a:r>
            <a:r>
              <a:t>= {</a:t>
            </a:r>
            <a:br/>
            <a:br/>
            <a:r>
              <a:t>...</a:t>
            </a:r>
            <a:br/>
            <a:r>
              <a:t>  async </a:t>
            </a:r>
            <a:r>
              <a:rPr>
                <a:solidFill>
                  <a:srgbClr val="7A7A43"/>
                </a:solidFill>
              </a:rPr>
              <a:t>getPlaylistById</a:t>
            </a:r>
            <a:r>
              <a:t>(id) {</a:t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...</a:t>
            </a:r>
            <a:br/>
            <a:r>
              <a:t>  },</a:t>
            </a:r>
            <a:br/>
            <a:br/>
            <a:r>
              <a:t>...</a:t>
            </a:r>
            <a:br/>
            <a:r>
              <a:t>};</a:t>
            </a:r>
          </a:p>
        </p:txBody>
      </p:sp>
      <p:sp>
        <p:nvSpPr>
          <p:cNvPr id="529" name="{…"/>
          <p:cNvSpPr txBox="1"/>
          <p:nvPr/>
        </p:nvSpPr>
        <p:spPr>
          <a:xfrm>
            <a:off x="21549790" y="614144"/>
            <a:ext cx="4847655" cy="20351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"./models/playlists.json"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"playlists"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"My Only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defRPr sz="10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530" name="Rounded Rectangle"/>
          <p:cNvSpPr/>
          <p:nvPr/>
        </p:nvSpPr>
        <p:spPr>
          <a:xfrm>
            <a:off x="14946393" y="3797697"/>
            <a:ext cx="61249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531" name="Connection Line"/>
          <p:cNvCxnSpPr>
            <a:cxnSpLocks/>
          </p:cNvCxnSpPr>
          <p:nvPr/>
        </p:nvCxnSpPr>
        <p:spPr>
          <a:xfrm flipV="1">
            <a:off x="18173072" y="1794294"/>
            <a:ext cx="1426143" cy="1785067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grpSp>
        <p:nvGrpSpPr>
          <p:cNvPr id="536" name="Group"/>
          <p:cNvGrpSpPr/>
          <p:nvPr/>
        </p:nvGrpSpPr>
        <p:grpSpPr>
          <a:xfrm>
            <a:off x="15683996" y="17972"/>
            <a:ext cx="2489074" cy="1572957"/>
            <a:chOff x="0" y="0"/>
            <a:chExt cx="2489072" cy="1572955"/>
          </a:xfrm>
        </p:grpSpPr>
        <p:grpSp>
          <p:nvGrpSpPr>
            <p:cNvPr id="534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532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3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35" name="model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100"/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18354792" y="4142357"/>
            <a:ext cx="2489074" cy="1572956"/>
            <a:chOff x="0" y="0"/>
            <a:chExt cx="2489072" cy="1572955"/>
          </a:xfrm>
        </p:grpSpPr>
        <p:grpSp>
          <p:nvGrpSpPr>
            <p:cNvPr id="539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537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8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40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542" name="playlist-controller.js"/>
          <p:cNvSpPr txBox="1"/>
          <p:nvPr/>
        </p:nvSpPr>
        <p:spPr>
          <a:xfrm>
            <a:off x="13181880" y="2970337"/>
            <a:ext cx="1796416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playlist-controller.js</a:t>
            </a:r>
          </a:p>
        </p:txBody>
      </p:sp>
      <p:sp>
        <p:nvSpPr>
          <p:cNvPr id="543" name="{…"/>
          <p:cNvSpPr txBox="1"/>
          <p:nvPr/>
        </p:nvSpPr>
        <p:spPr>
          <a:xfrm>
            <a:off x="21599667" y="2829395"/>
            <a:ext cx="5489923" cy="3711576"/>
          </a:xfrm>
          <a:prstGeom prst="rect">
            <a:avLst/>
          </a:prstGeom>
          <a:ln w="12700">
            <a:solidFill>
              <a:srgbClr val="ABABA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"./models/tracks.json"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"tracks"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544" name="{{&gt; menu}}…"/>
          <p:cNvSpPr txBox="1"/>
          <p:nvPr/>
        </p:nvSpPr>
        <p:spPr>
          <a:xfrm>
            <a:off x="13194343" y="7179860"/>
            <a:ext cx="3120826" cy="18399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{{playlist.title}}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add-track}}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list-tracks}}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545" name="playlist-view.hbs"/>
          <p:cNvSpPr txBox="1"/>
          <p:nvPr/>
        </p:nvSpPr>
        <p:spPr>
          <a:xfrm>
            <a:off x="12963615" y="6808418"/>
            <a:ext cx="1796416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playlist-view.hbs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3476730" y="8532916"/>
            <a:ext cx="1624161" cy="17980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7" name="viewData = {…"/>
          <p:cNvSpPr txBox="1"/>
          <p:nvPr/>
        </p:nvSpPr>
        <p:spPr>
          <a:xfrm>
            <a:off x="21137791" y="6790895"/>
            <a:ext cx="6847923" cy="3902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‘Playlist’</a:t>
            </a:r>
            <a:r>
              <a:t>,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playlist: {</a:t>
            </a:r>
          </a:p>
          <a:p>
            <a:pPr lvl="1"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t>: "677455fd-50fb-4ff1-903</a:t>
            </a:r>
            <a:br/>
            <a:r>
              <a:t>  </a:t>
            </a:r>
            <a:r>
              <a:rPr>
                <a:solidFill>
                  <a:srgbClr val="66187A"/>
                </a:solidFill>
              </a:rPr>
              <a:t>"title"</a:t>
            </a:r>
            <a:r>
              <a:t>: “My Only Playlist",</a:t>
            </a:r>
            <a:br/>
            <a:r>
              <a:t>  "tracks": [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  <a:br/>
            <a:r>
              <a:t>};</a:t>
            </a:r>
          </a:p>
        </p:txBody>
      </p:sp>
      <p:sp>
        <p:nvSpPr>
          <p:cNvPr id="548" name="&lt;table class=&quot;table is-fullwidth&quot;&gt;…"/>
          <p:cNvSpPr txBox="1"/>
          <p:nvPr/>
        </p:nvSpPr>
        <p:spPr>
          <a:xfrm>
            <a:off x="17289243" y="6569102"/>
            <a:ext cx="3287863" cy="477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"table is-fullwidth"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Track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Artist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Duration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#each</a:t>
            </a:r>
            <a:r>
              <a:t> playlist.tracks}}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{{title}}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{{artist}}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{{duration}}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/each</a:t>
            </a:r>
            <a:r>
              <a:t>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&lt;/table&gt;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549" name="list-tracks.hbs"/>
          <p:cNvSpPr txBox="1"/>
          <p:nvPr/>
        </p:nvSpPr>
        <p:spPr>
          <a:xfrm>
            <a:off x="17190432" y="6194826"/>
            <a:ext cx="1636861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list-tracks.hbs</a:t>
            </a:r>
          </a:p>
        </p:txBody>
      </p:sp>
      <p:cxnSp>
        <p:nvCxnSpPr>
          <p:cNvPr id="550" name="Connection Line"/>
          <p:cNvCxnSpPr>
            <a:cxnSpLocks/>
          </p:cNvCxnSpPr>
          <p:nvPr/>
        </p:nvCxnSpPr>
        <p:spPr>
          <a:xfrm flipV="1">
            <a:off x="24344628" y="6383547"/>
            <a:ext cx="0" cy="407348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551" name="Connection Line"/>
          <p:cNvCxnSpPr>
            <a:cxnSpLocks/>
          </p:cNvCxnSpPr>
          <p:nvPr/>
        </p:nvCxnSpPr>
        <p:spPr>
          <a:xfrm flipV="1">
            <a:off x="15544800" y="5765849"/>
            <a:ext cx="362309" cy="1330182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552" name="Connection Line"/>
          <p:cNvCxnSpPr>
            <a:cxnSpLocks/>
            <a:endCxn id="547" idx="1"/>
          </p:cNvCxnSpPr>
          <p:nvPr/>
        </p:nvCxnSpPr>
        <p:spPr>
          <a:xfrm>
            <a:off x="20577106" y="8741933"/>
            <a:ext cx="560685" cy="0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553" name="Connection Line"/>
          <p:cNvCxnSpPr>
            <a:cxnSpLocks/>
            <a:endCxn id="548" idx="1"/>
          </p:cNvCxnSpPr>
          <p:nvPr/>
        </p:nvCxnSpPr>
        <p:spPr>
          <a:xfrm>
            <a:off x="15100891" y="8741933"/>
            <a:ext cx="2188352" cy="216357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554" name="Connection Line"/>
          <p:cNvCxnSpPr>
            <a:cxnSpLocks/>
          </p:cNvCxnSpPr>
          <p:nvPr/>
        </p:nvCxnSpPr>
        <p:spPr>
          <a:xfrm flipH="1" flipV="1">
            <a:off x="19599215" y="5900468"/>
            <a:ext cx="1739016" cy="483079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grpSp>
        <p:nvGrpSpPr>
          <p:cNvPr id="559" name="Group"/>
          <p:cNvGrpSpPr/>
          <p:nvPr/>
        </p:nvGrpSpPr>
        <p:grpSpPr>
          <a:xfrm>
            <a:off x="10112395" y="7096031"/>
            <a:ext cx="2489074" cy="1572956"/>
            <a:chOff x="0" y="0"/>
            <a:chExt cx="2489072" cy="1572955"/>
          </a:xfrm>
        </p:grpSpPr>
        <p:grpSp>
          <p:nvGrpSpPr>
            <p:cNvPr id="557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555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56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58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outer.get(&quot;/playlist/:id&quot;, playlistController.index);"/>
          <p:cNvSpPr txBox="1"/>
          <p:nvPr/>
        </p:nvSpPr>
        <p:spPr>
          <a:xfrm>
            <a:off x="9363223" y="1602284"/>
            <a:ext cx="5948686" cy="358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"/playlist/:id"</a:t>
            </a:r>
            <a:r>
              <a:t>, playlistController.index);</a:t>
            </a:r>
          </a:p>
        </p:txBody>
      </p:sp>
      <p:pic>
        <p:nvPicPr>
          <p:cNvPr id="565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66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571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569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567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68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70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572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0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4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575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6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215271" y="12908699"/>
            <a:ext cx="409780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578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  <p:sp>
        <p:nvSpPr>
          <p:cNvPr id="579" name="routes.js"/>
          <p:cNvSpPr txBox="1"/>
          <p:nvPr/>
        </p:nvSpPr>
        <p:spPr>
          <a:xfrm>
            <a:off x="11890969" y="935156"/>
            <a:ext cx="893192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621" name="Connection Line"/>
          <p:cNvSpPr/>
          <p:nvPr/>
        </p:nvSpPr>
        <p:spPr>
          <a:xfrm>
            <a:off x="10319262" y="1933320"/>
            <a:ext cx="3479984" cy="210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21600" extrusionOk="0">
                <a:moveTo>
                  <a:pt x="0" y="21600"/>
                </a:moveTo>
                <a:cubicBezTo>
                  <a:pt x="14813" y="14344"/>
                  <a:pt x="21600" y="7144"/>
                  <a:pt x="2036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1" name="Rounded Rectangle"/>
          <p:cNvSpPr/>
          <p:nvPr/>
        </p:nvSpPr>
        <p:spPr>
          <a:xfrm>
            <a:off x="12309399" y="1636457"/>
            <a:ext cx="2796596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2" name="export const playlistController = {…"/>
          <p:cNvSpPr txBox="1"/>
          <p:nvPr/>
        </p:nvSpPr>
        <p:spPr>
          <a:xfrm>
            <a:off x="12855027" y="3375073"/>
            <a:ext cx="8593518" cy="2390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playlistController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async</a:t>
            </a:r>
            <a:r>
              <a:t> index(request, response)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 = </a:t>
            </a:r>
            <a:r>
              <a:rPr>
                <a:solidFill>
                  <a:srgbClr val="0000FF"/>
                </a:solidFill>
              </a:rPr>
              <a:t>await</a:t>
            </a:r>
            <a:r>
              <a:t> playlistStore.getPlaylistById(request.params.id);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title: </a:t>
            </a:r>
            <a:r>
              <a:rPr>
                <a:solidFill>
                  <a:srgbClr val="A31515"/>
                </a:solidFill>
              </a:rPr>
              <a:t>"Playlist"</a:t>
            </a:r>
            <a:r>
              <a:t>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playlist: playlist,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"playlist-view"</a:t>
            </a:r>
            <a:r>
              <a:t>, viewData);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583" name="playlist.index(req, res)"/>
          <p:cNvSpPr txBox="1"/>
          <p:nvPr/>
        </p:nvSpPr>
        <p:spPr>
          <a:xfrm>
            <a:off x="10401043" y="4465029"/>
            <a:ext cx="248907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playlist.index(req, res)</a:t>
            </a:r>
          </a:p>
        </p:txBody>
      </p:sp>
      <p:sp>
        <p:nvSpPr>
          <p:cNvPr id="622" name="Connection Line"/>
          <p:cNvSpPr/>
          <p:nvPr/>
        </p:nvSpPr>
        <p:spPr>
          <a:xfrm>
            <a:off x="10319230" y="3765118"/>
            <a:ext cx="2529439" cy="3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78" y="14393"/>
                  <a:pt x="12878" y="7193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85" name="const playlistStore = {  ...   async getPlaylistById(id) {     ...   },  ... };"/>
          <p:cNvSpPr txBox="1"/>
          <p:nvPr/>
        </p:nvSpPr>
        <p:spPr>
          <a:xfrm>
            <a:off x="18509132" y="814884"/>
            <a:ext cx="2829099" cy="19335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const </a:t>
            </a:r>
            <a:r>
              <a:rPr>
                <a:solidFill>
                  <a:srgbClr val="458383"/>
                </a:solidFill>
              </a:rPr>
              <a:t>playlistStore </a:t>
            </a:r>
            <a:r>
              <a:t>= {</a:t>
            </a:r>
            <a:br/>
            <a:br/>
            <a:r>
              <a:t>...</a:t>
            </a:r>
            <a:br/>
            <a:r>
              <a:t>  async </a:t>
            </a:r>
            <a:r>
              <a:rPr>
                <a:solidFill>
                  <a:srgbClr val="7A7A43"/>
                </a:solidFill>
              </a:rPr>
              <a:t>getPlaylistById</a:t>
            </a:r>
            <a:r>
              <a:t>(id) {</a:t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...</a:t>
            </a:r>
            <a:br/>
            <a:r>
              <a:t>  },</a:t>
            </a:r>
            <a:br/>
            <a:br/>
            <a:r>
              <a:t>...</a:t>
            </a:r>
            <a:br/>
            <a:r>
              <a:t>};</a:t>
            </a:r>
          </a:p>
        </p:txBody>
      </p:sp>
      <p:sp>
        <p:nvSpPr>
          <p:cNvPr id="586" name="{…"/>
          <p:cNvSpPr txBox="1"/>
          <p:nvPr/>
        </p:nvSpPr>
        <p:spPr>
          <a:xfrm>
            <a:off x="21375676" y="359663"/>
            <a:ext cx="4847655" cy="20351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451A5"/>
                </a:solidFill>
              </a:rPr>
              <a:t>"file"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"./models/</a:t>
            </a:r>
            <a:r>
              <a:rPr dirty="0" err="1"/>
              <a:t>playlists.json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"playlists"</a:t>
            </a:r>
            <a:r>
              <a:rPr dirty="0"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"title"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"My Only Playlist"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"_id"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"677455fd-50fb-4ff1-903c-14f487f6f394"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  <a:p>
            <a:pPr algn="l" defTabSz="457200">
              <a:defRPr sz="10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587" name="Rounded Rectangle"/>
          <p:cNvSpPr/>
          <p:nvPr/>
        </p:nvSpPr>
        <p:spPr>
          <a:xfrm>
            <a:off x="14946393" y="3797697"/>
            <a:ext cx="61249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588" name="Connection Line"/>
          <p:cNvCxnSpPr>
            <a:stCxn id="587" idx="0"/>
            <a:endCxn id="585" idx="0"/>
          </p:cNvCxnSpPr>
          <p:nvPr/>
        </p:nvCxnSpPr>
        <p:spPr>
          <a:xfrm flipV="1">
            <a:off x="18008862" y="1781672"/>
            <a:ext cx="1914820" cy="2182714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grpSp>
        <p:nvGrpSpPr>
          <p:cNvPr id="593" name="Group"/>
          <p:cNvGrpSpPr/>
          <p:nvPr/>
        </p:nvGrpSpPr>
        <p:grpSpPr>
          <a:xfrm>
            <a:off x="15683996" y="17972"/>
            <a:ext cx="2489074" cy="1572957"/>
            <a:chOff x="0" y="0"/>
            <a:chExt cx="2489072" cy="1572955"/>
          </a:xfrm>
        </p:grpSpPr>
        <p:grpSp>
          <p:nvGrpSpPr>
            <p:cNvPr id="591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589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0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92" name="model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100"/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598" name="Group"/>
          <p:cNvGrpSpPr/>
          <p:nvPr/>
        </p:nvGrpSpPr>
        <p:grpSpPr>
          <a:xfrm>
            <a:off x="18354792" y="4142357"/>
            <a:ext cx="2489074" cy="1572956"/>
            <a:chOff x="0" y="0"/>
            <a:chExt cx="2489072" cy="1572955"/>
          </a:xfrm>
        </p:grpSpPr>
        <p:grpSp>
          <p:nvGrpSpPr>
            <p:cNvPr id="596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594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95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97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599" name="playlist-controller.js"/>
          <p:cNvSpPr txBox="1"/>
          <p:nvPr/>
        </p:nvSpPr>
        <p:spPr>
          <a:xfrm>
            <a:off x="13181880" y="2970337"/>
            <a:ext cx="1796416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playlist-controller.js</a:t>
            </a:r>
          </a:p>
        </p:txBody>
      </p:sp>
      <p:sp>
        <p:nvSpPr>
          <p:cNvPr id="600" name="{…"/>
          <p:cNvSpPr txBox="1"/>
          <p:nvPr/>
        </p:nvSpPr>
        <p:spPr>
          <a:xfrm>
            <a:off x="21169126" y="2747758"/>
            <a:ext cx="5489923" cy="3711576"/>
          </a:xfrm>
          <a:prstGeom prst="rect">
            <a:avLst/>
          </a:prstGeom>
          <a:ln w="12700">
            <a:solidFill>
              <a:srgbClr val="ABABA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451A5"/>
                </a:solidFill>
              </a:rPr>
              <a:t>"file"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"./models/</a:t>
            </a:r>
            <a:r>
              <a:rPr dirty="0" err="1"/>
              <a:t>tracks.json</a:t>
            </a:r>
            <a:r>
              <a:rPr dirty="0"/>
              <a:t>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"tracks"</a:t>
            </a:r>
            <a:r>
              <a:rPr dirty="0"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"title"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"track 1"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"artist"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A31515"/>
                </a:solidFill>
              </a:rPr>
              <a:t>"ME"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"duration"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98658"/>
                </a:solidFill>
              </a:rPr>
              <a:t>12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"_id"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"a572147e-a592-4e9e-baa5-aad435be819d"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</a:t>
            </a:r>
            <a:r>
              <a:rPr dirty="0" err="1">
                <a:solidFill>
                  <a:srgbClr val="0451A5"/>
                </a:solidFill>
              </a:rPr>
              <a:t>playlistid</a:t>
            </a:r>
            <a:r>
              <a:rPr dirty="0">
                <a:solidFill>
                  <a:srgbClr val="0451A5"/>
                </a:solidFill>
              </a:rPr>
              <a:t>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"677455fd-50fb-4ff1-903c-14f487f6f394"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"title"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"track 2"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"artist"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A31515"/>
                </a:solidFill>
              </a:rPr>
              <a:t>"ME"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"duration"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>
                <a:solidFill>
                  <a:srgbClr val="098658"/>
                </a:solidFill>
              </a:rPr>
              <a:t>32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"_id"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"65229f82-9bc0-4292-8fef-932b6c441b39"</a:t>
            </a:r>
            <a:r>
              <a:rPr dirty="0"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>
                <a:solidFill>
                  <a:srgbClr val="0451A5"/>
                </a:solidFill>
              </a:rPr>
              <a:t>"</a:t>
            </a:r>
            <a:r>
              <a:rPr dirty="0" err="1">
                <a:solidFill>
                  <a:srgbClr val="0451A5"/>
                </a:solidFill>
              </a:rPr>
              <a:t>playlistid</a:t>
            </a:r>
            <a:r>
              <a:rPr dirty="0">
                <a:solidFill>
                  <a:srgbClr val="0451A5"/>
                </a:solidFill>
              </a:rPr>
              <a:t>"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dirty="0"/>
              <a:t>"677455fd-50fb-4ff1-903c-14f487f6f394"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601" name="{{&gt; menu}}…"/>
          <p:cNvSpPr txBox="1"/>
          <p:nvPr/>
        </p:nvSpPr>
        <p:spPr>
          <a:xfrm>
            <a:off x="11070897" y="7158372"/>
            <a:ext cx="3120826" cy="18399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{{playlist.title}}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add-track}}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list-tracks}}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602" name="playlist-view.hbs"/>
          <p:cNvSpPr txBox="1"/>
          <p:nvPr/>
        </p:nvSpPr>
        <p:spPr>
          <a:xfrm>
            <a:off x="10840169" y="6786930"/>
            <a:ext cx="1796416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playlist-view.hbs</a:t>
            </a:r>
          </a:p>
        </p:txBody>
      </p:sp>
      <p:sp>
        <p:nvSpPr>
          <p:cNvPr id="603" name="Rounded Rectangle"/>
          <p:cNvSpPr/>
          <p:nvPr/>
        </p:nvSpPr>
        <p:spPr>
          <a:xfrm>
            <a:off x="11353284" y="8511428"/>
            <a:ext cx="1624161" cy="17980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4" name="viewData = {…"/>
          <p:cNvSpPr txBox="1"/>
          <p:nvPr/>
        </p:nvSpPr>
        <p:spPr>
          <a:xfrm>
            <a:off x="19014345" y="7047253"/>
            <a:ext cx="6847923" cy="3902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‘Playlist’</a:t>
            </a:r>
            <a:r>
              <a:t>,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playlist: {</a:t>
            </a:r>
          </a:p>
          <a:p>
            <a:pPr lvl="1"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t>: "677455fd-50fb-4ff1-903</a:t>
            </a:r>
            <a:br/>
            <a:r>
              <a:t>  </a:t>
            </a:r>
            <a:r>
              <a:rPr>
                <a:solidFill>
                  <a:srgbClr val="66187A"/>
                </a:solidFill>
              </a:rPr>
              <a:t>"title"</a:t>
            </a:r>
            <a:r>
              <a:t>: “My Only Playlist",</a:t>
            </a:r>
            <a:br/>
            <a:r>
              <a:t>  "tracks": [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  <a:br/>
            <a:r>
              <a:t>};</a:t>
            </a:r>
          </a:p>
        </p:txBody>
      </p:sp>
      <p:sp>
        <p:nvSpPr>
          <p:cNvPr id="605" name="&lt;table class=&quot;table is-fullwidth&quot;&gt;…"/>
          <p:cNvSpPr txBox="1"/>
          <p:nvPr/>
        </p:nvSpPr>
        <p:spPr>
          <a:xfrm>
            <a:off x="15165797" y="6464010"/>
            <a:ext cx="3287863" cy="494558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"table is-fullwidth"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Track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Artist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Duration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#each</a:t>
            </a:r>
            <a:r>
              <a:t> playlist.tracks}}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{{title}}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{{artist}}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{{duration}}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/each</a:t>
            </a:r>
            <a:r>
              <a:t>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&lt;/table&gt;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606" name="list-tracks.hbs"/>
          <p:cNvSpPr txBox="1"/>
          <p:nvPr/>
        </p:nvSpPr>
        <p:spPr>
          <a:xfrm>
            <a:off x="15066986" y="6173338"/>
            <a:ext cx="1636861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list-tracks.hbs</a:t>
            </a:r>
          </a:p>
        </p:txBody>
      </p:sp>
      <p:cxnSp>
        <p:nvCxnSpPr>
          <p:cNvPr id="607" name="Connection Line"/>
          <p:cNvCxnSpPr>
            <a:cxnSpLocks/>
          </p:cNvCxnSpPr>
          <p:nvPr/>
        </p:nvCxnSpPr>
        <p:spPr>
          <a:xfrm flipV="1">
            <a:off x="21420161" y="6501376"/>
            <a:ext cx="0" cy="617557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08" name="Connection Line"/>
          <p:cNvCxnSpPr>
            <a:cxnSpLocks/>
            <a:stCxn id="601" idx="0"/>
          </p:cNvCxnSpPr>
          <p:nvPr/>
        </p:nvCxnSpPr>
        <p:spPr>
          <a:xfrm flipV="1">
            <a:off x="12631310" y="5810819"/>
            <a:ext cx="1191433" cy="1347553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09" name="Connection Line"/>
          <p:cNvCxnSpPr>
            <a:cxnSpLocks/>
          </p:cNvCxnSpPr>
          <p:nvPr/>
        </p:nvCxnSpPr>
        <p:spPr>
          <a:xfrm flipV="1">
            <a:off x="18453660" y="8720445"/>
            <a:ext cx="560685" cy="1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10" name="Connection Line"/>
          <p:cNvCxnSpPr>
            <a:cxnSpLocks/>
          </p:cNvCxnSpPr>
          <p:nvPr/>
        </p:nvCxnSpPr>
        <p:spPr>
          <a:xfrm>
            <a:off x="13076256" y="8673246"/>
            <a:ext cx="2209754" cy="308540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11" name="Connection Line"/>
          <p:cNvCxnSpPr>
            <a:cxnSpLocks/>
          </p:cNvCxnSpPr>
          <p:nvPr/>
        </p:nvCxnSpPr>
        <p:spPr>
          <a:xfrm flipH="1" flipV="1">
            <a:off x="18320111" y="5875772"/>
            <a:ext cx="986541" cy="1060100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grpSp>
        <p:nvGrpSpPr>
          <p:cNvPr id="616" name="Group"/>
          <p:cNvGrpSpPr/>
          <p:nvPr/>
        </p:nvGrpSpPr>
        <p:grpSpPr>
          <a:xfrm>
            <a:off x="7988949" y="7074543"/>
            <a:ext cx="2489074" cy="1572956"/>
            <a:chOff x="0" y="0"/>
            <a:chExt cx="2489072" cy="1572955"/>
          </a:xfrm>
        </p:grpSpPr>
        <p:grpSp>
          <p:nvGrpSpPr>
            <p:cNvPr id="614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612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13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15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sp>
        <p:nvSpPr>
          <p:cNvPr id="617" name="&lt;!DOCTYPE html&gt; &lt;html&gt;   &lt;head&gt;     ...…"/>
          <p:cNvSpPr txBox="1"/>
          <p:nvPr/>
        </p:nvSpPr>
        <p:spPr>
          <a:xfrm>
            <a:off x="6710240" y="10513165"/>
            <a:ext cx="7731642" cy="25141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algn="l" defTabSz="642937">
              <a:defRPr sz="1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...  </a:t>
            </a:r>
          </a:p>
          <a:p>
            <a:pPr algn="l" defTabSz="642937">
              <a:defRPr sz="1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{{{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}}}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618" name="main.hbs"/>
          <p:cNvSpPr txBox="1"/>
          <p:nvPr/>
        </p:nvSpPr>
        <p:spPr>
          <a:xfrm>
            <a:off x="6714809" y="10255035"/>
            <a:ext cx="956996" cy="39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main.hbs</a:t>
            </a:r>
          </a:p>
        </p:txBody>
      </p:sp>
      <p:sp>
        <p:nvSpPr>
          <p:cNvPr id="623" name="Connection Line"/>
          <p:cNvSpPr/>
          <p:nvPr/>
        </p:nvSpPr>
        <p:spPr>
          <a:xfrm>
            <a:off x="8044793" y="8895246"/>
            <a:ext cx="3019755" cy="3274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20" y="12560"/>
                  <a:pt x="12620" y="5360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outer.get(&quot;/playlist/:id&quot;, playlistController.index);"/>
          <p:cNvSpPr txBox="1"/>
          <p:nvPr/>
        </p:nvSpPr>
        <p:spPr>
          <a:xfrm>
            <a:off x="9363223" y="1602284"/>
            <a:ext cx="5948686" cy="358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"/playlist/:id"</a:t>
            </a:r>
            <a:r>
              <a:t>, playlistController.index);</a:t>
            </a:r>
          </a:p>
        </p:txBody>
      </p:sp>
      <p:pic>
        <p:nvPicPr>
          <p:cNvPr id="626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rcRect l="4150" t="66331" r="2539" b="399"/>
          <a:stretch>
            <a:fillRect/>
          </a:stretch>
        </p:blipFill>
        <p:spPr>
          <a:xfrm>
            <a:off x="371976" y="1422050"/>
            <a:ext cx="8139232" cy="1674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627" name="...…"/>
          <p:cNvSpPr txBox="1"/>
          <p:nvPr/>
        </p:nvSpPr>
        <p:spPr>
          <a:xfrm>
            <a:off x="219450" y="3579361"/>
            <a:ext cx="6847923" cy="11969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&lt;h2 class="title"&gt;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My Only Playlist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&lt;/h2&gt;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&lt;a href="</a:t>
            </a:r>
            <a:r>
              <a:rPr u="sng">
                <a:hlinkClick r:id="rId3"/>
              </a:rPr>
              <a:t>/playlist/677455fd-50fb-4ff1-903c-14f487f6f394</a:t>
            </a:r>
            <a:r>
              <a:rPr>
                <a:solidFill>
                  <a:srgbClr val="000000"/>
                </a:solidFill>
              </a:rPr>
              <a:t>" class=“button"&gt;</a:t>
            </a:r>
            <a:r>
              <a:t>&lt;/a&gt;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...</a:t>
            </a:r>
          </a:p>
        </p:txBody>
      </p:sp>
      <p:grpSp>
        <p:nvGrpSpPr>
          <p:cNvPr id="632" name="Group"/>
          <p:cNvGrpSpPr/>
          <p:nvPr/>
        </p:nvGrpSpPr>
        <p:grpSpPr>
          <a:xfrm>
            <a:off x="7791565" y="3573011"/>
            <a:ext cx="2527530" cy="1597259"/>
            <a:chOff x="0" y="0"/>
            <a:chExt cx="2527528" cy="1597257"/>
          </a:xfrm>
        </p:grpSpPr>
        <p:grpSp>
          <p:nvGrpSpPr>
            <p:cNvPr id="630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628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29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31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633" name="Rounded Rectangle"/>
          <p:cNvSpPr/>
          <p:nvPr/>
        </p:nvSpPr>
        <p:spPr>
          <a:xfrm>
            <a:off x="535178" y="4270170"/>
            <a:ext cx="43948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6" name="Connection Line"/>
          <p:cNvSpPr/>
          <p:nvPr/>
        </p:nvSpPr>
        <p:spPr>
          <a:xfrm>
            <a:off x="3134531" y="3524034"/>
            <a:ext cx="4657035" cy="73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63" extrusionOk="0">
                <a:moveTo>
                  <a:pt x="0" y="17163"/>
                </a:moveTo>
                <a:cubicBezTo>
                  <a:pt x="8467" y="-301"/>
                  <a:pt x="15667" y="-4437"/>
                  <a:pt x="21600" y="4754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5" name="REQUEST"/>
          <p:cNvSpPr txBox="1"/>
          <p:nvPr/>
        </p:nvSpPr>
        <p:spPr>
          <a:xfrm>
            <a:off x="5986181" y="4879473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636" name="Arrow"/>
          <p:cNvSpPr/>
          <p:nvPr/>
        </p:nvSpPr>
        <p:spPr>
          <a:xfrm>
            <a:off x="6784930" y="4216704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7" name="Rounded Rectangle"/>
          <p:cNvSpPr/>
          <p:nvPr/>
        </p:nvSpPr>
        <p:spPr>
          <a:xfrm>
            <a:off x="633348" y="2269086"/>
            <a:ext cx="840833" cy="534060"/>
          </a:xfrm>
          <a:prstGeom prst="roundRect">
            <a:avLst>
              <a:gd name="adj" fmla="val 35938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639" name="https://myapp.glitch.com/dashboard"/>
          <p:cNvSpPr txBox="1"/>
          <p:nvPr/>
        </p:nvSpPr>
        <p:spPr>
          <a:xfrm>
            <a:off x="648591" y="505198"/>
            <a:ext cx="416801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https://myapp.glitch.com/dashboard</a:t>
            </a:r>
          </a:p>
        </p:txBody>
      </p:sp>
      <p:sp>
        <p:nvSpPr>
          <p:cNvPr id="640" name="routes.js"/>
          <p:cNvSpPr txBox="1"/>
          <p:nvPr/>
        </p:nvSpPr>
        <p:spPr>
          <a:xfrm>
            <a:off x="11890969" y="935156"/>
            <a:ext cx="893192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687" name="Connection Line"/>
          <p:cNvSpPr/>
          <p:nvPr/>
        </p:nvSpPr>
        <p:spPr>
          <a:xfrm>
            <a:off x="10319262" y="1933320"/>
            <a:ext cx="3479984" cy="2109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5" h="21600" extrusionOk="0">
                <a:moveTo>
                  <a:pt x="0" y="21600"/>
                </a:moveTo>
                <a:cubicBezTo>
                  <a:pt x="14813" y="14344"/>
                  <a:pt x="21600" y="7144"/>
                  <a:pt x="20361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2" name="Rounded Rectangle"/>
          <p:cNvSpPr/>
          <p:nvPr/>
        </p:nvSpPr>
        <p:spPr>
          <a:xfrm>
            <a:off x="12309399" y="1636457"/>
            <a:ext cx="2796596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3" name="export const playlistController = {…"/>
          <p:cNvSpPr txBox="1"/>
          <p:nvPr/>
        </p:nvSpPr>
        <p:spPr>
          <a:xfrm>
            <a:off x="12855027" y="3375073"/>
            <a:ext cx="8593518" cy="23907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playlistController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000FF"/>
                </a:solidFill>
              </a:rPr>
              <a:t>async</a:t>
            </a:r>
            <a:r>
              <a:t> index(request, response)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playlist = </a:t>
            </a:r>
            <a:r>
              <a:rPr>
                <a:solidFill>
                  <a:srgbClr val="0000FF"/>
                </a:solidFill>
              </a:rPr>
              <a:t>await</a:t>
            </a:r>
            <a:r>
              <a:t> playlistStore.getPlaylistById(request.params.id);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title: </a:t>
            </a:r>
            <a:r>
              <a:rPr>
                <a:solidFill>
                  <a:srgbClr val="A31515"/>
                </a:solidFill>
              </a:rPr>
              <a:t>"Playlist"</a:t>
            </a:r>
            <a:r>
              <a:t>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playlist: playlist,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"playlist-view"</a:t>
            </a:r>
            <a:r>
              <a:t>, viewData);</a:t>
            </a:r>
          </a:p>
          <a:p>
            <a:pPr algn="l" defTabSz="457200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644" name="playlist.index(req, res)"/>
          <p:cNvSpPr txBox="1"/>
          <p:nvPr/>
        </p:nvSpPr>
        <p:spPr>
          <a:xfrm>
            <a:off x="10401043" y="4465029"/>
            <a:ext cx="2489074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playlist.index(req, res)</a:t>
            </a:r>
          </a:p>
        </p:txBody>
      </p:sp>
      <p:sp>
        <p:nvSpPr>
          <p:cNvPr id="688" name="Connection Line"/>
          <p:cNvSpPr/>
          <p:nvPr/>
        </p:nvSpPr>
        <p:spPr>
          <a:xfrm>
            <a:off x="10319230" y="3765118"/>
            <a:ext cx="2529439" cy="3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678" y="14393"/>
                  <a:pt x="12878" y="7193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6" name="const playlistStore = {  ...   async getPlaylistById(id) {     ...   },  ... };"/>
          <p:cNvSpPr txBox="1"/>
          <p:nvPr/>
        </p:nvSpPr>
        <p:spPr>
          <a:xfrm>
            <a:off x="18509132" y="814884"/>
            <a:ext cx="2829099" cy="19335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11480"/>
                </a:solidFill>
              </a:rPr>
              <a:t>const </a:t>
            </a:r>
            <a:r>
              <a:rPr>
                <a:solidFill>
                  <a:srgbClr val="458383"/>
                </a:solidFill>
              </a:rPr>
              <a:t>playlistStore </a:t>
            </a:r>
            <a:r>
              <a:t>= {</a:t>
            </a:r>
            <a:br/>
            <a:br/>
            <a:r>
              <a:t>...</a:t>
            </a:r>
            <a:br/>
            <a:r>
              <a:t>  async </a:t>
            </a:r>
            <a:r>
              <a:rPr>
                <a:solidFill>
                  <a:srgbClr val="7A7A43"/>
                </a:solidFill>
              </a:rPr>
              <a:t>getPlaylistById</a:t>
            </a:r>
            <a:r>
              <a:t>(id) {</a:t>
            </a:r>
            <a:br/>
            <a:r>
              <a:t>    </a:t>
            </a:r>
            <a:r>
              <a:rPr b="1">
                <a:solidFill>
                  <a:srgbClr val="011480"/>
                </a:solidFill>
              </a:rPr>
              <a:t>...</a:t>
            </a:r>
            <a:br/>
            <a:r>
              <a:t>  },</a:t>
            </a:r>
            <a:br/>
            <a:br/>
            <a:r>
              <a:t>...</a:t>
            </a:r>
            <a:br/>
            <a:r>
              <a:t>};</a:t>
            </a:r>
          </a:p>
        </p:txBody>
      </p:sp>
      <p:sp>
        <p:nvSpPr>
          <p:cNvPr id="647" name="{…"/>
          <p:cNvSpPr txBox="1"/>
          <p:nvPr/>
        </p:nvSpPr>
        <p:spPr>
          <a:xfrm>
            <a:off x="21549790" y="614144"/>
            <a:ext cx="4847655" cy="20351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"./models/playlists.json"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"playlists"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"My Only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algn="l" defTabSz="457200">
              <a:defRPr sz="10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b="0">
              <a:solidFill>
                <a:srgbClr val="000000"/>
              </a:solidFill>
            </a:endParaRPr>
          </a:p>
        </p:txBody>
      </p:sp>
      <p:sp>
        <p:nvSpPr>
          <p:cNvPr id="648" name="Rounded Rectangle"/>
          <p:cNvSpPr/>
          <p:nvPr/>
        </p:nvSpPr>
        <p:spPr>
          <a:xfrm>
            <a:off x="14946393" y="3797697"/>
            <a:ext cx="6124939" cy="33337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649" name="Connection Line"/>
          <p:cNvCxnSpPr>
            <a:cxnSpLocks/>
          </p:cNvCxnSpPr>
          <p:nvPr/>
        </p:nvCxnSpPr>
        <p:spPr>
          <a:xfrm flipV="1">
            <a:off x="18173072" y="1777042"/>
            <a:ext cx="1546913" cy="1988076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grpSp>
        <p:nvGrpSpPr>
          <p:cNvPr id="654" name="Group"/>
          <p:cNvGrpSpPr/>
          <p:nvPr/>
        </p:nvGrpSpPr>
        <p:grpSpPr>
          <a:xfrm>
            <a:off x="15683996" y="17972"/>
            <a:ext cx="2489074" cy="1572957"/>
            <a:chOff x="0" y="0"/>
            <a:chExt cx="2489072" cy="1572955"/>
          </a:xfrm>
        </p:grpSpPr>
        <p:grpSp>
          <p:nvGrpSpPr>
            <p:cNvPr id="652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650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51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53" name="model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100"/>
              </a:lvl1pPr>
            </a:lstStyle>
            <a:p>
              <a:r>
                <a:t>model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18354792" y="4142357"/>
            <a:ext cx="2489074" cy="1572956"/>
            <a:chOff x="0" y="0"/>
            <a:chExt cx="2489072" cy="1572955"/>
          </a:xfrm>
        </p:grpSpPr>
        <p:grpSp>
          <p:nvGrpSpPr>
            <p:cNvPr id="657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655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56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58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660" name="playlist-controller.js"/>
          <p:cNvSpPr txBox="1"/>
          <p:nvPr/>
        </p:nvSpPr>
        <p:spPr>
          <a:xfrm>
            <a:off x="13181880" y="2970337"/>
            <a:ext cx="1796416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playlist-controller.js</a:t>
            </a:r>
          </a:p>
        </p:txBody>
      </p:sp>
      <p:sp>
        <p:nvSpPr>
          <p:cNvPr id="661" name="{…"/>
          <p:cNvSpPr txBox="1"/>
          <p:nvPr/>
        </p:nvSpPr>
        <p:spPr>
          <a:xfrm>
            <a:off x="21599667" y="2829395"/>
            <a:ext cx="5489923" cy="3711576"/>
          </a:xfrm>
          <a:prstGeom prst="rect">
            <a:avLst/>
          </a:prstGeom>
          <a:ln w="12700">
            <a:solidFill>
              <a:srgbClr val="ABABA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0451A5"/>
                </a:solidFill>
              </a:rPr>
              <a:t>"file"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"./models/tracks.json"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"tracks"</a:t>
            </a:r>
            <a:r>
              <a:rPr>
                <a:solidFill>
                  <a:srgbClr val="000000"/>
                </a:solidFill>
              </a:rPr>
              <a:t>: [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]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662" name="{{&gt; menu}}…"/>
          <p:cNvSpPr txBox="1"/>
          <p:nvPr/>
        </p:nvSpPr>
        <p:spPr>
          <a:xfrm>
            <a:off x="13194343" y="7179860"/>
            <a:ext cx="3120826" cy="183991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{{playlist.title}}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add-track}}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{{&gt; list-tracks}}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663" name="playlist-view.hbs"/>
          <p:cNvSpPr txBox="1"/>
          <p:nvPr/>
        </p:nvSpPr>
        <p:spPr>
          <a:xfrm>
            <a:off x="12963615" y="6808418"/>
            <a:ext cx="1796416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playlist-view.hbs</a:t>
            </a:r>
          </a:p>
        </p:txBody>
      </p:sp>
      <p:sp>
        <p:nvSpPr>
          <p:cNvPr id="664" name="Rounded Rectangle"/>
          <p:cNvSpPr/>
          <p:nvPr/>
        </p:nvSpPr>
        <p:spPr>
          <a:xfrm>
            <a:off x="13476730" y="8532916"/>
            <a:ext cx="1624161" cy="179806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5" name="viewData = {…"/>
          <p:cNvSpPr txBox="1"/>
          <p:nvPr/>
        </p:nvSpPr>
        <p:spPr>
          <a:xfrm>
            <a:off x="21137791" y="6790895"/>
            <a:ext cx="6847923" cy="3902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‘Playlist’</a:t>
            </a:r>
            <a:r>
              <a:t>,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playlist: {</a:t>
            </a:r>
          </a:p>
          <a:p>
            <a:pPr lvl="1"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t>: "677455fd-50fb-4ff1-903</a:t>
            </a:r>
            <a:br/>
            <a:r>
              <a:t>  </a:t>
            </a:r>
            <a:r>
              <a:rPr>
                <a:solidFill>
                  <a:srgbClr val="66187A"/>
                </a:solidFill>
              </a:rPr>
              <a:t>"title"</a:t>
            </a:r>
            <a:r>
              <a:t>: “My Only Playlist",</a:t>
            </a:r>
            <a:br/>
            <a:r>
              <a:t>  "tracks": [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1"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12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"a572147e-a592-4e9e-baa5-aad435be819d"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},</a:t>
            </a: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"title"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"track 2"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"artist"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A31515"/>
                </a:solidFill>
              </a:rPr>
              <a:t>"ME"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0451A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t>"duration"</a:t>
            </a:r>
            <a:r>
              <a:rPr>
                <a:solidFill>
                  <a:srgbClr val="000000"/>
                </a:solidFill>
              </a:rPr>
              <a:t>: </a:t>
            </a:r>
            <a:r>
              <a:rPr>
                <a:solidFill>
                  <a:srgbClr val="098658"/>
                </a:solidFill>
              </a:rPr>
              <a:t>32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"_id"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"65229f82-9bc0-4292-8fef-932b6c441b39"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1"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0451A5"/>
                </a:solidFill>
              </a:rPr>
              <a:t>"playlistid"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"677455fd-50fb-4ff1-903c-14f487f6f394"</a:t>
            </a:r>
            <a:endParaRPr>
              <a:solidFill>
                <a:srgbClr val="000000"/>
              </a:solidFill>
            </a:endParaRPr>
          </a:p>
          <a:p>
            <a:pPr lvl="1"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42937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  <a:br/>
            <a:r>
              <a:t>};</a:t>
            </a:r>
          </a:p>
        </p:txBody>
      </p:sp>
      <p:sp>
        <p:nvSpPr>
          <p:cNvPr id="666" name="&lt;table class=&quot;table is-fullwidth&quot;&gt;…"/>
          <p:cNvSpPr txBox="1"/>
          <p:nvPr/>
        </p:nvSpPr>
        <p:spPr>
          <a:xfrm>
            <a:off x="17289243" y="6569102"/>
            <a:ext cx="3287863" cy="47783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"table is-fullwidth"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Track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Artist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&lt;th&gt;</a:t>
            </a:r>
            <a:r>
              <a:t>Duration</a:t>
            </a:r>
            <a:r>
              <a:rPr>
                <a:solidFill>
                  <a:srgbClr val="800000"/>
                </a:solidFill>
              </a:rPr>
              <a:t>&lt;/th&gt;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&lt;/thead&gt;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#each</a:t>
            </a:r>
            <a:r>
              <a:t> playlist.tracks}}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&lt;tr&gt;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{{title}}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{{artist}}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&lt;td&gt;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{{duration}}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&lt;/td&gt;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&lt;/tr&gt;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</a:t>
            </a:r>
            <a:r>
              <a:rPr>
                <a:solidFill>
                  <a:srgbClr val="0000FF"/>
                </a:solidFill>
              </a:rPr>
              <a:t>/each</a:t>
            </a:r>
            <a:r>
              <a:t>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&lt;/tbody&gt;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&lt;/table&gt;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667" name="list-tracks.hbs"/>
          <p:cNvSpPr txBox="1"/>
          <p:nvPr/>
        </p:nvSpPr>
        <p:spPr>
          <a:xfrm>
            <a:off x="17190432" y="6194826"/>
            <a:ext cx="1636861" cy="3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list-tracks.hbs</a:t>
            </a:r>
          </a:p>
        </p:txBody>
      </p:sp>
      <p:cxnSp>
        <p:nvCxnSpPr>
          <p:cNvPr id="668" name="Connection Line"/>
          <p:cNvCxnSpPr>
            <a:cxnSpLocks/>
          </p:cNvCxnSpPr>
          <p:nvPr/>
        </p:nvCxnSpPr>
        <p:spPr>
          <a:xfrm flipV="1">
            <a:off x="23567366" y="6540971"/>
            <a:ext cx="0" cy="249924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69" name="Connection Line"/>
          <p:cNvCxnSpPr>
            <a:cxnSpLocks/>
            <a:stCxn id="662" idx="0"/>
          </p:cNvCxnSpPr>
          <p:nvPr/>
        </p:nvCxnSpPr>
        <p:spPr>
          <a:xfrm flipV="1">
            <a:off x="14754756" y="5765849"/>
            <a:ext cx="1290376" cy="1414011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70" name="Connection Line"/>
          <p:cNvCxnSpPr>
            <a:cxnSpLocks/>
            <a:endCxn id="665" idx="1"/>
          </p:cNvCxnSpPr>
          <p:nvPr/>
        </p:nvCxnSpPr>
        <p:spPr>
          <a:xfrm>
            <a:off x="20577106" y="8741933"/>
            <a:ext cx="560685" cy="0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71" name="Connection Line"/>
          <p:cNvCxnSpPr>
            <a:cxnSpLocks/>
            <a:stCxn id="664" idx="3"/>
            <a:endCxn id="666" idx="1"/>
          </p:cNvCxnSpPr>
          <p:nvPr/>
        </p:nvCxnSpPr>
        <p:spPr>
          <a:xfrm>
            <a:off x="15100891" y="8622819"/>
            <a:ext cx="2188352" cy="335471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672" name="Connection Line"/>
          <p:cNvCxnSpPr>
            <a:cxnSpLocks/>
          </p:cNvCxnSpPr>
          <p:nvPr/>
        </p:nvCxnSpPr>
        <p:spPr>
          <a:xfrm flipH="1" flipV="1">
            <a:off x="20843868" y="5765849"/>
            <a:ext cx="494363" cy="818201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grpSp>
        <p:nvGrpSpPr>
          <p:cNvPr id="677" name="Group"/>
          <p:cNvGrpSpPr/>
          <p:nvPr/>
        </p:nvGrpSpPr>
        <p:grpSpPr>
          <a:xfrm>
            <a:off x="10112395" y="7096031"/>
            <a:ext cx="2489074" cy="1572956"/>
            <a:chOff x="0" y="0"/>
            <a:chExt cx="2489072" cy="1572955"/>
          </a:xfrm>
        </p:grpSpPr>
        <p:grpSp>
          <p:nvGrpSpPr>
            <p:cNvPr id="675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673" name="Image" descr="Image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74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76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sp>
        <p:nvSpPr>
          <p:cNvPr id="678" name="&lt;!DOCTYPE html&gt; &lt;html&gt;   &lt;head&gt;     ...…"/>
          <p:cNvSpPr txBox="1"/>
          <p:nvPr/>
        </p:nvSpPr>
        <p:spPr>
          <a:xfrm>
            <a:off x="8833686" y="10596339"/>
            <a:ext cx="7731642" cy="23907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...  </a:t>
            </a:r>
          </a:p>
          <a:p>
            <a:pPr algn="l" defTabSz="642937">
              <a:defRPr sz="14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{{{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}}}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679" name="main.hbs"/>
          <p:cNvSpPr txBox="1"/>
          <p:nvPr/>
        </p:nvSpPr>
        <p:spPr>
          <a:xfrm>
            <a:off x="8838255" y="10288978"/>
            <a:ext cx="956996" cy="36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600"/>
            </a:lvl1pPr>
          </a:lstStyle>
          <a:p>
            <a:r>
              <a:t>main.hbs</a:t>
            </a:r>
          </a:p>
        </p:txBody>
      </p:sp>
      <p:sp>
        <p:nvSpPr>
          <p:cNvPr id="689" name="Connection Line"/>
          <p:cNvSpPr/>
          <p:nvPr/>
        </p:nvSpPr>
        <p:spPr>
          <a:xfrm>
            <a:off x="10168239" y="8916734"/>
            <a:ext cx="3019755" cy="3274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420" y="12560"/>
                  <a:pt x="12620" y="5360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81" name="&lt;section class=“…t”&gt;   &lt;h2 class=&quot;ui header&quot;&gt;    My Only Playlist   &lt;/h2&gt;   &lt;table class=&quot;ui table&quot;&gt;     &lt;thead&gt;     &lt;tr&gt;       &lt;th&gt;Track&lt;/th&gt;       &lt;th&gt;Artist&lt;/th&gt;       &lt;th&gt;Duration&lt;/th&gt;     &lt;/tr&gt;     &lt;/thead&gt;     &lt;tbody&gt;     &lt;tr&gt;       &lt;td&gt;         Tr"/>
          <p:cNvSpPr txBox="1"/>
          <p:nvPr/>
        </p:nvSpPr>
        <p:spPr>
          <a:xfrm>
            <a:off x="113345" y="7152127"/>
            <a:ext cx="5479958" cy="60102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</a:t>
            </a:r>
            <a:r>
              <a:rPr b="1">
                <a:solidFill>
                  <a:srgbClr val="011480"/>
                </a:solidFill>
              </a:rPr>
              <a:t>section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“…t”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h2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"ui header"</a:t>
            </a:r>
            <a:r>
              <a:t>&gt;</a:t>
            </a:r>
            <a:br/>
            <a:r>
              <a:t>   My Only Playlist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h2</a:t>
            </a:r>
            <a:r>
              <a:t>&gt;</a:t>
            </a:r>
            <a:br/>
            <a:r>
              <a:t>  &lt;</a:t>
            </a:r>
            <a:r>
              <a:rPr b="1">
                <a:solidFill>
                  <a:srgbClr val="011480"/>
                </a:solidFill>
              </a:rPr>
              <a:t>table </a:t>
            </a:r>
            <a:r>
              <a:rPr b="1">
                <a:solidFill>
                  <a:srgbClr val="0432FF"/>
                </a:solidFill>
              </a:rPr>
              <a:t>class=</a:t>
            </a:r>
            <a:r>
              <a:rPr b="1">
                <a:solidFill>
                  <a:srgbClr val="018001"/>
                </a:solidFill>
              </a:rPr>
              <a:t>"ui table"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&gt;Track&lt;/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&gt;Artist&lt;/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&gt;Duration&lt;/</a:t>
            </a:r>
            <a:r>
              <a:rPr b="1">
                <a:solidFill>
                  <a:srgbClr val="011480"/>
                </a:solidFill>
              </a:rPr>
              <a:t>th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thead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tbody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  Track 1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  ME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&lt;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 Track 2    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&lt;/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&lt;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    ME</a:t>
            </a:r>
            <a:br/>
            <a:r>
              <a:t>      &lt;/</a:t>
            </a:r>
            <a:r>
              <a:rPr b="1">
                <a:solidFill>
                  <a:srgbClr val="011480"/>
                </a:solidFill>
              </a:rPr>
              <a:t>td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tr</a:t>
            </a:r>
            <a:r>
              <a:t>&gt;</a:t>
            </a:r>
            <a:br/>
            <a:r>
              <a:t>    &lt;/</a:t>
            </a:r>
            <a:r>
              <a:rPr b="1">
                <a:solidFill>
                  <a:srgbClr val="011480"/>
                </a:solidFill>
              </a:rPr>
              <a:t>tbody</a:t>
            </a:r>
            <a:r>
              <a:t>&gt;</a:t>
            </a:r>
            <a:br/>
            <a:r>
              <a:t>  &lt;/</a:t>
            </a:r>
            <a:r>
              <a:rPr b="1">
                <a:solidFill>
                  <a:srgbClr val="011480"/>
                </a:solidFill>
              </a:rPr>
              <a:t>table</a:t>
            </a:r>
            <a:r>
              <a:t>&gt;</a:t>
            </a:r>
            <a:br/>
            <a:r>
              <a:t>&lt;/</a:t>
            </a:r>
            <a:r>
              <a:rPr b="1">
                <a:solidFill>
                  <a:srgbClr val="011480"/>
                </a:solidFill>
              </a:rPr>
              <a:t>section</a:t>
            </a:r>
            <a:r>
              <a:t>&gt;</a:t>
            </a:r>
          </a:p>
        </p:txBody>
      </p:sp>
      <p:cxnSp>
        <p:nvCxnSpPr>
          <p:cNvPr id="682" name="Connection Line"/>
          <p:cNvCxnSpPr>
            <a:cxnSpLocks/>
          </p:cNvCxnSpPr>
          <p:nvPr/>
        </p:nvCxnSpPr>
        <p:spPr>
          <a:xfrm>
            <a:off x="5593303" y="10472468"/>
            <a:ext cx="3164828" cy="220503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sp>
        <p:nvSpPr>
          <p:cNvPr id="683" name="RESPONSE"/>
          <p:cNvSpPr txBox="1"/>
          <p:nvPr/>
        </p:nvSpPr>
        <p:spPr>
          <a:xfrm>
            <a:off x="5764676" y="11783240"/>
            <a:ext cx="2527530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RESPONSE</a:t>
            </a:r>
          </a:p>
        </p:txBody>
      </p:sp>
      <p:sp>
        <p:nvSpPr>
          <p:cNvPr id="684" name="Arrow"/>
          <p:cNvSpPr/>
          <p:nvPr/>
        </p:nvSpPr>
        <p:spPr>
          <a:xfrm>
            <a:off x="6522535" y="11326137"/>
            <a:ext cx="1011810" cy="44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50" y="15145"/>
                </a:moveTo>
                <a:lnTo>
                  <a:pt x="9150" y="21600"/>
                </a:lnTo>
                <a:lnTo>
                  <a:pt x="0" y="10800"/>
                </a:lnTo>
                <a:lnTo>
                  <a:pt x="9150" y="0"/>
                </a:lnTo>
                <a:lnTo>
                  <a:pt x="9150" y="6455"/>
                </a:lnTo>
                <a:lnTo>
                  <a:pt x="21600" y="6455"/>
                </a:lnTo>
                <a:lnTo>
                  <a:pt x="21600" y="15145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85" name="Screenshot 2023-05-16 at 11.59.21.png" descr="Screenshot 2023-05-16 at 11.59.21.png"/>
          <p:cNvPicPr>
            <a:picLocks noChangeAspect="1"/>
          </p:cNvPicPr>
          <p:nvPr/>
        </p:nvPicPr>
        <p:blipFill>
          <a:blip r:embed="rId6"/>
          <a:srcRect t="25452"/>
          <a:stretch>
            <a:fillRect/>
          </a:stretch>
        </p:blipFill>
        <p:spPr>
          <a:xfrm>
            <a:off x="2713741" y="7211389"/>
            <a:ext cx="5951861" cy="2560135"/>
          </a:xfrm>
          <a:prstGeom prst="rect">
            <a:avLst/>
          </a:prstGeom>
          <a:ln>
            <a:solidFill>
              <a:schemeClr val="accent1">
                <a:hueOff val="-611180"/>
                <a:satOff val="24879"/>
                <a:lumOff val="-26847"/>
              </a:schemeClr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MVC"/>
          <p:cNvSpPr txBox="1">
            <a:spLocks noGrp="1"/>
          </p:cNvSpPr>
          <p:nvPr>
            <p:ph type="title" idx="4294967295"/>
          </p:nvPr>
        </p:nvSpPr>
        <p:spPr>
          <a:xfrm>
            <a:off x="3851671" y="1695570"/>
            <a:ext cx="16680658" cy="4464844"/>
          </a:xfrm>
          <a:prstGeom prst="rect">
            <a:avLst/>
          </a:prstGeom>
        </p:spPr>
        <p:txBody>
          <a:bodyPr/>
          <a:lstStyle/>
          <a:p>
            <a:r>
              <a:t>MVC</a:t>
            </a:r>
          </a:p>
        </p:txBody>
      </p:sp>
      <p:sp>
        <p:nvSpPr>
          <p:cNvPr id="6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693" name="Screenshot 2023-06-07 at 12.45.22.png" descr="Screenshot 2023-06-07 at 12.45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778" y="1853956"/>
            <a:ext cx="6305404" cy="9604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shot 2023-05-16 at 11.38.15.png" descr="Screenshot 2023-05-16 at 11.38.15.png"/>
          <p:cNvPicPr>
            <a:picLocks noChangeAspect="1"/>
          </p:cNvPicPr>
          <p:nvPr/>
        </p:nvPicPr>
        <p:blipFill>
          <a:blip r:embed="rId2"/>
          <a:srcRect l="4959" t="14596" r="4959" b="9879"/>
          <a:stretch>
            <a:fillRect/>
          </a:stretch>
        </p:blipFill>
        <p:spPr>
          <a:xfrm>
            <a:off x="12749139" y="6519498"/>
            <a:ext cx="11196517" cy="606674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132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11250"/>
          <a:stretch>
            <a:fillRect/>
          </a:stretch>
        </p:blipFill>
        <p:spPr>
          <a:xfrm>
            <a:off x="320628" y="1317987"/>
            <a:ext cx="10954629" cy="583645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33" name="Router / Controller / View"/>
          <p:cNvSpPr txBox="1"/>
          <p:nvPr/>
        </p:nvSpPr>
        <p:spPr>
          <a:xfrm>
            <a:off x="12402649" y="-98852"/>
            <a:ext cx="16680657" cy="4464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algn="l">
              <a:defRPr sz="5800"/>
            </a:lvl1pPr>
          </a:lstStyle>
          <a:p>
            <a:r>
              <a:t>Router / Controller / View</a:t>
            </a:r>
          </a:p>
        </p:txBody>
      </p:sp>
      <p:sp>
        <p:nvSpPr>
          <p:cNvPr id="137" name="Connection Line"/>
          <p:cNvSpPr/>
          <p:nvPr/>
        </p:nvSpPr>
        <p:spPr>
          <a:xfrm>
            <a:off x="10143940" y="1987110"/>
            <a:ext cx="2598850" cy="816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35" h="21600" extrusionOk="0">
                <a:moveTo>
                  <a:pt x="1561" y="0"/>
                </a:moveTo>
                <a:cubicBezTo>
                  <a:pt x="-3065" y="12245"/>
                  <a:pt x="2593" y="19445"/>
                  <a:pt x="18535" y="2160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5" name="Rounded Rectangle"/>
          <p:cNvSpPr/>
          <p:nvPr/>
        </p:nvSpPr>
        <p:spPr>
          <a:xfrm>
            <a:off x="9851936" y="1377089"/>
            <a:ext cx="1111473" cy="603473"/>
          </a:xfrm>
          <a:prstGeom prst="roundRect">
            <a:avLst>
              <a:gd name="adj" fmla="val 34056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shot 2023-05-16 at 11.38.04.png" descr="Screenshot 2023-05-16 at 11.38.04.png"/>
          <p:cNvPicPr>
            <a:picLocks noChangeAspect="1"/>
          </p:cNvPicPr>
          <p:nvPr/>
        </p:nvPicPr>
        <p:blipFill>
          <a:blip r:embed="rId2"/>
          <a:srcRect l="5487" t="15357" r="5487" b="11250"/>
          <a:stretch>
            <a:fillRect/>
          </a:stretch>
        </p:blipFill>
        <p:spPr>
          <a:xfrm>
            <a:off x="320628" y="1566128"/>
            <a:ext cx="9698556" cy="516724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44" name="Group"/>
          <p:cNvGrpSpPr/>
          <p:nvPr/>
        </p:nvGrpSpPr>
        <p:grpSpPr>
          <a:xfrm>
            <a:off x="11682340" y="2578550"/>
            <a:ext cx="3556191" cy="2247315"/>
            <a:chOff x="0" y="0"/>
            <a:chExt cx="3556189" cy="2247314"/>
          </a:xfrm>
        </p:grpSpPr>
        <p:grpSp>
          <p:nvGrpSpPr>
            <p:cNvPr id="142" name="Group"/>
            <p:cNvGrpSpPr/>
            <p:nvPr/>
          </p:nvGrpSpPr>
          <p:grpSpPr>
            <a:xfrm>
              <a:off x="0" y="0"/>
              <a:ext cx="3556190" cy="2247315"/>
              <a:chOff x="0" y="0"/>
              <a:chExt cx="3556189" cy="2247314"/>
            </a:xfrm>
          </p:grpSpPr>
          <p:pic>
            <p:nvPicPr>
              <p:cNvPr id="140" name="Image" descr="Imag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0" y="0"/>
                <a:ext cx="3556190" cy="22473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1" name="Rectangle"/>
              <p:cNvSpPr/>
              <p:nvPr/>
            </p:nvSpPr>
            <p:spPr>
              <a:xfrm>
                <a:off x="1359941" y="843954"/>
                <a:ext cx="1495379" cy="55940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3" name="router"/>
            <p:cNvSpPr txBox="1"/>
            <p:nvPr/>
          </p:nvSpPr>
          <p:spPr>
            <a:xfrm>
              <a:off x="1527842" y="773074"/>
              <a:ext cx="1320537" cy="701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19046311" y="4719463"/>
            <a:ext cx="3705764" cy="2341836"/>
            <a:chOff x="0" y="0"/>
            <a:chExt cx="3705762" cy="2341835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0"/>
              <a:ext cx="3705763" cy="2341836"/>
              <a:chOff x="0" y="0"/>
              <a:chExt cx="3705762" cy="2341835"/>
            </a:xfrm>
          </p:grpSpPr>
          <p:pic>
            <p:nvPicPr>
              <p:cNvPr id="145" name="Image" descr="Imag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0" y="0"/>
                <a:ext cx="3705763" cy="234183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6" name="Rectangle"/>
              <p:cNvSpPr/>
              <p:nvPr/>
            </p:nvSpPr>
            <p:spPr>
              <a:xfrm>
                <a:off x="1417140" y="879450"/>
                <a:ext cx="1558274" cy="58293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8" name="controller"/>
            <p:cNvSpPr txBox="1"/>
            <p:nvPr/>
          </p:nvSpPr>
          <p:spPr>
            <a:xfrm>
              <a:off x="1557260" y="805590"/>
              <a:ext cx="1445764" cy="730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11743497" y="7414776"/>
            <a:ext cx="3433877" cy="2170020"/>
            <a:chOff x="0" y="0"/>
            <a:chExt cx="3433876" cy="2170018"/>
          </a:xfrm>
        </p:grpSpPr>
        <p:grpSp>
          <p:nvGrpSpPr>
            <p:cNvPr id="152" name="Group"/>
            <p:cNvGrpSpPr/>
            <p:nvPr/>
          </p:nvGrpSpPr>
          <p:grpSpPr>
            <a:xfrm>
              <a:off x="0" y="0"/>
              <a:ext cx="3433877" cy="2170019"/>
              <a:chOff x="0" y="0"/>
              <a:chExt cx="3433876" cy="2170018"/>
            </a:xfrm>
          </p:grpSpPr>
          <p:pic>
            <p:nvPicPr>
              <p:cNvPr id="150" name="Image" descr="Image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0" y="0"/>
                <a:ext cx="3433877" cy="21700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" name="Rectangle"/>
              <p:cNvSpPr/>
              <p:nvPr/>
            </p:nvSpPr>
            <p:spPr>
              <a:xfrm>
                <a:off x="1313166" y="814926"/>
                <a:ext cx="1443947" cy="54016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53" name="view"/>
            <p:cNvSpPr txBox="1"/>
            <p:nvPr/>
          </p:nvSpPr>
          <p:spPr>
            <a:xfrm>
              <a:off x="1443006" y="746485"/>
              <a:ext cx="1339691" cy="677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sp>
        <p:nvSpPr>
          <p:cNvPr id="155" name="Rounded Rectangle"/>
          <p:cNvSpPr/>
          <p:nvPr/>
        </p:nvSpPr>
        <p:spPr>
          <a:xfrm>
            <a:off x="8787211" y="1682621"/>
            <a:ext cx="848580" cy="389584"/>
          </a:xfrm>
          <a:prstGeom prst="roundRect">
            <a:avLst>
              <a:gd name="adj" fmla="val 40276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Connection Line"/>
          <p:cNvSpPr/>
          <p:nvPr/>
        </p:nvSpPr>
        <p:spPr>
          <a:xfrm>
            <a:off x="9640758" y="1727104"/>
            <a:ext cx="4154871" cy="85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29" extrusionOk="0">
                <a:moveTo>
                  <a:pt x="0" y="2189"/>
                </a:moveTo>
                <a:cubicBezTo>
                  <a:pt x="13464" y="-3471"/>
                  <a:pt x="20664" y="1842"/>
                  <a:pt x="21600" y="18129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3" name="Connection Line"/>
          <p:cNvSpPr/>
          <p:nvPr/>
        </p:nvSpPr>
        <p:spPr>
          <a:xfrm>
            <a:off x="15238340" y="3431815"/>
            <a:ext cx="5455108" cy="128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86" extrusionOk="0">
                <a:moveTo>
                  <a:pt x="0" y="1039"/>
                </a:moveTo>
                <a:cubicBezTo>
                  <a:pt x="12028" y="-2614"/>
                  <a:pt x="19228" y="3368"/>
                  <a:pt x="21600" y="18986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4" name="Connection Line"/>
          <p:cNvSpPr/>
          <p:nvPr/>
        </p:nvSpPr>
        <p:spPr>
          <a:xfrm>
            <a:off x="15177260" y="7061424"/>
            <a:ext cx="5439248" cy="225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03" extrusionOk="0">
                <a:moveTo>
                  <a:pt x="0" y="15867"/>
                </a:moveTo>
                <a:cubicBezTo>
                  <a:pt x="11488" y="21600"/>
                  <a:pt x="18688" y="16311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5" name="Connection Line"/>
          <p:cNvSpPr/>
          <p:nvPr/>
        </p:nvSpPr>
        <p:spPr>
          <a:xfrm>
            <a:off x="8888692" y="9584964"/>
            <a:ext cx="4643789" cy="947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836" extrusionOk="0">
                <a:moveTo>
                  <a:pt x="0" y="15063"/>
                </a:moveTo>
                <a:cubicBezTo>
                  <a:pt x="12852" y="21600"/>
                  <a:pt x="20052" y="16579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61" name="Screenshot 2023-05-16 at 11.38.15.png" descr="Screenshot 2023-05-16 at 11.38.15.png"/>
          <p:cNvPicPr>
            <a:picLocks noChangeAspect="1"/>
          </p:cNvPicPr>
          <p:nvPr/>
        </p:nvPicPr>
        <p:blipFill>
          <a:blip r:embed="rId4"/>
          <a:srcRect l="4959" t="14596" r="4959" b="9879"/>
          <a:stretch>
            <a:fillRect/>
          </a:stretch>
        </p:blipFill>
        <p:spPr>
          <a:xfrm>
            <a:off x="358626" y="7280464"/>
            <a:ext cx="8523759" cy="46185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484873"/>
            <a:ext cx="6329649" cy="64293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h1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Welcome to Playlist 1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A small app to let you compose playlists.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68" name="https://myapp.glitch.com/"/>
          <p:cNvSpPr txBox="1"/>
          <p:nvPr/>
        </p:nvSpPr>
        <p:spPr>
          <a:xfrm>
            <a:off x="1461638" y="-75820"/>
            <a:ext cx="299174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https://myapp.glitch.com/</a:t>
            </a:r>
          </a:p>
        </p:txBody>
      </p:sp>
      <p:sp>
        <p:nvSpPr>
          <p:cNvPr id="169" name="Rounded Rectangle"/>
          <p:cNvSpPr/>
          <p:nvPr/>
        </p:nvSpPr>
        <p:spPr>
          <a:xfrm>
            <a:off x="837945" y="3946217"/>
            <a:ext cx="3718731" cy="625355"/>
          </a:xfrm>
          <a:prstGeom prst="roundRect">
            <a:avLst>
              <a:gd name="adj" fmla="val 34553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3558431" y="2963945"/>
            <a:ext cx="6880044" cy="97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29" extrusionOk="0">
                <a:moveTo>
                  <a:pt x="0" y="17529"/>
                </a:moveTo>
                <a:cubicBezTo>
                  <a:pt x="8465" y="592"/>
                  <a:pt x="15665" y="-4071"/>
                  <a:pt x="21600" y="354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1" name="‘/about’"/>
          <p:cNvSpPr txBox="1"/>
          <p:nvPr/>
        </p:nvSpPr>
        <p:spPr>
          <a:xfrm>
            <a:off x="8017360" y="2318092"/>
            <a:ext cx="1011810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‘/about’</a:t>
            </a:r>
          </a:p>
        </p:txBody>
      </p:sp>
      <p:sp>
        <p:nvSpPr>
          <p:cNvPr id="172" name="REQUEST"/>
          <p:cNvSpPr txBox="1"/>
          <p:nvPr/>
        </p:nvSpPr>
        <p:spPr>
          <a:xfrm>
            <a:off x="6718785" y="3355354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173" name="Arrow"/>
          <p:cNvSpPr/>
          <p:nvPr/>
        </p:nvSpPr>
        <p:spPr>
          <a:xfrm>
            <a:off x="7311367" y="4038741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8" name="Group"/>
          <p:cNvGrpSpPr/>
          <p:nvPr/>
        </p:nvGrpSpPr>
        <p:grpSpPr>
          <a:xfrm>
            <a:off x="10438474" y="2773414"/>
            <a:ext cx="2527530" cy="1597258"/>
            <a:chOff x="0" y="0"/>
            <a:chExt cx="2527528" cy="1597257"/>
          </a:xfrm>
        </p:grpSpPr>
        <p:grpSp>
          <p:nvGrpSpPr>
            <p:cNvPr id="176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174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5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77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80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73203"/>
          <a:stretch>
            <a:fillRect/>
          </a:stretch>
        </p:blipFill>
        <p:spPr>
          <a:xfrm>
            <a:off x="265658" y="1114132"/>
            <a:ext cx="10954628" cy="9096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484873"/>
            <a:ext cx="6329649" cy="64293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h1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Welcome to Playlist 1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A small app to let you compose playlists.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84" name="router.get(&quot;/about&quot;, aboutController.index);"/>
          <p:cNvSpPr txBox="1"/>
          <p:nvPr/>
        </p:nvSpPr>
        <p:spPr>
          <a:xfrm>
            <a:off x="12045286" y="1394127"/>
            <a:ext cx="4343017" cy="669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"/about"</a:t>
            </a:r>
            <a:r>
              <a:t>, aboutController.index);</a:t>
            </a:r>
          </a:p>
        </p:txBody>
      </p:sp>
      <p:sp>
        <p:nvSpPr>
          <p:cNvPr id="185" name="routes.js"/>
          <p:cNvSpPr txBox="1"/>
          <p:nvPr/>
        </p:nvSpPr>
        <p:spPr>
          <a:xfrm>
            <a:off x="15458667" y="886424"/>
            <a:ext cx="922423" cy="45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186" name="export const aboutController = {…"/>
          <p:cNvSpPr txBox="1"/>
          <p:nvPr/>
        </p:nvSpPr>
        <p:spPr>
          <a:xfrm>
            <a:off x="19512692" y="3197994"/>
            <a:ext cx="4329361" cy="15779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aboutController =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index(request, response)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title: </a:t>
            </a:r>
            <a:r>
              <a:t>"About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console.log(</a:t>
            </a:r>
            <a:r>
              <a:t>"about rendering"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"about-view"</a:t>
            </a:r>
            <a:r>
              <a:t>, viewData);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</p:txBody>
      </p:sp>
      <p:sp>
        <p:nvSpPr>
          <p:cNvPr id="187" name="about.js"/>
          <p:cNvSpPr txBox="1"/>
          <p:nvPr/>
        </p:nvSpPr>
        <p:spPr>
          <a:xfrm>
            <a:off x="22912689" y="2732056"/>
            <a:ext cx="876848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about.js</a:t>
            </a:r>
          </a:p>
        </p:txBody>
      </p:sp>
      <p:sp>
        <p:nvSpPr>
          <p:cNvPr id="188" name="Rounded Rectangle"/>
          <p:cNvSpPr/>
          <p:nvPr/>
        </p:nvSpPr>
        <p:spPr>
          <a:xfrm>
            <a:off x="837945" y="3946217"/>
            <a:ext cx="3718731" cy="625355"/>
          </a:xfrm>
          <a:prstGeom prst="roundRect">
            <a:avLst>
              <a:gd name="adj" fmla="val 34553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Connection Line"/>
          <p:cNvSpPr/>
          <p:nvPr/>
        </p:nvSpPr>
        <p:spPr>
          <a:xfrm>
            <a:off x="3558431" y="2963945"/>
            <a:ext cx="6880044" cy="97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29" extrusionOk="0">
                <a:moveTo>
                  <a:pt x="0" y="17529"/>
                </a:moveTo>
                <a:cubicBezTo>
                  <a:pt x="8465" y="592"/>
                  <a:pt x="15665" y="-4071"/>
                  <a:pt x="21600" y="354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0" name="‘/about’"/>
          <p:cNvSpPr txBox="1"/>
          <p:nvPr/>
        </p:nvSpPr>
        <p:spPr>
          <a:xfrm>
            <a:off x="8017360" y="2318092"/>
            <a:ext cx="1011810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‘/about’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12966172" y="1874572"/>
            <a:ext cx="2238662" cy="1486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8" h="21600" extrusionOk="0">
                <a:moveTo>
                  <a:pt x="0" y="21600"/>
                </a:moveTo>
                <a:cubicBezTo>
                  <a:pt x="15073" y="16519"/>
                  <a:pt x="21600" y="9319"/>
                  <a:pt x="1958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Rounded Rectangle"/>
          <p:cNvSpPr/>
          <p:nvPr/>
        </p:nvSpPr>
        <p:spPr>
          <a:xfrm>
            <a:off x="13908027" y="1577702"/>
            <a:ext cx="2373249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12966146" y="3522033"/>
            <a:ext cx="6540197" cy="302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6" extrusionOk="0">
                <a:moveTo>
                  <a:pt x="0" y="21"/>
                </a:moveTo>
                <a:cubicBezTo>
                  <a:pt x="4728" y="-444"/>
                  <a:pt x="11928" y="6601"/>
                  <a:pt x="21600" y="21156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about.index(request, response)"/>
          <p:cNvSpPr txBox="1"/>
          <p:nvPr/>
        </p:nvSpPr>
        <p:spPr>
          <a:xfrm>
            <a:off x="14786623" y="3724221"/>
            <a:ext cx="352895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about.index(request, response)</a:t>
            </a:r>
          </a:p>
        </p:txBody>
      </p:sp>
      <p:sp>
        <p:nvSpPr>
          <p:cNvPr id="195" name="REQUEST"/>
          <p:cNvSpPr txBox="1"/>
          <p:nvPr/>
        </p:nvSpPr>
        <p:spPr>
          <a:xfrm>
            <a:off x="6718785" y="3355354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196" name="Arrow"/>
          <p:cNvSpPr/>
          <p:nvPr/>
        </p:nvSpPr>
        <p:spPr>
          <a:xfrm>
            <a:off x="7311367" y="4038741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1" name="Group"/>
          <p:cNvGrpSpPr/>
          <p:nvPr/>
        </p:nvGrpSpPr>
        <p:grpSpPr>
          <a:xfrm>
            <a:off x="10438474" y="2773414"/>
            <a:ext cx="2527530" cy="1597258"/>
            <a:chOff x="0" y="0"/>
            <a:chExt cx="2527528" cy="1597257"/>
          </a:xfrm>
        </p:grpSpPr>
        <p:grpSp>
          <p:nvGrpSpPr>
            <p:cNvPr id="199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197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8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00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9194347" y="1496732"/>
            <a:ext cx="2489074" cy="1572957"/>
            <a:chOff x="0" y="0"/>
            <a:chExt cx="2489072" cy="1572955"/>
          </a:xfrm>
        </p:grpSpPr>
        <p:grpSp>
          <p:nvGrpSpPr>
            <p:cNvPr id="204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202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3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05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08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73203"/>
          <a:stretch>
            <a:fillRect/>
          </a:stretch>
        </p:blipFill>
        <p:spPr>
          <a:xfrm>
            <a:off x="265658" y="1114132"/>
            <a:ext cx="10954628" cy="9096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09" name="https://myapp.glitch.com/"/>
          <p:cNvSpPr txBox="1"/>
          <p:nvPr/>
        </p:nvSpPr>
        <p:spPr>
          <a:xfrm>
            <a:off x="1461638" y="-75820"/>
            <a:ext cx="299174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https://myapp.glitch.com/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484873"/>
            <a:ext cx="6329649" cy="64293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h1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Welcome to Playlist 1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A small app to let you compose playlists.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15" name="router.get(&quot;/about&quot;, aboutController.index);"/>
          <p:cNvSpPr txBox="1"/>
          <p:nvPr/>
        </p:nvSpPr>
        <p:spPr>
          <a:xfrm>
            <a:off x="12045286" y="1394127"/>
            <a:ext cx="4343017" cy="669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"/about"</a:t>
            </a:r>
            <a:r>
              <a:t>, aboutController.index);</a:t>
            </a:r>
          </a:p>
        </p:txBody>
      </p:sp>
      <p:sp>
        <p:nvSpPr>
          <p:cNvPr id="216" name="routes.js"/>
          <p:cNvSpPr txBox="1"/>
          <p:nvPr/>
        </p:nvSpPr>
        <p:spPr>
          <a:xfrm>
            <a:off x="15458667" y="886424"/>
            <a:ext cx="922423" cy="45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217" name="export const aboutController = {…"/>
          <p:cNvSpPr txBox="1"/>
          <p:nvPr/>
        </p:nvSpPr>
        <p:spPr>
          <a:xfrm>
            <a:off x="19512692" y="3197994"/>
            <a:ext cx="4329361" cy="15779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aboutController =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index(request, response)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title: </a:t>
            </a:r>
            <a:r>
              <a:t>"About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console.log(</a:t>
            </a:r>
            <a:r>
              <a:t>"about rendering"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"about-view"</a:t>
            </a:r>
            <a:r>
              <a:t>, viewData);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</p:txBody>
      </p:sp>
      <p:sp>
        <p:nvSpPr>
          <p:cNvPr id="218" name="about.js"/>
          <p:cNvSpPr txBox="1"/>
          <p:nvPr/>
        </p:nvSpPr>
        <p:spPr>
          <a:xfrm>
            <a:off x="22912689" y="2732056"/>
            <a:ext cx="876848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about.js</a:t>
            </a:r>
          </a:p>
        </p:txBody>
      </p:sp>
      <p:sp>
        <p:nvSpPr>
          <p:cNvPr id="219" name="Rounded Rectangle"/>
          <p:cNvSpPr/>
          <p:nvPr/>
        </p:nvSpPr>
        <p:spPr>
          <a:xfrm>
            <a:off x="837945" y="3946217"/>
            <a:ext cx="3718731" cy="625355"/>
          </a:xfrm>
          <a:prstGeom prst="roundRect">
            <a:avLst>
              <a:gd name="adj" fmla="val 34553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Connection Line"/>
          <p:cNvSpPr/>
          <p:nvPr/>
        </p:nvSpPr>
        <p:spPr>
          <a:xfrm>
            <a:off x="3558431" y="2963945"/>
            <a:ext cx="6880044" cy="97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29" extrusionOk="0">
                <a:moveTo>
                  <a:pt x="0" y="17529"/>
                </a:moveTo>
                <a:cubicBezTo>
                  <a:pt x="8465" y="592"/>
                  <a:pt x="15665" y="-4071"/>
                  <a:pt x="21600" y="354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1" name="‘/about’"/>
          <p:cNvSpPr txBox="1"/>
          <p:nvPr/>
        </p:nvSpPr>
        <p:spPr>
          <a:xfrm>
            <a:off x="8017360" y="2318092"/>
            <a:ext cx="1011810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‘/about’</a:t>
            </a:r>
          </a:p>
        </p:txBody>
      </p:sp>
      <p:sp>
        <p:nvSpPr>
          <p:cNvPr id="256" name="Connection Line"/>
          <p:cNvSpPr/>
          <p:nvPr/>
        </p:nvSpPr>
        <p:spPr>
          <a:xfrm>
            <a:off x="12966172" y="1874572"/>
            <a:ext cx="2238662" cy="1486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8" h="21600" extrusionOk="0">
                <a:moveTo>
                  <a:pt x="0" y="21600"/>
                </a:moveTo>
                <a:cubicBezTo>
                  <a:pt x="15073" y="16519"/>
                  <a:pt x="21600" y="9319"/>
                  <a:pt x="1958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3" name="Rounded Rectangle"/>
          <p:cNvSpPr/>
          <p:nvPr/>
        </p:nvSpPr>
        <p:spPr>
          <a:xfrm>
            <a:off x="13908027" y="1577702"/>
            <a:ext cx="2373249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Connection Line"/>
          <p:cNvSpPr/>
          <p:nvPr/>
        </p:nvSpPr>
        <p:spPr>
          <a:xfrm>
            <a:off x="12966146" y="3522033"/>
            <a:ext cx="6540197" cy="302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6" extrusionOk="0">
                <a:moveTo>
                  <a:pt x="0" y="21"/>
                </a:moveTo>
                <a:cubicBezTo>
                  <a:pt x="4728" y="-444"/>
                  <a:pt x="11928" y="6601"/>
                  <a:pt x="21600" y="21156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5" name="about.index(request, response)"/>
          <p:cNvSpPr txBox="1"/>
          <p:nvPr/>
        </p:nvSpPr>
        <p:spPr>
          <a:xfrm>
            <a:off x="14786623" y="3724221"/>
            <a:ext cx="352895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about.index(request, response)</a:t>
            </a:r>
          </a:p>
        </p:txBody>
      </p:sp>
      <p:sp>
        <p:nvSpPr>
          <p:cNvPr id="226" name="REQUEST"/>
          <p:cNvSpPr txBox="1"/>
          <p:nvPr/>
        </p:nvSpPr>
        <p:spPr>
          <a:xfrm>
            <a:off x="6718785" y="3355354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227" name="Arrow"/>
          <p:cNvSpPr/>
          <p:nvPr/>
        </p:nvSpPr>
        <p:spPr>
          <a:xfrm>
            <a:off x="7311367" y="4038741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2" name="Group"/>
          <p:cNvGrpSpPr/>
          <p:nvPr/>
        </p:nvGrpSpPr>
        <p:grpSpPr>
          <a:xfrm>
            <a:off x="10438474" y="2773414"/>
            <a:ext cx="2527530" cy="1597258"/>
            <a:chOff x="0" y="0"/>
            <a:chExt cx="2527528" cy="1597257"/>
          </a:xfrm>
        </p:grpSpPr>
        <p:grpSp>
          <p:nvGrpSpPr>
            <p:cNvPr id="230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228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9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31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19194347" y="1496732"/>
            <a:ext cx="2489074" cy="1572957"/>
            <a:chOff x="0" y="0"/>
            <a:chExt cx="2489072" cy="1572955"/>
          </a:xfrm>
        </p:grpSpPr>
        <p:grpSp>
          <p:nvGrpSpPr>
            <p:cNvPr id="235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233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4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39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73203"/>
          <a:stretch>
            <a:fillRect/>
          </a:stretch>
        </p:blipFill>
        <p:spPr>
          <a:xfrm>
            <a:off x="265658" y="1114132"/>
            <a:ext cx="10954628" cy="9096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40" name="{{&gt; menu active=&quot;about&quot;}}…"/>
          <p:cNvSpPr txBox="1"/>
          <p:nvPr/>
        </p:nvSpPr>
        <p:spPr>
          <a:xfrm>
            <a:off x="15877064" y="7032857"/>
            <a:ext cx="4329361" cy="23948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 </a:t>
            </a:r>
            <a:r>
              <a:rPr>
                <a:solidFill>
                  <a:srgbClr val="E50000"/>
                </a:solidFill>
              </a:rPr>
              <a:t>active=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"box is-3 has-text-centered"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&lt;h3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Playlist 1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&lt;/h3&gt;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&lt;p&gt;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A Little Playlist Maker - Version 1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&lt;/p&gt;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241" name="about-view.hbs"/>
          <p:cNvSpPr txBox="1"/>
          <p:nvPr/>
        </p:nvSpPr>
        <p:spPr>
          <a:xfrm>
            <a:off x="16553025" y="6685238"/>
            <a:ext cx="1830974" cy="4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about-view.hbs</a:t>
            </a:r>
          </a:p>
        </p:txBody>
      </p:sp>
      <p:sp>
        <p:nvSpPr>
          <p:cNvPr id="242" name="Rounded Rectangle"/>
          <p:cNvSpPr/>
          <p:nvPr/>
        </p:nvSpPr>
        <p:spPr>
          <a:xfrm>
            <a:off x="15931863" y="7087562"/>
            <a:ext cx="2373250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3" name="&lt;nav class=&quot;navbar mb-6&quot;&gt;…"/>
          <p:cNvSpPr txBox="1"/>
          <p:nvPr/>
        </p:nvSpPr>
        <p:spPr>
          <a:xfrm>
            <a:off x="16700763" y="9961821"/>
            <a:ext cx="7476242" cy="3563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&lt;nav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 mb-6"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"navbar-brand"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{{&gt; brand}}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"navbar-menu"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"navMenu"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"navbar-end"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"navbar-item"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"buttons"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"dashboard"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t>"/dashboard"</a:t>
            </a:r>
            <a:r>
              <a:rPr>
                <a:solidFill>
                  <a:srgbClr val="8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Dashboard </a:t>
            </a:r>
            <a:r>
              <a:rPr>
                <a:solidFill>
                  <a:srgbClr val="800000"/>
                </a:solidFill>
              </a:rPr>
              <a:t>&lt;/a&gt;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t>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rPr>
                <a:solidFill>
                  <a:srgbClr val="0000FF"/>
                </a:solidFill>
              </a:rPr>
              <a:t>"button"</a:t>
            </a:r>
            <a: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rPr>
                <a:solidFill>
                  <a:srgbClr val="0000FF"/>
                </a:solidFill>
              </a:rPr>
              <a:t>"/about"</a:t>
            </a:r>
            <a:r>
              <a:rPr>
                <a:solidFill>
                  <a:srgbClr val="800000"/>
                </a:solidFill>
              </a:rPr>
              <a:t>&gt;</a:t>
            </a:r>
            <a:r>
              <a:t> About </a:t>
            </a:r>
            <a:r>
              <a:rPr>
                <a:solidFill>
                  <a:srgbClr val="800000"/>
                </a:solidFill>
              </a:rPr>
              <a:t>&lt;/a&gt;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&lt;/nav&gt;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&lt;script&gt;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document.getElementById(</a:t>
            </a:r>
            <a:r>
              <a:rPr>
                <a:solidFill>
                  <a:srgbClr val="A31515"/>
                </a:solidFill>
              </a:rPr>
              <a:t>"{{active}}"</a:t>
            </a:r>
            <a:r>
              <a:t>).classList.add(</a:t>
            </a:r>
            <a:r>
              <a:rPr>
                <a:solidFill>
                  <a:srgbClr val="A31515"/>
                </a:solidFill>
              </a:rPr>
              <a:t>"is-primary"</a:t>
            </a:r>
            <a:r>
              <a:t>);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</a:p>
        </p:txBody>
      </p:sp>
      <p:sp>
        <p:nvSpPr>
          <p:cNvPr id="244" name="menu.hbs"/>
          <p:cNvSpPr txBox="1"/>
          <p:nvPr/>
        </p:nvSpPr>
        <p:spPr>
          <a:xfrm>
            <a:off x="22741976" y="9463047"/>
            <a:ext cx="1218274" cy="334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menu.hbs</a:t>
            </a:r>
          </a:p>
        </p:txBody>
      </p:sp>
      <p:cxnSp>
        <p:nvCxnSpPr>
          <p:cNvPr id="245" name="Connection Line"/>
          <p:cNvCxnSpPr>
            <a:cxnSpLocks/>
          </p:cNvCxnSpPr>
          <p:nvPr/>
        </p:nvCxnSpPr>
        <p:spPr>
          <a:xfrm flipV="1">
            <a:off x="19506343" y="4775970"/>
            <a:ext cx="1559363" cy="2138279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246" name="Connection Line"/>
          <p:cNvCxnSpPr>
            <a:cxnSpLocks/>
          </p:cNvCxnSpPr>
          <p:nvPr/>
        </p:nvCxnSpPr>
        <p:spPr>
          <a:xfrm flipH="1" flipV="1">
            <a:off x="17735909" y="7377993"/>
            <a:ext cx="2104846" cy="2583828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sp>
        <p:nvSpPr>
          <p:cNvPr id="247" name="response.render('about', viewData);"/>
          <p:cNvSpPr txBox="1"/>
          <p:nvPr/>
        </p:nvSpPr>
        <p:spPr>
          <a:xfrm>
            <a:off x="15432103" y="5631680"/>
            <a:ext cx="3902138" cy="34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response.</a:t>
            </a:r>
            <a:r>
              <a:rPr>
                <a:solidFill>
                  <a:srgbClr val="7A7A43"/>
                </a:solidFill>
              </a:rPr>
              <a:t>render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'about'</a:t>
            </a:r>
            <a:r>
              <a:t>, </a:t>
            </a:r>
            <a:r>
              <a:rPr>
                <a:solidFill>
                  <a:srgbClr val="458383"/>
                </a:solidFill>
              </a:rPr>
              <a:t>viewData</a:t>
            </a:r>
            <a:r>
              <a:t>);</a:t>
            </a:r>
          </a:p>
        </p:txBody>
      </p:sp>
      <p:sp>
        <p:nvSpPr>
          <p:cNvPr id="248" name="viewData = {…"/>
          <p:cNvSpPr txBox="1"/>
          <p:nvPr/>
        </p:nvSpPr>
        <p:spPr>
          <a:xfrm>
            <a:off x="12635273" y="6195737"/>
            <a:ext cx="3352233" cy="7651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'About Playlist 1'</a:t>
            </a:r>
            <a:r>
              <a:t>,</a:t>
            </a:r>
            <a:br/>
            <a:r>
              <a:t>};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20297317" y="6071522"/>
            <a:ext cx="2489074" cy="1572956"/>
            <a:chOff x="0" y="0"/>
            <a:chExt cx="2489072" cy="1572955"/>
          </a:xfrm>
        </p:grpSpPr>
        <p:grpSp>
          <p:nvGrpSpPr>
            <p:cNvPr id="251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0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sp>
        <p:nvSpPr>
          <p:cNvPr id="254" name="https://myapp.glitch.com/"/>
          <p:cNvSpPr txBox="1"/>
          <p:nvPr/>
        </p:nvSpPr>
        <p:spPr>
          <a:xfrm>
            <a:off x="1461638" y="-75820"/>
            <a:ext cx="299174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https://myapp.glitch.com/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484873"/>
            <a:ext cx="6329649" cy="64293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h1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Welcome to Playlist 1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A small app to let you compose playlists.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0" name="router.get(&quot;/about&quot;, aboutController.index);"/>
          <p:cNvSpPr txBox="1"/>
          <p:nvPr/>
        </p:nvSpPr>
        <p:spPr>
          <a:xfrm>
            <a:off x="12045286" y="1394127"/>
            <a:ext cx="4343017" cy="669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"/about"</a:t>
            </a:r>
            <a:r>
              <a:t>, aboutController.index);</a:t>
            </a:r>
          </a:p>
        </p:txBody>
      </p:sp>
      <p:sp>
        <p:nvSpPr>
          <p:cNvPr id="261" name="routes.js"/>
          <p:cNvSpPr txBox="1"/>
          <p:nvPr/>
        </p:nvSpPr>
        <p:spPr>
          <a:xfrm>
            <a:off x="15458667" y="886424"/>
            <a:ext cx="922423" cy="45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262" name="export const aboutController = {…"/>
          <p:cNvSpPr txBox="1"/>
          <p:nvPr/>
        </p:nvSpPr>
        <p:spPr>
          <a:xfrm>
            <a:off x="19512692" y="3197994"/>
            <a:ext cx="4329361" cy="15779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aboutController =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index(request, response)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title: </a:t>
            </a:r>
            <a:r>
              <a:t>"About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console.log(</a:t>
            </a:r>
            <a:r>
              <a:t>"about rendering"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"about-view"</a:t>
            </a:r>
            <a:r>
              <a:t>, viewData);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</p:txBody>
      </p:sp>
      <p:sp>
        <p:nvSpPr>
          <p:cNvPr id="263" name="about.js"/>
          <p:cNvSpPr txBox="1"/>
          <p:nvPr/>
        </p:nvSpPr>
        <p:spPr>
          <a:xfrm>
            <a:off x="22912689" y="2732056"/>
            <a:ext cx="876848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about.js</a:t>
            </a:r>
          </a:p>
        </p:txBody>
      </p:sp>
      <p:sp>
        <p:nvSpPr>
          <p:cNvPr id="264" name="Rounded Rectangle"/>
          <p:cNvSpPr/>
          <p:nvPr/>
        </p:nvSpPr>
        <p:spPr>
          <a:xfrm>
            <a:off x="837945" y="3946217"/>
            <a:ext cx="3718731" cy="625355"/>
          </a:xfrm>
          <a:prstGeom prst="roundRect">
            <a:avLst>
              <a:gd name="adj" fmla="val 34553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Connection Line"/>
          <p:cNvSpPr/>
          <p:nvPr/>
        </p:nvSpPr>
        <p:spPr>
          <a:xfrm>
            <a:off x="3558431" y="2963945"/>
            <a:ext cx="6880044" cy="97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29" extrusionOk="0">
                <a:moveTo>
                  <a:pt x="0" y="17529"/>
                </a:moveTo>
                <a:cubicBezTo>
                  <a:pt x="8465" y="592"/>
                  <a:pt x="15665" y="-4071"/>
                  <a:pt x="21600" y="354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‘/about’"/>
          <p:cNvSpPr txBox="1"/>
          <p:nvPr/>
        </p:nvSpPr>
        <p:spPr>
          <a:xfrm>
            <a:off x="8017360" y="2318092"/>
            <a:ext cx="1011810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‘/about’</a:t>
            </a:r>
          </a:p>
        </p:txBody>
      </p:sp>
      <p:sp>
        <p:nvSpPr>
          <p:cNvPr id="308" name="Connection Line"/>
          <p:cNvSpPr/>
          <p:nvPr/>
        </p:nvSpPr>
        <p:spPr>
          <a:xfrm>
            <a:off x="12966172" y="1874572"/>
            <a:ext cx="2238662" cy="1486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8" h="21600" extrusionOk="0">
                <a:moveTo>
                  <a:pt x="0" y="21600"/>
                </a:moveTo>
                <a:cubicBezTo>
                  <a:pt x="15073" y="16519"/>
                  <a:pt x="21600" y="9319"/>
                  <a:pt x="1958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Rounded Rectangle"/>
          <p:cNvSpPr/>
          <p:nvPr/>
        </p:nvSpPr>
        <p:spPr>
          <a:xfrm>
            <a:off x="13908027" y="1577702"/>
            <a:ext cx="2373249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Connection Line"/>
          <p:cNvSpPr/>
          <p:nvPr/>
        </p:nvSpPr>
        <p:spPr>
          <a:xfrm>
            <a:off x="12966146" y="3522033"/>
            <a:ext cx="6540197" cy="302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6" extrusionOk="0">
                <a:moveTo>
                  <a:pt x="0" y="21"/>
                </a:moveTo>
                <a:cubicBezTo>
                  <a:pt x="4728" y="-444"/>
                  <a:pt x="11928" y="6601"/>
                  <a:pt x="21600" y="21156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about.index(request, response)"/>
          <p:cNvSpPr txBox="1"/>
          <p:nvPr/>
        </p:nvSpPr>
        <p:spPr>
          <a:xfrm>
            <a:off x="14786623" y="3724221"/>
            <a:ext cx="352895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about.index(request, response)</a:t>
            </a:r>
          </a:p>
        </p:txBody>
      </p:sp>
      <p:sp>
        <p:nvSpPr>
          <p:cNvPr id="271" name="REQUEST"/>
          <p:cNvSpPr txBox="1"/>
          <p:nvPr/>
        </p:nvSpPr>
        <p:spPr>
          <a:xfrm>
            <a:off x="6718785" y="3355354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272" name="Arrow"/>
          <p:cNvSpPr/>
          <p:nvPr/>
        </p:nvSpPr>
        <p:spPr>
          <a:xfrm>
            <a:off x="7311367" y="4038741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7" name="Group"/>
          <p:cNvGrpSpPr/>
          <p:nvPr/>
        </p:nvGrpSpPr>
        <p:grpSpPr>
          <a:xfrm>
            <a:off x="10438474" y="2773414"/>
            <a:ext cx="2527530" cy="1597258"/>
            <a:chOff x="0" y="0"/>
            <a:chExt cx="2527528" cy="1597257"/>
          </a:xfrm>
        </p:grpSpPr>
        <p:grpSp>
          <p:nvGrpSpPr>
            <p:cNvPr id="275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273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4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76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19194347" y="1496732"/>
            <a:ext cx="2489074" cy="1572957"/>
            <a:chOff x="0" y="0"/>
            <a:chExt cx="2489072" cy="1572955"/>
          </a:xfrm>
        </p:grpSpPr>
        <p:grpSp>
          <p:nvGrpSpPr>
            <p:cNvPr id="280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278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9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81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84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73203"/>
          <a:stretch>
            <a:fillRect/>
          </a:stretch>
        </p:blipFill>
        <p:spPr>
          <a:xfrm>
            <a:off x="265658" y="1114132"/>
            <a:ext cx="10954628" cy="9096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85" name="{{&gt; menu active=&quot;about&quot;}}…"/>
          <p:cNvSpPr txBox="1"/>
          <p:nvPr/>
        </p:nvSpPr>
        <p:spPr>
          <a:xfrm>
            <a:off x="15877064" y="7032857"/>
            <a:ext cx="4329361" cy="23948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 </a:t>
            </a:r>
            <a:r>
              <a:rPr>
                <a:solidFill>
                  <a:srgbClr val="E50000"/>
                </a:solidFill>
              </a:rPr>
              <a:t>active=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"box is-3 has-text-centered"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&lt;h3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Playlist 1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&lt;/h3&gt;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&lt;p&gt;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A Little Playlist Maker - Version 1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&lt;/p&gt;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286" name="about-view.hbs"/>
          <p:cNvSpPr txBox="1"/>
          <p:nvPr/>
        </p:nvSpPr>
        <p:spPr>
          <a:xfrm>
            <a:off x="16553025" y="6685238"/>
            <a:ext cx="1830974" cy="4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about-view.hbs</a:t>
            </a:r>
          </a:p>
        </p:txBody>
      </p:sp>
      <p:sp>
        <p:nvSpPr>
          <p:cNvPr id="287" name="Rounded Rectangle"/>
          <p:cNvSpPr/>
          <p:nvPr/>
        </p:nvSpPr>
        <p:spPr>
          <a:xfrm>
            <a:off x="15931863" y="7087562"/>
            <a:ext cx="2373250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" name="&lt;nav class=&quot;navbar mb-6&quot;&gt;…"/>
          <p:cNvSpPr txBox="1"/>
          <p:nvPr/>
        </p:nvSpPr>
        <p:spPr>
          <a:xfrm>
            <a:off x="16700763" y="9961821"/>
            <a:ext cx="7476242" cy="3563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&lt;nav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 mb-6"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"navbar-brand"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{{&gt; brand}}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"navbar-menu"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"navMenu"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"navbar-end"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"navbar-item"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"buttons"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"dashboard"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t>"/dashboard"</a:t>
            </a:r>
            <a:r>
              <a:rPr>
                <a:solidFill>
                  <a:srgbClr val="8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Dashboard </a:t>
            </a:r>
            <a:r>
              <a:rPr>
                <a:solidFill>
                  <a:srgbClr val="800000"/>
                </a:solidFill>
              </a:rPr>
              <a:t>&lt;/a&gt;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t>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rPr>
                <a:solidFill>
                  <a:srgbClr val="0000FF"/>
                </a:solidFill>
              </a:rPr>
              <a:t>"button"</a:t>
            </a:r>
            <a: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rPr>
                <a:solidFill>
                  <a:srgbClr val="0000FF"/>
                </a:solidFill>
              </a:rPr>
              <a:t>"/about"</a:t>
            </a:r>
            <a:r>
              <a:rPr>
                <a:solidFill>
                  <a:srgbClr val="800000"/>
                </a:solidFill>
              </a:rPr>
              <a:t>&gt;</a:t>
            </a:r>
            <a:r>
              <a:t> About </a:t>
            </a:r>
            <a:r>
              <a:rPr>
                <a:solidFill>
                  <a:srgbClr val="800000"/>
                </a:solidFill>
              </a:rPr>
              <a:t>&lt;/a&gt;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&lt;/nav&gt;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&lt;script&gt;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document.getElementById(</a:t>
            </a:r>
            <a:r>
              <a:rPr>
                <a:solidFill>
                  <a:srgbClr val="A31515"/>
                </a:solidFill>
              </a:rPr>
              <a:t>"{{active}}"</a:t>
            </a:r>
            <a:r>
              <a:t>).classList.add(</a:t>
            </a:r>
            <a:r>
              <a:rPr>
                <a:solidFill>
                  <a:srgbClr val="A31515"/>
                </a:solidFill>
              </a:rPr>
              <a:t>"is-primary"</a:t>
            </a:r>
            <a:r>
              <a:t>);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</a:p>
        </p:txBody>
      </p:sp>
      <p:sp>
        <p:nvSpPr>
          <p:cNvPr id="289" name="menu.hbs"/>
          <p:cNvSpPr txBox="1"/>
          <p:nvPr/>
        </p:nvSpPr>
        <p:spPr>
          <a:xfrm>
            <a:off x="22741976" y="9463047"/>
            <a:ext cx="1218274" cy="334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menu.hbs</a:t>
            </a:r>
          </a:p>
        </p:txBody>
      </p:sp>
      <p:cxnSp>
        <p:nvCxnSpPr>
          <p:cNvPr id="290" name="Connection Line"/>
          <p:cNvCxnSpPr>
            <a:cxnSpLocks/>
          </p:cNvCxnSpPr>
          <p:nvPr/>
        </p:nvCxnSpPr>
        <p:spPr>
          <a:xfrm flipV="1">
            <a:off x="19194347" y="4775970"/>
            <a:ext cx="1631222" cy="2184943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291" name="Connection Line"/>
          <p:cNvCxnSpPr>
            <a:cxnSpLocks/>
            <a:stCxn id="288" idx="0"/>
          </p:cNvCxnSpPr>
          <p:nvPr/>
        </p:nvCxnSpPr>
        <p:spPr>
          <a:xfrm flipH="1" flipV="1">
            <a:off x="19909766" y="9463047"/>
            <a:ext cx="529118" cy="498774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sp>
        <p:nvSpPr>
          <p:cNvPr id="292" name="response.render('about', viewData);"/>
          <p:cNvSpPr txBox="1"/>
          <p:nvPr/>
        </p:nvSpPr>
        <p:spPr>
          <a:xfrm>
            <a:off x="15432103" y="5631680"/>
            <a:ext cx="3902138" cy="34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response.</a:t>
            </a:r>
            <a:r>
              <a:rPr>
                <a:solidFill>
                  <a:srgbClr val="7A7A43"/>
                </a:solidFill>
              </a:rPr>
              <a:t>render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'about'</a:t>
            </a:r>
            <a:r>
              <a:t>, </a:t>
            </a:r>
            <a:r>
              <a:rPr>
                <a:solidFill>
                  <a:srgbClr val="458383"/>
                </a:solidFill>
              </a:rPr>
              <a:t>viewData</a:t>
            </a:r>
            <a:r>
              <a:t>);</a:t>
            </a:r>
          </a:p>
        </p:txBody>
      </p:sp>
      <p:sp>
        <p:nvSpPr>
          <p:cNvPr id="293" name="viewData = {…"/>
          <p:cNvSpPr txBox="1"/>
          <p:nvPr/>
        </p:nvSpPr>
        <p:spPr>
          <a:xfrm>
            <a:off x="12635273" y="6195737"/>
            <a:ext cx="3352233" cy="7651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'About Playlist 1'</a:t>
            </a:r>
            <a:r>
              <a:t>,</a:t>
            </a:r>
            <a:br/>
            <a:r>
              <a:t>};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20297317" y="6071522"/>
            <a:ext cx="2489074" cy="1572956"/>
            <a:chOff x="0" y="0"/>
            <a:chExt cx="2489072" cy="1572955"/>
          </a:xfrm>
        </p:grpSpPr>
        <p:grpSp>
          <p:nvGrpSpPr>
            <p:cNvPr id="296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294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5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97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8773910" y="9262140"/>
            <a:ext cx="7731642" cy="3812374"/>
            <a:chOff x="0" y="0"/>
            <a:chExt cx="7731641" cy="3812372"/>
          </a:xfrm>
        </p:grpSpPr>
        <p:sp>
          <p:nvSpPr>
            <p:cNvPr id="299" name="&lt;!DOCTYPE html&gt; &lt;html&gt;   &lt;head&gt;     &lt;meta charset=&quot;utf-8&quot;&gt;     &lt;title&gt; {{title}} &lt;/title&gt;     &lt;meta charset=&quot;UTF-8&quot;&gt;     &lt;script type=&quot;text/javascript&quot; src=“...jquery.min.js”&gt;&lt;/script&gt;     &lt;link rel=&quot;stylesheet&quot; href=“...semantic.min.css” type=&quot;text/css&quot;"/>
            <p:cNvSpPr txBox="1"/>
            <p:nvPr/>
          </p:nvSpPr>
          <p:spPr>
            <a:xfrm>
              <a:off x="0" y="405597"/>
              <a:ext cx="7731642" cy="340677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642937">
                <a:defRPr sz="1400" b="1">
                  <a:solidFill>
                    <a:srgbClr val="018001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&lt;!DOCTYPE </a:t>
              </a:r>
              <a:r>
                <a:rPr>
                  <a:solidFill>
                    <a:srgbClr val="0432FF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&lt;</a:t>
              </a:r>
              <a:r>
                <a:rPr>
                  <a:solidFill>
                    <a:srgbClr val="011480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</a:t>
              </a:r>
              <a:r>
                <a:rPr>
                  <a:solidFill>
                    <a:srgbClr val="011480"/>
                  </a:solidFill>
                </a:rPr>
                <a:t>head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meta </a:t>
              </a:r>
              <a:r>
                <a:rPr>
                  <a:solidFill>
                    <a:srgbClr val="0432FF"/>
                  </a:solidFill>
                </a:rPr>
                <a:t>charset=</a:t>
              </a:r>
              <a:r>
                <a:t>"utf-8"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&gt; {{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}} &lt;/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meta </a:t>
              </a:r>
              <a:r>
                <a:rPr>
                  <a:solidFill>
                    <a:srgbClr val="0432FF"/>
                  </a:solidFill>
                </a:rPr>
                <a:t>charset=</a:t>
              </a:r>
              <a:r>
                <a:t>"UTF-8"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script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"text/javascript" </a:t>
              </a:r>
              <a:r>
                <a:rPr>
                  <a:solidFill>
                    <a:srgbClr val="0432FF"/>
                  </a:solidFill>
                </a:rPr>
                <a:t>src=</a:t>
              </a:r>
              <a:r>
                <a:t>“...jquery.min.js”</a:t>
              </a:r>
              <a:r>
                <a:rPr b="0">
                  <a:solidFill>
                    <a:srgbClr val="000000"/>
                  </a:solidFill>
                </a:rPr>
                <a:t>&gt;&lt;/</a:t>
              </a:r>
              <a:r>
                <a:rPr>
                  <a:solidFill>
                    <a:srgbClr val="011480"/>
                  </a:solidFill>
                </a:rPr>
                <a:t>script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link </a:t>
              </a:r>
              <a:r>
                <a:rPr>
                  <a:solidFill>
                    <a:srgbClr val="0432FF"/>
                  </a:solidFill>
                </a:rPr>
                <a:t>rel=</a:t>
              </a:r>
              <a:r>
                <a:t>"stylesheet" </a:t>
              </a:r>
              <a:r>
                <a:rPr>
                  <a:solidFill>
                    <a:srgbClr val="0432FF"/>
                  </a:solidFill>
                </a:rPr>
                <a:t>href=</a:t>
              </a:r>
              <a:r>
                <a:t>“...semantic.min.css”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"text/css"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script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"text/javascript" </a:t>
              </a:r>
              <a:r>
                <a:rPr>
                  <a:solidFill>
                    <a:srgbClr val="0432FF"/>
                  </a:solidFill>
                </a:rPr>
                <a:t>src=</a:t>
              </a:r>
              <a:r>
                <a:t>“h...semantic.min.js”</a:t>
              </a:r>
              <a:r>
                <a:rPr b="0">
                  <a:solidFill>
                    <a:srgbClr val="000000"/>
                  </a:solidFill>
                </a:rPr>
                <a:t>&gt;&lt;/</a:t>
              </a:r>
              <a:r>
                <a:rPr>
                  <a:solidFill>
                    <a:srgbClr val="011480"/>
                  </a:solidFill>
                </a:rPr>
                <a:t>script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&lt;/</a:t>
              </a:r>
              <a:r>
                <a:rPr>
                  <a:solidFill>
                    <a:srgbClr val="011480"/>
                  </a:solidFill>
                </a:rPr>
                <a:t>head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section </a:t>
              </a:r>
              <a:r>
                <a:rPr>
                  <a:solidFill>
                    <a:srgbClr val="0432FF"/>
                  </a:solidFill>
                </a:rPr>
                <a:t>class=</a:t>
              </a:r>
              <a:r>
                <a:t>"ui container"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  {{{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}}}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&lt;/</a:t>
              </a:r>
              <a:r>
                <a:rPr>
                  <a:solidFill>
                    <a:srgbClr val="011480"/>
                  </a:solidFill>
                </a:rPr>
                <a:t>section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&lt;/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&lt;/</a:t>
              </a:r>
              <a:r>
                <a:rPr>
                  <a:solidFill>
                    <a:srgbClr val="011480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300" name="main.hbs"/>
            <p:cNvSpPr txBox="1"/>
            <p:nvPr/>
          </p:nvSpPr>
          <p:spPr>
            <a:xfrm>
              <a:off x="38720" y="-1"/>
              <a:ext cx="956996" cy="365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main.hbs</a:t>
              </a:r>
            </a:p>
          </p:txBody>
        </p:sp>
        <p:sp>
          <p:nvSpPr>
            <p:cNvPr id="301" name="Rounded Rectangle"/>
            <p:cNvSpPr/>
            <p:nvPr/>
          </p:nvSpPr>
          <p:spPr>
            <a:xfrm>
              <a:off x="623219" y="2902712"/>
              <a:ext cx="1332533" cy="290431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10" name="Connection Line"/>
          <p:cNvSpPr/>
          <p:nvPr/>
        </p:nvSpPr>
        <p:spPr>
          <a:xfrm>
            <a:off x="10247680" y="8881963"/>
            <a:ext cx="5622976" cy="3337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501" y="12101"/>
                  <a:pt x="13701" y="4901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1" name="Connection Line"/>
          <p:cNvSpPr/>
          <p:nvPr/>
        </p:nvSpPr>
        <p:spPr>
          <a:xfrm>
            <a:off x="10809060" y="6729973"/>
            <a:ext cx="3356793" cy="3879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734" y="9639"/>
                  <a:pt x="10534" y="16839"/>
                  <a:pt x="0" y="2160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" name="Rounded Rectangle"/>
          <p:cNvSpPr/>
          <p:nvPr/>
        </p:nvSpPr>
        <p:spPr>
          <a:xfrm>
            <a:off x="12827604" y="6433110"/>
            <a:ext cx="2778380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https://myapp.glitch.com/"/>
          <p:cNvSpPr txBox="1"/>
          <p:nvPr/>
        </p:nvSpPr>
        <p:spPr>
          <a:xfrm>
            <a:off x="1461638" y="-75820"/>
            <a:ext cx="299174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https://myapp.glitch.com/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484873"/>
            <a:ext cx="6329649" cy="64293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h1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Welcome to Playlist 1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h1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A small app to let you compose playlists.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14" name="router.get(&quot;/about&quot;, aboutController.index);"/>
          <p:cNvSpPr txBox="1"/>
          <p:nvPr/>
        </p:nvSpPr>
        <p:spPr>
          <a:xfrm>
            <a:off x="12045286" y="1394127"/>
            <a:ext cx="4343017" cy="669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router.get(</a:t>
            </a:r>
            <a:r>
              <a:rPr>
                <a:solidFill>
                  <a:srgbClr val="A31515"/>
                </a:solidFill>
              </a:rPr>
              <a:t>"/about"</a:t>
            </a:r>
            <a:r>
              <a:t>, aboutController.index);</a:t>
            </a:r>
          </a:p>
        </p:txBody>
      </p:sp>
      <p:sp>
        <p:nvSpPr>
          <p:cNvPr id="315" name="routes.js"/>
          <p:cNvSpPr txBox="1"/>
          <p:nvPr/>
        </p:nvSpPr>
        <p:spPr>
          <a:xfrm>
            <a:off x="15458667" y="886424"/>
            <a:ext cx="922423" cy="455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routes.js</a:t>
            </a:r>
          </a:p>
        </p:txBody>
      </p:sp>
      <p:sp>
        <p:nvSpPr>
          <p:cNvPr id="316" name="export const aboutController = {…"/>
          <p:cNvSpPr txBox="1"/>
          <p:nvPr/>
        </p:nvSpPr>
        <p:spPr>
          <a:xfrm>
            <a:off x="19512692" y="3197994"/>
            <a:ext cx="4329361" cy="15779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export</a:t>
            </a:r>
            <a:r>
              <a:t>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aboutController =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index(request, response) {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const</a:t>
            </a:r>
            <a:r>
              <a:t> viewData = {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title: </a:t>
            </a:r>
            <a:r>
              <a:t>"About Playlist"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1200">
                <a:solidFill>
                  <a:srgbClr val="A3151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console.log(</a:t>
            </a:r>
            <a:r>
              <a:t>"about rendering"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response.render(</a:t>
            </a:r>
            <a:r>
              <a:rPr>
                <a:solidFill>
                  <a:srgbClr val="A31515"/>
                </a:solidFill>
              </a:rPr>
              <a:t>"about-view"</a:t>
            </a:r>
            <a:r>
              <a:t>, viewData);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</p:txBody>
      </p:sp>
      <p:sp>
        <p:nvSpPr>
          <p:cNvPr id="317" name="about.js"/>
          <p:cNvSpPr txBox="1"/>
          <p:nvPr/>
        </p:nvSpPr>
        <p:spPr>
          <a:xfrm>
            <a:off x="22912689" y="2732056"/>
            <a:ext cx="876848" cy="36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about.js</a:t>
            </a:r>
          </a:p>
        </p:txBody>
      </p:sp>
      <p:sp>
        <p:nvSpPr>
          <p:cNvPr id="318" name="Rounded Rectangle"/>
          <p:cNvSpPr/>
          <p:nvPr/>
        </p:nvSpPr>
        <p:spPr>
          <a:xfrm>
            <a:off x="837945" y="3946217"/>
            <a:ext cx="3718731" cy="625355"/>
          </a:xfrm>
          <a:prstGeom prst="roundRect">
            <a:avLst>
              <a:gd name="adj" fmla="val 34553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Connection Line"/>
          <p:cNvSpPr/>
          <p:nvPr/>
        </p:nvSpPr>
        <p:spPr>
          <a:xfrm>
            <a:off x="3558431" y="2963945"/>
            <a:ext cx="6880044" cy="975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529" extrusionOk="0">
                <a:moveTo>
                  <a:pt x="0" y="17529"/>
                </a:moveTo>
                <a:cubicBezTo>
                  <a:pt x="8465" y="592"/>
                  <a:pt x="15665" y="-4071"/>
                  <a:pt x="21600" y="354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‘/about’"/>
          <p:cNvSpPr txBox="1"/>
          <p:nvPr/>
        </p:nvSpPr>
        <p:spPr>
          <a:xfrm>
            <a:off x="8017360" y="2318092"/>
            <a:ext cx="1011810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‘/about’</a:t>
            </a:r>
          </a:p>
        </p:txBody>
      </p:sp>
      <p:sp>
        <p:nvSpPr>
          <p:cNvPr id="368" name="Connection Line"/>
          <p:cNvSpPr/>
          <p:nvPr/>
        </p:nvSpPr>
        <p:spPr>
          <a:xfrm>
            <a:off x="12966172" y="1874572"/>
            <a:ext cx="2238662" cy="1486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8" h="21600" extrusionOk="0">
                <a:moveTo>
                  <a:pt x="0" y="21600"/>
                </a:moveTo>
                <a:cubicBezTo>
                  <a:pt x="15073" y="16519"/>
                  <a:pt x="21600" y="9319"/>
                  <a:pt x="1958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Rounded Rectangle"/>
          <p:cNvSpPr/>
          <p:nvPr/>
        </p:nvSpPr>
        <p:spPr>
          <a:xfrm>
            <a:off x="13908027" y="1577702"/>
            <a:ext cx="2373249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" name="Connection Line"/>
          <p:cNvSpPr/>
          <p:nvPr/>
        </p:nvSpPr>
        <p:spPr>
          <a:xfrm>
            <a:off x="12966146" y="3522033"/>
            <a:ext cx="6540197" cy="302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6" extrusionOk="0">
                <a:moveTo>
                  <a:pt x="0" y="21"/>
                </a:moveTo>
                <a:cubicBezTo>
                  <a:pt x="4728" y="-444"/>
                  <a:pt x="11928" y="6601"/>
                  <a:pt x="21600" y="21156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4" name="about.index(request, response)"/>
          <p:cNvSpPr txBox="1"/>
          <p:nvPr/>
        </p:nvSpPr>
        <p:spPr>
          <a:xfrm>
            <a:off x="14786623" y="3724221"/>
            <a:ext cx="352895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about.index(request, response)</a:t>
            </a:r>
          </a:p>
        </p:txBody>
      </p:sp>
      <p:sp>
        <p:nvSpPr>
          <p:cNvPr id="325" name="REQUEST"/>
          <p:cNvSpPr txBox="1"/>
          <p:nvPr/>
        </p:nvSpPr>
        <p:spPr>
          <a:xfrm>
            <a:off x="6718785" y="3355354"/>
            <a:ext cx="2196974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REQUEST</a:t>
            </a:r>
          </a:p>
        </p:txBody>
      </p:sp>
      <p:sp>
        <p:nvSpPr>
          <p:cNvPr id="326" name="Arrow"/>
          <p:cNvSpPr/>
          <p:nvPr/>
        </p:nvSpPr>
        <p:spPr>
          <a:xfrm>
            <a:off x="7311367" y="4038741"/>
            <a:ext cx="1011810" cy="440308"/>
          </a:xfrm>
          <a:prstGeom prst="rightArrow">
            <a:avLst>
              <a:gd name="adj1" fmla="val 40228"/>
              <a:gd name="adj2" fmla="val 97347"/>
            </a:avLst>
          </a:pr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10438474" y="2773414"/>
            <a:ext cx="2527530" cy="1597258"/>
            <a:chOff x="0" y="0"/>
            <a:chExt cx="2527528" cy="1597257"/>
          </a:xfrm>
        </p:grpSpPr>
        <p:grpSp>
          <p:nvGrpSpPr>
            <p:cNvPr id="329" name="Group"/>
            <p:cNvGrpSpPr/>
            <p:nvPr/>
          </p:nvGrpSpPr>
          <p:grpSpPr>
            <a:xfrm>
              <a:off x="0" y="0"/>
              <a:ext cx="2527529" cy="1597258"/>
              <a:chOff x="0" y="0"/>
              <a:chExt cx="2527528" cy="1597257"/>
            </a:xfrm>
          </p:grpSpPr>
          <p:pic>
            <p:nvPicPr>
              <p:cNvPr id="327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527529" cy="159725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8" name="Rectangle"/>
              <p:cNvSpPr/>
              <p:nvPr/>
            </p:nvSpPr>
            <p:spPr>
              <a:xfrm>
                <a:off x="966565" y="599832"/>
                <a:ext cx="1062827" cy="3975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30" name="router"/>
            <p:cNvSpPr txBox="1"/>
            <p:nvPr/>
          </p:nvSpPr>
          <p:spPr>
            <a:xfrm>
              <a:off x="1085899" y="549455"/>
              <a:ext cx="938560" cy="4983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2000"/>
              </a:lvl1pPr>
            </a:lstStyle>
            <a:p>
              <a:r>
                <a:t>router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19194347" y="1496732"/>
            <a:ext cx="2489074" cy="1572957"/>
            <a:chOff x="0" y="0"/>
            <a:chExt cx="2489072" cy="1572955"/>
          </a:xfrm>
        </p:grpSpPr>
        <p:grpSp>
          <p:nvGrpSpPr>
            <p:cNvPr id="334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332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33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35" name="controller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38" name="Screenshot 2023-05-16 at 11.38.04.png" descr="Screenshot 2023-05-16 at 11.38.04.png"/>
          <p:cNvPicPr>
            <a:picLocks noChangeAspect="1"/>
          </p:cNvPicPr>
          <p:nvPr/>
        </p:nvPicPr>
        <p:blipFill>
          <a:blip r:embed="rId3"/>
          <a:srcRect l="5487" t="15357" r="5487" b="73203"/>
          <a:stretch>
            <a:fillRect/>
          </a:stretch>
        </p:blipFill>
        <p:spPr>
          <a:xfrm>
            <a:off x="265658" y="1114132"/>
            <a:ext cx="10954628" cy="9096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39" name="{{&gt; menu active=&quot;about&quot;}}…"/>
          <p:cNvSpPr txBox="1"/>
          <p:nvPr/>
        </p:nvSpPr>
        <p:spPr>
          <a:xfrm>
            <a:off x="15877064" y="7032857"/>
            <a:ext cx="4329361" cy="23948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{{&gt; menu </a:t>
            </a:r>
            <a:r>
              <a:rPr>
                <a:solidFill>
                  <a:srgbClr val="E50000"/>
                </a:solidFill>
              </a:rPr>
              <a:t>active=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}}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&lt;section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"box is-3 has-text-centered"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&lt;h3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Playlist 1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&lt;/h3&gt;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&lt;p&gt;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A Little Playlist Maker - Version 1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800000"/>
                </a:solidFill>
              </a:rPr>
              <a:t>&lt;/p&gt;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&lt;/section&gt;</a:t>
            </a:r>
          </a:p>
        </p:txBody>
      </p:sp>
      <p:sp>
        <p:nvSpPr>
          <p:cNvPr id="340" name="about-view.hbs"/>
          <p:cNvSpPr txBox="1"/>
          <p:nvPr/>
        </p:nvSpPr>
        <p:spPr>
          <a:xfrm>
            <a:off x="16553025" y="6685238"/>
            <a:ext cx="1830974" cy="410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about-view.hbs</a:t>
            </a:r>
          </a:p>
        </p:txBody>
      </p:sp>
      <p:sp>
        <p:nvSpPr>
          <p:cNvPr id="341" name="Rounded Rectangle"/>
          <p:cNvSpPr/>
          <p:nvPr/>
        </p:nvSpPr>
        <p:spPr>
          <a:xfrm>
            <a:off x="15931863" y="7087562"/>
            <a:ext cx="2373250" cy="290431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&lt;nav class=&quot;navbar mb-6&quot;&gt;…"/>
          <p:cNvSpPr txBox="1"/>
          <p:nvPr/>
        </p:nvSpPr>
        <p:spPr>
          <a:xfrm>
            <a:off x="16700763" y="9961821"/>
            <a:ext cx="7476242" cy="356325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800000"/>
                </a:solidFill>
              </a:rPr>
              <a:t>&lt;nav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 mb-6"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"navbar-brand"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{{&gt; brand}}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"navbar-menu"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"navMenu"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"navbar-end"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"navbar-item"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800000"/>
                </a:solidFill>
              </a:rPr>
              <a:t>&lt;div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"buttons"</a:t>
            </a:r>
            <a:r>
              <a:rPr>
                <a:solidFill>
                  <a:srgbClr val="800000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0000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"dashboard"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t>"button"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t>"/dashboard"</a:t>
            </a:r>
            <a:r>
              <a:rPr>
                <a:solidFill>
                  <a:srgbClr val="800000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Dashboard </a:t>
            </a:r>
            <a:r>
              <a:rPr>
                <a:solidFill>
                  <a:srgbClr val="800000"/>
                </a:solidFill>
              </a:rPr>
              <a:t>&lt;/a&gt;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</a:t>
            </a:r>
            <a:r>
              <a:rPr>
                <a:solidFill>
                  <a:srgbClr val="800000"/>
                </a:solidFill>
              </a:rPr>
              <a:t>&lt;a</a:t>
            </a:r>
            <a: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t>=</a:t>
            </a:r>
            <a:r>
              <a:rPr>
                <a:solidFill>
                  <a:srgbClr val="0000FF"/>
                </a:solidFill>
              </a:rPr>
              <a:t>"about"</a:t>
            </a:r>
            <a:r>
              <a:t> </a:t>
            </a:r>
            <a:r>
              <a:rPr>
                <a:solidFill>
                  <a:srgbClr val="E50000"/>
                </a:solidFill>
              </a:rPr>
              <a:t>class=</a:t>
            </a:r>
            <a:r>
              <a:rPr>
                <a:solidFill>
                  <a:srgbClr val="0000FF"/>
                </a:solidFill>
              </a:rPr>
              <a:t>"button"</a:t>
            </a:r>
            <a:r>
              <a:t> </a:t>
            </a:r>
            <a:r>
              <a:rPr>
                <a:solidFill>
                  <a:srgbClr val="E50000"/>
                </a:solidFill>
              </a:rPr>
              <a:t>href=</a:t>
            </a:r>
            <a:r>
              <a:rPr>
                <a:solidFill>
                  <a:srgbClr val="0000FF"/>
                </a:solidFill>
              </a:rPr>
              <a:t>"/about"</a:t>
            </a:r>
            <a:r>
              <a:rPr>
                <a:solidFill>
                  <a:srgbClr val="800000"/>
                </a:solidFill>
              </a:rPr>
              <a:t>&gt;</a:t>
            </a:r>
            <a:r>
              <a:t> About </a:t>
            </a:r>
            <a:r>
              <a:rPr>
                <a:solidFill>
                  <a:srgbClr val="800000"/>
                </a:solidFill>
              </a:rPr>
              <a:t>&lt;/a&gt;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800000"/>
                </a:solidFill>
              </a:rPr>
              <a:t>&lt;/div&gt;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t>&lt;/div&gt;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&lt;/nav&gt;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&lt;script&gt;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document.getElementById(</a:t>
            </a:r>
            <a:r>
              <a:rPr>
                <a:solidFill>
                  <a:srgbClr val="A31515"/>
                </a:solidFill>
              </a:rPr>
              <a:t>"{{active}}"</a:t>
            </a:r>
            <a:r>
              <a:t>).classList.add(</a:t>
            </a:r>
            <a:r>
              <a:rPr>
                <a:solidFill>
                  <a:srgbClr val="A31515"/>
                </a:solidFill>
              </a:rPr>
              <a:t>"is-primary"</a:t>
            </a:r>
            <a:r>
              <a:t>);</a:t>
            </a:r>
          </a:p>
          <a:p>
            <a:pPr algn="l" defTabSz="457200">
              <a:defRPr sz="1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&lt;/script&gt;</a:t>
            </a:r>
          </a:p>
        </p:txBody>
      </p:sp>
      <p:sp>
        <p:nvSpPr>
          <p:cNvPr id="343" name="menu.hbs"/>
          <p:cNvSpPr txBox="1"/>
          <p:nvPr/>
        </p:nvSpPr>
        <p:spPr>
          <a:xfrm>
            <a:off x="22741976" y="9463047"/>
            <a:ext cx="1218274" cy="334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>
              <a:defRPr sz="1600"/>
            </a:lvl1pPr>
          </a:lstStyle>
          <a:p>
            <a:r>
              <a:t>menu.hbs</a:t>
            </a:r>
          </a:p>
        </p:txBody>
      </p:sp>
      <p:cxnSp>
        <p:nvCxnSpPr>
          <p:cNvPr id="344" name="Connection Line"/>
          <p:cNvCxnSpPr>
            <a:cxnSpLocks/>
            <a:endCxn id="316" idx="0"/>
          </p:cNvCxnSpPr>
          <p:nvPr/>
        </p:nvCxnSpPr>
        <p:spPr>
          <a:xfrm flipV="1">
            <a:off x="18598551" y="3197994"/>
            <a:ext cx="3078822" cy="3834863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headEnd type="triangle"/>
          </a:ln>
        </p:spPr>
      </p:cxnSp>
      <p:cxnSp>
        <p:nvCxnSpPr>
          <p:cNvPr id="345" name="Connection Line"/>
          <p:cNvCxnSpPr>
            <a:cxnSpLocks/>
            <a:stCxn id="342" idx="0"/>
          </p:cNvCxnSpPr>
          <p:nvPr/>
        </p:nvCxnSpPr>
        <p:spPr>
          <a:xfrm flipH="1" flipV="1">
            <a:off x="18753826" y="9463047"/>
            <a:ext cx="1685058" cy="498774"/>
          </a:xfrm>
          <a:prstGeom prst="straightConnector1">
            <a:avLst/>
          </a:prstGeom>
          <a:ln w="76200">
            <a:solidFill>
              <a:srgbClr val="ABABAB"/>
            </a:solidFill>
            <a:miter lim="400000"/>
            <a:tailEnd type="triangle"/>
          </a:ln>
        </p:spPr>
      </p:cxnSp>
      <p:sp>
        <p:nvSpPr>
          <p:cNvPr id="346" name="response.render('about', viewData);"/>
          <p:cNvSpPr txBox="1"/>
          <p:nvPr/>
        </p:nvSpPr>
        <p:spPr>
          <a:xfrm>
            <a:off x="15432103" y="5631680"/>
            <a:ext cx="3902138" cy="34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response.</a:t>
            </a:r>
            <a:r>
              <a:rPr>
                <a:solidFill>
                  <a:srgbClr val="7A7A43"/>
                </a:solidFill>
              </a:rPr>
              <a:t>render</a:t>
            </a:r>
            <a:r>
              <a:t>(</a:t>
            </a:r>
            <a:r>
              <a:rPr b="1">
                <a:solidFill>
                  <a:srgbClr val="018001"/>
                </a:solidFill>
              </a:rPr>
              <a:t>'about'</a:t>
            </a:r>
            <a:r>
              <a:t>, </a:t>
            </a:r>
            <a:r>
              <a:rPr>
                <a:solidFill>
                  <a:srgbClr val="458383"/>
                </a:solidFill>
              </a:rPr>
              <a:t>viewData</a:t>
            </a:r>
            <a:r>
              <a:t>);</a:t>
            </a:r>
          </a:p>
        </p:txBody>
      </p:sp>
      <p:sp>
        <p:nvSpPr>
          <p:cNvPr id="347" name="viewData = {…"/>
          <p:cNvSpPr txBox="1"/>
          <p:nvPr/>
        </p:nvSpPr>
        <p:spPr>
          <a:xfrm>
            <a:off x="12635273" y="6195737"/>
            <a:ext cx="3352233" cy="7651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458383"/>
                </a:solidFill>
              </a:rPr>
              <a:t>viewData </a:t>
            </a:r>
            <a:r>
              <a:t>= {</a:t>
            </a:r>
          </a:p>
          <a:p>
            <a:pPr algn="l" defTabSz="642937"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 b="1">
                <a:solidFill>
                  <a:srgbClr val="66187A"/>
                </a:solidFill>
              </a:rPr>
              <a:t>title</a:t>
            </a:r>
            <a:r>
              <a:t>: </a:t>
            </a:r>
            <a:r>
              <a:rPr b="1">
                <a:solidFill>
                  <a:srgbClr val="018001"/>
                </a:solidFill>
              </a:rPr>
              <a:t>'About Playlist 1'</a:t>
            </a:r>
            <a:r>
              <a:t>,</a:t>
            </a:r>
            <a:br/>
            <a:r>
              <a:t>};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20297317" y="6071522"/>
            <a:ext cx="2489074" cy="1572956"/>
            <a:chOff x="0" y="0"/>
            <a:chExt cx="2489072" cy="1572955"/>
          </a:xfrm>
        </p:grpSpPr>
        <p:grpSp>
          <p:nvGrpSpPr>
            <p:cNvPr id="350" name="Group"/>
            <p:cNvGrpSpPr/>
            <p:nvPr/>
          </p:nvGrpSpPr>
          <p:grpSpPr>
            <a:xfrm>
              <a:off x="0" y="0"/>
              <a:ext cx="2489073" cy="1572956"/>
              <a:chOff x="0" y="0"/>
              <a:chExt cx="2489072" cy="1572955"/>
            </a:xfrm>
          </p:grpSpPr>
          <p:pic>
            <p:nvPicPr>
              <p:cNvPr id="348" name="Image" descr="Image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2489073" cy="15729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9" name="Rectangle"/>
              <p:cNvSpPr/>
              <p:nvPr/>
            </p:nvSpPr>
            <p:spPr>
              <a:xfrm>
                <a:off x="951859" y="590706"/>
                <a:ext cx="1046656" cy="39154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51" name="view"/>
            <p:cNvSpPr txBox="1"/>
            <p:nvPr/>
          </p:nvSpPr>
          <p:spPr>
            <a:xfrm>
              <a:off x="1045974" y="541095"/>
              <a:ext cx="971087" cy="490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1600"/>
              </a:lvl1pPr>
            </a:lstStyle>
            <a:p>
              <a:r>
                <a:t>view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8773910" y="9262140"/>
            <a:ext cx="7731642" cy="3812374"/>
            <a:chOff x="0" y="0"/>
            <a:chExt cx="7731641" cy="3812372"/>
          </a:xfrm>
        </p:grpSpPr>
        <p:sp>
          <p:nvSpPr>
            <p:cNvPr id="353" name="&lt;!DOCTYPE html&gt; &lt;html&gt;   &lt;head&gt;     &lt;meta charset=&quot;utf-8&quot;&gt;     &lt;title&gt; {{title}} &lt;/title&gt;     &lt;meta charset=&quot;UTF-8&quot;&gt;     &lt;script type=&quot;text/javascript&quot; src=“...jquery.min.js”&gt;&lt;/script&gt;     &lt;link rel=&quot;stylesheet&quot; href=“...semantic.min.css” type=&quot;text/css&quot;"/>
            <p:cNvSpPr txBox="1"/>
            <p:nvPr/>
          </p:nvSpPr>
          <p:spPr>
            <a:xfrm>
              <a:off x="0" y="405597"/>
              <a:ext cx="7731642" cy="3406776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algn="l" defTabSz="642937">
                <a:defRPr sz="1400" b="1">
                  <a:solidFill>
                    <a:srgbClr val="018001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b="0">
                  <a:solidFill>
                    <a:srgbClr val="000000"/>
                  </a:solidFill>
                </a:rPr>
                <a:t>&lt;!DOCTYPE </a:t>
              </a:r>
              <a:r>
                <a:rPr>
                  <a:solidFill>
                    <a:srgbClr val="0432FF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&lt;</a:t>
              </a:r>
              <a:r>
                <a:rPr>
                  <a:solidFill>
                    <a:srgbClr val="011480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</a:t>
              </a:r>
              <a:r>
                <a:rPr>
                  <a:solidFill>
                    <a:srgbClr val="011480"/>
                  </a:solidFill>
                </a:rPr>
                <a:t>head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meta </a:t>
              </a:r>
              <a:r>
                <a:rPr>
                  <a:solidFill>
                    <a:srgbClr val="0432FF"/>
                  </a:solidFill>
                </a:rPr>
                <a:t>charset=</a:t>
              </a:r>
              <a:r>
                <a:t>"utf-8"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&gt; {{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}} &lt;/</a:t>
              </a:r>
              <a:r>
                <a:rPr>
                  <a:solidFill>
                    <a:srgbClr val="011480"/>
                  </a:solidFill>
                </a:rPr>
                <a:t>title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meta </a:t>
              </a:r>
              <a:r>
                <a:rPr>
                  <a:solidFill>
                    <a:srgbClr val="0432FF"/>
                  </a:solidFill>
                </a:rPr>
                <a:t>charset=</a:t>
              </a:r>
              <a:r>
                <a:t>"UTF-8"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script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"text/javascript" </a:t>
              </a:r>
              <a:r>
                <a:rPr>
                  <a:solidFill>
                    <a:srgbClr val="0432FF"/>
                  </a:solidFill>
                </a:rPr>
                <a:t>src=</a:t>
              </a:r>
              <a:r>
                <a:t>“...jquery.min.js”</a:t>
              </a:r>
              <a:r>
                <a:rPr b="0">
                  <a:solidFill>
                    <a:srgbClr val="000000"/>
                  </a:solidFill>
                </a:rPr>
                <a:t>&gt;&lt;/</a:t>
              </a:r>
              <a:r>
                <a:rPr>
                  <a:solidFill>
                    <a:srgbClr val="011480"/>
                  </a:solidFill>
                </a:rPr>
                <a:t>script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link </a:t>
              </a:r>
              <a:r>
                <a:rPr>
                  <a:solidFill>
                    <a:srgbClr val="0432FF"/>
                  </a:solidFill>
                </a:rPr>
                <a:t>rel=</a:t>
              </a:r>
              <a:r>
                <a:t>"stylesheet" </a:t>
              </a:r>
              <a:r>
                <a:rPr>
                  <a:solidFill>
                    <a:srgbClr val="0432FF"/>
                  </a:solidFill>
                </a:rPr>
                <a:t>href=</a:t>
              </a:r>
              <a:r>
                <a:t>“...semantic.min.css”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"text/css"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script </a:t>
              </a:r>
              <a:r>
                <a:rPr>
                  <a:solidFill>
                    <a:srgbClr val="0432FF"/>
                  </a:solidFill>
                </a:rPr>
                <a:t>type=</a:t>
              </a:r>
              <a:r>
                <a:t>"text/javascript" </a:t>
              </a:r>
              <a:r>
                <a:rPr>
                  <a:solidFill>
                    <a:srgbClr val="0432FF"/>
                  </a:solidFill>
                </a:rPr>
                <a:t>src=</a:t>
              </a:r>
              <a:r>
                <a:t>“h...semantic.min.js”</a:t>
              </a:r>
              <a:r>
                <a:rPr b="0">
                  <a:solidFill>
                    <a:srgbClr val="000000"/>
                  </a:solidFill>
                </a:rPr>
                <a:t>&gt;&lt;/</a:t>
              </a:r>
              <a:r>
                <a:rPr>
                  <a:solidFill>
                    <a:srgbClr val="011480"/>
                  </a:solidFill>
                </a:rPr>
                <a:t>script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&lt;/</a:t>
              </a:r>
              <a:r>
                <a:rPr>
                  <a:solidFill>
                    <a:srgbClr val="011480"/>
                  </a:solidFill>
                </a:rPr>
                <a:t>head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</a:t>
              </a:r>
              <a:r>
                <a:rPr>
                  <a:solidFill>
                    <a:srgbClr val="011480"/>
                  </a:solidFill>
                </a:rPr>
                <a:t>section </a:t>
              </a:r>
              <a:r>
                <a:rPr>
                  <a:solidFill>
                    <a:srgbClr val="0432FF"/>
                  </a:solidFill>
                </a:rPr>
                <a:t>class=</a:t>
              </a:r>
              <a:r>
                <a:t>"ui container"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  {{{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}}}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  &lt;/</a:t>
              </a:r>
              <a:r>
                <a:rPr>
                  <a:solidFill>
                    <a:srgbClr val="011480"/>
                  </a:solidFill>
                </a:rPr>
                <a:t>section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  &lt;/</a:t>
              </a:r>
              <a:r>
                <a:rPr>
                  <a:solidFill>
                    <a:srgbClr val="011480"/>
                  </a:solidFill>
                </a:rPr>
                <a:t>body</a:t>
              </a:r>
              <a:r>
                <a:rPr b="0">
                  <a:solidFill>
                    <a:srgbClr val="000000"/>
                  </a:solidFill>
                </a:rPr>
                <a:t>&gt;</a:t>
              </a:r>
              <a:br>
                <a:rPr b="0">
                  <a:solidFill>
                    <a:srgbClr val="000000"/>
                  </a:solidFill>
                </a:rPr>
              </a:br>
              <a:r>
                <a:rPr b="0">
                  <a:solidFill>
                    <a:srgbClr val="000000"/>
                  </a:solidFill>
                </a:rPr>
                <a:t>&lt;/</a:t>
              </a:r>
              <a:r>
                <a:rPr>
                  <a:solidFill>
                    <a:srgbClr val="011480"/>
                  </a:solidFill>
                </a:rPr>
                <a:t>html</a:t>
              </a:r>
              <a:r>
                <a:rPr b="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354" name="main.hbs"/>
            <p:cNvSpPr txBox="1"/>
            <p:nvPr/>
          </p:nvSpPr>
          <p:spPr>
            <a:xfrm>
              <a:off x="38720" y="-1"/>
              <a:ext cx="956996" cy="3655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1600"/>
              </a:lvl1pPr>
            </a:lstStyle>
            <a:p>
              <a:r>
                <a:t>main.hbs</a:t>
              </a:r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623219" y="2902712"/>
              <a:ext cx="1332533" cy="290431"/>
            </a:xfrm>
            <a:prstGeom prst="roundRect">
              <a:avLst>
                <a:gd name="adj" fmla="val 50000"/>
              </a:avLst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70" name="Connection Line"/>
          <p:cNvSpPr/>
          <p:nvPr/>
        </p:nvSpPr>
        <p:spPr>
          <a:xfrm>
            <a:off x="10247680" y="8881963"/>
            <a:ext cx="5622976" cy="3337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501" y="12101"/>
                  <a:pt x="13701" y="4901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1" name="Connection Line"/>
          <p:cNvSpPr/>
          <p:nvPr/>
        </p:nvSpPr>
        <p:spPr>
          <a:xfrm>
            <a:off x="10809060" y="6729973"/>
            <a:ext cx="3356793" cy="3879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7734" y="9639"/>
                  <a:pt x="10534" y="16839"/>
                  <a:pt x="0" y="2160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9" name="Rounded Rectangle"/>
          <p:cNvSpPr/>
          <p:nvPr/>
        </p:nvSpPr>
        <p:spPr>
          <a:xfrm>
            <a:off x="12827604" y="6433110"/>
            <a:ext cx="2778380" cy="290430"/>
          </a:xfrm>
          <a:prstGeom prst="roundRect">
            <a:avLst>
              <a:gd name="adj" fmla="val 50000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" name="&lt;!DOCTYPE html&gt; &lt;html&gt;   &lt;head&gt;     &lt;meta charset=&quot;utf-8&quot;&gt;     &lt;title&gt; Welcome to Playlist 1 &lt;/title&gt;     &lt;meta charset=&quot;UTF-8&quot;&gt;     &lt;script type=&quot;text/javascript&quot; src=“...jquery.min.js”&gt;&lt;/script&gt;     &lt;link rel=&quot;stylesheet&quot; href=“...semantic.min.css” typ"/>
          <p:cNvSpPr txBox="1"/>
          <p:nvPr/>
        </p:nvSpPr>
        <p:spPr>
          <a:xfrm>
            <a:off x="106995" y="7107677"/>
            <a:ext cx="6329649" cy="60991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&lt;!DOCTYPE </a:t>
            </a:r>
            <a:r>
              <a:rPr>
                <a:solidFill>
                  <a:srgbClr val="0432FF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 Welcome to Playlist 1 &lt;/</a:t>
            </a:r>
            <a:r>
              <a:rPr>
                <a:solidFill>
                  <a:srgbClr val="011480"/>
                </a:solidFill>
              </a:rPr>
              <a:t>title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meta </a:t>
            </a:r>
            <a:r>
              <a:rPr>
                <a:solidFill>
                  <a:srgbClr val="0432FF"/>
                </a:solidFill>
              </a:rPr>
              <a:t>charset=</a:t>
            </a:r>
            <a:r>
              <a:t>"UTF-8"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“...jquery.min.js”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link </a:t>
            </a:r>
            <a:r>
              <a:rPr>
                <a:solidFill>
                  <a:srgbClr val="0432FF"/>
                </a:solidFill>
              </a:rPr>
              <a:t>rel=</a:t>
            </a:r>
            <a:r>
              <a:t>"stylesheet"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“...semantic.min.css”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"text/css"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script </a:t>
            </a:r>
            <a:r>
              <a:rPr>
                <a:solidFill>
                  <a:srgbClr val="0432FF"/>
                </a:solidFill>
              </a:rPr>
              <a:t>type=</a:t>
            </a:r>
            <a:r>
              <a:t>"text/javascript" </a:t>
            </a:r>
            <a:r>
              <a:rPr>
                <a:solidFill>
                  <a:srgbClr val="0432FF"/>
                </a:solidFill>
              </a:rPr>
              <a:t>src=</a:t>
            </a:r>
            <a:r>
              <a:t>“h...semantic.min.js”</a:t>
            </a:r>
            <a:r>
              <a:rPr b="0">
                <a:solidFill>
                  <a:srgbClr val="000000"/>
                </a:solidFill>
              </a:rPr>
              <a:t>&gt;&lt;/</a:t>
            </a:r>
            <a:r>
              <a:rPr>
                <a:solidFill>
                  <a:srgbClr val="011480"/>
                </a:solidFill>
              </a:rPr>
              <a:t>script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head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container"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</a:t>
            </a:r>
            <a:r>
              <a:rPr>
                <a:solidFill>
                  <a:srgbClr val="011480"/>
                </a:solidFill>
              </a:rPr>
              <a:t>nav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header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header item"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"/"</a:t>
            </a:r>
            <a:r>
              <a:rPr b="0">
                <a:solidFill>
                  <a:srgbClr val="000000"/>
                </a:solidFill>
              </a:rPr>
              <a:t>&gt; Playlist 1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header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</a:t>
            </a:r>
            <a:r>
              <a:rPr>
                <a:solidFill>
                  <a:srgbClr val="011480"/>
                </a:solidFill>
              </a:rPr>
              <a:t>div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"right menu"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"dashboard"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“/dashboard"</a:t>
            </a:r>
            <a:r>
              <a:rPr b="0">
                <a:solidFill>
                  <a:srgbClr val="000000"/>
                </a:solidFill>
              </a:rPr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Dashboard 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  &lt;</a:t>
            </a:r>
            <a:r>
              <a:rPr>
                <a:solidFill>
                  <a:srgbClr val="011480"/>
                </a:solidFill>
              </a:rPr>
              <a:t>a </a:t>
            </a:r>
            <a:r>
              <a:rPr>
                <a:solidFill>
                  <a:srgbClr val="0432FF"/>
                </a:solidFill>
              </a:rPr>
              <a:t>id=</a:t>
            </a:r>
            <a:r>
              <a:t>"about"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"item" </a:t>
            </a:r>
            <a:r>
              <a:rPr>
                <a:solidFill>
                  <a:srgbClr val="0432FF"/>
                </a:solidFill>
              </a:rPr>
              <a:t>href=</a:t>
            </a:r>
            <a:r>
              <a:t>"/about"</a:t>
            </a:r>
            <a:r>
              <a:rPr b="0">
                <a:solidFill>
                  <a:srgbClr val="000000"/>
                </a:solidFill>
              </a:rPr>
              <a:t>&gt;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  About 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/>
                </a:solidFill>
              </a:rPr>
              <a:t>          &lt;/</a:t>
            </a:r>
            <a:r>
              <a:rPr>
                <a:solidFill>
                  <a:srgbClr val="011480"/>
                </a:solidFill>
              </a:rPr>
              <a:t>a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  &lt;/</a:t>
            </a:r>
            <a:r>
              <a:rPr>
                <a:solidFill>
                  <a:srgbClr val="011480"/>
                </a:solidFill>
              </a:rPr>
              <a:t>div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&lt;/</a:t>
            </a:r>
            <a:r>
              <a:rPr>
                <a:solidFill>
                  <a:srgbClr val="011480"/>
                </a:solidFill>
              </a:rPr>
              <a:t>nav&gt;</a:t>
            </a:r>
            <a:br>
              <a:rPr b="0">
                <a:solidFill>
                  <a:srgbClr val="000000"/>
                </a:solidFill>
              </a:rPr>
            </a:b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  </a:t>
            </a:r>
            <a:r>
              <a:rPr b="0"/>
              <a:t>&lt;</a:t>
            </a:r>
            <a:r>
              <a:rPr>
                <a:solidFill>
                  <a:srgbClr val="011480"/>
                </a:solidFill>
              </a:rPr>
              <a:t>section </a:t>
            </a:r>
            <a:r>
              <a:rPr>
                <a:solidFill>
                  <a:srgbClr val="0432FF"/>
                </a:solidFill>
              </a:rPr>
              <a:t>class=</a:t>
            </a:r>
            <a:r>
              <a:t>"ui center aligned middle aligned segment"</a:t>
            </a:r>
            <a:r>
              <a:rPr b="0"/>
              <a:t>&gt;</a:t>
            </a:r>
            <a:br>
              <a:rPr b="0"/>
            </a:br>
            <a:r>
              <a:rPr b="0"/>
              <a:t>        &lt;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/>
              <a:t>&gt;</a:t>
            </a:r>
            <a:br>
              <a:rPr b="0"/>
            </a:br>
            <a:r>
              <a:rPr b="0"/>
              <a:t>          A Little Playlist Maker - Version 1</a:t>
            </a:r>
            <a:br>
              <a:rPr b="0"/>
            </a:br>
            <a:r>
              <a:rPr b="0"/>
              <a:t>       &lt;/</a:t>
            </a:r>
            <a:r>
              <a:rPr>
                <a:solidFill>
                  <a:srgbClr val="011480"/>
                </a:solidFill>
              </a:rPr>
              <a:t>p</a:t>
            </a:r>
            <a:r>
              <a:rPr b="0"/>
              <a:t>&gt;</a:t>
            </a:r>
            <a:br>
              <a:rPr b="0"/>
            </a:br>
            <a:r>
              <a:rPr b="0"/>
              <a:t>  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/>
              <a:t>&gt;</a:t>
            </a:r>
          </a:p>
          <a:p>
            <a:pPr algn="l" defTabSz="642937">
              <a:defRPr sz="1100" b="1">
                <a:solidFill>
                  <a:srgbClr val="01800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  &lt;/</a:t>
            </a:r>
            <a:r>
              <a:rPr>
                <a:solidFill>
                  <a:srgbClr val="011480"/>
                </a:solidFill>
              </a:rPr>
              <a:t>section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  &lt;/</a:t>
            </a:r>
            <a:r>
              <a:rPr>
                <a:solidFill>
                  <a:srgbClr val="011480"/>
                </a:solidFill>
              </a:rPr>
              <a:t>body</a:t>
            </a:r>
            <a:r>
              <a:rPr b="0">
                <a:solidFill>
                  <a:srgbClr val="000000"/>
                </a:solidFill>
              </a:rPr>
              <a:t>&gt;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&lt;/</a:t>
            </a:r>
            <a:r>
              <a:rPr>
                <a:solidFill>
                  <a:srgbClr val="011480"/>
                </a:solidFill>
              </a:rPr>
              <a:t>html</a:t>
            </a:r>
            <a:r>
              <a:rPr b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372" name="Connection Line"/>
          <p:cNvSpPr/>
          <p:nvPr/>
        </p:nvSpPr>
        <p:spPr>
          <a:xfrm>
            <a:off x="6443049" y="11135241"/>
            <a:ext cx="6461366" cy="14622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06" extrusionOk="0">
                <a:moveTo>
                  <a:pt x="0" y="19824"/>
                </a:moveTo>
                <a:cubicBezTo>
                  <a:pt x="5330" y="21600"/>
                  <a:pt x="12530" y="14992"/>
                  <a:pt x="21600" y="0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RESPONSE"/>
          <p:cNvSpPr txBox="1"/>
          <p:nvPr/>
        </p:nvSpPr>
        <p:spPr>
          <a:xfrm>
            <a:off x="6353927" y="11054660"/>
            <a:ext cx="2527529" cy="68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/>
            </a:lvl1pPr>
          </a:lstStyle>
          <a:p>
            <a:r>
              <a:t>RESPONSE</a:t>
            </a:r>
          </a:p>
        </p:txBody>
      </p:sp>
      <p:sp>
        <p:nvSpPr>
          <p:cNvPr id="363" name="Arrow"/>
          <p:cNvSpPr/>
          <p:nvPr/>
        </p:nvSpPr>
        <p:spPr>
          <a:xfrm>
            <a:off x="7111787" y="10615635"/>
            <a:ext cx="1011810" cy="44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50" y="15145"/>
                </a:moveTo>
                <a:lnTo>
                  <a:pt x="9150" y="21600"/>
                </a:lnTo>
                <a:lnTo>
                  <a:pt x="0" y="10800"/>
                </a:lnTo>
                <a:lnTo>
                  <a:pt x="9150" y="0"/>
                </a:lnTo>
                <a:lnTo>
                  <a:pt x="9150" y="6455"/>
                </a:lnTo>
                <a:lnTo>
                  <a:pt x="21600" y="6455"/>
                </a:lnTo>
                <a:lnTo>
                  <a:pt x="21600" y="15145"/>
                </a:lnTo>
                <a:close/>
              </a:path>
            </a:pathLst>
          </a:custGeom>
          <a:solidFill>
            <a:schemeClr val="accent1">
              <a:satOff val="12166"/>
              <a:lumOff val="-13042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4" name="Screenshot 2023-05-16 at 11.38.15.png" descr="Screenshot 2023-05-16 at 11.38.15.png"/>
          <p:cNvPicPr>
            <a:picLocks noChangeAspect="1"/>
          </p:cNvPicPr>
          <p:nvPr/>
        </p:nvPicPr>
        <p:blipFill>
          <a:blip r:embed="rId4"/>
          <a:srcRect l="4959" t="14596" r="4959" b="39739"/>
          <a:stretch>
            <a:fillRect/>
          </a:stretch>
        </p:blipFill>
        <p:spPr>
          <a:xfrm>
            <a:off x="1799269" y="7445892"/>
            <a:ext cx="5992888" cy="196334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65" name="https://myapp.glitch.com/"/>
          <p:cNvSpPr txBox="1"/>
          <p:nvPr/>
        </p:nvSpPr>
        <p:spPr>
          <a:xfrm>
            <a:off x="1461638" y="-75820"/>
            <a:ext cx="2991740" cy="440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/>
            </a:lvl1pPr>
          </a:lstStyle>
          <a:p>
            <a:r>
              <a:t>https://myapp.glitch.com/</a:t>
            </a:r>
          </a:p>
        </p:txBody>
      </p:sp>
      <p:sp>
        <p:nvSpPr>
          <p:cNvPr id="366" name="https://myapp.glitch.com/about"/>
          <p:cNvSpPr txBox="1"/>
          <p:nvPr/>
        </p:nvSpPr>
        <p:spPr>
          <a:xfrm>
            <a:off x="1008740" y="13186116"/>
            <a:ext cx="3622168" cy="440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000" u="sng">
                <a:hlinkClick r:id="rId5"/>
              </a:defRPr>
            </a:lvl1pPr>
          </a:lstStyle>
          <a:p>
            <a:pPr>
              <a:defRPr u="none"/>
            </a:pPr>
            <a:r>
              <a:rPr u="sng">
                <a:hlinkClick r:id="rId5"/>
              </a:rPr>
              <a:t>https://myapp.glitch.com/about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creenshot 2023-05-16 at 11.58.40.png" descr="Screenshot 2023-05-16 at 11.58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6" y="232785"/>
            <a:ext cx="10679591" cy="616212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375" name="Router / Controller / Model / View"/>
          <p:cNvSpPr txBox="1"/>
          <p:nvPr/>
        </p:nvSpPr>
        <p:spPr>
          <a:xfrm>
            <a:off x="11947298" y="-201306"/>
            <a:ext cx="12619415" cy="4464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>
            <a:normAutofit/>
          </a:bodyPr>
          <a:lstStyle>
            <a:lvl1pPr algn="l">
              <a:defRPr sz="5800"/>
            </a:lvl1pPr>
          </a:lstStyle>
          <a:p>
            <a:r>
              <a:t>Router / Controller / Model / View</a:t>
            </a:r>
          </a:p>
        </p:txBody>
      </p:sp>
      <p:sp>
        <p:nvSpPr>
          <p:cNvPr id="376" name="Rounded Rectangle"/>
          <p:cNvSpPr/>
          <p:nvPr/>
        </p:nvSpPr>
        <p:spPr>
          <a:xfrm>
            <a:off x="1012847" y="5370779"/>
            <a:ext cx="902114" cy="612247"/>
          </a:xfrm>
          <a:prstGeom prst="roundRect">
            <a:avLst>
              <a:gd name="adj" fmla="val 24911"/>
            </a:avLst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" name="Connection Line"/>
          <p:cNvSpPr/>
          <p:nvPr/>
        </p:nvSpPr>
        <p:spPr>
          <a:xfrm>
            <a:off x="1622215" y="5989644"/>
            <a:ext cx="9714679" cy="6524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13" extrusionOk="0">
                <a:moveTo>
                  <a:pt x="0" y="0"/>
                </a:moveTo>
                <a:cubicBezTo>
                  <a:pt x="5755" y="15188"/>
                  <a:pt x="12955" y="21600"/>
                  <a:pt x="21600" y="19235"/>
                </a:cubicBezTo>
              </a:path>
            </a:pathLst>
          </a:custGeom>
          <a:ln w="76200">
            <a:solidFill>
              <a:srgbClr val="ABABAB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65819" y="12930187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79" name="Screenshot 2023-05-16 at 11.59.21.png" descr="Screenshot 2023-05-16 at 11.59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655" y="5311086"/>
            <a:ext cx="12700001" cy="7327901"/>
          </a:xfrm>
          <a:prstGeom prst="rect">
            <a:avLst/>
          </a:prstGeom>
          <a:ln>
            <a:solidFill>
              <a:schemeClr val="accent1">
                <a:hueOff val="-611180"/>
                <a:satOff val="24879"/>
                <a:lumOff val="-26847"/>
              </a:schemeClr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5528</Words>
  <Application>Microsoft Macintosh PowerPoint</Application>
  <PresentationFormat>Custom</PresentationFormat>
  <Paragraphs>694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Helvetica</vt:lpstr>
      <vt:lpstr>Helvetica Neue</vt:lpstr>
      <vt:lpstr>Helvetica Neue Light</vt:lpstr>
      <vt:lpstr>Helvetica Neue Medium</vt:lpstr>
      <vt:lpstr>ModernPortfolio</vt:lpstr>
      <vt:lpstr>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Rellis</cp:lastModifiedBy>
  <cp:revision>2</cp:revision>
  <dcterms:modified xsi:type="dcterms:W3CDTF">2024-06-11T12:20:10Z</dcterms:modified>
</cp:coreProperties>
</file>