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8" r:id="rId9"/>
    <p:sldId id="269" r:id="rId10"/>
    <p:sldId id="263" r:id="rId11"/>
    <p:sldId id="264" r:id="rId12"/>
    <p:sldId id="265" r:id="rId13"/>
    <p:sldId id="270" r:id="rId14"/>
    <p:sldId id="266"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3"/>
    <p:restoredTop sz="94719"/>
  </p:normalViewPr>
  <p:slideViewPr>
    <p:cSldViewPr snapToGrid="0">
      <p:cViewPr varScale="1">
        <p:scale>
          <a:sx n="74" d="100"/>
          <a:sy n="74" d="100"/>
        </p:scale>
        <p:origin x="112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0" y="0"/>
            <a:ext cx="24384000" cy="16264467"/>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3124200" y="-38100"/>
            <a:ext cx="18135600" cy="12096698"/>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512300"/>
            <a:ext cx="23114000" cy="2006600"/>
          </a:xfrm>
          <a:prstGeom prst="rect">
            <a:avLst/>
          </a:prstGeom>
        </p:spPr>
        <p:txBody>
          <a:bodyPr anchor="b"/>
          <a:lstStyle>
            <a:lvl1pPr>
              <a:defRPr>
                <a:latin typeface="+mn-lt"/>
                <a:ea typeface="+mn-ea"/>
                <a:cs typeface="+mn-cs"/>
                <a:sym typeface="Helvetica Neue Medium"/>
              </a:defRPr>
            </a:lvl1pPr>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7950200" y="1104900"/>
            <a:ext cx="17259302" cy="115062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atin typeface="+mn-lt"/>
                <a:ea typeface="+mn-ea"/>
                <a:cs typeface="+mn-cs"/>
                <a:sym typeface="Helvetica Neue Medium"/>
              </a:defRPr>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buChar char="-"/>
              <a:defRPr sz="4800">
                <a:latin typeface="Helvetica Neue Light"/>
                <a:ea typeface="Helvetica Neue Light"/>
                <a:cs typeface="Helvetica Neue Light"/>
                <a:sym typeface="Helvetica Neue Light"/>
              </a:defRPr>
            </a:lvl1pPr>
            <a:lvl2pPr>
              <a:buChar char="-"/>
              <a:defRPr sz="4800">
                <a:latin typeface="Helvetica Neue Light"/>
                <a:ea typeface="Helvetica Neue Light"/>
                <a:cs typeface="Helvetica Neue Light"/>
                <a:sym typeface="Helvetica Neue Light"/>
              </a:defRPr>
            </a:lvl2pPr>
            <a:lvl3pPr>
              <a:buChar char="-"/>
              <a:defRPr sz="4800">
                <a:latin typeface="Helvetica Neue Light"/>
                <a:ea typeface="Helvetica Neue Light"/>
                <a:cs typeface="Helvetica Neue Light"/>
                <a:sym typeface="Helvetica Neue Light"/>
              </a:defRPr>
            </a:lvl3pPr>
            <a:lvl4pPr>
              <a:buChar char="-"/>
              <a:defRPr sz="4800">
                <a:latin typeface="Helvetica Neue Light"/>
                <a:ea typeface="Helvetica Neue Light"/>
                <a:cs typeface="Helvetica Neue Light"/>
                <a:sym typeface="Helvetica Neue Light"/>
              </a:defRPr>
            </a:lvl4pPr>
            <a:lvl5pPr>
              <a:buChar char="-"/>
              <a:defRPr sz="4800">
                <a:latin typeface="Helvetica Neue Light"/>
                <a:ea typeface="Helvetica Neue Light"/>
                <a:cs typeface="Helvetica Neue Light"/>
                <a:sym typeface="Helvetica Neue Light"/>
              </a:defRPr>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21"/>
          </p:nvPr>
        </p:nvSpPr>
        <p:spPr>
          <a:xfrm>
            <a:off x="10960100" y="3149600"/>
            <a:ext cx="139446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lvl1pPr>
              <a:defRPr>
                <a:latin typeface="+mn-lt"/>
                <a:ea typeface="+mn-ea"/>
                <a:cs typeface="+mn-cs"/>
                <a:sym typeface="Helvetica Neue Medium"/>
              </a:defRPr>
            </a:lvl1p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a:buChar char="-"/>
              <a:defRPr sz="4800">
                <a:latin typeface="Helvetica Neue Light"/>
                <a:ea typeface="Helvetica Neue Light"/>
                <a:cs typeface="Helvetica Neue Light"/>
                <a:sym typeface="Helvetica Neue Light"/>
              </a:defRPr>
            </a:lvl1pPr>
            <a:lvl2pPr>
              <a:buChar char="-"/>
              <a:defRPr sz="4800">
                <a:latin typeface="Helvetica Neue Light"/>
                <a:ea typeface="Helvetica Neue Light"/>
                <a:cs typeface="Helvetica Neue Light"/>
                <a:sym typeface="Helvetica Neue Light"/>
              </a:defRPr>
            </a:lvl2pPr>
            <a:lvl3pPr>
              <a:buChar char="-"/>
              <a:defRPr sz="4800">
                <a:latin typeface="Helvetica Neue Light"/>
                <a:ea typeface="Helvetica Neue Light"/>
                <a:cs typeface="Helvetica Neue Light"/>
                <a:sym typeface="Helvetica Neue Light"/>
              </a:defRPr>
            </a:lvl3pPr>
            <a:lvl4pPr>
              <a:buChar char="-"/>
              <a:defRPr sz="4800">
                <a:latin typeface="Helvetica Neue Light"/>
                <a:ea typeface="Helvetica Neue Light"/>
                <a:cs typeface="Helvetica Neue Light"/>
                <a:sym typeface="Helvetica Neue Light"/>
              </a:defRPr>
            </a:lvl4pPr>
            <a:lvl5pPr>
              <a:buChar char="-"/>
              <a:defRPr sz="4800">
                <a:latin typeface="Helvetica Neue Light"/>
                <a:ea typeface="Helvetica Neue Light"/>
                <a:cs typeface="Helvetica Neue Light"/>
                <a:sym typeface="Helvetica Neue Light"/>
              </a:defRPr>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xfrm>
            <a:off x="23117053" y="12887593"/>
            <a:ext cx="453239" cy="46106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21"/>
          </p:nvPr>
        </p:nvSpPr>
        <p:spPr>
          <a:xfrm>
            <a:off x="15681340" y="7035800"/>
            <a:ext cx="8396678" cy="5600700"/>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15290800" y="1130300"/>
            <a:ext cx="8331200" cy="5554134"/>
          </a:xfrm>
          <a:prstGeom prst="rect">
            <a:avLst/>
          </a:prstGeom>
        </p:spPr>
        <p:txBody>
          <a:bodyPr lIns="91439" tIns="45719" rIns="91439" bIns="45719" anchor="t">
            <a:noAutofit/>
          </a:bodyPr>
          <a:lstStyle/>
          <a:p>
            <a:endParaRPr/>
          </a:p>
        </p:txBody>
      </p:sp>
      <p:sp>
        <p:nvSpPr>
          <p:cNvPr id="85" name="Image"/>
          <p:cNvSpPr>
            <a:spLocks noGrp="1"/>
          </p:cNvSpPr>
          <p:nvPr>
            <p:ph type="pic" idx="23"/>
          </p:nvPr>
        </p:nvSpPr>
        <p:spPr>
          <a:xfrm>
            <a:off x="-304800" y="1130300"/>
            <a:ext cx="17202150" cy="114681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
        <p:nvSpPr>
          <p:cNvPr id="4"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Light"/>
          <a:ea typeface="Helvetica Neue Light"/>
          <a:cs typeface="Helvetica Neue Light"/>
          <a:sym typeface="Helvetica Neue Light"/>
        </a:defRPr>
      </a:lvl1pPr>
      <a:lvl2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Light"/>
          <a:ea typeface="Helvetica Neue Light"/>
          <a:cs typeface="Helvetica Neue Light"/>
          <a:sym typeface="Helvetica Neue Light"/>
        </a:defRPr>
      </a:lvl2pPr>
      <a:lvl3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Light"/>
          <a:ea typeface="Helvetica Neue Light"/>
          <a:cs typeface="Helvetica Neue Light"/>
          <a:sym typeface="Helvetica Neue Light"/>
        </a:defRPr>
      </a:lvl3pPr>
      <a:lvl4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Light"/>
          <a:ea typeface="Helvetica Neue Light"/>
          <a:cs typeface="Helvetica Neue Light"/>
          <a:sym typeface="Helvetica Neue Light"/>
        </a:defRPr>
      </a:lvl4pPr>
      <a:lvl5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Light"/>
          <a:ea typeface="Helvetica Neue Light"/>
          <a:cs typeface="Helvetica Neue Light"/>
          <a:sym typeface="Helvetica Neue Light"/>
        </a:defRPr>
      </a:lvl5pPr>
      <a:lvl6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Light"/>
          <a:ea typeface="Helvetica Neue Light"/>
          <a:cs typeface="Helvetica Neue Light"/>
          <a:sym typeface="Helvetica Neue Light"/>
        </a:defRPr>
      </a:lvl6pPr>
      <a:lvl7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Light"/>
          <a:ea typeface="Helvetica Neue Light"/>
          <a:cs typeface="Helvetica Neue Light"/>
          <a:sym typeface="Helvetica Neue Light"/>
        </a:defRPr>
      </a:lvl7pPr>
      <a:lvl8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Light"/>
          <a:ea typeface="Helvetica Neue Light"/>
          <a:cs typeface="Helvetica Neue Light"/>
          <a:sym typeface="Helvetica Neue Light"/>
        </a:defRPr>
      </a:lvl8pPr>
      <a:lvl9pPr marL="0" marR="0" indent="0" algn="ctr" defTabSz="82550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Light"/>
          <a:ea typeface="Helvetica Neue Light"/>
          <a:cs typeface="Helvetica Neue Light"/>
          <a:sym typeface="Helvetica Neue Light"/>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xfrm>
            <a:off x="12043765" y="13081000"/>
            <a:ext cx="283770" cy="46105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pic>
        <p:nvPicPr>
          <p:cNvPr id="120" name="Screenshot 2021-02-18 at 09.04.00.png" descr="Screenshot 2021-02-18 at 09.04.00.png"/>
          <p:cNvPicPr>
            <a:picLocks noChangeAspect="1"/>
          </p:cNvPicPr>
          <p:nvPr/>
        </p:nvPicPr>
        <p:blipFill>
          <a:blip r:embed="rId2"/>
          <a:stretch>
            <a:fillRect/>
          </a:stretch>
        </p:blipFill>
        <p:spPr>
          <a:xfrm>
            <a:off x="7568543" y="210904"/>
            <a:ext cx="9030995" cy="12687045"/>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Screenshot 2019-02-05 at 12.10.00.png" descr="Screenshot 2019-02-05 at 12.10.00.png"/>
          <p:cNvPicPr>
            <a:picLocks noChangeAspect="1"/>
          </p:cNvPicPr>
          <p:nvPr/>
        </p:nvPicPr>
        <p:blipFill>
          <a:blip r:embed="rId2"/>
          <a:stretch>
            <a:fillRect/>
          </a:stretch>
        </p:blipFill>
        <p:spPr>
          <a:xfrm>
            <a:off x="1027940" y="1107714"/>
            <a:ext cx="18226850" cy="13072410"/>
          </a:xfrm>
          <a:prstGeom prst="rect">
            <a:avLst/>
          </a:prstGeom>
          <a:ln w="12700">
            <a:miter lim="400000"/>
          </a:ln>
        </p:spPr>
      </p:pic>
      <p:sp>
        <p:nvSpPr>
          <p:cNvPr id="150" name="Project Reflection Form"/>
          <p:cNvSpPr txBox="1"/>
          <p:nvPr/>
        </p:nvSpPr>
        <p:spPr>
          <a:xfrm>
            <a:off x="8819946" y="196463"/>
            <a:ext cx="8400543" cy="100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spcBef>
                <a:spcPts val="5900"/>
              </a:spcBef>
              <a:defRPr sz="6000" b="0" u="sng">
                <a:latin typeface="Helvetica Neue Light"/>
                <a:ea typeface="Helvetica Neue Light"/>
                <a:cs typeface="Helvetica Neue Light"/>
                <a:sym typeface="Helvetica Neue Light"/>
              </a:defRPr>
            </a:lvl1pPr>
          </a:lstStyle>
          <a:p>
            <a:r>
              <a:t>Project Reflection Form</a:t>
            </a:r>
          </a:p>
        </p:txBody>
      </p:sp>
      <p:sp>
        <p:nvSpPr>
          <p:cNvPr id="151" name="Enter short notes in each section summarising your achievements"/>
          <p:cNvSpPr txBox="1"/>
          <p:nvPr/>
        </p:nvSpPr>
        <p:spPr>
          <a:xfrm>
            <a:off x="19763940" y="5382903"/>
            <a:ext cx="3933377" cy="37449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4000" b="0"/>
            </a:lvl1pPr>
          </a:lstStyle>
          <a:p>
            <a:r>
              <a:t>Enter short notes in each section summarising your achievements</a:t>
            </a:r>
          </a:p>
        </p:txBody>
      </p:sp>
      <p:sp>
        <p:nvSpPr>
          <p:cNvPr id="152" name="Line"/>
          <p:cNvSpPr/>
          <p:nvPr/>
        </p:nvSpPr>
        <p:spPr>
          <a:xfrm flipH="1" flipV="1">
            <a:off x="14416134" y="6926943"/>
            <a:ext cx="4965026" cy="247446"/>
          </a:xfrm>
          <a:prstGeom prst="line">
            <a:avLst/>
          </a:prstGeom>
          <a:ln w="25400">
            <a:solidFill>
              <a:srgbClr val="000000"/>
            </a:solidFill>
            <a:miter lim="400000"/>
            <a:tailEnd type="triangle"/>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3" name="Line"/>
          <p:cNvSpPr/>
          <p:nvPr/>
        </p:nvSpPr>
        <p:spPr>
          <a:xfrm flipH="1">
            <a:off x="14806014" y="7285492"/>
            <a:ext cx="4575147" cy="1161059"/>
          </a:xfrm>
          <a:prstGeom prst="line">
            <a:avLst/>
          </a:prstGeom>
          <a:ln w="25400">
            <a:solidFill>
              <a:srgbClr val="000000"/>
            </a:solidFill>
            <a:miter lim="400000"/>
            <a:tailEnd type="triangle"/>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4" name="Slide Number"/>
          <p:cNvSpPr txBox="1">
            <a:spLocks noGrp="1"/>
          </p:cNvSpPr>
          <p:nvPr>
            <p:ph type="sldNum" sz="quarter" idx="2"/>
          </p:nvPr>
        </p:nvSpPr>
        <p:spPr>
          <a:xfrm>
            <a:off x="12043765" y="13081000"/>
            <a:ext cx="283770" cy="46105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10</a:t>
            </a:fld>
            <a:endParaRPr/>
          </a:p>
        </p:txBody>
      </p:sp>
    </p:spTree>
  </p:cSld>
  <p:clrMapOvr>
    <a:masterClrMapping/>
  </p:clrMapOvr>
  <mc:AlternateContent xmlns:mc="http://schemas.openxmlformats.org/markup-compatibility/2006" xmlns:p14="http://schemas.microsoft.com/office/powerpoint/2010/main">
    <mc:Choice Requires="p14">
      <p:transition spd="med">
        <p:circle/>
      </p:transition>
    </mc:Choice>
    <mc:Fallback xmlns="" xmlns:m="http://schemas.openxmlformats.org/officeDocument/2006/math" xmlns:a14="http://schemas.microsoft.com/office/drawing/2010/main">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ubmission + Deadlines"/>
          <p:cNvSpPr txBox="1"/>
          <p:nvPr/>
        </p:nvSpPr>
        <p:spPr>
          <a:xfrm>
            <a:off x="8819946" y="196463"/>
            <a:ext cx="8642859" cy="100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spcBef>
                <a:spcPts val="5900"/>
              </a:spcBef>
              <a:defRPr sz="6000" b="0" u="sng">
                <a:latin typeface="Helvetica Neue Light"/>
                <a:ea typeface="Helvetica Neue Light"/>
                <a:cs typeface="Helvetica Neue Light"/>
                <a:sym typeface="Helvetica Neue Light"/>
              </a:defRPr>
            </a:lvl1pPr>
          </a:lstStyle>
          <a:p>
            <a:r>
              <a:t>Submission + Deadlines</a:t>
            </a:r>
          </a:p>
        </p:txBody>
      </p:sp>
      <p:pic>
        <p:nvPicPr>
          <p:cNvPr id="157" name="Screenshot 2019-02-05 at 12.11.47.png" descr="Screenshot 2019-02-05 at 12.11.47.png"/>
          <p:cNvPicPr>
            <a:picLocks noChangeAspect="1"/>
          </p:cNvPicPr>
          <p:nvPr/>
        </p:nvPicPr>
        <p:blipFill>
          <a:blip r:embed="rId2"/>
          <a:srcRect l="1181"/>
          <a:stretch>
            <a:fillRect/>
          </a:stretch>
        </p:blipFill>
        <p:spPr>
          <a:xfrm>
            <a:off x="15119670" y="4884044"/>
            <a:ext cx="9466447" cy="6320083"/>
          </a:xfrm>
          <a:prstGeom prst="rect">
            <a:avLst/>
          </a:prstGeom>
          <a:ln w="12700">
            <a:miter lim="400000"/>
          </a:ln>
        </p:spPr>
      </p:pic>
      <p:pic>
        <p:nvPicPr>
          <p:cNvPr id="158" name="Screenshot 2019-02-05 at 12.12.09.png" descr="Screenshot 2019-02-05 at 12.12.09.png"/>
          <p:cNvPicPr>
            <a:picLocks noChangeAspect="1"/>
          </p:cNvPicPr>
          <p:nvPr/>
        </p:nvPicPr>
        <p:blipFill>
          <a:blip r:embed="rId3"/>
          <a:srcRect b="14116"/>
          <a:stretch>
            <a:fillRect/>
          </a:stretch>
        </p:blipFill>
        <p:spPr>
          <a:xfrm>
            <a:off x="14530309" y="3204284"/>
            <a:ext cx="8845395" cy="1319196"/>
          </a:xfrm>
          <a:prstGeom prst="rect">
            <a:avLst/>
          </a:prstGeom>
          <a:ln w="12700">
            <a:miter lim="400000"/>
          </a:ln>
        </p:spPr>
      </p:pic>
      <p:sp>
        <p:nvSpPr>
          <p:cNvPr id="159" name="Sunday, 27th March, 11:59 pm…"/>
          <p:cNvSpPr txBox="1">
            <a:spLocks noGrp="1"/>
          </p:cNvSpPr>
          <p:nvPr>
            <p:ph type="subTitle" sz="quarter" idx="1"/>
          </p:nvPr>
        </p:nvSpPr>
        <p:spPr>
          <a:xfrm>
            <a:off x="2405695" y="4512471"/>
            <a:ext cx="10682685" cy="4691058"/>
          </a:xfrm>
          <a:prstGeom prst="rect">
            <a:avLst/>
          </a:prstGeom>
        </p:spPr>
        <p:txBody>
          <a:bodyPr anchor="ctr"/>
          <a:lstStyle/>
          <a:p>
            <a:pPr algn="l" defTabSz="734694">
              <a:spcBef>
                <a:spcPts val="5200"/>
              </a:spcBef>
              <a:defRPr sz="4272">
                <a:latin typeface="Helvetica Neue Light"/>
                <a:ea typeface="Helvetica Neue Light"/>
                <a:cs typeface="Helvetica Neue Light"/>
                <a:sym typeface="Helvetica Neue Light"/>
              </a:defRPr>
            </a:pPr>
            <a:r>
              <a:rPr dirty="0"/>
              <a:t>Sunday, </a:t>
            </a:r>
            <a:r>
              <a:rPr lang="en-GB" dirty="0"/>
              <a:t>10</a:t>
            </a:r>
            <a:r>
              <a:rPr dirty="0" err="1"/>
              <a:t>th</a:t>
            </a:r>
            <a:r>
              <a:rPr dirty="0"/>
              <a:t> March, 11:</a:t>
            </a:r>
            <a:r>
              <a:rPr lang="en-IE" dirty="0"/>
              <a:t>50</a:t>
            </a:r>
            <a:r>
              <a:rPr dirty="0"/>
              <a:t> pm</a:t>
            </a:r>
          </a:p>
          <a:p>
            <a:pPr algn="l" defTabSz="734694">
              <a:spcBef>
                <a:spcPts val="5200"/>
              </a:spcBef>
              <a:defRPr sz="4272">
                <a:latin typeface="Helvetica Neue Light"/>
                <a:ea typeface="Helvetica Neue Light"/>
                <a:cs typeface="Helvetica Neue Light"/>
                <a:sym typeface="Helvetica Neue Light"/>
              </a:defRPr>
            </a:pPr>
            <a:r>
              <a:rPr dirty="0"/>
              <a:t>Submit single zipped archive containing</a:t>
            </a:r>
          </a:p>
          <a:p>
            <a:pPr marL="565150" indent="-565150" algn="l" defTabSz="734694">
              <a:spcBef>
                <a:spcPts val="5200"/>
              </a:spcBef>
              <a:buSzPct val="125000"/>
              <a:buChar char="-"/>
              <a:defRPr sz="4272">
                <a:latin typeface="Helvetica Neue Light"/>
                <a:ea typeface="Helvetica Neue Light"/>
                <a:cs typeface="Helvetica Neue Light"/>
                <a:sym typeface="Helvetica Neue Light"/>
              </a:defRPr>
            </a:pPr>
            <a:r>
              <a:rPr dirty="0"/>
              <a:t>Reflection document</a:t>
            </a:r>
            <a:r>
              <a:rPr lang="en-IE" dirty="0"/>
              <a:t> in PDF</a:t>
            </a:r>
            <a:endParaRPr dirty="0"/>
          </a:p>
          <a:p>
            <a:pPr marL="565150" indent="-565150" algn="l" defTabSz="734694">
              <a:spcBef>
                <a:spcPts val="5200"/>
              </a:spcBef>
              <a:buSzPct val="125000"/>
              <a:buChar char="-"/>
              <a:defRPr sz="4272">
                <a:latin typeface="Helvetica Neue Light"/>
                <a:ea typeface="Helvetica Neue Light"/>
                <a:cs typeface="Helvetica Neue Light"/>
                <a:sym typeface="Helvetica Neue Light"/>
              </a:defRPr>
            </a:pPr>
            <a:r>
              <a:rPr dirty="0"/>
              <a:t>Project folder</a:t>
            </a:r>
          </a:p>
        </p:txBody>
      </p:sp>
      <p:sp>
        <p:nvSpPr>
          <p:cNvPr id="160" name="Slide Number"/>
          <p:cNvSpPr txBox="1">
            <a:spLocks noGrp="1"/>
          </p:cNvSpPr>
          <p:nvPr>
            <p:ph type="sldNum" sz="quarter" idx="2"/>
          </p:nvPr>
        </p:nvSpPr>
        <p:spPr>
          <a:xfrm>
            <a:off x="12043765" y="13081000"/>
            <a:ext cx="283770" cy="46105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11</a:t>
            </a:fld>
            <a:endParaRPr/>
          </a:p>
        </p:txBody>
      </p:sp>
    </p:spTree>
  </p:cSld>
  <p:clrMapOvr>
    <a:masterClrMapping/>
  </p:clrMapOvr>
  <mc:AlternateContent xmlns:mc="http://schemas.openxmlformats.org/markup-compatibility/2006" xmlns:p14="http://schemas.microsoft.com/office/powerpoint/2010/main">
    <mc:Choice Requires="p14">
      <p:transition spd="med">
        <p:circle/>
      </p:transition>
    </mc:Choice>
    <mc:Fallback xmlns="" xmlns:m="http://schemas.openxmlformats.org/officeDocument/2006/math" xmlns:a14="http://schemas.microsoft.com/office/drawing/2010/main">
      <p:transition spd="fast">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unday, 27th March, 11:59 pm"/>
          <p:cNvSpPr txBox="1"/>
          <p:nvPr/>
        </p:nvSpPr>
        <p:spPr>
          <a:xfrm>
            <a:off x="11623006" y="9283961"/>
            <a:ext cx="8351645" cy="841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spcBef>
                <a:spcPts val="5900"/>
              </a:spcBef>
              <a:defRPr sz="4800" b="0">
                <a:latin typeface="Helvetica Neue Light"/>
                <a:ea typeface="Helvetica Neue Light"/>
                <a:cs typeface="Helvetica Neue Light"/>
                <a:sym typeface="Helvetica Neue Light"/>
              </a:defRPr>
            </a:lvl1pPr>
          </a:lstStyle>
          <a:p>
            <a:r>
              <a:rPr dirty="0"/>
              <a:t>Sunday, </a:t>
            </a:r>
            <a:r>
              <a:rPr lang="en-GB" dirty="0"/>
              <a:t>10</a:t>
            </a:r>
            <a:r>
              <a:rPr dirty="0" err="1"/>
              <a:t>th</a:t>
            </a:r>
            <a:r>
              <a:rPr dirty="0"/>
              <a:t> March, 11:5</a:t>
            </a:r>
            <a:r>
              <a:rPr lang="en-IE" dirty="0"/>
              <a:t>0</a:t>
            </a:r>
            <a:r>
              <a:rPr dirty="0"/>
              <a:t> pm</a:t>
            </a:r>
          </a:p>
        </p:txBody>
      </p:sp>
      <p:sp>
        <p:nvSpPr>
          <p:cNvPr id="16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12</a:t>
            </a:fld>
            <a:endParaRPr/>
          </a:p>
        </p:txBody>
      </p:sp>
      <p:sp>
        <p:nvSpPr>
          <p:cNvPr id="164" name="Line"/>
          <p:cNvSpPr/>
          <p:nvPr/>
        </p:nvSpPr>
        <p:spPr>
          <a:xfrm flipV="1">
            <a:off x="16482977" y="5569532"/>
            <a:ext cx="1" cy="3168031"/>
          </a:xfrm>
          <a:prstGeom prst="line">
            <a:avLst/>
          </a:prstGeom>
          <a:ln w="76200">
            <a:solidFill>
              <a:srgbClr val="000000"/>
            </a:solidFill>
            <a:miter lim="400000"/>
            <a:tailEnd type="triangle"/>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2" name="Picture 1">
            <a:extLst>
              <a:ext uri="{FF2B5EF4-FFF2-40B4-BE49-F238E27FC236}">
                <a16:creationId xmlns:a16="http://schemas.microsoft.com/office/drawing/2014/main" id="{F7BB6757-B38F-1938-71D6-227884BB481F}"/>
              </a:ext>
            </a:extLst>
          </p:cNvPr>
          <p:cNvPicPr>
            <a:picLocks noChangeAspect="1"/>
          </p:cNvPicPr>
          <p:nvPr/>
        </p:nvPicPr>
        <p:blipFill>
          <a:blip r:embed="rId2"/>
          <a:stretch>
            <a:fillRect/>
          </a:stretch>
        </p:blipFill>
        <p:spPr>
          <a:xfrm>
            <a:off x="1224295" y="596364"/>
            <a:ext cx="19920003" cy="49731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circle/>
      </p:transition>
    </mc:Choice>
    <mc:Fallback xmlns="" xmlns:m="http://schemas.openxmlformats.org/officeDocument/2006/math" xmlns:a14="http://schemas.microsoft.com/office/drawing/2010/main">
      <p:transition spd="fast">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D585DC-80A9-287C-5826-4BA69EA34748}"/>
              </a:ext>
            </a:extLst>
          </p:cNvPr>
          <p:cNvSpPr>
            <a:spLocks noGrp="1"/>
          </p:cNvSpPr>
          <p:nvPr>
            <p:ph type="body" idx="1"/>
          </p:nvPr>
        </p:nvSpPr>
        <p:spPr>
          <a:xfrm>
            <a:off x="1073150" y="1778000"/>
            <a:ext cx="22237700" cy="10160000"/>
          </a:xfrm>
        </p:spPr>
        <p:txBody>
          <a:bodyPr>
            <a:normAutofit/>
          </a:bodyPr>
          <a:lstStyle/>
          <a:p>
            <a:pPr marL="457200" marR="0" indent="-457200" algn="l" defTabSz="825500" rtl="0" fontAlgn="auto" latinLnBrk="0" hangingPunct="0">
              <a:lnSpc>
                <a:spcPct val="120000"/>
              </a:lnSpc>
              <a:spcBef>
                <a:spcPts val="0"/>
              </a:spcBef>
              <a:spcAft>
                <a:spcPts val="0"/>
              </a:spcAft>
              <a:buClrTx/>
              <a:buSzTx/>
              <a:buFont typeface="Arial" panose="020B0604020202020204" pitchFamily="34" charset="0"/>
              <a:buChar char="•"/>
              <a:tabLst/>
            </a:pPr>
            <a:r>
              <a:rPr lang="en-IE" sz="3200" dirty="0">
                <a:latin typeface="Calibri" panose="020F0502020204030204" pitchFamily="34" charset="0"/>
                <a:cs typeface="Calibri" panose="020F0502020204030204" pitchFamily="34" charset="0"/>
              </a:rPr>
              <a:t>Question: How concerned are we about image rights?</a:t>
            </a:r>
          </a:p>
          <a:p>
            <a:pPr marL="457200" marR="0" indent="-457200" algn="l" defTabSz="825500" rtl="0" fontAlgn="auto" latinLnBrk="0" hangingPunct="0">
              <a:lnSpc>
                <a:spcPct val="120000"/>
              </a:lnSpc>
              <a:spcBef>
                <a:spcPts val="0"/>
              </a:spcBef>
              <a:spcAft>
                <a:spcPts val="0"/>
              </a:spcAft>
              <a:buClrTx/>
              <a:buSzTx/>
              <a:buFont typeface="Arial" panose="020B0604020202020204" pitchFamily="34" charset="0"/>
              <a:buChar char="•"/>
              <a:tabLst/>
            </a:pPr>
            <a:r>
              <a:rPr lang="en-IE" sz="3200" dirty="0">
                <a:latin typeface="Calibri" panose="020F0502020204030204" pitchFamily="34" charset="0"/>
                <a:cs typeface="Calibri" panose="020F0502020204030204" pitchFamily="34" charset="0"/>
              </a:rPr>
              <a:t>Answer: For this assignment, not too concerned, use royalty free images whenever you can but if the topic is quite niche, feel free to attribute the image either by allowing someone to click on it to go to the original, or create an about page with attributions</a:t>
            </a:r>
          </a:p>
          <a:p>
            <a:pPr marL="457200" marR="0" indent="-457200" algn="l" defTabSz="825500" rtl="0" fontAlgn="auto" latinLnBrk="0" hangingPunct="0">
              <a:lnSpc>
                <a:spcPct val="120000"/>
              </a:lnSpc>
              <a:spcBef>
                <a:spcPts val="0"/>
              </a:spcBef>
              <a:spcAft>
                <a:spcPts val="0"/>
              </a:spcAft>
              <a:buClrTx/>
              <a:buSzTx/>
              <a:buFont typeface="Arial" panose="020B0604020202020204" pitchFamily="34" charset="0"/>
              <a:buChar char="•"/>
              <a:tabLst/>
            </a:pPr>
            <a:r>
              <a:rPr lang="en-IE" sz="3200" dirty="0">
                <a:latin typeface="Calibri" panose="020F0502020204030204" pitchFamily="34" charset="0"/>
                <a:cs typeface="Calibri" panose="020F0502020204030204" pitchFamily="34" charset="0"/>
              </a:rPr>
              <a:t>Question: Can we use Wikipedia text?</a:t>
            </a:r>
          </a:p>
          <a:p>
            <a:pPr marL="457200" marR="0" indent="-457200" algn="l" defTabSz="825500" rtl="0" fontAlgn="auto" latinLnBrk="0" hangingPunct="0">
              <a:lnSpc>
                <a:spcPct val="120000"/>
              </a:lnSpc>
              <a:spcBef>
                <a:spcPts val="0"/>
              </a:spcBef>
              <a:spcAft>
                <a:spcPts val="0"/>
              </a:spcAft>
              <a:buClrTx/>
              <a:buSzTx/>
              <a:buFont typeface="Arial" panose="020B0604020202020204" pitchFamily="34" charset="0"/>
              <a:buChar char="•"/>
              <a:tabLst/>
            </a:pPr>
            <a:r>
              <a:rPr lang="en-IE" sz="3200" dirty="0">
                <a:latin typeface="Calibri" panose="020F0502020204030204" pitchFamily="34" charset="0"/>
                <a:cs typeface="Calibri" panose="020F0502020204030204" pitchFamily="34" charset="0"/>
              </a:rPr>
              <a:t>Answer: Sure, but we would like to see some of your personality and creativity come through in the content</a:t>
            </a:r>
          </a:p>
          <a:p>
            <a:pPr marL="457200" marR="0" indent="-457200" algn="l" defTabSz="825500" rtl="0" fontAlgn="auto" latinLnBrk="0" hangingPunct="0">
              <a:lnSpc>
                <a:spcPct val="120000"/>
              </a:lnSpc>
              <a:spcBef>
                <a:spcPts val="0"/>
              </a:spcBef>
              <a:spcAft>
                <a:spcPts val="0"/>
              </a:spcAft>
              <a:buClrTx/>
              <a:buSzTx/>
              <a:buFont typeface="Arial" panose="020B0604020202020204" pitchFamily="34" charset="0"/>
              <a:buChar char="•"/>
              <a:tabLst/>
            </a:pPr>
            <a:r>
              <a:rPr lang="en-IE" sz="3200" dirty="0">
                <a:latin typeface="Calibri" panose="020F0502020204030204" pitchFamily="34" charset="0"/>
                <a:cs typeface="Calibri" panose="020F0502020204030204" pitchFamily="34" charset="0"/>
              </a:rPr>
              <a:t>Question: Can we use </a:t>
            </a:r>
            <a:r>
              <a:rPr lang="en-IE" sz="3200" err="1">
                <a:latin typeface="Calibri" panose="020F0502020204030204" pitchFamily="34" charset="0"/>
                <a:cs typeface="Calibri" panose="020F0502020204030204" pitchFamily="34" charset="0"/>
              </a:rPr>
              <a:t>chatgpt</a:t>
            </a:r>
            <a:r>
              <a:rPr lang="en-IE" sz="3200">
                <a:latin typeface="Calibri" panose="020F0502020204030204" pitchFamily="34" charset="0"/>
                <a:cs typeface="Calibri" panose="020F0502020204030204" pitchFamily="34" charset="0"/>
              </a:rPr>
              <a:t> as text filler</a:t>
            </a:r>
            <a:r>
              <a:rPr lang="en-IE" sz="3200" dirty="0">
                <a:latin typeface="Calibri" panose="020F0502020204030204" pitchFamily="34" charset="0"/>
                <a:cs typeface="Calibri" panose="020F0502020204030204" pitchFamily="34" charset="0"/>
              </a:rPr>
              <a:t>?</a:t>
            </a:r>
          </a:p>
          <a:p>
            <a:pPr marL="457200" marR="0" indent="-457200" algn="l" defTabSz="825500" rtl="0" fontAlgn="auto" latinLnBrk="0" hangingPunct="0">
              <a:lnSpc>
                <a:spcPct val="120000"/>
              </a:lnSpc>
              <a:spcBef>
                <a:spcPts val="0"/>
              </a:spcBef>
              <a:spcAft>
                <a:spcPts val="0"/>
              </a:spcAft>
              <a:buClrTx/>
              <a:buSzTx/>
              <a:buFont typeface="Arial" panose="020B0604020202020204" pitchFamily="34" charset="0"/>
              <a:buChar char="•"/>
              <a:tabLst/>
            </a:pPr>
            <a:r>
              <a:rPr lang="en-IE" sz="3200" dirty="0">
                <a:latin typeface="Calibri" panose="020F0502020204030204" pitchFamily="34" charset="0"/>
                <a:cs typeface="Calibri" panose="020F0502020204030204" pitchFamily="34" charset="0"/>
              </a:rPr>
              <a:t>Answer: Please no, stay away.</a:t>
            </a:r>
          </a:p>
          <a:p>
            <a:pPr marL="457200" marR="0" indent="-457200" algn="l" defTabSz="825500" rtl="0" fontAlgn="auto" latinLnBrk="0" hangingPunct="0">
              <a:lnSpc>
                <a:spcPct val="120000"/>
              </a:lnSpc>
              <a:spcBef>
                <a:spcPts val="0"/>
              </a:spcBef>
              <a:spcAft>
                <a:spcPts val="0"/>
              </a:spcAft>
              <a:buClrTx/>
              <a:buSzTx/>
              <a:buFont typeface="Arial" panose="020B0604020202020204" pitchFamily="34" charset="0"/>
              <a:buChar char="•"/>
              <a:tabLst/>
            </a:pPr>
            <a:r>
              <a:rPr lang="en-IE" sz="3200" dirty="0">
                <a:latin typeface="Calibri" panose="020F0502020204030204" pitchFamily="34" charset="0"/>
                <a:cs typeface="Calibri" panose="020F0502020204030204" pitchFamily="34" charset="0"/>
              </a:rPr>
              <a:t>Question: Do we have to consider responsiveness?</a:t>
            </a:r>
          </a:p>
          <a:p>
            <a:pPr marL="457200" marR="0" indent="-457200" algn="l" defTabSz="825500" rtl="0" fontAlgn="auto" latinLnBrk="0" hangingPunct="0">
              <a:lnSpc>
                <a:spcPct val="120000"/>
              </a:lnSpc>
              <a:spcBef>
                <a:spcPts val="0"/>
              </a:spcBef>
              <a:spcAft>
                <a:spcPts val="0"/>
              </a:spcAft>
              <a:buClrTx/>
              <a:buSzTx/>
              <a:buFont typeface="Arial" panose="020B0604020202020204" pitchFamily="34" charset="0"/>
              <a:buChar char="•"/>
              <a:tabLst/>
            </a:pPr>
            <a:r>
              <a:rPr lang="en-IE" sz="3200" dirty="0">
                <a:latin typeface="Calibri" panose="020F0502020204030204" pitchFamily="34" charset="0"/>
                <a:cs typeface="Calibri" panose="020F0502020204030204" pitchFamily="34" charset="0"/>
              </a:rPr>
              <a:t>Answer: This is a good example of independent learning but don’t spend all your time at it</a:t>
            </a:r>
          </a:p>
        </p:txBody>
      </p:sp>
    </p:spTree>
    <p:extLst>
      <p:ext uri="{BB962C8B-B14F-4D97-AF65-F5344CB8AC3E}">
        <p14:creationId xmlns:p14="http://schemas.microsoft.com/office/powerpoint/2010/main" val="1661900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16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14</a:t>
            </a:fld>
            <a:endParaRPr/>
          </a:p>
        </p:txBody>
      </p:sp>
      <p:pic>
        <p:nvPicPr>
          <p:cNvPr id="168" name="Screenshot 2021-02-18 at 09.04.00.png" descr="Screenshot 2021-02-18 at 09.04.00.png"/>
          <p:cNvPicPr>
            <a:picLocks noChangeAspect="1"/>
          </p:cNvPicPr>
          <p:nvPr/>
        </p:nvPicPr>
        <p:blipFill>
          <a:blip r:embed="rId2"/>
          <a:stretch>
            <a:fillRect/>
          </a:stretch>
        </p:blipFill>
        <p:spPr>
          <a:xfrm>
            <a:off x="7568543" y="210904"/>
            <a:ext cx="9030995" cy="12687045"/>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med">
        <p:circle/>
      </p:transition>
    </mc:Choice>
    <mc:Fallback xmlns="" xmlns:m="http://schemas.openxmlformats.org/officeDocument/2006/math" xmlns:a14="http://schemas.microsoft.com/office/drawing/2010/main">
      <p:transition spd="fast">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reate a web site on a topic of interest:…"/>
          <p:cNvSpPr txBox="1">
            <a:spLocks noGrp="1"/>
          </p:cNvSpPr>
          <p:nvPr>
            <p:ph type="body" idx="1"/>
          </p:nvPr>
        </p:nvSpPr>
        <p:spPr>
          <a:xfrm>
            <a:off x="910704" y="2482483"/>
            <a:ext cx="22934916" cy="9827633"/>
          </a:xfrm>
          <a:prstGeom prst="rect">
            <a:avLst/>
          </a:prstGeom>
        </p:spPr>
        <p:txBody>
          <a:bodyPr/>
          <a:lstStyle/>
          <a:p>
            <a:r>
              <a:rPr dirty="0"/>
              <a:t>Create a web site on a topic of interest:</a:t>
            </a:r>
          </a:p>
          <a:p>
            <a:r>
              <a:rPr dirty="0"/>
              <a:t>The techniques and skills to be demonstrated will be based on both lectures and labs for weeks 1-6 of the Web development module</a:t>
            </a:r>
          </a:p>
          <a:p>
            <a:r>
              <a:rPr dirty="0"/>
              <a:t>You will be assessed on technical (e.g., features), and </a:t>
            </a:r>
            <a:r>
              <a:rPr dirty="0" err="1"/>
              <a:t>organisational</a:t>
            </a:r>
            <a:r>
              <a:rPr dirty="0"/>
              <a:t>  (e.g., file naming scheme) and visual aspects.</a:t>
            </a:r>
          </a:p>
          <a:p>
            <a:r>
              <a:rPr dirty="0"/>
              <a:t>You will also submit a short reflection on your achievements in the project</a:t>
            </a:r>
            <a:endParaRPr lang="en-IE" dirty="0"/>
          </a:p>
          <a:p>
            <a:r>
              <a:rPr lang="en-IE" dirty="0"/>
              <a:t>This assignment will be worth 40% of your final grade for this module</a:t>
            </a:r>
            <a:endParaRPr dirty="0"/>
          </a:p>
        </p:txBody>
      </p:sp>
      <p:sp>
        <p:nvSpPr>
          <p:cNvPr id="123" name="Context"/>
          <p:cNvSpPr txBox="1"/>
          <p:nvPr/>
        </p:nvSpPr>
        <p:spPr>
          <a:xfrm>
            <a:off x="10950612" y="770536"/>
            <a:ext cx="3331719" cy="1006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spcBef>
                <a:spcPts val="5900"/>
              </a:spcBef>
              <a:defRPr sz="6000" b="0" u="sng">
                <a:latin typeface="Helvetica Neue Light"/>
                <a:ea typeface="Helvetica Neue Light"/>
                <a:cs typeface="Helvetica Neue Light"/>
                <a:sym typeface="Helvetica Neue Light"/>
              </a:defRPr>
            </a:lvl1pPr>
          </a:lstStyle>
          <a:p>
            <a:r>
              <a:t>Context</a:t>
            </a:r>
          </a:p>
        </p:txBody>
      </p:sp>
      <p:sp>
        <p:nvSpPr>
          <p:cNvPr id="124" name="Slide Number"/>
          <p:cNvSpPr txBox="1">
            <a:spLocks noGrp="1"/>
          </p:cNvSpPr>
          <p:nvPr>
            <p:ph type="sldNum" sz="quarter" idx="2"/>
          </p:nvPr>
        </p:nvSpPr>
        <p:spPr>
          <a:xfrm>
            <a:off x="23201788" y="12887593"/>
            <a:ext cx="283770" cy="46106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a:t>
            </a:fld>
            <a:endParaRPr/>
          </a:p>
        </p:txBody>
      </p:sp>
    </p:spTree>
  </p:cSld>
  <p:clrMapOvr>
    <a:masterClrMapping/>
  </p:clrMapOvr>
  <mc:AlternateContent xmlns:mc="http://schemas.openxmlformats.org/markup-compatibility/2006" xmlns:p14="http://schemas.microsoft.com/office/powerpoint/2010/main">
    <mc:Choice Requires="p14">
      <p:transition spd="med">
        <p:circle/>
      </p:transition>
    </mc:Choice>
    <mc:Fallback xmlns="" xmlns:m="http://schemas.openxmlformats.org/officeDocument/2006/math" xmlns:a14="http://schemas.microsoft.com/office/drawing/2010/main">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ypically 5 - 7 separate html pages + 1-4 css style sheets…"/>
          <p:cNvSpPr txBox="1">
            <a:spLocks noGrp="1"/>
          </p:cNvSpPr>
          <p:nvPr>
            <p:ph type="body" idx="1"/>
          </p:nvPr>
        </p:nvSpPr>
        <p:spPr>
          <a:xfrm>
            <a:off x="1680046" y="1710284"/>
            <a:ext cx="20520074" cy="11424405"/>
          </a:xfrm>
          <a:prstGeom prst="rect">
            <a:avLst/>
          </a:prstGeom>
        </p:spPr>
        <p:txBody>
          <a:bodyPr/>
          <a:lstStyle/>
          <a:p>
            <a:r>
              <a:t>Typically 5 - 7 separate html pages + 1-4 css style sheets</a:t>
            </a:r>
          </a:p>
          <a:p>
            <a:r>
              <a:t>A simple and clearly signposted Navigation mechanism</a:t>
            </a:r>
          </a:p>
          <a:p>
            <a:r>
              <a:t>A pleasing multi-column layout, including header and footer sections</a:t>
            </a:r>
          </a:p>
          <a:p>
            <a:r>
              <a:t>Suitable and appropriate imagery</a:t>
            </a:r>
          </a:p>
          <a:p>
            <a:r>
              <a:t>Appropriate use of basic design principles, including font &amp; colour aspects</a:t>
            </a:r>
          </a:p>
        </p:txBody>
      </p:sp>
      <p:sp>
        <p:nvSpPr>
          <p:cNvPr id="127" name="Structure &amp; Style"/>
          <p:cNvSpPr txBox="1"/>
          <p:nvPr/>
        </p:nvSpPr>
        <p:spPr>
          <a:xfrm>
            <a:off x="8819946" y="614371"/>
            <a:ext cx="6240273" cy="100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spcBef>
                <a:spcPts val="5900"/>
              </a:spcBef>
              <a:defRPr sz="6000" b="0" u="sng">
                <a:latin typeface="Helvetica Neue Light"/>
                <a:ea typeface="Helvetica Neue Light"/>
                <a:cs typeface="Helvetica Neue Light"/>
                <a:sym typeface="Helvetica Neue Light"/>
              </a:defRPr>
            </a:lvl1pPr>
          </a:lstStyle>
          <a:p>
            <a:r>
              <a:t>Structure &amp; Style</a:t>
            </a:r>
          </a:p>
        </p:txBody>
      </p:sp>
      <p:sp>
        <p:nvSpPr>
          <p:cNvPr id="128" name="Slide Number"/>
          <p:cNvSpPr txBox="1">
            <a:spLocks noGrp="1"/>
          </p:cNvSpPr>
          <p:nvPr>
            <p:ph type="sldNum" sz="quarter" idx="2"/>
          </p:nvPr>
        </p:nvSpPr>
        <p:spPr>
          <a:xfrm>
            <a:off x="23201788" y="12887593"/>
            <a:ext cx="283770" cy="46106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a:t>
            </a:fld>
            <a:endParaRPr/>
          </a:p>
        </p:txBody>
      </p:sp>
    </p:spTree>
  </p:cSld>
  <p:clrMapOvr>
    <a:masterClrMapping/>
  </p:clrMapOvr>
  <mc:AlternateContent xmlns:mc="http://schemas.openxmlformats.org/markup-compatibility/2006" xmlns:p14="http://schemas.microsoft.com/office/powerpoint/2010/main">
    <mc:Choice Requires="p14">
      <p:transition spd="med">
        <p:circle/>
      </p:transition>
    </mc:Choice>
    <mc:Fallback xmlns="" xmlns:m="http://schemas.openxmlformats.org/officeDocument/2006/math" xmlns:a14="http://schemas.microsoft.com/office/drawing/2010/main">
      <p:transition spd="fast">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onsistency across pages…"/>
          <p:cNvSpPr txBox="1">
            <a:spLocks noGrp="1"/>
          </p:cNvSpPr>
          <p:nvPr>
            <p:ph type="body" sz="half" idx="1"/>
          </p:nvPr>
        </p:nvSpPr>
        <p:spPr>
          <a:xfrm>
            <a:off x="1104420" y="2632449"/>
            <a:ext cx="10360822" cy="9659175"/>
          </a:xfrm>
          <a:prstGeom prst="rect">
            <a:avLst/>
          </a:prstGeom>
        </p:spPr>
        <p:txBody>
          <a:bodyPr/>
          <a:lstStyle/>
          <a:p>
            <a:r>
              <a:t>Consistency across pages</a:t>
            </a:r>
          </a:p>
          <a:p>
            <a:r>
              <a:t>Clear and consistent file naming scheme</a:t>
            </a:r>
          </a:p>
          <a:p>
            <a:r>
              <a:t>Clear and consistent site structure (e.g., folders)</a:t>
            </a:r>
          </a:p>
          <a:p>
            <a:r>
              <a:t>Clear and consistent code nesting and indentation</a:t>
            </a:r>
          </a:p>
        </p:txBody>
      </p:sp>
      <p:sp>
        <p:nvSpPr>
          <p:cNvPr id="131" name="General Characteristics"/>
          <p:cNvSpPr txBox="1"/>
          <p:nvPr/>
        </p:nvSpPr>
        <p:spPr>
          <a:xfrm>
            <a:off x="8819946" y="614371"/>
            <a:ext cx="8371587" cy="100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spcBef>
                <a:spcPts val="5900"/>
              </a:spcBef>
              <a:defRPr sz="6000" b="0" u="sng">
                <a:latin typeface="Helvetica Neue Light"/>
                <a:ea typeface="Helvetica Neue Light"/>
                <a:cs typeface="Helvetica Neue Light"/>
                <a:sym typeface="Helvetica Neue Light"/>
              </a:defRPr>
            </a:lvl1pPr>
          </a:lstStyle>
          <a:p>
            <a:r>
              <a:t>General Characteristics</a:t>
            </a:r>
          </a:p>
        </p:txBody>
      </p:sp>
      <p:sp>
        <p:nvSpPr>
          <p:cNvPr id="132" name="Use HTML tags + css features introduced during the class…"/>
          <p:cNvSpPr txBox="1"/>
          <p:nvPr/>
        </p:nvSpPr>
        <p:spPr>
          <a:xfrm>
            <a:off x="12574129" y="2632449"/>
            <a:ext cx="9864889" cy="9659175"/>
          </a:xfrm>
          <a:prstGeom prst="rect">
            <a:avLst/>
          </a:prstGeom>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pPr marL="476250" indent="-476250" algn="l" defTabSz="619125">
              <a:spcBef>
                <a:spcPts val="4400"/>
              </a:spcBef>
              <a:buSzPct val="125000"/>
              <a:buChar char="-"/>
              <a:defRPr sz="3600" b="0">
                <a:latin typeface="Helvetica Neue Light"/>
                <a:ea typeface="Helvetica Neue Light"/>
                <a:cs typeface="Helvetica Neue Light"/>
                <a:sym typeface="Helvetica Neue Light"/>
              </a:defRPr>
            </a:pPr>
            <a:r>
              <a:t>Use HTML tags + css features introduced during the class</a:t>
            </a:r>
          </a:p>
          <a:p>
            <a:pPr marL="476250" indent="-476250" algn="l" defTabSz="619125">
              <a:spcBef>
                <a:spcPts val="4400"/>
              </a:spcBef>
              <a:buSzPct val="125000"/>
              <a:buChar char="-"/>
              <a:defRPr sz="3600" b="0">
                <a:latin typeface="Helvetica Neue Light"/>
                <a:ea typeface="Helvetica Neue Light"/>
                <a:cs typeface="Helvetica Neue Light"/>
                <a:sym typeface="Helvetica Neue Light"/>
              </a:defRPr>
            </a:pPr>
            <a:r>
              <a:t>You may include HTML + css not covered if you think they make sense in the context of the site you are developing + you understand them</a:t>
            </a:r>
          </a:p>
          <a:p>
            <a:pPr marL="476250" indent="-476250" algn="l" defTabSz="619125">
              <a:spcBef>
                <a:spcPts val="4400"/>
              </a:spcBef>
              <a:buSzPct val="125000"/>
              <a:buChar char="-"/>
              <a:defRPr sz="3600" b="0">
                <a:latin typeface="Helvetica Neue Light"/>
                <a:ea typeface="Helvetica Neue Light"/>
                <a:cs typeface="Helvetica Neue Light"/>
                <a:sym typeface="Helvetica Neue Light"/>
              </a:defRPr>
            </a:pPr>
            <a:r>
              <a:t>Multi-columns/grid layout</a:t>
            </a:r>
          </a:p>
          <a:p>
            <a:pPr marL="476250" indent="-476250" algn="l" defTabSz="619125">
              <a:spcBef>
                <a:spcPts val="4400"/>
              </a:spcBef>
              <a:buSzPct val="125000"/>
              <a:buChar char="-"/>
              <a:defRPr sz="3600" b="0">
                <a:latin typeface="Helvetica Neue Light"/>
                <a:ea typeface="Helvetica Neue Light"/>
                <a:cs typeface="Helvetica Neue Light"/>
                <a:sym typeface="Helvetica Neue Light"/>
              </a:defRPr>
            </a:pPr>
            <a:r>
              <a:t>Use a combination of text and images, where appropriate</a:t>
            </a:r>
          </a:p>
          <a:p>
            <a:pPr marL="476250" indent="-476250" algn="l" defTabSz="619125">
              <a:spcBef>
                <a:spcPts val="4400"/>
              </a:spcBef>
              <a:buSzPct val="125000"/>
              <a:buChar char="-"/>
              <a:defRPr sz="3600" b="0">
                <a:latin typeface="Helvetica Neue Light"/>
                <a:ea typeface="Helvetica Neue Light"/>
                <a:cs typeface="Helvetica Neue Light"/>
                <a:sym typeface="Helvetica Neue Light"/>
              </a:defRPr>
            </a:pPr>
            <a:r>
              <a:t>Use of classes and ID attributes as appropriate</a:t>
            </a:r>
          </a:p>
          <a:p>
            <a:pPr marL="476250" indent="-476250" algn="l" defTabSz="619125">
              <a:spcBef>
                <a:spcPts val="4400"/>
              </a:spcBef>
              <a:buSzPct val="125000"/>
              <a:buChar char="-"/>
              <a:defRPr sz="3600" b="0">
                <a:latin typeface="Helvetica Neue Light"/>
                <a:ea typeface="Helvetica Neue Light"/>
                <a:cs typeface="Helvetica Neue Light"/>
                <a:sym typeface="Helvetica Neue Light"/>
              </a:defRPr>
            </a:pPr>
            <a:r>
              <a:t>NO Javascript</a:t>
            </a:r>
          </a:p>
        </p:txBody>
      </p:sp>
      <p:sp>
        <p:nvSpPr>
          <p:cNvPr id="133" name="Slide Number"/>
          <p:cNvSpPr txBox="1">
            <a:spLocks noGrp="1"/>
          </p:cNvSpPr>
          <p:nvPr>
            <p:ph type="sldNum" sz="quarter" idx="2"/>
          </p:nvPr>
        </p:nvSpPr>
        <p:spPr>
          <a:xfrm>
            <a:off x="23201788" y="12887593"/>
            <a:ext cx="283770" cy="46106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a:t>
            </a:fld>
            <a:endParaRPr/>
          </a:p>
        </p:txBody>
      </p:sp>
    </p:spTree>
  </p:cSld>
  <p:clrMapOvr>
    <a:masterClrMapping/>
  </p:clrMapOvr>
  <mc:AlternateContent xmlns:mc="http://schemas.openxmlformats.org/markup-compatibility/2006" xmlns:p14="http://schemas.microsoft.com/office/powerpoint/2010/main">
    <mc:Choice Requires="p14">
      <p:transition spd="med">
        <p:circle/>
      </p:transition>
    </mc:Choice>
    <mc:Fallback xmlns="" xmlns:m="http://schemas.openxmlformats.org/officeDocument/2006/math" xmlns:a14="http://schemas.microsoft.com/office/drawing/2010/main">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All files included in your website as a single zipped archive, submitted via moodle…"/>
          <p:cNvSpPr txBox="1">
            <a:spLocks noGrp="1"/>
          </p:cNvSpPr>
          <p:nvPr>
            <p:ph type="body" idx="1"/>
          </p:nvPr>
        </p:nvSpPr>
        <p:spPr>
          <a:xfrm>
            <a:off x="1988497" y="2616339"/>
            <a:ext cx="20264750" cy="9659176"/>
          </a:xfrm>
          <a:prstGeom prst="rect">
            <a:avLst/>
          </a:prstGeom>
        </p:spPr>
        <p:txBody>
          <a:bodyPr/>
          <a:lstStyle/>
          <a:p>
            <a:r>
              <a:rPr dirty="0"/>
              <a:t>All files included in your website as a single zipped archive, submitted via </a:t>
            </a:r>
            <a:r>
              <a:rPr dirty="0" err="1"/>
              <a:t>moodle</a:t>
            </a:r>
            <a:endParaRPr dirty="0"/>
          </a:p>
          <a:p>
            <a:r>
              <a:rPr dirty="0"/>
              <a:t>The project will be observed in Chrome with standard desktop orientation </a:t>
            </a:r>
          </a:p>
          <a:p>
            <a:r>
              <a:rPr dirty="0"/>
              <a:t>The main site entry point is to be ‘</a:t>
            </a:r>
            <a:r>
              <a:rPr dirty="0" err="1"/>
              <a:t>index.html</a:t>
            </a:r>
            <a:r>
              <a:rPr dirty="0"/>
              <a:t>’. </a:t>
            </a:r>
          </a:p>
          <a:p>
            <a:r>
              <a:rPr dirty="0"/>
              <a:t>The submission is to be accompanied by a completed reflection document (word template provided</a:t>
            </a:r>
            <a:r>
              <a:rPr lang="en-IE" dirty="0"/>
              <a:t> but please submit PDF</a:t>
            </a:r>
            <a:r>
              <a:rPr dirty="0"/>
              <a:t>)</a:t>
            </a:r>
          </a:p>
          <a:p>
            <a:r>
              <a:rPr dirty="0"/>
              <a:t>This template is to include a </a:t>
            </a:r>
            <a:r>
              <a:rPr dirty="0" err="1"/>
              <a:t>url</a:t>
            </a:r>
            <a:r>
              <a:rPr dirty="0"/>
              <a:t> of the deployed site (if you deployed it)</a:t>
            </a:r>
          </a:p>
        </p:txBody>
      </p:sp>
      <p:sp>
        <p:nvSpPr>
          <p:cNvPr id="136" name="Submission"/>
          <p:cNvSpPr txBox="1"/>
          <p:nvPr/>
        </p:nvSpPr>
        <p:spPr>
          <a:xfrm>
            <a:off x="8819946" y="614371"/>
            <a:ext cx="4770375" cy="100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spcBef>
                <a:spcPts val="5900"/>
              </a:spcBef>
              <a:defRPr sz="6000" b="0" u="sng">
                <a:latin typeface="Helvetica Neue Light"/>
                <a:ea typeface="Helvetica Neue Light"/>
                <a:cs typeface="Helvetica Neue Light"/>
                <a:sym typeface="Helvetica Neue Light"/>
              </a:defRPr>
            </a:lvl1pPr>
          </a:lstStyle>
          <a:p>
            <a:r>
              <a:t>Submission </a:t>
            </a:r>
          </a:p>
        </p:txBody>
      </p:sp>
      <p:sp>
        <p:nvSpPr>
          <p:cNvPr id="137" name="Slide Number"/>
          <p:cNvSpPr txBox="1">
            <a:spLocks noGrp="1"/>
          </p:cNvSpPr>
          <p:nvPr>
            <p:ph type="sldNum" sz="quarter" idx="2"/>
          </p:nvPr>
        </p:nvSpPr>
        <p:spPr>
          <a:xfrm>
            <a:off x="23201788" y="12887593"/>
            <a:ext cx="283770" cy="46106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5</a:t>
            </a:fld>
            <a:endParaRPr/>
          </a:p>
        </p:txBody>
      </p:sp>
    </p:spTree>
  </p:cSld>
  <p:clrMapOvr>
    <a:masterClrMapping/>
  </p:clrMapOvr>
  <mc:AlternateContent xmlns:mc="http://schemas.openxmlformats.org/markup-compatibility/2006" xmlns:p14="http://schemas.microsoft.com/office/powerpoint/2010/main">
    <mc:Choice Requires="p14">
      <p:transition spd="med">
        <p:circle/>
      </p:transition>
    </mc:Choice>
    <mc:Fallback xmlns="" xmlns:m="http://schemas.openxmlformats.org/officeDocument/2006/math" xmlns:a14="http://schemas.microsoft.com/office/drawing/2010/main">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he content does not have to be original - although ‘lorem ipsum’ content is NOT recommended.…"/>
          <p:cNvSpPr txBox="1">
            <a:spLocks noGrp="1"/>
          </p:cNvSpPr>
          <p:nvPr>
            <p:ph type="body" sz="half" idx="1"/>
          </p:nvPr>
        </p:nvSpPr>
        <p:spPr>
          <a:xfrm>
            <a:off x="1682390" y="3017905"/>
            <a:ext cx="9399069" cy="9750156"/>
          </a:xfrm>
          <a:prstGeom prst="rect">
            <a:avLst/>
          </a:prstGeom>
        </p:spPr>
        <p:txBody>
          <a:bodyPr/>
          <a:lstStyle/>
          <a:p>
            <a:r>
              <a:t>The content does not have to be original - although ‘lorem ipsum’ content is NOT recommended.</a:t>
            </a:r>
          </a:p>
          <a:p>
            <a:r>
              <a:t>Successful projects are often focussed on a special interest of yours.</a:t>
            </a:r>
          </a:p>
          <a:p>
            <a:r>
              <a:t>The textual content may be a combination of original and sourced text</a:t>
            </a:r>
          </a:p>
        </p:txBody>
      </p:sp>
      <p:sp>
        <p:nvSpPr>
          <p:cNvPr id="140" name="Content/Theme"/>
          <p:cNvSpPr txBox="1"/>
          <p:nvPr/>
        </p:nvSpPr>
        <p:spPr>
          <a:xfrm>
            <a:off x="3086472" y="1573668"/>
            <a:ext cx="6098541" cy="100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spcBef>
                <a:spcPts val="5900"/>
              </a:spcBef>
              <a:defRPr sz="6000" b="0" u="sng">
                <a:latin typeface="Helvetica Neue Light"/>
                <a:ea typeface="Helvetica Neue Light"/>
                <a:cs typeface="Helvetica Neue Light"/>
                <a:sym typeface="Helvetica Neue Light"/>
              </a:defRPr>
            </a:lvl1pPr>
          </a:lstStyle>
          <a:p>
            <a:r>
              <a:t>Content/Theme </a:t>
            </a:r>
          </a:p>
        </p:txBody>
      </p:sp>
      <p:sp>
        <p:nvSpPr>
          <p:cNvPr id="141" name="An organisation or club…"/>
          <p:cNvSpPr txBox="1"/>
          <p:nvPr/>
        </p:nvSpPr>
        <p:spPr>
          <a:xfrm>
            <a:off x="13744833" y="2825488"/>
            <a:ext cx="9887868" cy="10355380"/>
          </a:xfrm>
          <a:prstGeom prst="rect">
            <a:avLst/>
          </a:prstGeom>
          <a:ln w="127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pPr marL="514350" indent="-514350" algn="l" defTabSz="668655">
              <a:spcBef>
                <a:spcPts val="4700"/>
              </a:spcBef>
              <a:buSzPct val="125000"/>
              <a:buChar char="-"/>
              <a:defRPr sz="3888" b="0">
                <a:latin typeface="Helvetica Neue Light"/>
                <a:ea typeface="Helvetica Neue Light"/>
                <a:cs typeface="Helvetica Neue Light"/>
                <a:sym typeface="Helvetica Neue Light"/>
              </a:defRPr>
            </a:pPr>
            <a:r>
              <a:t>An organisation or club</a:t>
            </a:r>
          </a:p>
          <a:p>
            <a:pPr marL="514350" indent="-514350" algn="l" defTabSz="668655">
              <a:spcBef>
                <a:spcPts val="4700"/>
              </a:spcBef>
              <a:buSzPct val="125000"/>
              <a:buChar char="-"/>
              <a:defRPr sz="3888" b="0">
                <a:latin typeface="Helvetica Neue Light"/>
                <a:ea typeface="Helvetica Neue Light"/>
                <a:cs typeface="Helvetica Neue Light"/>
                <a:sym typeface="Helvetica Neue Light"/>
              </a:defRPr>
            </a:pPr>
            <a:r>
              <a:t>A hobby or pass time</a:t>
            </a:r>
          </a:p>
          <a:p>
            <a:pPr marL="514350" indent="-514350" algn="l" defTabSz="668655">
              <a:spcBef>
                <a:spcPts val="4700"/>
              </a:spcBef>
              <a:buSzPct val="125000"/>
              <a:buChar char="-"/>
              <a:defRPr sz="3888" b="0">
                <a:latin typeface="Helvetica Neue Light"/>
                <a:ea typeface="Helvetica Neue Light"/>
                <a:cs typeface="Helvetica Neue Light"/>
                <a:sym typeface="Helvetica Neue Light"/>
              </a:defRPr>
            </a:pPr>
            <a:r>
              <a:t>A service (shop) or business</a:t>
            </a:r>
          </a:p>
          <a:p>
            <a:pPr marL="514350" indent="-514350" algn="l" defTabSz="668655">
              <a:spcBef>
                <a:spcPts val="4700"/>
              </a:spcBef>
              <a:buSzPct val="125000"/>
              <a:buChar char="-"/>
              <a:defRPr sz="3888" b="0">
                <a:latin typeface="Helvetica Neue Light"/>
                <a:ea typeface="Helvetica Neue Light"/>
                <a:cs typeface="Helvetica Neue Light"/>
                <a:sym typeface="Helvetica Neue Light"/>
              </a:defRPr>
            </a:pPr>
            <a:r>
              <a:t>An event</a:t>
            </a:r>
          </a:p>
          <a:p>
            <a:pPr marL="514350" indent="-514350" algn="l" defTabSz="668655">
              <a:spcBef>
                <a:spcPts val="4700"/>
              </a:spcBef>
              <a:buSzPct val="125000"/>
              <a:buChar char="-"/>
              <a:defRPr sz="3888" b="0">
                <a:latin typeface="Helvetica Neue Light"/>
                <a:ea typeface="Helvetica Neue Light"/>
                <a:cs typeface="Helvetica Neue Light"/>
                <a:sym typeface="Helvetica Neue Light"/>
              </a:defRPr>
            </a:pPr>
            <a:r>
              <a:t>A scientific or historical topic</a:t>
            </a:r>
          </a:p>
          <a:p>
            <a:pPr marL="514350" indent="-514350" algn="l" defTabSz="668655">
              <a:spcBef>
                <a:spcPts val="4700"/>
              </a:spcBef>
              <a:buSzPct val="125000"/>
              <a:buChar char="-"/>
              <a:defRPr sz="3888" b="0">
                <a:latin typeface="Helvetica Neue Light"/>
                <a:ea typeface="Helvetica Neue Light"/>
                <a:cs typeface="Helvetica Neue Light"/>
                <a:sym typeface="Helvetica Neue Light"/>
              </a:defRPr>
            </a:pPr>
            <a:r>
              <a:t>A location or set of locations</a:t>
            </a:r>
          </a:p>
          <a:p>
            <a:pPr marL="514350" indent="-514350" algn="l" defTabSz="668655">
              <a:spcBef>
                <a:spcPts val="4700"/>
              </a:spcBef>
              <a:buSzPct val="125000"/>
              <a:buChar char="-"/>
              <a:defRPr sz="3888" b="0">
                <a:latin typeface="Helvetica Neue Light"/>
                <a:ea typeface="Helvetica Neue Light"/>
                <a:cs typeface="Helvetica Neue Light"/>
                <a:sym typeface="Helvetica Neue Light"/>
              </a:defRPr>
            </a:pPr>
            <a:r>
              <a:t>A specific item (e.g. house, bike, car)</a:t>
            </a:r>
          </a:p>
          <a:p>
            <a:pPr marL="514350" indent="-514350" algn="l" defTabSz="668655">
              <a:spcBef>
                <a:spcPts val="4700"/>
              </a:spcBef>
              <a:buSzPct val="125000"/>
              <a:buChar char="-"/>
              <a:defRPr sz="3888" b="0">
                <a:latin typeface="Helvetica Neue Light"/>
                <a:ea typeface="Helvetica Neue Light"/>
                <a:cs typeface="Helvetica Neue Light"/>
                <a:sym typeface="Helvetica Neue Light"/>
              </a:defRPr>
            </a:pPr>
            <a:r>
              <a:t>A specific walking trail</a:t>
            </a:r>
          </a:p>
          <a:p>
            <a:pPr marL="514350" indent="-514350" algn="l" defTabSz="668655">
              <a:spcBef>
                <a:spcPts val="4700"/>
              </a:spcBef>
              <a:buSzPct val="125000"/>
              <a:buChar char="-"/>
              <a:defRPr sz="3888" b="0">
                <a:latin typeface="Helvetica Neue Light"/>
                <a:ea typeface="Helvetica Neue Light"/>
                <a:cs typeface="Helvetica Neue Light"/>
                <a:sym typeface="Helvetica Neue Light"/>
              </a:defRPr>
            </a:pPr>
            <a:r>
              <a:t>A Fashion or Life style concept</a:t>
            </a:r>
          </a:p>
        </p:txBody>
      </p:sp>
      <p:sp>
        <p:nvSpPr>
          <p:cNvPr id="142" name="Typical Projects"/>
          <p:cNvSpPr txBox="1"/>
          <p:nvPr/>
        </p:nvSpPr>
        <p:spPr>
          <a:xfrm>
            <a:off x="16388097" y="2093618"/>
            <a:ext cx="2985517" cy="5604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Typical Projects</a:t>
            </a:r>
          </a:p>
        </p:txBody>
      </p:sp>
      <p:sp>
        <p:nvSpPr>
          <p:cNvPr id="143" name="Slide Number"/>
          <p:cNvSpPr txBox="1">
            <a:spLocks noGrp="1"/>
          </p:cNvSpPr>
          <p:nvPr>
            <p:ph type="sldNum" sz="quarter" idx="2"/>
          </p:nvPr>
        </p:nvSpPr>
        <p:spPr>
          <a:xfrm>
            <a:off x="23201788" y="12887593"/>
            <a:ext cx="283770" cy="46106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6</a:t>
            </a:fld>
            <a:endParaRPr/>
          </a:p>
        </p:txBody>
      </p:sp>
    </p:spTree>
  </p:cSld>
  <p:clrMapOvr>
    <a:masterClrMapping/>
  </p:clrMapOvr>
  <mc:AlternateContent xmlns:mc="http://schemas.openxmlformats.org/markup-compatibility/2006" xmlns:p14="http://schemas.microsoft.com/office/powerpoint/2010/main">
    <mc:Choice Requires="p14">
      <p:transition spd="med">
        <p:circle/>
      </p:transition>
    </mc:Choice>
    <mc:Fallback xmlns="" xmlns:m="http://schemas.openxmlformats.org/officeDocument/2006/math" xmlns:a14="http://schemas.microsoft.com/office/drawing/2010/main">
      <p:transition spd="fast">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Grading Spectrum"/>
          <p:cNvSpPr txBox="1"/>
          <p:nvPr/>
        </p:nvSpPr>
        <p:spPr>
          <a:xfrm>
            <a:off x="8690864" y="72103"/>
            <a:ext cx="7002273" cy="1006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spcBef>
                <a:spcPts val="5900"/>
              </a:spcBef>
              <a:defRPr sz="6000" b="0" u="sng">
                <a:latin typeface="Helvetica Neue Light"/>
                <a:ea typeface="Helvetica Neue Light"/>
                <a:cs typeface="Helvetica Neue Light"/>
                <a:sym typeface="Helvetica Neue Light"/>
              </a:defRPr>
            </a:lvl1pPr>
          </a:lstStyle>
          <a:p>
            <a:r>
              <a:t>Grading Spectrum </a:t>
            </a:r>
          </a:p>
        </p:txBody>
      </p:sp>
      <p:sp>
        <p:nvSpPr>
          <p:cNvPr id="146" name="Slide Number"/>
          <p:cNvSpPr txBox="1">
            <a:spLocks noGrp="1"/>
          </p:cNvSpPr>
          <p:nvPr>
            <p:ph type="sldNum" sz="quarter" idx="2"/>
          </p:nvPr>
        </p:nvSpPr>
        <p:spPr>
          <a:xfrm>
            <a:off x="23201788" y="12887593"/>
            <a:ext cx="283770" cy="46106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7</a:t>
            </a:fld>
            <a:endParaRPr/>
          </a:p>
        </p:txBody>
      </p:sp>
      <p:graphicFrame>
        <p:nvGraphicFramePr>
          <p:cNvPr id="3" name="Table 2">
            <a:extLst>
              <a:ext uri="{FF2B5EF4-FFF2-40B4-BE49-F238E27FC236}">
                <a16:creationId xmlns:a16="http://schemas.microsoft.com/office/drawing/2014/main" id="{940C97C2-5581-3305-AA53-6746C73DC77F}"/>
              </a:ext>
            </a:extLst>
          </p:cNvPr>
          <p:cNvGraphicFramePr>
            <a:graphicFrameLocks noGrp="1"/>
          </p:cNvGraphicFramePr>
          <p:nvPr>
            <p:extLst>
              <p:ext uri="{D42A27DB-BD31-4B8C-83A1-F6EECF244321}">
                <p14:modId xmlns:p14="http://schemas.microsoft.com/office/powerpoint/2010/main" val="796253974"/>
              </p:ext>
            </p:extLst>
          </p:nvPr>
        </p:nvGraphicFramePr>
        <p:xfrm>
          <a:off x="294167" y="1452801"/>
          <a:ext cx="23368000" cy="10810398"/>
        </p:xfrm>
        <a:graphic>
          <a:graphicData uri="http://schemas.openxmlformats.org/drawingml/2006/table">
            <a:tbl>
              <a:tblPr/>
              <a:tblGrid>
                <a:gridCol w="3208986">
                  <a:extLst>
                    <a:ext uri="{9D8B030D-6E8A-4147-A177-3AD203B41FA5}">
                      <a16:colId xmlns:a16="http://schemas.microsoft.com/office/drawing/2014/main" val="295588961"/>
                    </a:ext>
                  </a:extLst>
                </a:gridCol>
                <a:gridCol w="4319789">
                  <a:extLst>
                    <a:ext uri="{9D8B030D-6E8A-4147-A177-3AD203B41FA5}">
                      <a16:colId xmlns:a16="http://schemas.microsoft.com/office/drawing/2014/main" val="2947046479"/>
                    </a:ext>
                  </a:extLst>
                </a:gridCol>
                <a:gridCol w="4031799">
                  <a:extLst>
                    <a:ext uri="{9D8B030D-6E8A-4147-A177-3AD203B41FA5}">
                      <a16:colId xmlns:a16="http://schemas.microsoft.com/office/drawing/2014/main" val="1087656449"/>
                    </a:ext>
                  </a:extLst>
                </a:gridCol>
                <a:gridCol w="3867244">
                  <a:extLst>
                    <a:ext uri="{9D8B030D-6E8A-4147-A177-3AD203B41FA5}">
                      <a16:colId xmlns:a16="http://schemas.microsoft.com/office/drawing/2014/main" val="3413246629"/>
                    </a:ext>
                  </a:extLst>
                </a:gridCol>
                <a:gridCol w="3990660">
                  <a:extLst>
                    <a:ext uri="{9D8B030D-6E8A-4147-A177-3AD203B41FA5}">
                      <a16:colId xmlns:a16="http://schemas.microsoft.com/office/drawing/2014/main" val="24431563"/>
                    </a:ext>
                  </a:extLst>
                </a:gridCol>
                <a:gridCol w="3949522">
                  <a:extLst>
                    <a:ext uri="{9D8B030D-6E8A-4147-A177-3AD203B41FA5}">
                      <a16:colId xmlns:a16="http://schemas.microsoft.com/office/drawing/2014/main" val="4080450173"/>
                    </a:ext>
                  </a:extLst>
                </a:gridCol>
              </a:tblGrid>
              <a:tr h="857699">
                <a:tc>
                  <a:txBody>
                    <a:bodyPr/>
                    <a:lstStyle/>
                    <a:p>
                      <a:pPr algn="ctr"/>
                      <a:r>
                        <a:rPr lang="en-IE" sz="2400" b="1">
                          <a:solidFill>
                            <a:srgbClr val="FFFFFF"/>
                          </a:solidFill>
                          <a:effectLst/>
                          <a:latin typeface="Helvetica Neue" panose="02000503000000020004" pitchFamily="2" charset="0"/>
                        </a:rPr>
                        <a:t>Grade Band</a:t>
                      </a:r>
                      <a:endParaRPr lang="en-IE" sz="2400">
                        <a:effectLst/>
                      </a:endParaRPr>
                    </a:p>
                  </a:txBody>
                  <a:tcPr marL="18257" marR="18257" marT="18257" marB="1825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118DFF"/>
                    </a:solidFill>
                  </a:tcPr>
                </a:tc>
                <a:tc>
                  <a:txBody>
                    <a:bodyPr/>
                    <a:lstStyle/>
                    <a:p>
                      <a:pPr algn="ctr"/>
                      <a:r>
                        <a:rPr lang="en-IE" sz="2400" b="1">
                          <a:solidFill>
                            <a:srgbClr val="FFFFFF"/>
                          </a:solidFill>
                          <a:effectLst/>
                          <a:latin typeface="Helvetica Neue" panose="02000503000000020004" pitchFamily="2" charset="0"/>
                        </a:rPr>
                        <a:t> Content </a:t>
                      </a:r>
                      <a:endParaRPr lang="en-IE" sz="2400">
                        <a:effectLst/>
                      </a:endParaRPr>
                    </a:p>
                  </a:txBody>
                  <a:tcPr marL="18257" marR="18257" marT="18257" marB="1825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118DFF"/>
                    </a:solidFill>
                  </a:tcPr>
                </a:tc>
                <a:tc>
                  <a:txBody>
                    <a:bodyPr/>
                    <a:lstStyle/>
                    <a:p>
                      <a:pPr algn="ctr"/>
                      <a:r>
                        <a:rPr lang="en-IE" sz="2400" b="1">
                          <a:solidFill>
                            <a:srgbClr val="FFFFFF"/>
                          </a:solidFill>
                          <a:effectLst/>
                          <a:latin typeface="Helvetica Neue" panose="02000503000000020004" pitchFamily="2" charset="0"/>
                        </a:rPr>
                        <a:t>Structure</a:t>
                      </a:r>
                      <a:endParaRPr lang="en-IE" sz="2400">
                        <a:effectLst/>
                      </a:endParaRPr>
                    </a:p>
                  </a:txBody>
                  <a:tcPr marL="18257" marR="18257" marT="18257" marB="1825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118DFF"/>
                    </a:solidFill>
                  </a:tcPr>
                </a:tc>
                <a:tc>
                  <a:txBody>
                    <a:bodyPr/>
                    <a:lstStyle/>
                    <a:p>
                      <a:pPr algn="ctr"/>
                      <a:r>
                        <a:rPr lang="en-IE" sz="2400" b="1">
                          <a:solidFill>
                            <a:srgbClr val="FFFFFF"/>
                          </a:solidFill>
                          <a:effectLst/>
                          <a:latin typeface="Helvetica Neue" panose="02000503000000020004" pitchFamily="2" charset="0"/>
                        </a:rPr>
                        <a:t>CSS Rules</a:t>
                      </a:r>
                      <a:endParaRPr lang="en-IE" sz="2400">
                        <a:effectLst/>
                      </a:endParaRPr>
                    </a:p>
                  </a:txBody>
                  <a:tcPr marL="18257" marR="18257" marT="18257" marB="1825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118DFF"/>
                    </a:solidFill>
                  </a:tcPr>
                </a:tc>
                <a:tc>
                  <a:txBody>
                    <a:bodyPr/>
                    <a:lstStyle/>
                    <a:p>
                      <a:pPr algn="ctr"/>
                      <a:r>
                        <a:rPr lang="en-IE" sz="2400" b="1">
                          <a:solidFill>
                            <a:srgbClr val="FFFFFF"/>
                          </a:solidFill>
                          <a:effectLst/>
                          <a:latin typeface="Helvetica Neue" panose="02000503000000020004" pitchFamily="2" charset="0"/>
                        </a:rPr>
                        <a:t>Project Stucture</a:t>
                      </a:r>
                      <a:endParaRPr lang="en-IE" sz="2400">
                        <a:effectLst/>
                      </a:endParaRPr>
                    </a:p>
                  </a:txBody>
                  <a:tcPr marL="18257" marR="18257" marT="18257" marB="1825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118DFF"/>
                    </a:solidFill>
                  </a:tcPr>
                </a:tc>
                <a:tc>
                  <a:txBody>
                    <a:bodyPr/>
                    <a:lstStyle/>
                    <a:p>
                      <a:pPr algn="ctr"/>
                      <a:r>
                        <a:rPr lang="en-IE" sz="2400" b="1">
                          <a:solidFill>
                            <a:srgbClr val="FFFFFF"/>
                          </a:solidFill>
                          <a:effectLst/>
                          <a:latin typeface="Helvetica Neue" panose="02000503000000020004" pitchFamily="2" charset="0"/>
                        </a:rPr>
                        <a:t>Design</a:t>
                      </a:r>
                      <a:endParaRPr lang="en-IE" sz="2400">
                        <a:effectLst/>
                      </a:endParaRPr>
                    </a:p>
                  </a:txBody>
                  <a:tcPr marL="18257" marR="18257" marT="18257" marB="1825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118DFF"/>
                    </a:solidFill>
                  </a:tcPr>
                </a:tc>
                <a:extLst>
                  <a:ext uri="{0D108BD9-81ED-4DB2-BD59-A6C34878D82A}">
                    <a16:rowId xmlns:a16="http://schemas.microsoft.com/office/drawing/2014/main" val="2582955621"/>
                  </a:ext>
                </a:extLst>
              </a:tr>
              <a:tr h="1876746">
                <a:tc>
                  <a:txBody>
                    <a:bodyPr/>
                    <a:lstStyle/>
                    <a:p>
                      <a:pPr algn="ctr"/>
                      <a:r>
                        <a:rPr lang="en-IE" sz="2400" b="1">
                          <a:solidFill>
                            <a:srgbClr val="FFFFFF"/>
                          </a:solidFill>
                          <a:effectLst/>
                          <a:latin typeface="Helvetica Neue" panose="02000503000000020004" pitchFamily="2" charset="0"/>
                        </a:rPr>
                        <a:t>baseline</a:t>
                      </a:r>
                      <a:endParaRPr lang="en-IE" sz="2400">
                        <a:effectLst/>
                      </a:endParaRPr>
                    </a:p>
                  </a:txBody>
                  <a:tcPr marL="18257" marR="18257" marT="18257" marB="1825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118DFF"/>
                    </a:solidFill>
                  </a:tcPr>
                </a:tc>
                <a:tc>
                  <a:txBody>
                    <a:bodyPr/>
                    <a:lstStyle/>
                    <a:p>
                      <a:pPr algn="ctr"/>
                      <a:r>
                        <a:rPr lang="en-IE" sz="2400">
                          <a:solidFill>
                            <a:srgbClr val="000000"/>
                          </a:solidFill>
                          <a:effectLst/>
                          <a:latin typeface="Helvetica Neue" panose="02000503000000020004" pitchFamily="2" charset="0"/>
                        </a:rPr>
                        <a:t> 3-5 pages </a:t>
                      </a:r>
                      <a:endParaRPr lang="en-IE" sz="2400">
                        <a:effectLst/>
                      </a:endParaRPr>
                    </a:p>
                  </a:txBody>
                  <a:tcPr marL="18257" marR="18257" marT="18257" marB="1825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IE" sz="2400">
                          <a:solidFill>
                            <a:srgbClr val="000000"/>
                          </a:solidFill>
                          <a:effectLst/>
                          <a:latin typeface="Helvetica Neue" panose="02000503000000020004" pitchFamily="2" charset="0"/>
                        </a:rPr>
                        <a:t>Well formed</a:t>
                      </a:r>
                      <a:endParaRPr lang="en-IE" sz="2400">
                        <a:effectLst/>
                      </a:endParaRPr>
                    </a:p>
                  </a:txBody>
                  <a:tcPr marL="18257" marR="18257" marT="18257" marB="1825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IE" sz="2400" dirty="0">
                          <a:solidFill>
                            <a:srgbClr val="000000"/>
                          </a:solidFill>
                          <a:effectLst/>
                          <a:latin typeface="Helvetica Neue" panose="02000503000000020004" pitchFamily="2" charset="0"/>
                        </a:rPr>
                        <a:t>Concise &amp; efficient </a:t>
                      </a:r>
                      <a:endParaRPr lang="en-IE" sz="2400" dirty="0">
                        <a:effectLst/>
                      </a:endParaRPr>
                    </a:p>
                  </a:txBody>
                  <a:tcPr marL="18257" marR="18257" marT="18257" marB="1825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IE" sz="2400">
                          <a:solidFill>
                            <a:srgbClr val="000000"/>
                          </a:solidFill>
                          <a:effectLst/>
                          <a:latin typeface="Helvetica Neue" panose="02000503000000020004" pitchFamily="2" charset="0"/>
                        </a:rPr>
                        <a:t>Basic Readme</a:t>
                      </a:r>
                      <a:endParaRPr lang="en-IE" sz="2400">
                        <a:effectLst/>
                      </a:endParaRPr>
                    </a:p>
                  </a:txBody>
                  <a:tcPr marL="18257" marR="18257" marT="18257" marB="1825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IE" sz="2400">
                          <a:solidFill>
                            <a:srgbClr val="000000"/>
                          </a:solidFill>
                          <a:effectLst/>
                          <a:latin typeface="Helvetica Neue" panose="02000503000000020004" pitchFamily="2" charset="0"/>
                        </a:rPr>
                        <a:t>consistent use of appropriate fonts and colour</a:t>
                      </a:r>
                      <a:endParaRPr lang="en-IE" sz="2400">
                        <a:effectLst/>
                      </a:endParaRPr>
                    </a:p>
                  </a:txBody>
                  <a:tcPr marL="18257" marR="18257" marT="18257" marB="1825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77402094"/>
                  </a:ext>
                </a:extLst>
              </a:tr>
              <a:tr h="2691984">
                <a:tc>
                  <a:txBody>
                    <a:bodyPr/>
                    <a:lstStyle/>
                    <a:p>
                      <a:pPr algn="ctr"/>
                      <a:r>
                        <a:rPr lang="en-IE" sz="2400" b="1">
                          <a:solidFill>
                            <a:srgbClr val="FFFFFF"/>
                          </a:solidFill>
                          <a:effectLst/>
                          <a:latin typeface="Helvetica Neue" panose="02000503000000020004" pitchFamily="2" charset="0"/>
                        </a:rPr>
                        <a:t>good</a:t>
                      </a:r>
                      <a:endParaRPr lang="en-IE" sz="2400">
                        <a:effectLst/>
                      </a:endParaRPr>
                    </a:p>
                  </a:txBody>
                  <a:tcPr marL="18257" marR="18257" marT="18257" marB="1825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118DFF"/>
                    </a:solidFill>
                  </a:tcPr>
                </a:tc>
                <a:tc>
                  <a:txBody>
                    <a:bodyPr/>
                    <a:lstStyle/>
                    <a:p>
                      <a:pPr algn="ctr"/>
                      <a:r>
                        <a:rPr lang="en-IE" sz="2400">
                          <a:solidFill>
                            <a:srgbClr val="000000"/>
                          </a:solidFill>
                          <a:effectLst/>
                          <a:latin typeface="Helvetica Neue" panose="02000503000000020004" pitchFamily="2" charset="0"/>
                        </a:rPr>
                        <a:t> 5-7 pages, Images, Consitent naming of files/folders</a:t>
                      </a:r>
                      <a:endParaRPr lang="en-IE" sz="2400">
                        <a:effectLst/>
                      </a:endParaRPr>
                    </a:p>
                  </a:txBody>
                  <a:tcPr marL="18257" marR="18257" marT="18257" marB="1825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IE" sz="2400">
                          <a:solidFill>
                            <a:srgbClr val="000000"/>
                          </a:solidFill>
                          <a:effectLst/>
                          <a:latin typeface="Helvetica Neue" panose="02000503000000020004" pitchFamily="2" charset="0"/>
                        </a:rPr>
                        <a:t>Consisent indentation</a:t>
                      </a:r>
                      <a:endParaRPr lang="en-IE" sz="2400">
                        <a:effectLst/>
                      </a:endParaRPr>
                    </a:p>
                    <a:p>
                      <a:pPr algn="ctr"/>
                      <a:r>
                        <a:rPr lang="en-IE" sz="2400">
                          <a:solidFill>
                            <a:srgbClr val="000000"/>
                          </a:solidFill>
                          <a:effectLst/>
                          <a:latin typeface="Helvetica Neue" panose="02000503000000020004" pitchFamily="2" charset="0"/>
                        </a:rPr>
                        <a:t>Effective use of divisions, classes/Ids</a:t>
                      </a:r>
                      <a:endParaRPr lang="en-IE" sz="2400">
                        <a:effectLst/>
                      </a:endParaRPr>
                    </a:p>
                  </a:txBody>
                  <a:tcPr marL="18257" marR="18257" marT="18257" marB="1825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IE" sz="2400">
                          <a:solidFill>
                            <a:srgbClr val="000000"/>
                          </a:solidFill>
                          <a:effectLst/>
                          <a:latin typeface="Helvetica Neue" panose="02000503000000020004" pitchFamily="2" charset="0"/>
                        </a:rPr>
                        <a:t>Multiple stylesheets, some reusable</a:t>
                      </a:r>
                      <a:endParaRPr lang="en-IE" sz="2400">
                        <a:effectLst/>
                      </a:endParaRPr>
                    </a:p>
                  </a:txBody>
                  <a:tcPr marL="18257" marR="18257" marT="18257" marB="1825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IE" sz="2400">
                          <a:solidFill>
                            <a:srgbClr val="000000"/>
                          </a:solidFill>
                          <a:effectLst/>
                          <a:latin typeface="Helvetica Neue" panose="02000503000000020004" pitchFamily="2" charset="0"/>
                        </a:rPr>
                        <a:t>Readme with source attributions</a:t>
                      </a:r>
                      <a:endParaRPr lang="en-IE" sz="2400">
                        <a:effectLst/>
                      </a:endParaRPr>
                    </a:p>
                  </a:txBody>
                  <a:tcPr marL="18257" marR="18257" marT="18257" marB="1825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IE" sz="2400">
                          <a:solidFill>
                            <a:srgbClr val="000000"/>
                          </a:solidFill>
                          <a:effectLst/>
                          <a:latin typeface="Helvetica Neue" panose="02000503000000020004" pitchFamily="2" charset="0"/>
                        </a:rPr>
                        <a:t>each page having a distinct theme/logical flow of content</a:t>
                      </a:r>
                      <a:endParaRPr lang="en-IE" sz="2400">
                        <a:effectLst/>
                      </a:endParaRPr>
                    </a:p>
                  </a:txBody>
                  <a:tcPr marL="18257" marR="18257" marT="18257" marB="1825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43799139"/>
                  </a:ext>
                </a:extLst>
              </a:tr>
              <a:tr h="2080556">
                <a:tc>
                  <a:txBody>
                    <a:bodyPr/>
                    <a:lstStyle/>
                    <a:p>
                      <a:pPr algn="ctr"/>
                      <a:r>
                        <a:rPr lang="en-IE" sz="2400" b="1">
                          <a:solidFill>
                            <a:srgbClr val="FFFFFF"/>
                          </a:solidFill>
                          <a:effectLst/>
                          <a:latin typeface="Helvetica Neue" panose="02000503000000020004" pitchFamily="2" charset="0"/>
                        </a:rPr>
                        <a:t>excellent</a:t>
                      </a:r>
                      <a:endParaRPr lang="en-IE" sz="2400">
                        <a:effectLst/>
                      </a:endParaRPr>
                    </a:p>
                  </a:txBody>
                  <a:tcPr marL="18257" marR="18257" marT="18257" marB="1825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118DFF"/>
                    </a:solidFill>
                  </a:tcPr>
                </a:tc>
                <a:tc>
                  <a:txBody>
                    <a:bodyPr/>
                    <a:lstStyle/>
                    <a:p>
                      <a:pPr algn="ctr"/>
                      <a:r>
                        <a:rPr lang="en-IE" sz="2400">
                          <a:solidFill>
                            <a:srgbClr val="000000"/>
                          </a:solidFill>
                          <a:effectLst/>
                          <a:latin typeface="Helvetica Neue" panose="02000503000000020004" pitchFamily="2" charset="0"/>
                        </a:rPr>
                        <a:t> 7+ pages</a:t>
                      </a:r>
                      <a:endParaRPr lang="en-IE" sz="2400">
                        <a:effectLst/>
                      </a:endParaRPr>
                    </a:p>
                    <a:p>
                      <a:pPr algn="ctr"/>
                      <a:r>
                        <a:rPr lang="en-IE" sz="2400">
                          <a:solidFill>
                            <a:srgbClr val="000000"/>
                          </a:solidFill>
                          <a:effectLst/>
                          <a:latin typeface="Helvetica Neue" panose="02000503000000020004" pitchFamily="2" charset="0"/>
                        </a:rPr>
                        <a:t>Media (audio/video) </a:t>
                      </a:r>
                      <a:endParaRPr lang="en-IE" sz="2400">
                        <a:effectLst/>
                      </a:endParaRPr>
                    </a:p>
                  </a:txBody>
                  <a:tcPr marL="18257" marR="18257" marT="18257" marB="1825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IE" sz="2400">
                          <a:solidFill>
                            <a:srgbClr val="000000"/>
                          </a:solidFill>
                          <a:effectLst/>
                          <a:latin typeface="Helvetica Neue" panose="02000503000000020004" pitchFamily="2" charset="0"/>
                        </a:rPr>
                        <a:t>Context Sensitive Navigation</a:t>
                      </a:r>
                      <a:endParaRPr lang="en-IE" sz="2400">
                        <a:effectLst/>
                      </a:endParaRPr>
                    </a:p>
                  </a:txBody>
                  <a:tcPr marL="18257" marR="18257" marT="18257" marB="1825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IE" sz="2400">
                          <a:solidFill>
                            <a:srgbClr val="000000"/>
                          </a:solidFill>
                          <a:effectLst/>
                          <a:latin typeface="Helvetica Neue" panose="02000503000000020004" pitchFamily="2" charset="0"/>
                        </a:rPr>
                        <a:t>Grid</a:t>
                      </a:r>
                      <a:endParaRPr lang="en-IE" sz="2400">
                        <a:effectLst/>
                      </a:endParaRPr>
                    </a:p>
                  </a:txBody>
                  <a:tcPr marL="18257" marR="18257" marT="18257" marB="1825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IE" sz="2400">
                          <a:solidFill>
                            <a:srgbClr val="000000"/>
                          </a:solidFill>
                          <a:effectLst/>
                          <a:latin typeface="Helvetica Neue" panose="02000503000000020004" pitchFamily="2" charset="0"/>
                        </a:rPr>
                        <a:t>Templates + Layout</a:t>
                      </a:r>
                      <a:endParaRPr lang="en-IE" sz="2400">
                        <a:effectLst/>
                      </a:endParaRPr>
                    </a:p>
                  </a:txBody>
                  <a:tcPr marL="18257" marR="18257" marT="18257" marB="1825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IE" sz="2400">
                          <a:solidFill>
                            <a:srgbClr val="000000"/>
                          </a:solidFill>
                          <a:effectLst/>
                          <a:latin typeface="Helvetica Neue" panose="02000503000000020004" pitchFamily="2" charset="0"/>
                        </a:rPr>
                        <a:t>Integrated, legible, clear &amp; consistent design</a:t>
                      </a:r>
                      <a:endParaRPr lang="en-IE" sz="2400">
                        <a:effectLst/>
                      </a:endParaRPr>
                    </a:p>
                  </a:txBody>
                  <a:tcPr marL="18257" marR="18257" marT="18257" marB="1825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4134126"/>
                  </a:ext>
                </a:extLst>
              </a:tr>
              <a:tr h="3303413">
                <a:tc>
                  <a:txBody>
                    <a:bodyPr/>
                    <a:lstStyle/>
                    <a:p>
                      <a:pPr algn="ctr"/>
                      <a:r>
                        <a:rPr lang="en-IE" sz="2400" b="1">
                          <a:solidFill>
                            <a:srgbClr val="FFFFFF"/>
                          </a:solidFill>
                          <a:effectLst/>
                          <a:latin typeface="Helvetica Neue" panose="02000503000000020004" pitchFamily="2" charset="0"/>
                        </a:rPr>
                        <a:t>outstanding</a:t>
                      </a:r>
                      <a:endParaRPr lang="en-IE" sz="2400">
                        <a:effectLst/>
                      </a:endParaRPr>
                    </a:p>
                  </a:txBody>
                  <a:tcPr marL="18257" marR="18257" marT="18257" marB="1825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118DFF"/>
                    </a:solidFill>
                  </a:tcPr>
                </a:tc>
                <a:tc>
                  <a:txBody>
                    <a:bodyPr/>
                    <a:lstStyle/>
                    <a:p>
                      <a:pPr algn="ctr"/>
                      <a:r>
                        <a:rPr lang="en-IE" sz="2400">
                          <a:solidFill>
                            <a:srgbClr val="000000"/>
                          </a:solidFill>
                          <a:effectLst/>
                          <a:latin typeface="Helvetica Neue" panose="02000503000000020004" pitchFamily="2" charset="0"/>
                        </a:rPr>
                        <a:t> Deployed</a:t>
                      </a:r>
                      <a:endParaRPr lang="en-IE" sz="2400">
                        <a:effectLst/>
                      </a:endParaRPr>
                    </a:p>
                  </a:txBody>
                  <a:tcPr marL="18257" marR="18257" marT="18257" marB="1825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IE" sz="2400" dirty="0">
                          <a:solidFill>
                            <a:srgbClr val="000000"/>
                          </a:solidFill>
                          <a:effectLst/>
                          <a:latin typeface="Helvetica Neue" panose="02000503000000020004" pitchFamily="2" charset="0"/>
                        </a:rPr>
                        <a:t>Appropriate use of Semantic Elements</a:t>
                      </a:r>
                      <a:endParaRPr lang="en-IE" sz="2400" dirty="0">
                        <a:effectLst/>
                      </a:endParaRPr>
                    </a:p>
                  </a:txBody>
                  <a:tcPr marL="18257" marR="18257" marT="18257" marB="1825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IE" sz="2400">
                          <a:solidFill>
                            <a:srgbClr val="000000"/>
                          </a:solidFill>
                          <a:effectLst/>
                          <a:latin typeface="Helvetica Neue" panose="02000503000000020004" pitchFamily="2" charset="0"/>
                        </a:rPr>
                        <a:t>Flexbox (for navigation)</a:t>
                      </a:r>
                      <a:endParaRPr lang="en-IE" sz="2400">
                        <a:effectLst/>
                      </a:endParaRPr>
                    </a:p>
                  </a:txBody>
                  <a:tcPr marL="18257" marR="18257" marT="18257" marB="1825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IE" sz="2400">
                          <a:solidFill>
                            <a:srgbClr val="000000"/>
                          </a:solidFill>
                          <a:effectLst/>
                          <a:latin typeface="Helvetica Neue" panose="02000503000000020004" pitchFamily="2" charset="0"/>
                        </a:rPr>
                        <a:t>Layouts, Partials &amp; Navigation</a:t>
                      </a:r>
                      <a:endParaRPr lang="en-IE" sz="2400">
                        <a:effectLst/>
                      </a:endParaRPr>
                    </a:p>
                  </a:txBody>
                  <a:tcPr marL="18257" marR="18257" marT="18257" marB="1825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IE" sz="2400" dirty="0">
                          <a:solidFill>
                            <a:srgbClr val="000000"/>
                          </a:solidFill>
                          <a:effectLst/>
                          <a:latin typeface="Helvetica Neue" panose="02000503000000020004" pitchFamily="2" charset="0"/>
                        </a:rPr>
                        <a:t>More sophisticated colour usage, mood, theme (colour wheel)</a:t>
                      </a:r>
                      <a:endParaRPr lang="en-IE" sz="2400" dirty="0">
                        <a:effectLst/>
                      </a:endParaRPr>
                    </a:p>
                  </a:txBody>
                  <a:tcPr marL="18257" marR="18257" marT="18257" marB="1825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9368481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circle/>
      </p:transition>
    </mc:Choice>
    <mc:Fallback xmlns="" xmlns:m="http://schemas.openxmlformats.org/officeDocument/2006/math" xmlns:a14="http://schemas.microsoft.com/office/drawing/2010/main">
      <p:transition spd="fast">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D585DC-80A9-287C-5826-4BA69EA34748}"/>
              </a:ext>
            </a:extLst>
          </p:cNvPr>
          <p:cNvSpPr>
            <a:spLocks noGrp="1"/>
          </p:cNvSpPr>
          <p:nvPr>
            <p:ph type="body" idx="1"/>
          </p:nvPr>
        </p:nvSpPr>
        <p:spPr>
          <a:xfrm>
            <a:off x="1073150" y="1778000"/>
            <a:ext cx="22237700" cy="10160000"/>
          </a:xfrm>
        </p:spPr>
        <p:txBody>
          <a:bodyPr>
            <a:normAutofit/>
          </a:bodyPr>
          <a:lstStyle/>
          <a:p>
            <a:pPr marL="457200" marR="0" indent="-457200" algn="l" defTabSz="825500" rtl="0" fontAlgn="auto" latinLnBrk="0" hangingPunct="0">
              <a:lnSpc>
                <a:spcPct val="120000"/>
              </a:lnSpc>
              <a:spcBef>
                <a:spcPts val="0"/>
              </a:spcBef>
              <a:spcAft>
                <a:spcPts val="0"/>
              </a:spcAft>
              <a:buClrTx/>
              <a:buSzTx/>
              <a:buFont typeface="Arial" panose="020B0604020202020204" pitchFamily="34" charset="0"/>
              <a:buChar char="•"/>
              <a:tabLst/>
            </a:pPr>
            <a:r>
              <a:rPr lang="en-IE" sz="3200" b="0" dirty="0">
                <a:latin typeface="Calibri" panose="020F0502020204030204" pitchFamily="34" charset="0"/>
                <a:cs typeface="Calibri" panose="020F0502020204030204" pitchFamily="34" charset="0"/>
              </a:rPr>
              <a:t>The grading scheme may be subject to changes and is provided as a guideline</a:t>
            </a:r>
          </a:p>
          <a:p>
            <a:pPr marL="457200" marR="0" indent="-457200" algn="l" defTabSz="825500" rtl="0" fontAlgn="auto" latinLnBrk="0" hangingPunct="0">
              <a:lnSpc>
                <a:spcPct val="120000"/>
              </a:lnSpc>
              <a:spcBef>
                <a:spcPts val="0"/>
              </a:spcBef>
              <a:spcAft>
                <a:spcPts val="0"/>
              </a:spcAft>
              <a:buClrTx/>
              <a:buSzTx/>
              <a:buFont typeface="Arial" panose="020B0604020202020204" pitchFamily="34" charset="0"/>
              <a:buChar char="•"/>
              <a:tabLst/>
            </a:pPr>
            <a:r>
              <a:rPr lang="en-IE" sz="3200" b="0" dirty="0">
                <a:latin typeface="Calibri" panose="020F0502020204030204" pitchFamily="34" charset="0"/>
                <a:cs typeface="Calibri" panose="020F0502020204030204" pitchFamily="34" charset="0"/>
              </a:rPr>
              <a:t>Marks will be available for independent learning and other areas as the lecturing team sees fit </a:t>
            </a:r>
          </a:p>
          <a:p>
            <a:pPr marL="1092200" lvl="1" indent="-457200" rtl="0" hangingPunct="0">
              <a:lnSpc>
                <a:spcPct val="120000"/>
              </a:lnSpc>
              <a:spcBef>
                <a:spcPts val="0"/>
              </a:spcBef>
              <a:buSzTx/>
              <a:buFont typeface="Arial" panose="020B0604020202020204" pitchFamily="34" charset="0"/>
              <a:buChar char="•"/>
            </a:pPr>
            <a:r>
              <a:rPr lang="en-IE" sz="3200" dirty="0">
                <a:latin typeface="Calibri" panose="020F0502020204030204" pitchFamily="34" charset="0"/>
                <a:cs typeface="Calibri" panose="020F0502020204030204" pitchFamily="34" charset="0"/>
              </a:rPr>
              <a:t>It may be safest to target your independent learning towards taking what we’ve learned to another level, rather than something completely new</a:t>
            </a:r>
            <a:endParaRPr lang="en-IE" sz="3200" b="0" dirty="0">
              <a:latin typeface="Calibri" panose="020F0502020204030204" pitchFamily="34" charset="0"/>
              <a:cs typeface="Calibri" panose="020F0502020204030204" pitchFamily="34" charset="0"/>
            </a:endParaRPr>
          </a:p>
          <a:p>
            <a:pPr marL="457200" marR="0" indent="-457200" algn="l" defTabSz="825500" rtl="0" fontAlgn="auto" latinLnBrk="0" hangingPunct="0">
              <a:lnSpc>
                <a:spcPct val="120000"/>
              </a:lnSpc>
              <a:spcBef>
                <a:spcPts val="0"/>
              </a:spcBef>
              <a:spcAft>
                <a:spcPts val="0"/>
              </a:spcAft>
              <a:buClrTx/>
              <a:buSzTx/>
              <a:buFont typeface="Arial" panose="020B0604020202020204" pitchFamily="34" charset="0"/>
              <a:buChar char="•"/>
              <a:tabLst/>
            </a:pPr>
            <a:r>
              <a:rPr lang="en-IE" sz="3200" b="0" dirty="0">
                <a:latin typeface="Calibri" panose="020F0502020204030204" pitchFamily="34" charset="0"/>
                <a:cs typeface="Calibri" panose="020F0502020204030204" pitchFamily="34" charset="0"/>
              </a:rPr>
              <a:t>Please highlight any areas of independent learning in the notes section of your reflection form</a:t>
            </a:r>
          </a:p>
          <a:p>
            <a:pPr marL="457200" marR="0" indent="-457200" algn="l" defTabSz="825500" rtl="0" fontAlgn="auto" latinLnBrk="0" hangingPunct="0">
              <a:lnSpc>
                <a:spcPct val="120000"/>
              </a:lnSpc>
              <a:spcBef>
                <a:spcPts val="0"/>
              </a:spcBef>
              <a:spcAft>
                <a:spcPts val="0"/>
              </a:spcAft>
              <a:buClrTx/>
              <a:buSzTx/>
              <a:buFont typeface="Arial" panose="020B0604020202020204" pitchFamily="34" charset="0"/>
              <a:buChar char="•"/>
              <a:tabLst/>
            </a:pPr>
            <a:r>
              <a:rPr lang="en-IE" sz="3200" b="0" dirty="0">
                <a:latin typeface="Calibri" panose="020F0502020204030204" pitchFamily="34" charset="0"/>
                <a:cs typeface="Calibri" panose="020F0502020204030204" pitchFamily="34" charset="0"/>
              </a:rPr>
              <a:t>The number of marks for independent learning will be limited, for example, if there’s 5 marks for independent learning and 20 marks for the rest of the column, </a:t>
            </a:r>
            <a:r>
              <a:rPr lang="en-IE" sz="3200" dirty="0">
                <a:latin typeface="Calibri" panose="020F0502020204030204" pitchFamily="34" charset="0"/>
                <a:cs typeface="Calibri" panose="020F0502020204030204" pitchFamily="34" charset="0"/>
              </a:rPr>
              <a:t>you cannot get more than 5 marks for independent learning.</a:t>
            </a:r>
          </a:p>
          <a:p>
            <a:pPr marL="1092200" lvl="1" indent="-457200" rtl="0" hangingPunct="0">
              <a:lnSpc>
                <a:spcPct val="120000"/>
              </a:lnSpc>
              <a:spcBef>
                <a:spcPts val="0"/>
              </a:spcBef>
              <a:buSzTx/>
              <a:buFont typeface="Arial" panose="020B0604020202020204" pitchFamily="34" charset="0"/>
              <a:buChar char="•"/>
            </a:pPr>
            <a:r>
              <a:rPr lang="en-IE" sz="3200" b="0" dirty="0">
                <a:latin typeface="Calibri" panose="020F0502020204030204" pitchFamily="34" charset="0"/>
                <a:cs typeface="Calibri" panose="020F0502020204030204" pitchFamily="34" charset="0"/>
              </a:rPr>
              <a:t>TLDR; if you spend 2 weeks on a feature that you consider independent learning and it is substantial, you will still only get 5</a:t>
            </a:r>
            <a:r>
              <a:rPr lang="en-IE" sz="3200" dirty="0">
                <a:latin typeface="Calibri" panose="020F0502020204030204" pitchFamily="34" charset="0"/>
                <a:cs typeface="Calibri" panose="020F0502020204030204" pitchFamily="34" charset="0"/>
              </a:rPr>
              <a:t> marks for it </a:t>
            </a:r>
          </a:p>
          <a:p>
            <a:pPr marL="1092200" lvl="1" indent="-457200" rtl="0" hangingPunct="0">
              <a:lnSpc>
                <a:spcPct val="120000"/>
              </a:lnSpc>
              <a:spcBef>
                <a:spcPts val="0"/>
              </a:spcBef>
              <a:buSzTx/>
              <a:buFont typeface="Arial" panose="020B0604020202020204" pitchFamily="34" charset="0"/>
              <a:buChar char="•"/>
            </a:pPr>
            <a:r>
              <a:rPr lang="en-IE" sz="3200" dirty="0">
                <a:latin typeface="Calibri" panose="020F0502020204030204" pitchFamily="34" charset="0"/>
                <a:cs typeface="Calibri" panose="020F0502020204030204" pitchFamily="34" charset="0"/>
              </a:rPr>
              <a:t>This means that a</a:t>
            </a:r>
            <a:r>
              <a:rPr lang="en-IE" sz="3200" b="0" dirty="0">
                <a:latin typeface="Calibri" panose="020F0502020204030204" pitchFamily="34" charset="0"/>
                <a:cs typeface="Calibri" panose="020F0502020204030204" pitchFamily="34" charset="0"/>
              </a:rPr>
              <a:t> submission that strays from the brief may lose marks relative to the amount of time you spend on it</a:t>
            </a:r>
            <a:endParaRPr lang="en-IE" sz="3200" dirty="0">
              <a:latin typeface="Calibri" panose="020F0502020204030204" pitchFamily="34" charset="0"/>
              <a:cs typeface="Calibri" panose="020F0502020204030204" pitchFamily="34" charset="0"/>
            </a:endParaRPr>
          </a:p>
          <a:p>
            <a:pPr marL="1092200" lvl="1" indent="-457200" rtl="0" hangingPunct="0">
              <a:lnSpc>
                <a:spcPct val="120000"/>
              </a:lnSpc>
              <a:spcBef>
                <a:spcPts val="0"/>
              </a:spcBef>
              <a:buSzTx/>
              <a:buFont typeface="Arial" panose="020B0604020202020204" pitchFamily="34" charset="0"/>
              <a:buChar char="•"/>
            </a:pPr>
            <a:r>
              <a:rPr lang="en-IE" sz="3200" b="0" dirty="0">
                <a:latin typeface="Calibri" panose="020F0502020204030204" pitchFamily="34" charset="0"/>
                <a:cs typeface="Calibri" panose="020F0502020204030204" pitchFamily="34" charset="0"/>
              </a:rPr>
              <a:t>It is recommended you </a:t>
            </a:r>
            <a:r>
              <a:rPr lang="en-IE" sz="3200" dirty="0">
                <a:latin typeface="Calibri" panose="020F0502020204030204" pitchFamily="34" charset="0"/>
                <a:cs typeface="Calibri" panose="020F0502020204030204" pitchFamily="34" charset="0"/>
              </a:rPr>
              <a:t>build to spec, get that working, and then branch out if you have time</a:t>
            </a:r>
            <a:endParaRPr lang="en-IE" sz="3200" b="0" dirty="0">
              <a:latin typeface="Calibri" panose="020F0502020204030204" pitchFamily="34" charset="0"/>
              <a:cs typeface="Calibri" panose="020F0502020204030204" pitchFamily="34" charset="0"/>
            </a:endParaRPr>
          </a:p>
          <a:p>
            <a:pPr marL="457200" marR="0" indent="-457200" algn="l" defTabSz="825500" rtl="0" fontAlgn="auto" latinLnBrk="0" hangingPunct="0">
              <a:lnSpc>
                <a:spcPct val="120000"/>
              </a:lnSpc>
              <a:spcBef>
                <a:spcPts val="0"/>
              </a:spcBef>
              <a:spcAft>
                <a:spcPts val="0"/>
              </a:spcAft>
              <a:buClrTx/>
              <a:buSzTx/>
              <a:buFont typeface="Arial" panose="020B0604020202020204" pitchFamily="34" charset="0"/>
              <a:buChar char="•"/>
              <a:tabLst/>
            </a:pPr>
            <a:r>
              <a:rPr lang="en-IE" sz="3200" b="0" dirty="0">
                <a:latin typeface="Calibri" panose="020F0502020204030204" pitchFamily="34" charset="0"/>
                <a:cs typeface="Calibri" panose="020F0502020204030204" pitchFamily="34" charset="0"/>
              </a:rPr>
              <a:t>The grading scheme will be the same for each student/submission</a:t>
            </a:r>
          </a:p>
          <a:p>
            <a:pPr marL="457200" marR="0" indent="-457200" algn="l" defTabSz="825500" rtl="0" fontAlgn="auto" latinLnBrk="0" hangingPunct="0">
              <a:lnSpc>
                <a:spcPct val="120000"/>
              </a:lnSpc>
              <a:spcBef>
                <a:spcPts val="0"/>
              </a:spcBef>
              <a:spcAft>
                <a:spcPts val="0"/>
              </a:spcAft>
              <a:buClrTx/>
              <a:buSzTx/>
              <a:buFont typeface="Arial" panose="020B0604020202020204" pitchFamily="34" charset="0"/>
              <a:buChar char="•"/>
              <a:tabLst/>
            </a:pPr>
            <a:r>
              <a:rPr lang="en-IE" sz="3200" dirty="0">
                <a:latin typeface="Calibri" panose="020F0502020204030204" pitchFamily="34" charset="0"/>
                <a:cs typeface="Calibri" panose="020F0502020204030204" pitchFamily="34" charset="0"/>
              </a:rPr>
              <a:t>JavaScript will not be accepted</a:t>
            </a:r>
          </a:p>
          <a:p>
            <a:pPr marL="457200" marR="0" indent="-457200" algn="l" defTabSz="825500" rtl="0" fontAlgn="auto" latinLnBrk="0" hangingPunct="0">
              <a:lnSpc>
                <a:spcPct val="120000"/>
              </a:lnSpc>
              <a:spcBef>
                <a:spcPts val="0"/>
              </a:spcBef>
              <a:spcAft>
                <a:spcPts val="0"/>
              </a:spcAft>
              <a:buClrTx/>
              <a:buSzTx/>
              <a:buFont typeface="Arial" panose="020B0604020202020204" pitchFamily="34" charset="0"/>
              <a:buChar char="•"/>
              <a:tabLst/>
            </a:pPr>
            <a:r>
              <a:rPr lang="en-IE" sz="3200" b="0" dirty="0">
                <a:latin typeface="Calibri" panose="020F0502020204030204" pitchFamily="34" charset="0"/>
                <a:cs typeface="Calibri" panose="020F0502020204030204" pitchFamily="34" charset="0"/>
              </a:rPr>
              <a:t>Grades may be visible on </a:t>
            </a:r>
            <a:r>
              <a:rPr lang="en-IE" sz="3200" b="0" dirty="0" err="1">
                <a:latin typeface="Calibri" panose="020F0502020204030204" pitchFamily="34" charset="0"/>
                <a:cs typeface="Calibri" panose="020F0502020204030204" pitchFamily="34" charset="0"/>
              </a:rPr>
              <a:t>moodle</a:t>
            </a:r>
            <a:r>
              <a:rPr lang="en-IE" sz="3200" b="0" dirty="0">
                <a:latin typeface="Calibri" panose="020F0502020204030204" pitchFamily="34" charset="0"/>
                <a:cs typeface="Calibri" panose="020F0502020204030204" pitchFamily="34" charset="0"/>
              </a:rPr>
              <a:t>, however, all grades are not final and are subject to change until reviewed by the University </a:t>
            </a:r>
          </a:p>
          <a:p>
            <a:pPr marL="1092200" lvl="1" indent="-457200" rtl="0" hangingPunct="0">
              <a:lnSpc>
                <a:spcPct val="120000"/>
              </a:lnSpc>
              <a:spcBef>
                <a:spcPts val="0"/>
              </a:spcBef>
              <a:buSzTx/>
              <a:buFont typeface="Arial" panose="020B0604020202020204" pitchFamily="34" charset="0"/>
              <a:buChar char="•"/>
            </a:pPr>
            <a:r>
              <a:rPr lang="en-IE" sz="3200" b="0" dirty="0">
                <a:latin typeface="Calibri" panose="020F0502020204030204" pitchFamily="34" charset="0"/>
                <a:cs typeface="Calibri" panose="020F0502020204030204" pitchFamily="34" charset="0"/>
              </a:rPr>
              <a:t>A break</a:t>
            </a:r>
            <a:r>
              <a:rPr lang="en-IE" sz="3200" dirty="0">
                <a:latin typeface="Calibri" panose="020F0502020204030204" pitchFamily="34" charset="0"/>
                <a:cs typeface="Calibri" panose="020F0502020204030204" pitchFamily="34" charset="0"/>
              </a:rPr>
              <a:t>down of how the submission scored will also be available but it subject to the same change</a:t>
            </a:r>
            <a:endParaRPr lang="en-IE" sz="3200" b="0" dirty="0">
              <a:latin typeface="Calibri" panose="020F0502020204030204" pitchFamily="34" charset="0"/>
              <a:cs typeface="Calibri" panose="020F0502020204030204" pitchFamily="34" charset="0"/>
            </a:endParaRPr>
          </a:p>
          <a:p>
            <a:pPr marL="457200" marR="0" indent="-457200" algn="l" defTabSz="825500" rtl="0" fontAlgn="auto" latinLnBrk="0" hangingPunct="0">
              <a:lnSpc>
                <a:spcPct val="120000"/>
              </a:lnSpc>
              <a:spcBef>
                <a:spcPts val="0"/>
              </a:spcBef>
              <a:spcAft>
                <a:spcPts val="0"/>
              </a:spcAft>
              <a:buClrTx/>
              <a:buSzTx/>
              <a:buFont typeface="Arial" panose="020B0604020202020204" pitchFamily="34" charset="0"/>
              <a:buChar char="•"/>
              <a:tabLst/>
            </a:pPr>
            <a:r>
              <a:rPr lang="en-IE" sz="3200" dirty="0">
                <a:latin typeface="Calibri" panose="020F0502020204030204" pitchFamily="34" charset="0"/>
                <a:cs typeface="Calibri" panose="020F0502020204030204" pitchFamily="34" charset="0"/>
              </a:rPr>
              <a:t>Marks may be deducted for incomplete submissions (e.g. an unclear reflection form may result in features being missed)</a:t>
            </a:r>
          </a:p>
        </p:txBody>
      </p:sp>
      <p:sp>
        <p:nvSpPr>
          <p:cNvPr id="3" name="TextBox 2">
            <a:extLst>
              <a:ext uri="{FF2B5EF4-FFF2-40B4-BE49-F238E27FC236}">
                <a16:creationId xmlns:a16="http://schemas.microsoft.com/office/drawing/2014/main" id="{462666B4-CC99-CA4D-8FD2-0C743BDC1C19}"/>
              </a:ext>
            </a:extLst>
          </p:cNvPr>
          <p:cNvSpPr txBox="1"/>
          <p:nvPr/>
        </p:nvSpPr>
        <p:spPr>
          <a:xfrm>
            <a:off x="10734085" y="270322"/>
            <a:ext cx="242053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E" sz="3000" b="1" i="0" u="none" strike="noStrike" cap="none" spc="0" normalizeH="0" baseline="0" dirty="0">
                <a:ln>
                  <a:noFill/>
                </a:ln>
                <a:solidFill>
                  <a:srgbClr val="000000"/>
                </a:solidFill>
                <a:effectLst/>
                <a:uFillTx/>
                <a:latin typeface="Helvetica Neue"/>
                <a:ea typeface="Helvetica Neue"/>
                <a:cs typeface="Helvetica Neue"/>
                <a:sym typeface="Helvetica Neue"/>
              </a:rPr>
              <a:t>Please Note:</a:t>
            </a:r>
          </a:p>
        </p:txBody>
      </p:sp>
    </p:spTree>
    <p:extLst>
      <p:ext uri="{BB962C8B-B14F-4D97-AF65-F5344CB8AC3E}">
        <p14:creationId xmlns:p14="http://schemas.microsoft.com/office/powerpoint/2010/main" val="383287599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F2C308-C32D-2F56-DC91-B8E424B50941}"/>
              </a:ext>
            </a:extLst>
          </p:cNvPr>
          <p:cNvSpPr>
            <a:spLocks noGrp="1"/>
          </p:cNvSpPr>
          <p:nvPr>
            <p:ph type="body" idx="1"/>
          </p:nvPr>
        </p:nvSpPr>
        <p:spPr/>
        <p:txBody>
          <a:bodyPr>
            <a:normAutofit fontScale="85000" lnSpcReduction="20000"/>
          </a:bodyPr>
          <a:lstStyle/>
          <a:p>
            <a:r>
              <a:rPr lang="en-IE" dirty="0"/>
              <a:t>All work must be your own and created specifically for this module</a:t>
            </a:r>
          </a:p>
          <a:p>
            <a:r>
              <a:rPr lang="en-IE" dirty="0"/>
              <a:t>We reserve the right to interview any candidate regarding their submission</a:t>
            </a:r>
          </a:p>
          <a:p>
            <a:r>
              <a:rPr lang="en-IE" dirty="0"/>
              <a:t>Plagiarism will result in a mark of zero (there may be additional consequences)</a:t>
            </a:r>
          </a:p>
          <a:p>
            <a:r>
              <a:rPr lang="en-IE" dirty="0"/>
              <a:t>The use of Generative AI is not permitted for this assignment</a:t>
            </a:r>
          </a:p>
          <a:p>
            <a:pPr lvl="1"/>
            <a:r>
              <a:rPr lang="en-IE" dirty="0"/>
              <a:t>Includes but not limited to </a:t>
            </a:r>
            <a:r>
              <a:rPr lang="en-IE" dirty="0" err="1"/>
              <a:t>chatgpt</a:t>
            </a:r>
            <a:r>
              <a:rPr lang="en-IE" dirty="0"/>
              <a:t>, </a:t>
            </a:r>
            <a:r>
              <a:rPr lang="en-IE" dirty="0" err="1"/>
              <a:t>copilot</a:t>
            </a:r>
            <a:r>
              <a:rPr lang="en-IE" dirty="0"/>
              <a:t> (or similar applications), local code generation models or prompt driven code generation of any kind</a:t>
            </a:r>
          </a:p>
          <a:p>
            <a:r>
              <a:rPr lang="en-IE" dirty="0"/>
              <a:t>Any code copied from another source must be cited with a comment linking to the source if it is on the web, if it is from a book, please include a comment with the title, author, chapter.  If you cannot explain how this code works, it may lead to marks lost.</a:t>
            </a:r>
          </a:p>
          <a:p>
            <a:r>
              <a:rPr lang="en-IE" dirty="0"/>
              <a:t>Your submission may be submitted to third party tools to verify it is not plagiarised</a:t>
            </a:r>
          </a:p>
        </p:txBody>
      </p:sp>
      <p:sp>
        <p:nvSpPr>
          <p:cNvPr id="3" name="TextBox 2">
            <a:extLst>
              <a:ext uri="{FF2B5EF4-FFF2-40B4-BE49-F238E27FC236}">
                <a16:creationId xmlns:a16="http://schemas.microsoft.com/office/drawing/2014/main" id="{6B4D600B-E1BB-BFDB-4ABB-CF3733F58DF0}"/>
              </a:ext>
            </a:extLst>
          </p:cNvPr>
          <p:cNvSpPr txBox="1"/>
          <p:nvPr/>
        </p:nvSpPr>
        <p:spPr>
          <a:xfrm>
            <a:off x="10048542" y="403672"/>
            <a:ext cx="2039020"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E" sz="3000" b="1" i="0" u="none" strike="noStrike" cap="none" spc="0" normalizeH="0" baseline="0" dirty="0">
                <a:ln>
                  <a:noFill/>
                </a:ln>
                <a:solidFill>
                  <a:srgbClr val="000000"/>
                </a:solidFill>
                <a:effectLst/>
                <a:uFillTx/>
                <a:latin typeface="Helvetica Neue"/>
                <a:ea typeface="Helvetica Neue"/>
                <a:cs typeface="Helvetica Neue"/>
                <a:sym typeface="Helvetica Neue"/>
              </a:rPr>
              <a:t>Plagiarism</a:t>
            </a:r>
          </a:p>
        </p:txBody>
      </p:sp>
    </p:spTree>
    <p:extLst>
      <p:ext uri="{BB962C8B-B14F-4D97-AF65-F5344CB8AC3E}">
        <p14:creationId xmlns:p14="http://schemas.microsoft.com/office/powerpoint/2010/main" val="4237518160"/>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278</TotalTime>
  <Words>1141</Words>
  <Application>Microsoft Macintosh PowerPoint</Application>
  <PresentationFormat>Custom</PresentationFormat>
  <Paragraphs>125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Helvetica Neue</vt:lpstr>
      <vt:lpstr>Helvetica Neue Light</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John Rellis</cp:lastModifiedBy>
  <cp:revision>34</cp:revision>
  <dcterms:modified xsi:type="dcterms:W3CDTF">2024-02-20T20:16:40Z</dcterms:modified>
</cp:coreProperties>
</file>