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74" r:id="rId3"/>
    <p:sldId id="259" r:id="rId4"/>
    <p:sldId id="268" r:id="rId5"/>
    <p:sldId id="276" r:id="rId6"/>
    <p:sldId id="260" r:id="rId7"/>
    <p:sldId id="263" r:id="rId8"/>
    <p:sldId id="264" r:id="rId9"/>
    <p:sldId id="261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5" r:id="rId18"/>
    <p:sldId id="273" r:id="rId19"/>
    <p:sldId id="277" r:id="rId20"/>
    <p:sldId id="278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48"/>
    <p:restoredTop sz="96327"/>
  </p:normalViewPr>
  <p:slideViewPr>
    <p:cSldViewPr snapToGrid="0">
      <p:cViewPr varScale="1">
        <p:scale>
          <a:sx n="115" d="100"/>
          <a:sy n="115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F8A7-3286-033A-EE9C-46C6DE5E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A6F08-BBA2-0BA2-299C-84D01E5A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245F-9C14-5E75-CC70-26EBD435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685F-1104-ACB8-2BCF-2DEC71DC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0AB3-56AA-F23C-8177-36DE5061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9182-2EFB-4DED-691D-F74906F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D7EE2-CB06-0412-04B0-9061A869F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C181-0DA9-E016-381F-264578F8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7A8A-D70E-E1D5-9215-7FF3DAF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9F13-FECB-C687-DD42-74D05F07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09F34-B989-DAD7-7FE5-476B17975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82917-5766-83F9-0109-0E83BC0B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FE14-B01F-290C-36CA-3C618A51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1F90-4CC9-C3F9-6160-6AFEE13B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1CEB-18D2-4306-9786-27E002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7BC-8D88-E7CA-0D97-74B5100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0FBA-59C6-A856-1806-A6E7D9A2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23C1-CB70-D549-267A-F5B615A4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7BF9-4396-84A1-5520-D4A58000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57FE-69DC-92A3-3303-A3994626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0FBE-0254-6C06-8866-4F96E896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3E0D8-87ED-6AEB-1C39-DF68A84A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7EAC-D0A0-1106-4EFA-26315875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3ABF-5056-D31A-A596-CD9246F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B4B0-3CB3-3FAE-3FD0-ADCED953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393B-B3F5-4EA2-EBA1-1B1499B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DF9A-F375-FDDF-27F9-F32F43533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08B9-4072-F281-8129-457B7B15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8DE9-1715-A47B-8C30-C637B60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5D1C-085A-3E7B-8C45-91649B66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8E538-B490-CB49-56B2-A79821EC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EA70-24D7-E9F4-39AF-F45C463A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0C493-2DC3-B3C1-D1F9-AD5294AB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C4FC-00C9-7CF6-31F1-D3C89E1F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7745F-D310-2906-E4C4-A543F912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6658-5D95-D069-5D07-808C8379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33EB6-C46E-EE7C-D9FE-2B5CA3DB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CC006-64F7-4B63-D520-C5F0E172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07E3-E213-C4DD-4F39-01188FCD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E3E6-948A-B975-F6DC-B26A5C5B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76D2-F01B-5839-1345-586EC0AB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3BBDB-5CD2-EAA6-F7A7-2086CB3E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D0560-BF4A-1FEE-9EE4-81763DB4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BAD8F-74FD-BAEA-88A4-F565806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893CD-F1A6-5A39-0E55-E00503DA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0AA79-93E4-83C8-E3A6-E0399472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9377-A4C6-06E6-81E1-0DB9F279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8ABE-E489-DEEC-928B-F68AAD98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E72EB-53FF-BEA8-77B7-0A83E1F4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D167-3F6F-ADB9-6735-A74D3E17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97003-6ED4-0E49-0E1C-20810B0B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BCAF-F7D1-2D11-D86B-B148C072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CE42-9EA2-C51C-2A41-16B1D614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2EC9F-BEEF-79C1-11D1-747EEFC4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BD404-C767-5B9E-0E9F-20EB5C48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811CE-498E-947B-2BB3-3A6C8C11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BA024-AD12-DD06-48A3-87DE2D99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B346-7E25-02B4-F86F-86B5CDF2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907C2-DC96-398F-440A-DA8F3DDD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4C6D8-F6AC-82E3-895A-EAA18D42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0535-55BB-D3AE-59A9-CB3AD1D47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68BB-6A86-7D1B-BF11-B3BCAAEE0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3FC3-2583-D250-1644-F5A1630C8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ntawesome.com/" TargetMode="External"/><Relationship Id="rId4" Type="http://schemas.openxmlformats.org/officeDocument/2006/relationships/hyperlink" Target="https://thenounprojec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U0APT5Xg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57C5-2667-3FA5-A34C-DBB0ADC60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IE">
                <a:solidFill>
                  <a:schemeClr val="tx2">
                    <a:alpha val="80000"/>
                  </a:schemeClr>
                </a:solidFill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CDFDF-2BB3-FF5E-33D0-0E0160506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IE" dirty="0" err="1">
                <a:solidFill>
                  <a:schemeClr val="tx2">
                    <a:alpha val="80000"/>
                  </a:schemeClr>
                </a:solidFill>
              </a:rPr>
              <a:t>HDip</a:t>
            </a:r>
            <a:r>
              <a:rPr lang="en-IE" dirty="0">
                <a:solidFill>
                  <a:schemeClr val="tx2">
                    <a:alpha val="80000"/>
                  </a:schemeClr>
                </a:solidFill>
              </a:rPr>
              <a:t> in Computer Science</a:t>
            </a:r>
          </a:p>
          <a:p>
            <a:pPr algn="l"/>
            <a:r>
              <a:rPr lang="en-IE" dirty="0">
                <a:solidFill>
                  <a:schemeClr val="tx2">
                    <a:alpha val="80000"/>
                  </a:schemeClr>
                </a:solidFill>
              </a:rPr>
              <a:t>Web Development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3785DA-3F89-493C-D4D5-F381A32F9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r="8160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828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0DBBD1A-A864-A7FE-FAAB-ECA281EB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9" y="354399"/>
            <a:ext cx="3886201" cy="2556711"/>
          </a:xfrm>
          <a:prstGeom prst="rect">
            <a:avLst/>
          </a:prstGeom>
        </p:spPr>
      </p:pic>
      <p:pic>
        <p:nvPicPr>
          <p:cNvPr id="9" name="Picture 8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0E1F06FC-44FE-F751-870B-D949F3A0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884" y="1205465"/>
            <a:ext cx="8591854" cy="56525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43118F-3DB6-7715-7078-33BF9A32DB2E}"/>
              </a:ext>
            </a:extLst>
          </p:cNvPr>
          <p:cNvCxnSpPr>
            <a:cxnSpLocks/>
          </p:cNvCxnSpPr>
          <p:nvPr/>
        </p:nvCxnSpPr>
        <p:spPr>
          <a:xfrm flipV="1">
            <a:off x="1537487" y="1723604"/>
            <a:ext cx="5316467" cy="3155893"/>
          </a:xfrm>
          <a:prstGeom prst="straightConnector1">
            <a:avLst/>
          </a:prstGeom>
          <a:ln w="1905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E44BE3-75AF-E576-FE20-DC346CEBE135}"/>
              </a:ext>
            </a:extLst>
          </p:cNvPr>
          <p:cNvSpPr txBox="1"/>
          <p:nvPr/>
        </p:nvSpPr>
        <p:spPr>
          <a:xfrm>
            <a:off x="727894" y="4879497"/>
            <a:ext cx="247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URL Path &amp;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03F4E-6033-D27C-0144-41CEAA15947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74653" y="1723604"/>
            <a:ext cx="436257" cy="1705396"/>
          </a:xfrm>
          <a:prstGeom prst="straightConnector1">
            <a:avLst/>
          </a:prstGeom>
          <a:ln w="2540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F5109D-4CD3-4101-52CE-1DEFB819AF40}"/>
              </a:ext>
            </a:extLst>
          </p:cNvPr>
          <p:cNvSpPr txBox="1"/>
          <p:nvPr/>
        </p:nvSpPr>
        <p:spPr>
          <a:xfrm>
            <a:off x="528244" y="34290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58154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Release 2</a:t>
            </a:r>
            <a:br>
              <a:rPr lang="en-IE" sz="4000" dirty="0"/>
            </a:br>
            <a:r>
              <a:rPr lang="en-IE" sz="4000" dirty="0"/>
              <a:t>User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4199766" cy="3149273"/>
          </a:xfrm>
          <a:solidFill>
            <a:schemeClr val="bg1">
              <a:alpha val="82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E" sz="2000" dirty="0"/>
              <a:t>A user should be able to select their favourite cities via a user preferences page</a:t>
            </a:r>
          </a:p>
          <a:p>
            <a:r>
              <a:rPr lang="en-IE" sz="2000" dirty="0"/>
              <a:t>These cities are highlighted (or separated) in some way in the dashboard</a:t>
            </a:r>
          </a:p>
          <a:p>
            <a:r>
              <a:rPr lang="en-IE" sz="2000" dirty="0"/>
              <a:t>Preferences are stored locally in the browser local storage so they are available on every visit</a:t>
            </a:r>
          </a:p>
          <a:p>
            <a:r>
              <a:rPr lang="en-IE" sz="2000" dirty="0"/>
              <a:t>Clearing the browser cache will clear the preference and that is what we want</a:t>
            </a:r>
          </a:p>
          <a:p>
            <a:r>
              <a:rPr lang="en-IE" sz="2000" dirty="0"/>
              <a:t>Note: Favourite Cities is only expected in this release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9E31FC-7883-2870-FFED-FF43D659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83" y="1205349"/>
            <a:ext cx="7772400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Release 3</a:t>
            </a:r>
            <a:br>
              <a:rPr lang="en-IE" sz="4000" dirty="0"/>
            </a:br>
            <a:r>
              <a:rPr lang="en-IE" sz="4000" dirty="0"/>
              <a:t>Impress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10619692" cy="4024762"/>
          </a:xfrm>
          <a:solidFill>
            <a:schemeClr val="bg1">
              <a:alpha val="82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E" sz="2400" dirty="0"/>
              <a:t>Use the data as you wish, show us what you can do</a:t>
            </a:r>
          </a:p>
          <a:p>
            <a:r>
              <a:rPr lang="en-IE" sz="2400" dirty="0"/>
              <a:t>Suggestions</a:t>
            </a:r>
          </a:p>
          <a:p>
            <a:pPr lvl="1"/>
            <a:r>
              <a:rPr lang="en-IE" sz="2000" dirty="0"/>
              <a:t>Add hourly summaries to City Focus</a:t>
            </a:r>
          </a:p>
          <a:p>
            <a:pPr lvl="1"/>
            <a:r>
              <a:rPr lang="en-IE" sz="2000" dirty="0"/>
              <a:t>Add preferences for wind speed and temp units</a:t>
            </a:r>
          </a:p>
          <a:p>
            <a:pPr lvl="1"/>
            <a:r>
              <a:rPr lang="en-IE" sz="2000" dirty="0"/>
              <a:t>Clicking on a day other than today in City Focus will open City Focus on that day</a:t>
            </a:r>
          </a:p>
          <a:p>
            <a:pPr lvl="1"/>
            <a:r>
              <a:rPr lang="en-IE" sz="2000" dirty="0"/>
              <a:t>Introduce “Feels Like” using (apparent temperature metric)</a:t>
            </a:r>
          </a:p>
          <a:p>
            <a:pPr lvl="1"/>
            <a:r>
              <a:rPr lang="en-IE" sz="2000" dirty="0"/>
              <a:t>Introduce wind gusts and other metrics that may be useful</a:t>
            </a:r>
          </a:p>
          <a:p>
            <a:pPr lvl="1"/>
            <a:r>
              <a:rPr lang="en-IE" sz="2000" dirty="0"/>
              <a:t>Selectable city on City Focus </a:t>
            </a:r>
          </a:p>
          <a:p>
            <a:pPr lvl="1"/>
            <a:r>
              <a:rPr lang="en-IE" sz="2000" dirty="0"/>
              <a:t>Default city on City Focus</a:t>
            </a:r>
          </a:p>
          <a:p>
            <a:pPr lvl="1"/>
            <a:r>
              <a:rPr lang="en-IE" sz="2000" dirty="0"/>
              <a:t>Default to “last seen city” on City Focus</a:t>
            </a:r>
          </a:p>
          <a:p>
            <a:pPr lvl="1"/>
            <a:r>
              <a:rPr lang="en-IE" sz="2000" dirty="0"/>
              <a:t>Navigation bar</a:t>
            </a:r>
          </a:p>
          <a:p>
            <a:pPr lvl="1"/>
            <a:r>
              <a:rPr lang="en-IE" sz="20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3067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" y="1614791"/>
            <a:ext cx="12079035" cy="4250988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IE" sz="2400" dirty="0"/>
              <a:t>Using JavaScript, HTML and CSS step through each release or iteration as shown previous and develop a weather forecasting website</a:t>
            </a:r>
          </a:p>
          <a:p>
            <a:r>
              <a:rPr lang="en-IE" sz="2400" dirty="0"/>
              <a:t>The website must use the data provided, you cannot add or remove data</a:t>
            </a:r>
          </a:p>
          <a:p>
            <a:r>
              <a:rPr lang="en-IE" sz="2400" dirty="0"/>
              <a:t>The website must be multiple pages of HTML, no single page webapps allowed</a:t>
            </a:r>
          </a:p>
          <a:p>
            <a:r>
              <a:rPr lang="en-IE" sz="2400" dirty="0"/>
              <a:t>The technologies you are allowed to use to develop your website itself are:</a:t>
            </a:r>
          </a:p>
          <a:p>
            <a:pPr lvl="1"/>
            <a:r>
              <a:rPr lang="en-IE" dirty="0"/>
              <a:t>HTML, CSS, </a:t>
            </a:r>
            <a:r>
              <a:rPr lang="en-IE" dirty="0" err="1"/>
              <a:t>Bulma</a:t>
            </a:r>
            <a:r>
              <a:rPr lang="en-IE" dirty="0"/>
              <a:t>, JavaScript, </a:t>
            </a:r>
            <a:r>
              <a:rPr lang="en-IE" dirty="0" err="1"/>
              <a:t>JQuery</a:t>
            </a:r>
            <a:r>
              <a:rPr lang="en-IE" dirty="0"/>
              <a:t>, </a:t>
            </a:r>
            <a:r>
              <a:rPr lang="en-IE" dirty="0" err="1"/>
              <a:t>Eleventy</a:t>
            </a:r>
            <a:r>
              <a:rPr lang="en-IE" dirty="0"/>
              <a:t>, Netlify</a:t>
            </a:r>
          </a:p>
          <a:p>
            <a:r>
              <a:rPr lang="en-IE" sz="2400" dirty="0"/>
              <a:t>There is no server-side component, everything is client side apart from deployment on Netlify</a:t>
            </a:r>
          </a:p>
          <a:p>
            <a:r>
              <a:rPr lang="en-IE" sz="2400" dirty="0"/>
              <a:t>You cannot use libraries like React, Angular etc</a:t>
            </a:r>
          </a:p>
          <a:p>
            <a:r>
              <a:rPr lang="en-IE" sz="2400" dirty="0"/>
              <a:t>This assignment is worth 60% of your final grade</a:t>
            </a:r>
          </a:p>
        </p:txBody>
      </p:sp>
    </p:spTree>
    <p:extLst>
      <p:ext uri="{BB962C8B-B14F-4D97-AF65-F5344CB8AC3E}">
        <p14:creationId xmlns:p14="http://schemas.microsoft.com/office/powerpoint/2010/main" val="37584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1614790"/>
            <a:ext cx="10415412" cy="3375499"/>
          </a:xfrm>
          <a:solidFill>
            <a:schemeClr val="bg1">
              <a:alpha val="82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E" sz="2400" dirty="0"/>
              <a:t>All files included in your website as a single zipped archive, submitted via </a:t>
            </a:r>
            <a:r>
              <a:rPr lang="en-IE" sz="2400" dirty="0" err="1"/>
              <a:t>moodle</a:t>
            </a:r>
            <a:endParaRPr lang="en-IE" sz="2400" dirty="0"/>
          </a:p>
          <a:p>
            <a:pPr>
              <a:lnSpc>
                <a:spcPct val="150000"/>
              </a:lnSpc>
            </a:pPr>
            <a:r>
              <a:rPr lang="en-IE" sz="2400" dirty="0"/>
              <a:t>The project will be observed in Chrome with standard desktop orientation 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The main site entry point is to be ‘</a:t>
            </a:r>
            <a:r>
              <a:rPr lang="en-IE" sz="2400" dirty="0" err="1"/>
              <a:t>index.html</a:t>
            </a:r>
            <a:r>
              <a:rPr lang="en-IE" sz="2400" dirty="0"/>
              <a:t>’. 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The submission is to be accompanied by a completed reflection document (word template provided but please submit PDF)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This template is to include a </a:t>
            </a:r>
            <a:r>
              <a:rPr lang="en-IE" sz="2400" dirty="0" err="1"/>
              <a:t>url</a:t>
            </a:r>
            <a:r>
              <a:rPr lang="en-IE" sz="2400" dirty="0"/>
              <a:t> of the deployed site (if you deployed it)</a:t>
            </a:r>
          </a:p>
        </p:txBody>
      </p:sp>
    </p:spTree>
    <p:extLst>
      <p:ext uri="{BB962C8B-B14F-4D97-AF65-F5344CB8AC3E}">
        <p14:creationId xmlns:p14="http://schemas.microsoft.com/office/powerpoint/2010/main" val="357553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Please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1487208"/>
            <a:ext cx="11855104" cy="4749923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E" sz="1600" dirty="0"/>
              <a:t>The grading scheme may be subject to changes and is provided as a guideline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Marks will be available for independent learning and other areas as the lecturing team sees fit </a:t>
            </a:r>
          </a:p>
          <a:p>
            <a:pPr lvl="1">
              <a:lnSpc>
                <a:spcPct val="100000"/>
              </a:lnSpc>
            </a:pPr>
            <a:r>
              <a:rPr lang="en-IE" sz="1600" dirty="0"/>
              <a:t>It may be safest to target your independent learning towards taking what we’ve learned to another level, rather than something completely new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Please highlight any areas of independent learning in the notes section of your reflection form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The number of marks for independent learning will be limited, for example, if there’s 5 marks for independent learning and 20 marks for the rest of the column, you cannot get more than 5 marks for independent learning.</a:t>
            </a:r>
          </a:p>
          <a:p>
            <a:pPr lvl="1">
              <a:lnSpc>
                <a:spcPct val="100000"/>
              </a:lnSpc>
            </a:pPr>
            <a:r>
              <a:rPr lang="en-IE" sz="1200" dirty="0"/>
              <a:t>TLDR; if you spend 2 weeks on a feature that you consider independent learning and it is substantial, you will still only get 5 marks for it </a:t>
            </a:r>
          </a:p>
          <a:p>
            <a:pPr lvl="1">
              <a:lnSpc>
                <a:spcPct val="100000"/>
              </a:lnSpc>
            </a:pPr>
            <a:r>
              <a:rPr lang="en-IE" sz="1200" dirty="0"/>
              <a:t>This means that a submission that strays from the brief may lose marks relative to the amount of time you spend on it</a:t>
            </a:r>
          </a:p>
          <a:p>
            <a:pPr lvl="1">
              <a:lnSpc>
                <a:spcPct val="100000"/>
              </a:lnSpc>
            </a:pPr>
            <a:r>
              <a:rPr lang="en-IE" sz="1200" dirty="0"/>
              <a:t>It is recommended you build to spec, get that working, and then branch out if you have time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The grading scheme will be the same for each student/submission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Grades may be visible on </a:t>
            </a:r>
            <a:r>
              <a:rPr lang="en-IE" sz="1600" dirty="0" err="1"/>
              <a:t>moodle</a:t>
            </a:r>
            <a:r>
              <a:rPr lang="en-IE" sz="1600" dirty="0"/>
              <a:t>, however, all grades are not final and are subject to change until reviewed by the University 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A breakdown of how the submission scored will also be available but it is subject to the same change</a:t>
            </a:r>
          </a:p>
          <a:p>
            <a:pPr>
              <a:lnSpc>
                <a:spcPct val="100000"/>
              </a:lnSpc>
            </a:pPr>
            <a:r>
              <a:rPr lang="en-IE" sz="1600" dirty="0"/>
              <a:t>Marks may be deducted for incomplete submissions (e.g. an unclear reflection form may result in features being missed)</a:t>
            </a:r>
          </a:p>
          <a:p>
            <a:pPr>
              <a:lnSpc>
                <a:spcPct val="100000"/>
              </a:lnSpc>
            </a:pP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47642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1487208"/>
            <a:ext cx="11855104" cy="4749923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IE" sz="1800" dirty="0"/>
              <a:t>All work must be your own and created specifically for this module</a:t>
            </a:r>
          </a:p>
          <a:p>
            <a:r>
              <a:rPr lang="en-IE" sz="1800" dirty="0"/>
              <a:t>We reserve the right to interview any candidate regarding their submission</a:t>
            </a:r>
          </a:p>
          <a:p>
            <a:r>
              <a:rPr lang="en-IE" sz="1800" dirty="0"/>
              <a:t>Plagiarism will result in a mark of zero (there may be additional consequences)</a:t>
            </a:r>
          </a:p>
          <a:p>
            <a:r>
              <a:rPr lang="en-IE" sz="1800" dirty="0"/>
              <a:t>The use of Generative AI is not permitted for this assignment</a:t>
            </a:r>
          </a:p>
          <a:p>
            <a:pPr lvl="1"/>
            <a:r>
              <a:rPr lang="en-IE" sz="1800" dirty="0"/>
              <a:t>Includes but not limited to </a:t>
            </a:r>
            <a:r>
              <a:rPr lang="en-IE" sz="1800" dirty="0" err="1"/>
              <a:t>chatgpt</a:t>
            </a:r>
            <a:r>
              <a:rPr lang="en-IE" sz="1800" dirty="0"/>
              <a:t>, </a:t>
            </a:r>
            <a:r>
              <a:rPr lang="en-IE" sz="1800" dirty="0" err="1"/>
              <a:t>copilot</a:t>
            </a:r>
            <a:r>
              <a:rPr lang="en-IE" sz="1800" dirty="0"/>
              <a:t> (or similar applications), local code generation models or prompt driven code generation of any kind</a:t>
            </a:r>
          </a:p>
          <a:p>
            <a:r>
              <a:rPr lang="en-IE" sz="1800" dirty="0"/>
              <a:t>Any code copied from another source must be cited with a comment linking to the source if it is on the web, if it is from a book, please include a comment with the title, author, chapter.  If you cannot explain how this code works, it may lead to marks lost.</a:t>
            </a:r>
          </a:p>
          <a:p>
            <a:r>
              <a:rPr lang="en-IE" sz="1800" dirty="0"/>
              <a:t>Your submission may be submitted to third party tools to verify it is not plagiarised</a:t>
            </a:r>
          </a:p>
        </p:txBody>
      </p:sp>
    </p:spTree>
    <p:extLst>
      <p:ext uri="{BB962C8B-B14F-4D97-AF65-F5344CB8AC3E}">
        <p14:creationId xmlns:p14="http://schemas.microsoft.com/office/powerpoint/2010/main" val="17723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229" y="44975"/>
            <a:ext cx="2297514" cy="146139"/>
          </a:xfrm>
        </p:spPr>
        <p:txBody>
          <a:bodyPr>
            <a:noAutofit/>
          </a:bodyPr>
          <a:lstStyle/>
          <a:p>
            <a:r>
              <a:rPr lang="en-IE" sz="2000" dirty="0"/>
              <a:t>Grading Rubric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529EFE-DCA8-FB20-BCF2-F5B917F27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1581"/>
              </p:ext>
            </p:extLst>
          </p:nvPr>
        </p:nvGraphicFramePr>
        <p:xfrm>
          <a:off x="87141" y="236089"/>
          <a:ext cx="11868558" cy="6610415"/>
        </p:xfrm>
        <a:graphic>
          <a:graphicData uri="http://schemas.openxmlformats.org/drawingml/2006/table">
            <a:tbl>
              <a:tblPr/>
              <a:tblGrid>
                <a:gridCol w="1476999">
                  <a:extLst>
                    <a:ext uri="{9D8B030D-6E8A-4147-A177-3AD203B41FA5}">
                      <a16:colId xmlns:a16="http://schemas.microsoft.com/office/drawing/2014/main" val="295588961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110136267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947046479"/>
                    </a:ext>
                  </a:extLst>
                </a:gridCol>
                <a:gridCol w="1843138">
                  <a:extLst>
                    <a:ext uri="{9D8B030D-6E8A-4147-A177-3AD203B41FA5}">
                      <a16:colId xmlns:a16="http://schemas.microsoft.com/office/drawing/2014/main" val="3195940773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1087656449"/>
                    </a:ext>
                  </a:extLst>
                </a:gridCol>
                <a:gridCol w="3981280">
                  <a:extLst>
                    <a:ext uri="{9D8B030D-6E8A-4147-A177-3AD203B41FA5}">
                      <a16:colId xmlns:a16="http://schemas.microsoft.com/office/drawing/2014/main" val="3413246629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Grade Band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Dev Experience 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Submission and Deployment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5621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Understanding of best practices: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let and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const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arrays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object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Clearly laid out project structure – HTML, CSS and JavaScript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Zip file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moodle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1 - City Focus 1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City with today’s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Mapped to Correct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Display City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it is today’s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Max Temp and Wind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02094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 and Remove elements from the DOM without the need for a screen refresh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DRY - Very little Repetition of HTML, JS and Styles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repository link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commit history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breadcrumb component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2 – City Focus 2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current hour’s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Added current hours forecast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Correctly mapped hourly weather code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 hour taken from browser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99139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good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Understanding of application name spacing and scopes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Layered JavaScript Architecture - MVC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tags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dropdown component to select something (city?)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3 – City Focus 3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+ 7 days summary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summary for the 7 days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correctly mapped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Additional weather information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34126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excellent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Well maintained utility file(s)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loading of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Functions utilized correctly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Excellent README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Manual upload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Release -1 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Dashboard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Focus on user experience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to city view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back to dashboard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URL paths and parameters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84815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outstanding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push deploys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 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use the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modal to show weather info in a popup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2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Configure and Persist User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user interface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saved in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localStorage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navigation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affect how the dashboard render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Reset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9558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amazing</a:t>
                      </a:r>
                      <a:endParaRPr lang="en-IE" sz="1100" b="1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3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Build out your own features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Start small and build from there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Do not start this without a lot of the previous releases done, don’t feel pressure to get here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1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27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1487208"/>
            <a:ext cx="11855104" cy="4749923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IE" sz="1800" dirty="0"/>
              <a:t>Icons:</a:t>
            </a:r>
          </a:p>
          <a:p>
            <a:pPr lvl="1"/>
            <a:r>
              <a:rPr lang="en-IE" sz="1400" dirty="0">
                <a:hlinkClick r:id="rId3"/>
              </a:rPr>
              <a:t>https://www.flaticon.com/</a:t>
            </a:r>
            <a:endParaRPr lang="en-IE" sz="1400" dirty="0"/>
          </a:p>
          <a:p>
            <a:pPr lvl="1"/>
            <a:r>
              <a:rPr lang="en-IE" sz="1400" dirty="0">
                <a:hlinkClick r:id="rId4"/>
              </a:rPr>
              <a:t>https://thenounproject.com/</a:t>
            </a:r>
            <a:r>
              <a:rPr lang="en-IE" sz="1400" dirty="0"/>
              <a:t> </a:t>
            </a:r>
          </a:p>
          <a:p>
            <a:pPr lvl="1"/>
            <a:r>
              <a:rPr lang="en-IE" sz="1400" dirty="0">
                <a:hlinkClick r:id="rId5"/>
              </a:rPr>
              <a:t>https://fontawesome.com/</a:t>
            </a:r>
            <a:r>
              <a:rPr lang="en-IE" sz="1400" dirty="0"/>
              <a:t> </a:t>
            </a:r>
          </a:p>
          <a:p>
            <a:pPr lvl="1"/>
            <a:r>
              <a:rPr lang="en-IE" sz="1400" dirty="0"/>
              <a:t>All </a:t>
            </a:r>
            <a:r>
              <a:rPr lang="en-IE" sz="1400" dirty="0" err="1"/>
              <a:t>Bulma</a:t>
            </a:r>
            <a:r>
              <a:rPr lang="en-IE" sz="1400" dirty="0"/>
              <a:t> icon sets</a:t>
            </a:r>
          </a:p>
          <a:p>
            <a:r>
              <a:rPr lang="en-IE" sz="1800" dirty="0"/>
              <a:t>Any images used must be attributed or known to be royalty free and free to use</a:t>
            </a:r>
          </a:p>
        </p:txBody>
      </p:sp>
    </p:spTree>
    <p:extLst>
      <p:ext uri="{BB962C8B-B14F-4D97-AF65-F5344CB8AC3E}">
        <p14:creationId xmlns:p14="http://schemas.microsoft.com/office/powerpoint/2010/main" val="57557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Deadline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1487208"/>
            <a:ext cx="11855104" cy="4749923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IE" sz="1800" dirty="0"/>
              <a:t>Sunday May 12</a:t>
            </a:r>
            <a:r>
              <a:rPr lang="en-IE" sz="1800" baseline="30000" dirty="0"/>
              <a:t>th</a:t>
            </a:r>
            <a:r>
              <a:rPr lang="en-IE" sz="1800" dirty="0"/>
              <a:t> 11:50pm.</a:t>
            </a:r>
          </a:p>
        </p:txBody>
      </p:sp>
    </p:spTree>
    <p:extLst>
      <p:ext uri="{BB962C8B-B14F-4D97-AF65-F5344CB8AC3E}">
        <p14:creationId xmlns:p14="http://schemas.microsoft.com/office/powerpoint/2010/main" val="1750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10327862" cy="2849867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pPr marL="558799" indent="-558799" algn="l">
              <a:buSzPct val="100000"/>
              <a:buChar char="-"/>
              <a:defRPr sz="4600"/>
            </a:pPr>
            <a:r>
              <a:rPr lang="en-IE" sz="2400" dirty="0"/>
              <a:t>This is the spec for Assignment 2 that is worth 60%</a:t>
            </a:r>
          </a:p>
        </p:txBody>
      </p:sp>
    </p:spTree>
    <p:extLst>
      <p:ext uri="{BB962C8B-B14F-4D97-AF65-F5344CB8AC3E}">
        <p14:creationId xmlns:p14="http://schemas.microsoft.com/office/powerpoint/2010/main" val="321853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145408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/>
              <a:t>Easter – Get Started on the UI</a:t>
            </a:r>
            <a:endParaRPr lang="en-I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840090"/>
            <a:ext cx="7675066" cy="5917232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IE" sz="1800"/>
              <a:t>Do not worry about the JavaScript, in fact, don’t use it because we will be covering specific implementation patterns</a:t>
            </a:r>
          </a:p>
          <a:p>
            <a:r>
              <a:rPr lang="en-IE" sz="1800"/>
              <a:t>Bulma is a requirement so get started with Bulma in Week 7 and Week 8 lectures and labs</a:t>
            </a:r>
          </a:p>
          <a:p>
            <a:r>
              <a:rPr lang="en-IE" sz="1800"/>
              <a:t>The Week 8 Bulma lab starts an application completely from scratch, it should provide guidance for getting going here.  Feel free to use it as a starting point (just change the style).</a:t>
            </a:r>
          </a:p>
          <a:p>
            <a:r>
              <a:rPr lang="en-IE" sz="1800"/>
              <a:t>Recommended path for easter – stick to bulma</a:t>
            </a:r>
            <a:endParaRPr lang="en-IE" sz="1400"/>
          </a:p>
          <a:p>
            <a:pPr lvl="1"/>
            <a:r>
              <a:rPr lang="en-IE" sz="1400"/>
              <a:t>Use the project structure from the week 8 lab to get a project with eleventy spun up</a:t>
            </a:r>
          </a:p>
          <a:p>
            <a:pPr lvl="1"/>
            <a:r>
              <a:rPr lang="en-IE" sz="1400"/>
              <a:t>Use a column layout in bulma to create the City Focus Proof of Concept</a:t>
            </a:r>
          </a:p>
          <a:p>
            <a:pPr lvl="1"/>
            <a:r>
              <a:rPr lang="en-IE" sz="1400"/>
              <a:t>Just hardcode any values for now, keep it simple</a:t>
            </a:r>
          </a:p>
          <a:p>
            <a:pPr lvl="1"/>
            <a:r>
              <a:rPr lang="en-IE" sz="1400"/>
              <a:t>Ignore JavaScript and the data provided, we will do deep dive sessions on the data and how to work with it in JavaScript after easter</a:t>
            </a:r>
          </a:p>
          <a:p>
            <a:pPr lvl="1"/>
            <a:r>
              <a:rPr lang="en-IE" sz="1400"/>
              <a:t>Take the path of POC 1, 2, 3 in order.  It will ensure that you will have a great starting point for integrating JavaScript after easter</a:t>
            </a:r>
          </a:p>
          <a:p>
            <a:pPr lvl="1"/>
            <a:r>
              <a:rPr lang="en-IE" sz="1400"/>
              <a:t>Feel free to use njk files for the header and footer but this can also wait until after easter, we will split the Dotify app from Week 8 into templates later</a:t>
            </a:r>
          </a:p>
          <a:p>
            <a:pPr lvl="1"/>
            <a:r>
              <a:rPr lang="en-IE" sz="1400"/>
              <a:t>You can follow the designs in this document exactly if you wish, that can typically be the hardest part to getting started</a:t>
            </a:r>
          </a:p>
          <a:p>
            <a:pPr lvl="1"/>
            <a:r>
              <a:rPr lang="en-IE" sz="1400"/>
              <a:t>Even getting the POC v1 done is an achievement as the rest should fall into place.</a:t>
            </a:r>
          </a:p>
          <a:p>
            <a:pPr lvl="1"/>
            <a:r>
              <a:rPr lang="en-IE" sz="1400"/>
              <a:t>April will vanish very quickly, so be weary of that.</a:t>
            </a:r>
          </a:p>
          <a:p>
            <a:pPr lvl="1"/>
            <a:r>
              <a:rPr lang="en-IE" sz="1400"/>
              <a:t>IT WILL TAKE YOU LONGER THAN YOU EXPECT TO GET STARTED WITH BULMA…. ahem</a:t>
            </a:r>
            <a:endParaRPr lang="en-IE" sz="1400" dirty="0"/>
          </a:p>
        </p:txBody>
      </p:sp>
      <p:pic>
        <p:nvPicPr>
          <p:cNvPr id="5" name="Picture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7FEA2554-A7A2-8136-BDAB-50F789B8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35" y="74490"/>
            <a:ext cx="3130674" cy="2059654"/>
          </a:xfrm>
          <a:prstGeom prst="rect">
            <a:avLst/>
          </a:prstGeom>
        </p:spPr>
      </p:pic>
      <p:pic>
        <p:nvPicPr>
          <p:cNvPr id="6" name="Picture 5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E0A54211-551F-7F29-3BFB-5A3AE9AA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352" y="2399830"/>
            <a:ext cx="3104640" cy="2042526"/>
          </a:xfrm>
          <a:prstGeom prst="rect">
            <a:avLst/>
          </a:prstGeom>
        </p:spPr>
      </p:pic>
      <p:pic>
        <p:nvPicPr>
          <p:cNvPr id="7" name="Picture 6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B7C9B766-CF92-DE23-8338-053AEBA2A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071" y="4628915"/>
            <a:ext cx="3080579" cy="20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145408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Passing Pathway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FE3388-4FB5-5005-D5CA-EEE8C723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88" y="1276349"/>
            <a:ext cx="10929730" cy="4886967"/>
          </a:xfrm>
          <a:solidFill>
            <a:schemeClr val="bg1">
              <a:alpha val="66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E" dirty="0"/>
              <a:t>To pass</a:t>
            </a:r>
          </a:p>
          <a:p>
            <a:pPr lvl="1"/>
            <a:r>
              <a:rPr lang="en-IE" dirty="0"/>
              <a:t>You must have a well implemented City Focus</a:t>
            </a:r>
          </a:p>
          <a:p>
            <a:pPr lvl="1"/>
            <a:r>
              <a:rPr lang="en-IE" dirty="0"/>
              <a:t>You must have a Dashboard that shows more than city (see below)</a:t>
            </a:r>
          </a:p>
          <a:p>
            <a:pPr lvl="1"/>
            <a:r>
              <a:rPr lang="en-IE" dirty="0"/>
              <a:t>You must be able to link from the Dashboard to the City Focus using the City in the URL params</a:t>
            </a:r>
          </a:p>
          <a:p>
            <a:pPr lvl="1"/>
            <a:r>
              <a:rPr lang="en-IE" dirty="0"/>
              <a:t>You must use </a:t>
            </a:r>
            <a:r>
              <a:rPr lang="en-IE" dirty="0" err="1"/>
              <a:t>Bulma</a:t>
            </a:r>
            <a:r>
              <a:rPr lang="en-IE" dirty="0"/>
              <a:t> and JavaScript</a:t>
            </a:r>
          </a:p>
          <a:p>
            <a:pPr lvl="1"/>
            <a:r>
              <a:rPr lang="en-IE" dirty="0"/>
              <a:t>You must deploy to Netlify</a:t>
            </a:r>
          </a:p>
          <a:p>
            <a:pPr lvl="1"/>
            <a:r>
              <a:rPr lang="en-IE" dirty="0"/>
              <a:t>I have highlighted areas that will ensure you pass on the next slide</a:t>
            </a:r>
          </a:p>
          <a:p>
            <a:pPr lvl="1"/>
            <a:r>
              <a:rPr lang="en-IE" dirty="0"/>
              <a:t>Note that everything in green implemented well would be more than a passing grade so there is a little bit of flexibility to do a little less – particularly in the Dashboard, that is why it is highlighted yellow</a:t>
            </a:r>
          </a:p>
          <a:p>
            <a:pPr lvl="1"/>
            <a:r>
              <a:rPr lang="en-IE" dirty="0"/>
              <a:t>Just be sure to have at least 2 pages implemented in </a:t>
            </a:r>
            <a:r>
              <a:rPr lang="en-IE" dirty="0" err="1"/>
              <a:t>Bulma</a:t>
            </a:r>
            <a:r>
              <a:rPr lang="en-IE" dirty="0"/>
              <a:t> that populate their data from the JavaScript data set provided and that link to each other</a:t>
            </a:r>
          </a:p>
          <a:p>
            <a:pPr lvl="1"/>
            <a:r>
              <a:rPr lang="en-IE" dirty="0"/>
              <a:t>Extra points will be awarded for the use of templates and partials 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966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229" y="44975"/>
            <a:ext cx="2297514" cy="146139"/>
          </a:xfrm>
        </p:spPr>
        <p:txBody>
          <a:bodyPr>
            <a:noAutofit/>
          </a:bodyPr>
          <a:lstStyle/>
          <a:p>
            <a:r>
              <a:rPr lang="en-IE" sz="2000" dirty="0"/>
              <a:t>Passing Pathway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529EFE-DCA8-FB20-BCF2-F5B917F27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89128"/>
              </p:ext>
            </p:extLst>
          </p:nvPr>
        </p:nvGraphicFramePr>
        <p:xfrm>
          <a:off x="87141" y="236089"/>
          <a:ext cx="11868558" cy="6610415"/>
        </p:xfrm>
        <a:graphic>
          <a:graphicData uri="http://schemas.openxmlformats.org/drawingml/2006/table">
            <a:tbl>
              <a:tblPr/>
              <a:tblGrid>
                <a:gridCol w="1476999">
                  <a:extLst>
                    <a:ext uri="{9D8B030D-6E8A-4147-A177-3AD203B41FA5}">
                      <a16:colId xmlns:a16="http://schemas.microsoft.com/office/drawing/2014/main" val="295588961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110136267"/>
                    </a:ext>
                  </a:extLst>
                </a:gridCol>
                <a:gridCol w="1592454">
                  <a:extLst>
                    <a:ext uri="{9D8B030D-6E8A-4147-A177-3AD203B41FA5}">
                      <a16:colId xmlns:a16="http://schemas.microsoft.com/office/drawing/2014/main" val="2947046479"/>
                    </a:ext>
                  </a:extLst>
                </a:gridCol>
                <a:gridCol w="1811240">
                  <a:extLst>
                    <a:ext uri="{9D8B030D-6E8A-4147-A177-3AD203B41FA5}">
                      <a16:colId xmlns:a16="http://schemas.microsoft.com/office/drawing/2014/main" val="3195940773"/>
                    </a:ext>
                  </a:extLst>
                </a:gridCol>
                <a:gridCol w="1531089">
                  <a:extLst>
                    <a:ext uri="{9D8B030D-6E8A-4147-A177-3AD203B41FA5}">
                      <a16:colId xmlns:a16="http://schemas.microsoft.com/office/drawing/2014/main" val="1087656449"/>
                    </a:ext>
                  </a:extLst>
                </a:gridCol>
                <a:gridCol w="3864322">
                  <a:extLst>
                    <a:ext uri="{9D8B030D-6E8A-4147-A177-3AD203B41FA5}">
                      <a16:colId xmlns:a16="http://schemas.microsoft.com/office/drawing/2014/main" val="3413246629"/>
                    </a:ext>
                  </a:extLst>
                </a:gridCol>
              </a:tblGrid>
              <a:tr h="617215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Grade Band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Dev Experience 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Submission and Deployment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Features 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5621"/>
                  </a:ext>
                </a:extLst>
              </a:tr>
              <a:tr h="85943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Understanding of best practices: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let and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const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arrays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object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Clearly laid out project structure – HTML, CSS and JavaScript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Zip file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moodle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1 - City Focus 1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City with today’s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Mapped to Correct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Display City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it is today’s weather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Max Temp and Wind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02094"/>
                  </a:ext>
                </a:extLst>
              </a:tr>
              <a:tr h="1176977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 and Remove elements from the DOM without the need for a screen refresh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DRY - Very little Repetition of HTML, JS and Styles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repository link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commit history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breadcrumb component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2 – City Focus 2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current hour’s weather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Added current hours forecast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Correctly mapped hourly weather code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Correct hour taken from browser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99139"/>
                  </a:ext>
                </a:extLst>
              </a:tr>
              <a:tr h="1019249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good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Understanding of application name spacing and scopes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Layered JavaScript Architecture - MVC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tags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</a:t>
                      </a:r>
                    </a:p>
                    <a:p>
                      <a:pPr algn="ctr"/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dropdown component to select something (city?)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POC – 3 – City Focus 3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+ 7 days summary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summary for the 7 days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Weather code correctly mapped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Additional weather information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34126"/>
                  </a:ext>
                </a:extLst>
              </a:tr>
              <a:tr h="102415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excellent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Well maintained utility file(s)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and concise loading of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javascript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Functions utilized correctly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Excellent README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Manual upload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Release -1 </a:t>
                      </a:r>
                      <a:b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Dashboard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Focus on user experience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to city view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Ability to navigate back to dashboard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Usage of URL paths and parameters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84815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outstanding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+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push deploys to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netlify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OR 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use the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bulma</a:t>
                      </a:r>
                      <a:r>
                        <a:rPr lang="en-IE" sz="1100" dirty="0">
                          <a:effectLst/>
                          <a:latin typeface="+mn-lt"/>
                        </a:rPr>
                        <a:t> modal to show weather info in a popup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2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Configure and Persist User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user interface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saved in </a:t>
                      </a:r>
                      <a:r>
                        <a:rPr lang="en-IE" sz="1100" dirty="0" err="1">
                          <a:effectLst/>
                          <a:latin typeface="+mn-lt"/>
                        </a:rPr>
                        <a:t>localStorage</a:t>
                      </a:r>
                      <a:endParaRPr lang="en-IE" sz="1100" dirty="0"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Clear navigation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User preferences affect how the dashboard render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Reset preferences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9558"/>
                  </a:ext>
                </a:extLst>
              </a:tr>
              <a:tr h="939953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amazing</a:t>
                      </a:r>
                      <a:endParaRPr lang="en-IE" sz="1100" b="1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effectLst/>
                        <a:latin typeface="+mn-lt"/>
                      </a:endParaRP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effectLst/>
                          <a:latin typeface="+mn-lt"/>
                        </a:rPr>
                        <a:t>Release – 3</a:t>
                      </a:r>
                      <a:br>
                        <a:rPr lang="en-IE" sz="1100" dirty="0">
                          <a:effectLst/>
                          <a:latin typeface="+mn-lt"/>
                        </a:rPr>
                      </a:br>
                      <a:r>
                        <a:rPr lang="en-IE" sz="1100" dirty="0">
                          <a:effectLst/>
                          <a:latin typeface="+mn-lt"/>
                        </a:rPr>
                        <a:t>+ Build out your own features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Start small and build from there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E" sz="1100" dirty="0">
                          <a:effectLst/>
                          <a:latin typeface="+mn-lt"/>
                        </a:rPr>
                        <a:t>Do not start this without a lot of the previous releases done, don’t feel pressure to get here</a:t>
                      </a:r>
                    </a:p>
                  </a:txBody>
                  <a:tcPr marL="18257" marR="18257" marT="18257" marB="18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1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1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B11B-72B4-2491-733E-0DF3AEAB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Assignment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1232-1958-DEC6-7DCB-FBBEDCC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Please review the Assignment Data talk in tutors in the same section</a:t>
            </a:r>
          </a:p>
          <a:p>
            <a:r>
              <a:rPr lang="en-IE" dirty="0">
                <a:hlinkClick r:id="rId2"/>
              </a:rPr>
              <a:t>https://www.youtube.com/watch?v</a:t>
            </a:r>
            <a:r>
              <a:rPr lang="en-IE">
                <a:hlinkClick r:id="rId2"/>
              </a:rPr>
              <a:t>=eU0APT5Xgfg</a:t>
            </a:r>
            <a:r>
              <a:rPr lang="en-I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64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7035350" cy="2849867"/>
          </a:xfrm>
          <a:solidFill>
            <a:schemeClr val="bg1">
              <a:alpha val="82000"/>
            </a:schemeClr>
          </a:solidFill>
        </p:spPr>
        <p:txBody>
          <a:bodyPr>
            <a:normAutofit lnSpcReduction="10000"/>
          </a:bodyPr>
          <a:lstStyle/>
          <a:p>
            <a:pPr marL="558799" indent="-558799" algn="l">
              <a:buSzPct val="100000"/>
              <a:buChar char="-"/>
              <a:defRPr sz="4600"/>
            </a:pPr>
            <a:r>
              <a:rPr lang="en-IE" sz="2400" dirty="0"/>
              <a:t>Whether Weather have launched a new API that provides weather data for cities all over the world using the latest satellite technology</a:t>
            </a:r>
          </a:p>
          <a:p>
            <a:pPr algn="l">
              <a:defRPr sz="4600"/>
            </a:pPr>
            <a:endParaRPr lang="en-IE" sz="2400" dirty="0"/>
          </a:p>
          <a:p>
            <a:pPr marL="558799" indent="-558799" algn="l">
              <a:buSzPct val="100000"/>
              <a:buChar char="-"/>
              <a:defRPr sz="4600"/>
            </a:pPr>
            <a:r>
              <a:rPr lang="en-IE" sz="2400" dirty="0"/>
              <a:t>Whether Weather has hired YOU to create their first web app to display the weather and forecast for the next 7 days for cities all over the world</a:t>
            </a:r>
          </a:p>
          <a:p>
            <a:pPr algn="l">
              <a:buSzPct val="100000"/>
              <a:defRPr sz="4600"/>
            </a:pPr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938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3746466" cy="3218847"/>
          </a:xfrm>
          <a:solidFill>
            <a:schemeClr val="bg1">
              <a:alpha val="82000"/>
            </a:schemeClr>
          </a:solidFill>
        </p:spPr>
        <p:txBody>
          <a:bodyPr>
            <a:normAutofit fontScale="92500" lnSpcReduction="10000"/>
          </a:bodyPr>
          <a:lstStyle/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You will be provided with weather data for today and 6 following days that you must build use in your website</a:t>
            </a:r>
          </a:p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There will be a number of cities with various data points</a:t>
            </a:r>
          </a:p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The data spec is available in the data download – data-</a:t>
            </a:r>
            <a:r>
              <a:rPr lang="en-IE" sz="1800" dirty="0" err="1"/>
              <a:t>definition.pdf</a:t>
            </a:r>
            <a:endParaRPr lang="en-IE" sz="1800" dirty="0"/>
          </a:p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Note that the times have been changed on the daily to be relative to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097F-573B-59DA-5681-79E6D3F5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34" y="1332231"/>
            <a:ext cx="1694493" cy="3667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ABB87-03CA-4948-DE41-71D51BFC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017" y="0"/>
            <a:ext cx="30386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A04AF-080A-444D-0BCE-47EBFAEF1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075" y="0"/>
            <a:ext cx="3533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Expected Release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9063266" cy="2849867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Following are some designs for each stage of the Proof of Concept (POC) to Release</a:t>
            </a:r>
          </a:p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The designs are illustrative only, you can use them for inspiration, or you can choose your own designs</a:t>
            </a:r>
          </a:p>
          <a:p>
            <a:pPr marL="558799" indent="-558799" algn="l">
              <a:buSzPct val="100000"/>
              <a:buChar char="-"/>
              <a:defRPr sz="4600"/>
            </a:pPr>
            <a:r>
              <a:rPr lang="en-IE" sz="1800" dirty="0"/>
              <a:t>Whether Weather has also kindly offered to allow you redesign the logo if you wish, or use the one provided.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773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6" y="391483"/>
            <a:ext cx="7861065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Proof of Concept (POC)  </a:t>
            </a:r>
            <a:br>
              <a:rPr lang="en-IE" sz="4000" dirty="0"/>
            </a:br>
            <a:r>
              <a:rPr lang="en-IE" sz="4000" dirty="0"/>
              <a:t>City Focus 1 - Berlin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" y="2854363"/>
            <a:ext cx="4826059" cy="2401128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IE" sz="1600" dirty="0"/>
              <a:t>City Focus is where we focus on one city and display:</a:t>
            </a:r>
          </a:p>
          <a:p>
            <a:pPr lvl="1"/>
            <a:r>
              <a:rPr lang="en-IE" sz="1600" dirty="0"/>
              <a:t>Today’s weather (using weather code) – overcast, sunny, rain</a:t>
            </a:r>
          </a:p>
          <a:p>
            <a:pPr lvl="1"/>
            <a:r>
              <a:rPr lang="en-IE" sz="1600" dirty="0"/>
              <a:t>Today’s max temperature in Celsius</a:t>
            </a:r>
          </a:p>
          <a:p>
            <a:pPr lvl="1"/>
            <a:r>
              <a:rPr lang="en-IE" sz="1600" dirty="0"/>
              <a:t>Today’s max wind strength (not gust) in km/h</a:t>
            </a:r>
          </a:p>
          <a:p>
            <a:r>
              <a:rPr lang="en-IE" sz="1600" dirty="0"/>
              <a:t>This is the initial POC, it can be hardcoded to select Berlin (or any other city)</a:t>
            </a:r>
          </a:p>
        </p:txBody>
      </p:sp>
      <p:pic>
        <p:nvPicPr>
          <p:cNvPr id="10" name="Picture 9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3E2C544F-A4E2-1A47-07F3-CBCCA537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51" y="1032898"/>
            <a:ext cx="7284149" cy="47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6" y="391483"/>
            <a:ext cx="7861065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Proof of Concept (POC)  </a:t>
            </a:r>
            <a:br>
              <a:rPr lang="en-IE" sz="4000" dirty="0"/>
            </a:br>
            <a:r>
              <a:rPr lang="en-IE" sz="4000" dirty="0"/>
              <a:t>City Focus 2 - Berlin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4332774" cy="2849867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IE" sz="1600" dirty="0"/>
              <a:t>Add the current hour’s weather forecast to Berlin</a:t>
            </a:r>
          </a:p>
          <a:p>
            <a:r>
              <a:rPr lang="en-IE" sz="1600" dirty="0"/>
              <a:t>This should be the hour that the page is loaded</a:t>
            </a:r>
          </a:p>
          <a:p>
            <a:r>
              <a:rPr lang="en-IE" sz="1600" dirty="0"/>
              <a:t>Wind and Temp</a:t>
            </a:r>
          </a:p>
        </p:txBody>
      </p:sp>
      <p:pic>
        <p:nvPicPr>
          <p:cNvPr id="8" name="Picture 7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BC20BCE4-6FD0-ACCA-5E4D-28E0CC3E8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05349"/>
            <a:ext cx="7772400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6" y="391483"/>
            <a:ext cx="7861065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Proof of Concept (POC)  </a:t>
            </a:r>
            <a:br>
              <a:rPr lang="en-IE" sz="4000" dirty="0"/>
            </a:br>
            <a:r>
              <a:rPr lang="en-IE" sz="4000" dirty="0"/>
              <a:t>City Focus 3 - Berlin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4303584" cy="2849867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IE" sz="2400" dirty="0"/>
              <a:t>Add a summary for each day for the next 7 days</a:t>
            </a:r>
          </a:p>
        </p:txBody>
      </p:sp>
      <p:pic>
        <p:nvPicPr>
          <p:cNvPr id="6" name="Picture 5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0F571F4-96DF-EA38-D146-0169E1D9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51" y="1353096"/>
            <a:ext cx="7772400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334E-9CEB-7B87-D024-D9D15ADC1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5" r="1" b="15681"/>
          <a:stretch/>
        </p:blipFill>
        <p:spPr>
          <a:xfrm>
            <a:off x="257860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34D-A2E9-3CF4-33D8-F3E0D7E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7" y="391483"/>
            <a:ext cx="6079836" cy="54927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Release 1</a:t>
            </a:r>
            <a:br>
              <a:rPr lang="en-IE" sz="4000" dirty="0"/>
            </a:br>
            <a:r>
              <a:rPr lang="en-IE" sz="4000" dirty="0"/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1DC8-E15E-9380-609E-117C70C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7" y="2337127"/>
            <a:ext cx="3926374" cy="2849867"/>
          </a:xfrm>
          <a:solidFill>
            <a:schemeClr val="bg1">
              <a:alpha val="82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Create a dashboard that shows a list of cities and the weather using the weather codes</a:t>
            </a:r>
          </a:p>
          <a:p>
            <a:r>
              <a:rPr lang="en-IE" sz="2400" dirty="0"/>
              <a:t>Interacting with a city will bring you the City Focus page for that city</a:t>
            </a:r>
          </a:p>
          <a:p>
            <a:r>
              <a:rPr lang="en-IE" sz="2400" dirty="0"/>
              <a:t>It should be possible to get back to the dashboard from City Focus</a:t>
            </a:r>
          </a:p>
          <a:p>
            <a:endParaRPr lang="en-IE" sz="2400" dirty="0"/>
          </a:p>
        </p:txBody>
      </p:sp>
      <p:pic>
        <p:nvPicPr>
          <p:cNvPr id="6" name="Picture 5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0DBBD1A-A864-A7FE-FAAB-ECA281EB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11" y="872289"/>
            <a:ext cx="7772400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9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5950</TotalTime>
  <Words>2334</Words>
  <Application>Microsoft Macintosh PowerPoint</Application>
  <PresentationFormat>Widescreen</PresentationFormat>
  <Paragraphs>251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Assignment 2</vt:lpstr>
      <vt:lpstr>Introduction</vt:lpstr>
      <vt:lpstr>Introduction</vt:lpstr>
      <vt:lpstr>Data</vt:lpstr>
      <vt:lpstr>Expected Release Schedule</vt:lpstr>
      <vt:lpstr>Proof of Concept (POC)   City Focus 1 - Berlin</vt:lpstr>
      <vt:lpstr>Proof of Concept (POC)   City Focus 2 - Berlin</vt:lpstr>
      <vt:lpstr>Proof of Concept (POC)   City Focus 3 - Berlin</vt:lpstr>
      <vt:lpstr>Release 1 The Dashboard</vt:lpstr>
      <vt:lpstr>PowerPoint Presentation</vt:lpstr>
      <vt:lpstr>Release 2 User Preferences</vt:lpstr>
      <vt:lpstr>Release 3 Impress Us</vt:lpstr>
      <vt:lpstr>Assignment</vt:lpstr>
      <vt:lpstr>Submission</vt:lpstr>
      <vt:lpstr>Please Note:</vt:lpstr>
      <vt:lpstr>Plagiarism</vt:lpstr>
      <vt:lpstr>Grading Rubric</vt:lpstr>
      <vt:lpstr>Allowed Resources</vt:lpstr>
      <vt:lpstr>Deadline</vt:lpstr>
      <vt:lpstr>Easter – Get Started on the UI</vt:lpstr>
      <vt:lpstr>Passing Pathway</vt:lpstr>
      <vt:lpstr>Passing Pathway</vt:lpstr>
      <vt:lpstr>Assignment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John Rellis</dc:creator>
  <cp:lastModifiedBy>John Rellis</cp:lastModifiedBy>
  <cp:revision>34</cp:revision>
  <dcterms:created xsi:type="dcterms:W3CDTF">2024-03-06T10:31:43Z</dcterms:created>
  <dcterms:modified xsi:type="dcterms:W3CDTF">2024-04-29T10:21:22Z</dcterms:modified>
</cp:coreProperties>
</file>