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4209-FB75-485F-BECE-6B3C031EC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DCB52-0E4E-9AAA-F8CE-F10DD3AAA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FCB99-8A82-C059-7A6F-B16FEF39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1ACD-AD44-3B4C-B807-928898481A60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BAF17-4198-EC99-9F4B-40326C8C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F2213-3D4D-EEB7-79BA-C16F03CA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8AC2-CC7E-0D47-A989-CADD5D69A8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540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5229-527F-9A5C-3E7B-7C5FD157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7AA9F-638F-8C9B-8A97-DF15F0B06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B5454-552F-F446-086D-49FD5B66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1ACD-AD44-3B4C-B807-928898481A60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8CB44-65C5-C5AF-FC3B-339C555F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F6D6-AC0C-BBD0-0627-195EF1EA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8AC2-CC7E-0D47-A989-CADD5D69A8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917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2CE19-9073-D593-D911-5D87C395E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18815-22A9-3656-1C99-8D7946A28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4B92-C053-219C-A922-BE66D690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1ACD-AD44-3B4C-B807-928898481A60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2437-FB15-3C13-BF85-B6AF8F35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DEDA-6E87-0C11-09B5-F5943198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8AC2-CC7E-0D47-A989-CADD5D69A8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62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DD72-5107-9D66-7070-C494EC83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0D904-4E16-9946-81BE-C124850A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0FAA4-2656-0A29-1622-6C207167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1ACD-AD44-3B4C-B807-928898481A60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8CA5A-A749-A7B4-DB97-C52E09E8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E5C25-BCD8-857F-5677-51331BA4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8AC2-CC7E-0D47-A989-CADD5D69A8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154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04D8-7C0E-BC15-E256-C3B0A6AE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43604-6A4B-AF00-8CD8-2CEB0179F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A9E16-F477-C998-899C-8619B19D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1ACD-AD44-3B4C-B807-928898481A60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462A4-6274-E77A-BB61-9F02C776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01CC3-8E43-FF55-3410-E0A36D9F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8AC2-CC7E-0D47-A989-CADD5D69A8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320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23E9-CECF-38FA-12AF-55BE5394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963D1-1DC5-E2B3-FF58-1B35DF366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41852-B7DE-954E-2763-DC450F6C3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F148D-EBF9-FDC5-B9EB-FB181578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1ACD-AD44-3B4C-B807-928898481A60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D21C9-7AE3-40F1-8A98-6F366258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349E8-FDB7-1B91-21DE-2FAD64E5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8AC2-CC7E-0D47-A989-CADD5D69A8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684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BCFD-35C3-A73F-FB8F-9EFD86F5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B23A-A06C-A0D5-2C84-8C129DC9E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A2568-8CFA-F717-6912-A367D6468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BC470-618A-7B3F-AA4D-34CC255B0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EA6F4-0739-A14D-45B7-F92844D2B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6AEC7-2C9F-087A-A14B-7B25614F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1ACD-AD44-3B4C-B807-928898481A60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83590-CFCE-0BF8-C5D2-E8625611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E01B9-F674-FA6B-90BD-9D996859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8AC2-CC7E-0D47-A989-CADD5D69A8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899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B789-A4BD-D570-C5D4-E0610D63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64522-C66F-5C8E-6D67-0FBD564A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1ACD-AD44-3B4C-B807-928898481A60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715FD-B90B-D7D5-A47E-A7947C24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BA217-82C1-DF2D-9163-C11ED0CD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8AC2-CC7E-0D47-A989-CADD5D69A8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083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41699-EB08-6B8B-06E5-6349B012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1ACD-AD44-3B4C-B807-928898481A60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06458-44A2-E74C-542B-AAD5FE7D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802F7-9DA0-CE98-7C51-6029465E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8AC2-CC7E-0D47-A989-CADD5D69A8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040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39D2-5BD8-F110-5663-6C57ECA4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9CFE-6195-A07A-8B19-9BD3E63E9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FB4B2-E39B-B13A-1C4A-6B07E55C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7A96C-4DE2-7FFC-208D-9E7D31ED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1ACD-AD44-3B4C-B807-928898481A60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15A42-4049-B83F-C5BD-15314B08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054D3-DA3F-C570-8364-39C4554A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8AC2-CC7E-0D47-A989-CADD5D69A8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486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25ED-F7EA-601F-7F16-F8549A8A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B8A10-9A0F-CD09-0CF6-7D3A1D772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D33B1-AC39-E4E8-BB68-11B6A167A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3803-1452-FD36-6993-863F1DB8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1ACD-AD44-3B4C-B807-928898481A60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27B1C-C24A-4DA5-6C33-A485A226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759DC-AC76-ABD3-15D0-14D1BEA2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8AC2-CC7E-0D47-A989-CADD5D69A8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68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E9BFF-7589-DC05-210E-0966222A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CEC3C-6DE0-60A2-6BE7-8BA0A5BA6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0AA6F-69B0-0045-9BFC-A836891EC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C31ACD-AD44-3B4C-B807-928898481A60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C103-1BF6-4D87-0168-F642B0BF1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3126-890C-2C86-D21C-61C82E437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868AC2-CC7E-0D47-A989-CADD5D69A8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351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s.dev/lab/wit-hdip-comp-sci-2024-web-dev-1/topic-11-dates-query-params-tables/unit-0/book-a-dotify-tables-templating/04" TargetMode="External"/><Relationship Id="rId2" Type="http://schemas.openxmlformats.org/officeDocument/2006/relationships/hyperlink" Target="https://developer.mozilla.org/en-US/docs/Web/JavaScript/Reference/Global_Objects/Object/key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utors.dev/lab/wit-hdip-comp-sci-2024-web-dev-1/topic-11-dates-query-params-tables/unit-0/book-b-dates/0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s.dev/lab/wit-hdip-comp-sci-2024-web-dev-1/topic-11-dates-query-params-tables/unit-0/book-b-dates/0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6F06D-238B-3BF8-5519-4259F24CE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IE" sz="4000">
                <a:solidFill>
                  <a:schemeClr val="tx2"/>
                </a:solidFill>
              </a:rPr>
              <a:t>Assignment Clarifications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AF9F9-4D16-5455-9521-4C2F6CD6D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IE" sz="2000">
                <a:solidFill>
                  <a:schemeClr val="tx2"/>
                </a:solidFill>
              </a:rPr>
              <a:t>Web Development 1</a:t>
            </a:r>
            <a:br>
              <a:rPr lang="en-IE" sz="2000">
                <a:solidFill>
                  <a:schemeClr val="tx2"/>
                </a:solidFill>
              </a:rPr>
            </a:br>
            <a:r>
              <a:rPr lang="en-IE" sz="2000">
                <a:solidFill>
                  <a:schemeClr val="tx2"/>
                </a:solidFill>
              </a:rPr>
              <a:t>John Rellis</a:t>
            </a:r>
          </a:p>
        </p:txBody>
      </p:sp>
      <p:pic>
        <p:nvPicPr>
          <p:cNvPr id="7" name="Graphic 6" descr="Tick">
            <a:extLst>
              <a:ext uri="{FF2B5EF4-FFF2-40B4-BE49-F238E27FC236}">
                <a16:creationId xmlns:a16="http://schemas.microsoft.com/office/drawing/2014/main" id="{45505315-388F-F1DA-F178-6E5BB40C7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671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1425CD1-901C-BB84-5CD7-7BEC60F259B3}"/>
              </a:ext>
            </a:extLst>
          </p:cNvPr>
          <p:cNvSpPr txBox="1"/>
          <p:nvPr/>
        </p:nvSpPr>
        <p:spPr>
          <a:xfrm>
            <a:off x="7425" y="2018515"/>
            <a:ext cx="12184576" cy="4739759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00B0F0"/>
                </a:solidFill>
              </a:rPr>
              <a:t>Accessing data</a:t>
            </a: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dailyData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weatherData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berlin_daily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].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daily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weatherCodeToday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dailyData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weather_code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weatherCodeTomorrow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dailyData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weather_code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IE" dirty="0">
                <a:solidFill>
                  <a:srgbClr val="B5CEA8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maxTempToday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dailyData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temperature_2m_max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maxTempTomorrow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dailyData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temperature_2m_max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>
                <a:solidFill>
                  <a:srgbClr val="00B0F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 find all elements that have </a:t>
            </a:r>
            <a:r>
              <a:rPr lang="en-IE" dirty="0">
                <a:solidFill>
                  <a:srgbClr val="00B0F0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ids that have the same prefix (remember ids have to be unique per </a:t>
            </a:r>
            <a:r>
              <a:rPr lang="en-IE">
                <a:solidFill>
                  <a:srgbClr val="00B0F0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HTML document)</a:t>
            </a:r>
            <a:endParaRPr lang="en-IE" dirty="0">
              <a:solidFill>
                <a:srgbClr val="00B0F0"/>
              </a:solidFill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>
              <a:solidFill>
                <a:srgbClr val="00B0F0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document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querySelectorAll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"[id^=forecast-]"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forEach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element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will find all elements that ids that start with forecast- such as forecast-Today, forecast-Today+1, forecast-Today+2 etc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});</a:t>
            </a:r>
          </a:p>
          <a:p>
            <a:endParaRPr lang="en-IE" dirty="0">
              <a:solidFill>
                <a:srgbClr val="D4D4D4"/>
              </a:solidFill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>
                <a:solidFill>
                  <a:srgbClr val="00B0F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See week 12 </a:t>
            </a:r>
            <a:r>
              <a:rPr lang="en-IE" b="0" dirty="0" err="1">
                <a:solidFill>
                  <a:srgbClr val="00B0F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localstorage</a:t>
            </a:r>
            <a:r>
              <a:rPr lang="en-IE" b="0" dirty="0">
                <a:solidFill>
                  <a:srgbClr val="00B0F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lab for usage in </a:t>
            </a:r>
            <a:r>
              <a:rPr lang="en-IE" b="0" dirty="0" err="1">
                <a:solidFill>
                  <a:srgbClr val="00B0F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dotify</a:t>
            </a:r>
            <a:endParaRPr lang="en-IE" b="0" dirty="0">
              <a:solidFill>
                <a:srgbClr val="00B0F0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>
              <a:solidFill>
                <a:srgbClr val="00B0F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E" dirty="0">
              <a:solidFill>
                <a:srgbClr val="00B0F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FF3470-7532-BBF3-7646-43C6F841D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009453"/>
              </p:ext>
            </p:extLst>
          </p:nvPr>
        </p:nvGraphicFramePr>
        <p:xfrm>
          <a:off x="136237" y="116898"/>
          <a:ext cx="5395411" cy="1636464"/>
        </p:xfrm>
        <a:graphic>
          <a:graphicData uri="http://schemas.openxmlformats.org/drawingml/2006/table">
            <a:tbl>
              <a:tblPr/>
              <a:tblGrid>
                <a:gridCol w="1531089">
                  <a:extLst>
                    <a:ext uri="{9D8B030D-6E8A-4147-A177-3AD203B41FA5}">
                      <a16:colId xmlns:a16="http://schemas.microsoft.com/office/drawing/2014/main" val="3931326724"/>
                    </a:ext>
                  </a:extLst>
                </a:gridCol>
                <a:gridCol w="3864322">
                  <a:extLst>
                    <a:ext uri="{9D8B030D-6E8A-4147-A177-3AD203B41FA5}">
                      <a16:colId xmlns:a16="http://schemas.microsoft.com/office/drawing/2014/main" val="3672196007"/>
                    </a:ext>
                  </a:extLst>
                </a:gridCol>
              </a:tblGrid>
              <a:tr h="617215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Release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Release Features 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66934"/>
                  </a:ext>
                </a:extLst>
              </a:tr>
              <a:tr h="1019249"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POC – 3 – City Focus 3</a:t>
                      </a:r>
                      <a:b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+ 7 days summary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Clear and concise summary for the 7 days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Weather code correctly mapped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Additional weather information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09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24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1425CD1-901C-BB84-5CD7-7BEC60F259B3}"/>
              </a:ext>
            </a:extLst>
          </p:cNvPr>
          <p:cNvSpPr txBox="1"/>
          <p:nvPr/>
        </p:nvSpPr>
        <p:spPr>
          <a:xfrm>
            <a:off x="7425" y="2018515"/>
            <a:ext cx="12184576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You could hardcode what cities you want to display, either in an array or otherwise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You could also use </a:t>
            </a:r>
            <a:r>
              <a:rPr lang="en-IE" dirty="0" err="1"/>
              <a:t>Object.keys</a:t>
            </a:r>
            <a:r>
              <a:rPr lang="en-IE" dirty="0"/>
              <a:t>(</a:t>
            </a:r>
            <a:r>
              <a:rPr lang="en-IE" dirty="0" err="1"/>
              <a:t>weatherData</a:t>
            </a:r>
            <a:r>
              <a:rPr lang="en-IE" dirty="0"/>
              <a:t>) to get all the city names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https://developer.mozilla.org/en-US/docs/Web/JavaScript/Reference/Global_Objects/Object/keys</a:t>
            </a:r>
            <a:r>
              <a:rPr lang="en-IE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You must link to a single </a:t>
            </a:r>
            <a:r>
              <a:rPr lang="en-IE" dirty="0" err="1"/>
              <a:t>cityFocus</a:t>
            </a:r>
            <a:r>
              <a:rPr lang="en-IE" dirty="0"/>
              <a:t> page with the query param that has the city name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/</a:t>
            </a:r>
            <a:r>
              <a:rPr lang="en-IE" dirty="0" err="1"/>
              <a:t>cityFocus?city</a:t>
            </a:r>
            <a:r>
              <a:rPr lang="en-IE" dirty="0"/>
              <a:t>=berlin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You might now switch your index to be the dashboard and your </a:t>
            </a:r>
            <a:r>
              <a:rPr lang="en-IE" dirty="0" err="1"/>
              <a:t>cityFocus</a:t>
            </a:r>
            <a:r>
              <a:rPr lang="en-IE" dirty="0"/>
              <a:t> page should be separate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You should not have multiple </a:t>
            </a:r>
            <a:r>
              <a:rPr lang="en-IE" dirty="0" err="1"/>
              <a:t>cityFocus</a:t>
            </a:r>
            <a:r>
              <a:rPr lang="en-IE" dirty="0"/>
              <a:t> pages, e.g. </a:t>
            </a:r>
            <a:r>
              <a:rPr lang="en-IE" dirty="0" err="1"/>
              <a:t>cityFocusParis</a:t>
            </a:r>
            <a:r>
              <a:rPr lang="en-IE" dirty="0"/>
              <a:t>, </a:t>
            </a:r>
            <a:r>
              <a:rPr lang="en-IE" dirty="0" err="1"/>
              <a:t>cityFocusBerlin</a:t>
            </a:r>
            <a:endParaRPr lang="en-I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You should have one city focus page with a query parameter of city or name e.g. /</a:t>
            </a:r>
            <a:r>
              <a:rPr lang="en-IE" dirty="0" err="1"/>
              <a:t>cityFocus?city</a:t>
            </a:r>
            <a:r>
              <a:rPr lang="en-IE" dirty="0"/>
              <a:t>=berlin, /</a:t>
            </a:r>
            <a:r>
              <a:rPr lang="en-IE" dirty="0" err="1"/>
              <a:t>cityFocus?city</a:t>
            </a:r>
            <a:r>
              <a:rPr lang="en-IE" dirty="0"/>
              <a:t>=</a:t>
            </a:r>
            <a:r>
              <a:rPr lang="en-IE" dirty="0" err="1"/>
              <a:t>paris</a:t>
            </a:r>
            <a:endParaRPr lang="en-I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https://tutors.dev/lab/wit-hdip-comp-sci-2024-web-dev-1/topic-11-dates-query-params-tables/unit-0/book-a-dotify-tables-templating/04</a:t>
            </a:r>
            <a:r>
              <a:rPr lang="en-IE" dirty="0"/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395E5E-AA4D-2A66-B3C4-8F8A2DB5F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065498"/>
              </p:ext>
            </p:extLst>
          </p:nvPr>
        </p:nvGraphicFramePr>
        <p:xfrm>
          <a:off x="182418" y="98425"/>
          <a:ext cx="5395411" cy="1641366"/>
        </p:xfrm>
        <a:graphic>
          <a:graphicData uri="http://schemas.openxmlformats.org/drawingml/2006/table">
            <a:tbl>
              <a:tblPr/>
              <a:tblGrid>
                <a:gridCol w="1531089">
                  <a:extLst>
                    <a:ext uri="{9D8B030D-6E8A-4147-A177-3AD203B41FA5}">
                      <a16:colId xmlns:a16="http://schemas.microsoft.com/office/drawing/2014/main" val="1561027994"/>
                    </a:ext>
                  </a:extLst>
                </a:gridCol>
                <a:gridCol w="3864322">
                  <a:extLst>
                    <a:ext uri="{9D8B030D-6E8A-4147-A177-3AD203B41FA5}">
                      <a16:colId xmlns:a16="http://schemas.microsoft.com/office/drawing/2014/main" val="3460328546"/>
                    </a:ext>
                  </a:extLst>
                </a:gridCol>
              </a:tblGrid>
              <a:tr h="617215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Release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Release Features 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059344"/>
                  </a:ext>
                </a:extLst>
              </a:tr>
              <a:tr h="1024151"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Release -1 </a:t>
                      </a:r>
                      <a:b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Dashboard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Focus on user experience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Ability to navigate to city view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Ability to navigate back to dashboard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Usage of URL paths and parameters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9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61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1425CD1-901C-BB84-5CD7-7BEC60F259B3}"/>
              </a:ext>
            </a:extLst>
          </p:cNvPr>
          <p:cNvSpPr txBox="1"/>
          <p:nvPr/>
        </p:nvSpPr>
        <p:spPr>
          <a:xfrm>
            <a:off x="0" y="2166297"/>
            <a:ext cx="12184576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For </a:t>
            </a:r>
            <a:r>
              <a:rPr lang="en-IE" dirty="0" err="1"/>
              <a:t>localStorage</a:t>
            </a:r>
            <a:r>
              <a:rPr lang="en-IE" dirty="0"/>
              <a:t>, check out week 12 </a:t>
            </a:r>
            <a:r>
              <a:rPr lang="en-IE" dirty="0" err="1"/>
              <a:t>dotify</a:t>
            </a:r>
            <a:r>
              <a:rPr lang="en-IE" dirty="0"/>
              <a:t> lab with favourites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Examples of settings or user preferences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You may want to only show favourites on your dashboard, or highlight them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Might want a separate favourites page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More examples in the original assignment spec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708650-C620-B925-7B0E-AA91F4014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41091"/>
              </p:ext>
            </p:extLst>
          </p:nvPr>
        </p:nvGraphicFramePr>
        <p:xfrm>
          <a:off x="284018" y="138609"/>
          <a:ext cx="5395411" cy="1879906"/>
        </p:xfrm>
        <a:graphic>
          <a:graphicData uri="http://schemas.openxmlformats.org/drawingml/2006/table">
            <a:tbl>
              <a:tblPr/>
              <a:tblGrid>
                <a:gridCol w="1531089">
                  <a:extLst>
                    <a:ext uri="{9D8B030D-6E8A-4147-A177-3AD203B41FA5}">
                      <a16:colId xmlns:a16="http://schemas.microsoft.com/office/drawing/2014/main" val="527210810"/>
                    </a:ext>
                  </a:extLst>
                </a:gridCol>
                <a:gridCol w="3864322">
                  <a:extLst>
                    <a:ext uri="{9D8B030D-6E8A-4147-A177-3AD203B41FA5}">
                      <a16:colId xmlns:a16="http://schemas.microsoft.com/office/drawing/2014/main" val="2311006005"/>
                    </a:ext>
                  </a:extLst>
                </a:gridCol>
              </a:tblGrid>
              <a:tr h="939953"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Release – 2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+ Configure and Persist User Preferences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User preferences user interface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User preferences saved in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localStorage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Clear navigation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User preferences affect how the dashboard render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Reset preferences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94192"/>
                  </a:ext>
                </a:extLst>
              </a:tr>
              <a:tr h="939953"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Release – 3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+ Build out your own features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Start small and build from there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Do not start this without a lot of the previous releases done, don’t feel pressure to get here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632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91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6BA7D-5E46-667D-F072-DA6056E0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Marks for Technology &amp; Data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A34D-2C53-0C15-9C1E-B54F29129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497" y="240145"/>
            <a:ext cx="8137429" cy="5954064"/>
          </a:xfrm>
        </p:spPr>
        <p:txBody>
          <a:bodyPr anchor="ctr">
            <a:normAutofit/>
          </a:bodyPr>
          <a:lstStyle/>
          <a:p>
            <a:r>
              <a:rPr lang="en-IE" sz="1600" dirty="0"/>
              <a:t>There will be a section in the marking scheme for </a:t>
            </a:r>
            <a:r>
              <a:rPr lang="en-IE" sz="1600" dirty="0" err="1"/>
              <a:t>technogies</a:t>
            </a:r>
            <a:r>
              <a:rPr lang="en-IE" sz="1600" dirty="0"/>
              <a:t> used and the proficiency with which you used them</a:t>
            </a:r>
          </a:p>
          <a:p>
            <a:r>
              <a:rPr lang="en-IE" sz="1600" dirty="0"/>
              <a:t>It is a requirement that you use JavaScript, </a:t>
            </a:r>
            <a:r>
              <a:rPr lang="en-IE" sz="1600" dirty="0" err="1"/>
              <a:t>Bulma</a:t>
            </a:r>
            <a:r>
              <a:rPr lang="en-IE" sz="1600" dirty="0"/>
              <a:t>, HTML </a:t>
            </a:r>
          </a:p>
          <a:p>
            <a:r>
              <a:rPr lang="en-IE" sz="1600" dirty="0"/>
              <a:t>CSS (if you want to deviate from </a:t>
            </a:r>
            <a:r>
              <a:rPr lang="en-IE" sz="1600" dirty="0" err="1"/>
              <a:t>bulma</a:t>
            </a:r>
            <a:r>
              <a:rPr lang="en-IE" sz="1600" dirty="0"/>
              <a:t>, there’s no need to though but up to you)</a:t>
            </a:r>
          </a:p>
          <a:p>
            <a:r>
              <a:rPr lang="en-IE" sz="1600" dirty="0"/>
              <a:t>There will also be marks for usage of</a:t>
            </a:r>
          </a:p>
          <a:p>
            <a:pPr lvl="1"/>
            <a:r>
              <a:rPr lang="en-IE" sz="1600" dirty="0" err="1"/>
              <a:t>dayjs</a:t>
            </a:r>
            <a:endParaRPr lang="en-IE" sz="1600" dirty="0"/>
          </a:p>
          <a:p>
            <a:pPr lvl="1"/>
            <a:r>
              <a:rPr lang="en-IE" sz="1600" dirty="0"/>
              <a:t>Components as per </a:t>
            </a:r>
            <a:r>
              <a:rPr lang="en-IE" sz="1600" dirty="0" err="1"/>
              <a:t>dotify</a:t>
            </a:r>
            <a:r>
              <a:rPr lang="en-IE" sz="1600" dirty="0"/>
              <a:t> labs</a:t>
            </a:r>
          </a:p>
          <a:p>
            <a:pPr lvl="1"/>
            <a:r>
              <a:rPr lang="en-IE" sz="1600" dirty="0"/>
              <a:t>Templating and partials (</a:t>
            </a:r>
            <a:r>
              <a:rPr lang="en-IE" sz="1600" dirty="0" err="1"/>
              <a:t>nunjucks</a:t>
            </a:r>
            <a:r>
              <a:rPr lang="en-IE" sz="1600" dirty="0"/>
              <a:t>)</a:t>
            </a:r>
          </a:p>
          <a:p>
            <a:pPr lvl="1"/>
            <a:r>
              <a:rPr lang="en-IE" sz="1600" dirty="0" err="1"/>
              <a:t>Eleventy</a:t>
            </a:r>
            <a:r>
              <a:rPr lang="en-IE" sz="1600" dirty="0"/>
              <a:t> </a:t>
            </a:r>
          </a:p>
          <a:p>
            <a:pPr lvl="1"/>
            <a:r>
              <a:rPr lang="en-IE" sz="1600" dirty="0" err="1"/>
              <a:t>Eleventy</a:t>
            </a:r>
            <a:r>
              <a:rPr lang="en-IE" sz="1600" dirty="0"/>
              <a:t> layouts</a:t>
            </a:r>
          </a:p>
          <a:p>
            <a:pPr lvl="1"/>
            <a:r>
              <a:rPr lang="en-IE" sz="1600" dirty="0"/>
              <a:t>Different design patterns/techniques</a:t>
            </a:r>
          </a:p>
          <a:p>
            <a:pPr lvl="1"/>
            <a:r>
              <a:rPr lang="en-IE" sz="1600" dirty="0"/>
              <a:t>More at my discretion, will be pointed out in your grade</a:t>
            </a:r>
          </a:p>
          <a:p>
            <a:r>
              <a:rPr lang="en-IE" sz="1600" dirty="0"/>
              <a:t>You don’t need to aim for all of the above as you can get full marks without using all of the above.</a:t>
            </a:r>
          </a:p>
          <a:p>
            <a:r>
              <a:rPr lang="en-IE" sz="1600" dirty="0"/>
              <a:t>I included </a:t>
            </a:r>
            <a:r>
              <a:rPr lang="en-IE" sz="1600" dirty="0" err="1"/>
              <a:t>JQuery</a:t>
            </a:r>
            <a:r>
              <a:rPr lang="en-IE" sz="1600" dirty="0"/>
              <a:t> in the spec to give people with experience a “quality of life” improvement, if you haven’t used it, do not worry at all.</a:t>
            </a:r>
          </a:p>
        </p:txBody>
      </p:sp>
    </p:spTree>
    <p:extLst>
      <p:ext uri="{BB962C8B-B14F-4D97-AF65-F5344CB8AC3E}">
        <p14:creationId xmlns:p14="http://schemas.microsoft.com/office/powerpoint/2010/main" val="235184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D0AC-DC81-D25B-82DC-7DAAE032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Cutoff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CFF5-7EB6-B5E5-1008-97CB08D70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Get your questions in now as a </a:t>
            </a:r>
            <a:r>
              <a:rPr lang="en-IE" dirty="0" err="1"/>
              <a:t>cutoff</a:t>
            </a:r>
            <a:r>
              <a:rPr lang="en-IE" dirty="0"/>
              <a:t> has already been communicated to you</a:t>
            </a:r>
          </a:p>
        </p:txBody>
      </p:sp>
    </p:spTree>
    <p:extLst>
      <p:ext uri="{BB962C8B-B14F-4D97-AF65-F5344CB8AC3E}">
        <p14:creationId xmlns:p14="http://schemas.microsoft.com/office/powerpoint/2010/main" val="375077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8DB3A7-C77A-0DE8-6059-26349E04F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95380"/>
              </p:ext>
            </p:extLst>
          </p:nvPr>
        </p:nvGraphicFramePr>
        <p:xfrm>
          <a:off x="87141" y="236089"/>
          <a:ext cx="11868558" cy="6610415"/>
        </p:xfrm>
        <a:graphic>
          <a:graphicData uri="http://schemas.openxmlformats.org/drawingml/2006/table">
            <a:tbl>
              <a:tblPr/>
              <a:tblGrid>
                <a:gridCol w="1476999">
                  <a:extLst>
                    <a:ext uri="{9D8B030D-6E8A-4147-A177-3AD203B41FA5}">
                      <a16:colId xmlns:a16="http://schemas.microsoft.com/office/drawing/2014/main" val="295588961"/>
                    </a:ext>
                  </a:extLst>
                </a:gridCol>
                <a:gridCol w="1592454">
                  <a:extLst>
                    <a:ext uri="{9D8B030D-6E8A-4147-A177-3AD203B41FA5}">
                      <a16:colId xmlns:a16="http://schemas.microsoft.com/office/drawing/2014/main" val="2110136267"/>
                    </a:ext>
                  </a:extLst>
                </a:gridCol>
                <a:gridCol w="1592454">
                  <a:extLst>
                    <a:ext uri="{9D8B030D-6E8A-4147-A177-3AD203B41FA5}">
                      <a16:colId xmlns:a16="http://schemas.microsoft.com/office/drawing/2014/main" val="2947046479"/>
                    </a:ext>
                  </a:extLst>
                </a:gridCol>
                <a:gridCol w="1843138">
                  <a:extLst>
                    <a:ext uri="{9D8B030D-6E8A-4147-A177-3AD203B41FA5}">
                      <a16:colId xmlns:a16="http://schemas.microsoft.com/office/drawing/2014/main" val="3195940773"/>
                    </a:ext>
                  </a:extLst>
                </a:gridCol>
                <a:gridCol w="1382233">
                  <a:extLst>
                    <a:ext uri="{9D8B030D-6E8A-4147-A177-3AD203B41FA5}">
                      <a16:colId xmlns:a16="http://schemas.microsoft.com/office/drawing/2014/main" val="1087656449"/>
                    </a:ext>
                  </a:extLst>
                </a:gridCol>
                <a:gridCol w="3981280">
                  <a:extLst>
                    <a:ext uri="{9D8B030D-6E8A-4147-A177-3AD203B41FA5}">
                      <a16:colId xmlns:a16="http://schemas.microsoft.com/office/drawing/2014/main" val="3413246629"/>
                    </a:ext>
                  </a:extLst>
                </a:gridCol>
              </a:tblGrid>
              <a:tr h="617215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Grade Band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JavaScript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Dev Experience 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Submission and Deployment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Release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Release Features 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55621"/>
                  </a:ext>
                </a:extLst>
              </a:tr>
              <a:tr h="859439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starter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Understanding of best practices: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let and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const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Usage of arrays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Usage of object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Clearly laid out project structure – HTML, CSS and JavaScript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Zip file to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moodle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POC – 1 - City Focus 1</a:t>
                      </a:r>
                      <a:b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City with today’s weather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Weather Code Mapped to Correct Weather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Display City 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Clear it is today’s weather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Max Temp and Wind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02094"/>
                  </a:ext>
                </a:extLst>
              </a:tr>
              <a:tr h="1176977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baseline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Add and Remove elements from the DOM without the need for a screen refresh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DRY - Very little Repetition of HTML, JS and Styles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+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github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repository link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+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github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commit history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OR</a:t>
                      </a:r>
                    </a:p>
                    <a:p>
                      <a:pPr algn="ctr"/>
                      <a:r>
                        <a:rPr lang="en-IE" sz="1100" dirty="0" err="1">
                          <a:effectLst/>
                          <a:latin typeface="+mn-lt"/>
                        </a:rPr>
                        <a:t>bulma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breadcrumb component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POC – 2 – City Focus 2</a:t>
                      </a:r>
                      <a:b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current hour’s weather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Added current hours forecast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Correctly mapped hourly weather code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Correct hour taken from browser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799139"/>
                  </a:ext>
                </a:extLst>
              </a:tr>
              <a:tr h="1019249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good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Understanding of application name spacing and scopes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Layered JavaScript Architecture - MVC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+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github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tags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OR</a:t>
                      </a:r>
                    </a:p>
                    <a:p>
                      <a:pPr algn="ctr"/>
                      <a:r>
                        <a:rPr lang="en-IE" sz="1100" dirty="0" err="1">
                          <a:effectLst/>
                          <a:latin typeface="+mn-lt"/>
                        </a:rPr>
                        <a:t>bulma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dropdown component to select something (city?)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POC – 3 – City Focus 3</a:t>
                      </a:r>
                      <a:b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+ 7 days summary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Clear and concise summary for the 7 days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Weather code correctly mapped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Additional weather information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134126"/>
                  </a:ext>
                </a:extLst>
              </a:tr>
              <a:tr h="1024151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excellent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Well maintained utility file(s)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Clear and concise loading of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javascript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Functions utilized correctly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Excellent README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+ Manual upload to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netlify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Release -1 </a:t>
                      </a:r>
                      <a:b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Dashboard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Focus on user experience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Ability to navigate to city view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Ability to navigate back to dashboard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Usage of URL paths and parameters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684815"/>
                  </a:ext>
                </a:extLst>
              </a:tr>
              <a:tr h="939953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outstanding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+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github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push deploys to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netlify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OR 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use the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bulma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modal to show weather info in a popup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Release – 2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+ Configure and Persist User Preferences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User preferences user interface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User preferences saved in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localStorage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Clear navigation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User preferences affect how the dashboard render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Reset preferences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79558"/>
                  </a:ext>
                </a:extLst>
              </a:tr>
              <a:tr h="939953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amazing</a:t>
                      </a:r>
                      <a:endParaRPr lang="en-IE" sz="1100" b="1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10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Release – 3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+ Build out your own features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Start small and build from there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Do not start this without a lot of the previous releases done, don’t feel pressure to get here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51815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30CB319-E9FA-768E-2187-63510AF5583A}"/>
              </a:ext>
            </a:extLst>
          </p:cNvPr>
          <p:cNvSpPr/>
          <p:nvPr/>
        </p:nvSpPr>
        <p:spPr>
          <a:xfrm>
            <a:off x="4497849" y="5429523"/>
            <a:ext cx="2156950" cy="664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71A552-2901-4389-7A7D-AED8BFC81D94}"/>
              </a:ext>
            </a:extLst>
          </p:cNvPr>
          <p:cNvSpPr/>
          <p:nvPr/>
        </p:nvSpPr>
        <p:spPr>
          <a:xfrm>
            <a:off x="4701047" y="3268780"/>
            <a:ext cx="1801352" cy="664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20AF3-7465-86D1-6B33-D4802DD34C11}"/>
              </a:ext>
            </a:extLst>
          </p:cNvPr>
          <p:cNvSpPr/>
          <p:nvPr/>
        </p:nvSpPr>
        <p:spPr>
          <a:xfrm>
            <a:off x="5056648" y="2415307"/>
            <a:ext cx="1598151" cy="5450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5247E-BF92-67A7-0905-B0C0EFD618AE}"/>
              </a:ext>
            </a:extLst>
          </p:cNvPr>
          <p:cNvSpPr txBox="1"/>
          <p:nvPr/>
        </p:nvSpPr>
        <p:spPr>
          <a:xfrm>
            <a:off x="5340197" y="-5387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153946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AAA2DF-AB97-CA9A-8090-685F51137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6868"/>
              </p:ext>
            </p:extLst>
          </p:nvPr>
        </p:nvGraphicFramePr>
        <p:xfrm>
          <a:off x="87141" y="236089"/>
          <a:ext cx="11868558" cy="6610415"/>
        </p:xfrm>
        <a:graphic>
          <a:graphicData uri="http://schemas.openxmlformats.org/drawingml/2006/table">
            <a:tbl>
              <a:tblPr/>
              <a:tblGrid>
                <a:gridCol w="1476999">
                  <a:extLst>
                    <a:ext uri="{9D8B030D-6E8A-4147-A177-3AD203B41FA5}">
                      <a16:colId xmlns:a16="http://schemas.microsoft.com/office/drawing/2014/main" val="295588961"/>
                    </a:ext>
                  </a:extLst>
                </a:gridCol>
                <a:gridCol w="1592454">
                  <a:extLst>
                    <a:ext uri="{9D8B030D-6E8A-4147-A177-3AD203B41FA5}">
                      <a16:colId xmlns:a16="http://schemas.microsoft.com/office/drawing/2014/main" val="2110136267"/>
                    </a:ext>
                  </a:extLst>
                </a:gridCol>
                <a:gridCol w="1592454">
                  <a:extLst>
                    <a:ext uri="{9D8B030D-6E8A-4147-A177-3AD203B41FA5}">
                      <a16:colId xmlns:a16="http://schemas.microsoft.com/office/drawing/2014/main" val="2947046479"/>
                    </a:ext>
                  </a:extLst>
                </a:gridCol>
                <a:gridCol w="1811240">
                  <a:extLst>
                    <a:ext uri="{9D8B030D-6E8A-4147-A177-3AD203B41FA5}">
                      <a16:colId xmlns:a16="http://schemas.microsoft.com/office/drawing/2014/main" val="3195940773"/>
                    </a:ext>
                  </a:extLst>
                </a:gridCol>
                <a:gridCol w="1531089">
                  <a:extLst>
                    <a:ext uri="{9D8B030D-6E8A-4147-A177-3AD203B41FA5}">
                      <a16:colId xmlns:a16="http://schemas.microsoft.com/office/drawing/2014/main" val="1087656449"/>
                    </a:ext>
                  </a:extLst>
                </a:gridCol>
                <a:gridCol w="3864322">
                  <a:extLst>
                    <a:ext uri="{9D8B030D-6E8A-4147-A177-3AD203B41FA5}">
                      <a16:colId xmlns:a16="http://schemas.microsoft.com/office/drawing/2014/main" val="3413246629"/>
                    </a:ext>
                  </a:extLst>
                </a:gridCol>
              </a:tblGrid>
              <a:tr h="617215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Grade Band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JavaScript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Dev Experience 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Submission and Deployment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Release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Release Features 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55621"/>
                  </a:ext>
                </a:extLst>
              </a:tr>
              <a:tr h="859439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starter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Understanding of best practices: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let and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const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Usage of arrays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Usage of object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Clearly laid out project structure – HTML, CSS and JavaScript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Zip file to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moodle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POC – 1 - City Focus 1</a:t>
                      </a:r>
                      <a:b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City with today’s weather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Weather Code Mapped to Correct Weather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Display City 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Clear it is today’s weather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Max Temp and Wind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02094"/>
                  </a:ext>
                </a:extLst>
              </a:tr>
              <a:tr h="1176977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baseline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Add and Remove elements from the DOM without the need for a screen refresh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DRY - Very little Repetition of HTML, JS and Styles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+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github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repository link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+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github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commit history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OR</a:t>
                      </a:r>
                    </a:p>
                    <a:p>
                      <a:pPr algn="ctr"/>
                      <a:r>
                        <a:rPr lang="en-IE" sz="1100" dirty="0" err="1">
                          <a:effectLst/>
                          <a:latin typeface="+mn-lt"/>
                        </a:rPr>
                        <a:t>bulma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breadcrumb component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POC – 2 – City Focus 2</a:t>
                      </a:r>
                      <a:b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current hour’s weather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Added current hours forecast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Correctly mapped hourly weather code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Correct hour taken from browser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799139"/>
                  </a:ext>
                </a:extLst>
              </a:tr>
              <a:tr h="1019249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good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Understanding of application name spacing and scopes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Layered JavaScript Architecture - MVC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+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github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tags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OR</a:t>
                      </a:r>
                    </a:p>
                    <a:p>
                      <a:pPr algn="ctr"/>
                      <a:r>
                        <a:rPr lang="en-IE" sz="1100" dirty="0" err="1">
                          <a:effectLst/>
                          <a:latin typeface="+mn-lt"/>
                        </a:rPr>
                        <a:t>bulma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dropdown component to select something (city?)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POC – 3 – City Focus 3</a:t>
                      </a:r>
                      <a:b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+ 7 days summary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Clear and concise summary for the 7 days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Weather code correctly mapped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Additional weather information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134126"/>
                  </a:ext>
                </a:extLst>
              </a:tr>
              <a:tr h="1024151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excellent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Well maintained utility file(s)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Clear and concise loading of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javascript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Functions utilized correctly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Excellent README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+ Manual upload to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netlify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Release -1 </a:t>
                      </a:r>
                      <a:b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Dashboard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Focus on user experience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Ability to navigate to city view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Ability to navigate back to dashboard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Usage of URL paths and parameters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684815"/>
                  </a:ext>
                </a:extLst>
              </a:tr>
              <a:tr h="939953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outstanding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+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github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push deploys to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netlify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OR 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use the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bulma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modal to show weather info in a popup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Release – 2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+ Configure and Persist User Preferences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User preferences user interface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User preferences saved in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localStorage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Clear navigation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User preferences affect how the dashboard render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Reset preferences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79558"/>
                  </a:ext>
                </a:extLst>
              </a:tr>
              <a:tr h="939953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amazing</a:t>
                      </a:r>
                      <a:endParaRPr lang="en-IE" sz="1100" b="1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Release – 3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+ Build out your own features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Start small and build from there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Do not start this without a lot of the previous releases done, don’t feel pressure to get here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518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A33D3F-B2B8-6304-9EEB-6CA92208D854}"/>
              </a:ext>
            </a:extLst>
          </p:cNvPr>
          <p:cNvSpPr txBox="1"/>
          <p:nvPr/>
        </p:nvSpPr>
        <p:spPr>
          <a:xfrm>
            <a:off x="5176197" y="-53159"/>
            <a:ext cx="183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Passing Pathway</a:t>
            </a:r>
          </a:p>
        </p:txBody>
      </p:sp>
    </p:spTree>
    <p:extLst>
      <p:ext uri="{BB962C8B-B14F-4D97-AF65-F5344CB8AC3E}">
        <p14:creationId xmlns:p14="http://schemas.microsoft.com/office/powerpoint/2010/main" val="78358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DD9866-0AA6-5B49-CBF3-1C14C5A42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48756"/>
              </p:ext>
            </p:extLst>
          </p:nvPr>
        </p:nvGraphicFramePr>
        <p:xfrm>
          <a:off x="477982" y="874279"/>
          <a:ext cx="1592454" cy="4730509"/>
        </p:xfrm>
        <a:graphic>
          <a:graphicData uri="http://schemas.openxmlformats.org/drawingml/2006/table">
            <a:tbl>
              <a:tblPr/>
              <a:tblGrid>
                <a:gridCol w="1592454">
                  <a:extLst>
                    <a:ext uri="{9D8B030D-6E8A-4147-A177-3AD203B41FA5}">
                      <a16:colId xmlns:a16="http://schemas.microsoft.com/office/drawing/2014/main" val="1886791170"/>
                    </a:ext>
                  </a:extLst>
                </a:gridCol>
              </a:tblGrid>
              <a:tr h="617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JavaScript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13903"/>
                  </a:ext>
                </a:extLst>
              </a:tr>
              <a:tr h="859439"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Understanding of best practices: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let and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const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Usage of arrays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Usage of object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2318"/>
                  </a:ext>
                </a:extLst>
              </a:tr>
              <a:tr h="1176977"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Add and Remove elements from the DOM without the need for a screen refresh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599061"/>
                  </a:ext>
                </a:extLst>
              </a:tr>
              <a:tr h="1019249"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Understanding of application name spacing and scopes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045204"/>
                  </a:ext>
                </a:extLst>
              </a:tr>
              <a:tr h="1024151"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Well maintained utility file(s)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Clear and concise loading of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javascript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Functions utilized correctly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60919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6C98DFD5-1B1B-D856-712A-FF8312F59B8F}"/>
              </a:ext>
            </a:extLst>
          </p:cNvPr>
          <p:cNvSpPr/>
          <p:nvPr/>
        </p:nvSpPr>
        <p:spPr>
          <a:xfrm>
            <a:off x="4374501" y="22224"/>
            <a:ext cx="3519872" cy="17041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Ensure all unchanged variables are const. Accessing and Creating arrays and objects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AFC6D6-8929-E8A2-A333-1617F8BBC646}"/>
              </a:ext>
            </a:extLst>
          </p:cNvPr>
          <p:cNvCxnSpPr>
            <a:cxnSpLocks/>
          </p:cNvCxnSpPr>
          <p:nvPr/>
        </p:nvCxnSpPr>
        <p:spPr>
          <a:xfrm flipV="1">
            <a:off x="2153154" y="1136073"/>
            <a:ext cx="2261010" cy="858982"/>
          </a:xfrm>
          <a:prstGeom prst="straightConnector1">
            <a:avLst/>
          </a:prstGeom>
          <a:ln w="1270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FC9AF7-6F42-1653-69E3-F26799E5AF08}"/>
              </a:ext>
            </a:extLst>
          </p:cNvPr>
          <p:cNvCxnSpPr>
            <a:cxnSpLocks/>
          </p:cNvCxnSpPr>
          <p:nvPr/>
        </p:nvCxnSpPr>
        <p:spPr>
          <a:xfrm>
            <a:off x="2070436" y="2854037"/>
            <a:ext cx="2067455" cy="0"/>
          </a:xfrm>
          <a:prstGeom prst="straightConnector1">
            <a:avLst/>
          </a:prstGeom>
          <a:ln w="1270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A5AB914-FAED-38FF-5601-DA4C8370875F}"/>
              </a:ext>
            </a:extLst>
          </p:cNvPr>
          <p:cNvSpPr/>
          <p:nvPr/>
        </p:nvSpPr>
        <p:spPr>
          <a:xfrm>
            <a:off x="4414163" y="1838039"/>
            <a:ext cx="3690745" cy="1524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This includes adding and removing from the DOM when building the page or augmenting the page with JS at any time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F87E0-8E1E-1451-38AE-B51626D4E6E3}"/>
              </a:ext>
            </a:extLst>
          </p:cNvPr>
          <p:cNvSpPr/>
          <p:nvPr/>
        </p:nvSpPr>
        <p:spPr>
          <a:xfrm>
            <a:off x="4414163" y="3539836"/>
            <a:ext cx="3690745" cy="1524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Week 10 </a:t>
            </a:r>
            <a:r>
              <a:rPr lang="en-IE" sz="1400" dirty="0" err="1">
                <a:solidFill>
                  <a:schemeClr val="tx1"/>
                </a:solidFill>
              </a:rPr>
              <a:t>Dotify</a:t>
            </a:r>
            <a:r>
              <a:rPr lang="en-IE" sz="1400" dirty="0">
                <a:solidFill>
                  <a:schemeClr val="tx1"/>
                </a:solidFill>
              </a:rPr>
              <a:t> </a:t>
            </a:r>
            <a:r>
              <a:rPr lang="en-IE" sz="1400" dirty="0" err="1">
                <a:solidFill>
                  <a:schemeClr val="tx1"/>
                </a:solidFill>
              </a:rPr>
              <a:t>datasource</a:t>
            </a:r>
            <a:r>
              <a:rPr lang="en-IE" sz="1400" dirty="0">
                <a:solidFill>
                  <a:schemeClr val="tx1"/>
                </a:solidFill>
              </a:rPr>
              <a:t> lab.  Even if you just create a weather application object and add functionality to it, this is then used on one or two pages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5C91F0-BD19-5282-5435-8F92784BFF93}"/>
              </a:ext>
            </a:extLst>
          </p:cNvPr>
          <p:cNvCxnSpPr>
            <a:cxnSpLocks/>
          </p:cNvCxnSpPr>
          <p:nvPr/>
        </p:nvCxnSpPr>
        <p:spPr>
          <a:xfrm>
            <a:off x="2070436" y="3994728"/>
            <a:ext cx="2343727" cy="614217"/>
          </a:xfrm>
          <a:prstGeom prst="straightConnector1">
            <a:avLst/>
          </a:prstGeom>
          <a:ln w="1270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377B851-05BD-7B46-06CE-FCE54188FA6F}"/>
              </a:ext>
            </a:extLst>
          </p:cNvPr>
          <p:cNvSpPr/>
          <p:nvPr/>
        </p:nvSpPr>
        <p:spPr>
          <a:xfrm>
            <a:off x="4414163" y="4969162"/>
            <a:ext cx="3930890" cy="188883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 utility file might contain functions reused and shared across pages.</a:t>
            </a:r>
            <a:br>
              <a:rPr lang="en-IE" sz="1400" dirty="0">
                <a:solidFill>
                  <a:schemeClr val="tx1"/>
                </a:solidFill>
              </a:rPr>
            </a:br>
            <a:r>
              <a:rPr lang="en-IE" sz="1400" dirty="0">
                <a:solidFill>
                  <a:schemeClr val="tx1"/>
                </a:solidFill>
              </a:rPr>
              <a:t>Use functions for iterating and mapping.</a:t>
            </a:r>
            <a:br>
              <a:rPr lang="en-IE" sz="1400" dirty="0">
                <a:solidFill>
                  <a:schemeClr val="tx1"/>
                </a:solidFill>
              </a:rPr>
            </a:br>
            <a:r>
              <a:rPr lang="en-IE" sz="1400" dirty="0">
                <a:solidFill>
                  <a:schemeClr val="tx1"/>
                </a:solidFill>
              </a:rPr>
              <a:t>You could also add utility functions to a utils object in the namespace object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70FC58-766D-47DB-F699-4B05AF901269}"/>
              </a:ext>
            </a:extLst>
          </p:cNvPr>
          <p:cNvCxnSpPr>
            <a:cxnSpLocks/>
          </p:cNvCxnSpPr>
          <p:nvPr/>
        </p:nvCxnSpPr>
        <p:spPr>
          <a:xfrm>
            <a:off x="2070436" y="5034688"/>
            <a:ext cx="2510800" cy="681805"/>
          </a:xfrm>
          <a:prstGeom prst="straightConnector1">
            <a:avLst/>
          </a:prstGeom>
          <a:ln w="1270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01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C98DFD5-1B1B-D856-712A-FF8312F59B8F}"/>
              </a:ext>
            </a:extLst>
          </p:cNvPr>
          <p:cNvSpPr/>
          <p:nvPr/>
        </p:nvSpPr>
        <p:spPr>
          <a:xfrm>
            <a:off x="8207592" y="133929"/>
            <a:ext cx="3519872" cy="17041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Clear directory structure, file names match a pattern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AFC6D6-8929-E8A2-A333-1617F8BBC646}"/>
              </a:ext>
            </a:extLst>
          </p:cNvPr>
          <p:cNvCxnSpPr>
            <a:cxnSpLocks/>
          </p:cNvCxnSpPr>
          <p:nvPr/>
        </p:nvCxnSpPr>
        <p:spPr>
          <a:xfrm flipV="1">
            <a:off x="7175835" y="1408548"/>
            <a:ext cx="1177371" cy="429491"/>
          </a:xfrm>
          <a:prstGeom prst="straightConnector1">
            <a:avLst/>
          </a:prstGeom>
          <a:ln w="1270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A5AB914-FAED-38FF-5601-DA4C8370875F}"/>
              </a:ext>
            </a:extLst>
          </p:cNvPr>
          <p:cNvSpPr/>
          <p:nvPr/>
        </p:nvSpPr>
        <p:spPr>
          <a:xfrm>
            <a:off x="8104908" y="2470728"/>
            <a:ext cx="3690745" cy="1524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Keeping CSS succinct (if any), JS is clear and concise, as is HTML. Correct indentation.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F87E0-8E1E-1451-38AE-B51626D4E6E3}"/>
              </a:ext>
            </a:extLst>
          </p:cNvPr>
          <p:cNvSpPr/>
          <p:nvPr/>
        </p:nvSpPr>
        <p:spPr>
          <a:xfrm>
            <a:off x="7853493" y="4559037"/>
            <a:ext cx="3690745" cy="1524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See week 12 presentation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77B851-05BD-7B46-06CE-FCE54188FA6F}"/>
              </a:ext>
            </a:extLst>
          </p:cNvPr>
          <p:cNvSpPr/>
          <p:nvPr/>
        </p:nvSpPr>
        <p:spPr>
          <a:xfrm>
            <a:off x="243677" y="3980461"/>
            <a:ext cx="3930890" cy="188883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Layered architecture such as Week 10 lab </a:t>
            </a:r>
            <a:r>
              <a:rPr lang="en-IE" sz="1400" dirty="0" err="1">
                <a:solidFill>
                  <a:schemeClr val="tx1"/>
                </a:solidFill>
              </a:rPr>
              <a:t>dotify</a:t>
            </a:r>
            <a:r>
              <a:rPr lang="en-IE" sz="1400" dirty="0">
                <a:solidFill>
                  <a:schemeClr val="tx1"/>
                </a:solidFill>
              </a:rPr>
              <a:t> </a:t>
            </a:r>
            <a:r>
              <a:rPr lang="en-IE" sz="1400" dirty="0" err="1">
                <a:solidFill>
                  <a:schemeClr val="tx1"/>
                </a:solidFill>
              </a:rPr>
              <a:t>datasource</a:t>
            </a:r>
            <a:r>
              <a:rPr lang="en-IE" sz="1400" dirty="0">
                <a:solidFill>
                  <a:schemeClr val="tx1"/>
                </a:solidFill>
              </a:rPr>
              <a:t> with the model removed from the view.  The view queries the model on multiple pages.</a:t>
            </a:r>
            <a:br>
              <a:rPr lang="en-IE" sz="1400" dirty="0">
                <a:solidFill>
                  <a:schemeClr val="tx1"/>
                </a:solidFill>
              </a:rPr>
            </a:br>
            <a:r>
              <a:rPr lang="en-IE" sz="1400" dirty="0">
                <a:solidFill>
                  <a:schemeClr val="tx1"/>
                </a:solidFill>
              </a:rPr>
              <a:t>We didn’t cover controllers so don’t worry about those.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7764B7-A790-7159-D1C3-A0EED97B0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05042"/>
              </p:ext>
            </p:extLst>
          </p:nvPr>
        </p:nvGraphicFramePr>
        <p:xfrm>
          <a:off x="5583381" y="809625"/>
          <a:ext cx="1592454" cy="4697031"/>
        </p:xfrm>
        <a:graphic>
          <a:graphicData uri="http://schemas.openxmlformats.org/drawingml/2006/table">
            <a:tbl>
              <a:tblPr/>
              <a:tblGrid>
                <a:gridCol w="1592454">
                  <a:extLst>
                    <a:ext uri="{9D8B030D-6E8A-4147-A177-3AD203B41FA5}">
                      <a16:colId xmlns:a16="http://schemas.microsoft.com/office/drawing/2014/main" val="950739542"/>
                    </a:ext>
                  </a:extLst>
                </a:gridCol>
              </a:tblGrid>
              <a:tr h="617215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Dev Experience 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78909"/>
                  </a:ext>
                </a:extLst>
              </a:tr>
              <a:tr h="859439"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Clearly laid out project structure – HTML, CSS and JavaScript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876252"/>
                  </a:ext>
                </a:extLst>
              </a:tr>
              <a:tr h="1176977"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DRY - Very little Repetition of HTML, JS and Styles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284582"/>
                  </a:ext>
                </a:extLst>
              </a:tr>
              <a:tr h="1019249"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Layered JavaScript Architecture - MVC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681621"/>
                  </a:ext>
                </a:extLst>
              </a:tr>
              <a:tr h="1024151"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Excellent README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153462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DC6D1C-7601-76A5-A9E1-575CC3274824}"/>
              </a:ext>
            </a:extLst>
          </p:cNvPr>
          <p:cNvCxnSpPr>
            <a:cxnSpLocks/>
          </p:cNvCxnSpPr>
          <p:nvPr/>
        </p:nvCxnSpPr>
        <p:spPr>
          <a:xfrm>
            <a:off x="7175835" y="2854037"/>
            <a:ext cx="1071154" cy="0"/>
          </a:xfrm>
          <a:prstGeom prst="straightConnector1">
            <a:avLst/>
          </a:prstGeom>
          <a:ln w="1270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FC1642-3EF5-C3C1-0781-9D138CDF4DD6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3598901" y="3980461"/>
            <a:ext cx="1984480" cy="276614"/>
          </a:xfrm>
          <a:prstGeom prst="straightConnector1">
            <a:avLst/>
          </a:prstGeom>
          <a:ln w="1270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5CF912-5FAA-0C4E-A63D-7268F975A850}"/>
              </a:ext>
            </a:extLst>
          </p:cNvPr>
          <p:cNvCxnSpPr>
            <a:cxnSpLocks/>
          </p:cNvCxnSpPr>
          <p:nvPr/>
        </p:nvCxnSpPr>
        <p:spPr>
          <a:xfrm>
            <a:off x="7175835" y="5307183"/>
            <a:ext cx="677658" cy="13854"/>
          </a:xfrm>
          <a:prstGeom prst="straightConnector1">
            <a:avLst/>
          </a:prstGeom>
          <a:ln w="1270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6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264805-AD08-A2BD-A538-53C981CBA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838767"/>
              </p:ext>
            </p:extLst>
          </p:nvPr>
        </p:nvGraphicFramePr>
        <p:xfrm>
          <a:off x="5190380" y="133929"/>
          <a:ext cx="1811240" cy="6576937"/>
        </p:xfrm>
        <a:graphic>
          <a:graphicData uri="http://schemas.openxmlformats.org/drawingml/2006/table">
            <a:tbl>
              <a:tblPr/>
              <a:tblGrid>
                <a:gridCol w="1811240">
                  <a:extLst>
                    <a:ext uri="{9D8B030D-6E8A-4147-A177-3AD203B41FA5}">
                      <a16:colId xmlns:a16="http://schemas.microsoft.com/office/drawing/2014/main" val="1540243997"/>
                    </a:ext>
                  </a:extLst>
                </a:gridCol>
              </a:tblGrid>
              <a:tr h="617215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Submission and Deployment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214405"/>
                  </a:ext>
                </a:extLst>
              </a:tr>
              <a:tr h="859439"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Zip file to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moodle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3959"/>
                  </a:ext>
                </a:extLst>
              </a:tr>
              <a:tr h="1176977"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+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github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repository link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+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github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commit history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OR</a:t>
                      </a:r>
                    </a:p>
                    <a:p>
                      <a:pPr algn="ctr"/>
                      <a:r>
                        <a:rPr lang="en-IE" sz="1100" dirty="0" err="1">
                          <a:effectLst/>
                          <a:latin typeface="+mn-lt"/>
                        </a:rPr>
                        <a:t>bulma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breadcrumb component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252886"/>
                  </a:ext>
                </a:extLst>
              </a:tr>
              <a:tr h="1019249"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+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github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tags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OR</a:t>
                      </a:r>
                    </a:p>
                    <a:p>
                      <a:pPr algn="ctr"/>
                      <a:r>
                        <a:rPr lang="en-IE" sz="1100" dirty="0" err="1">
                          <a:effectLst/>
                          <a:latin typeface="+mn-lt"/>
                        </a:rPr>
                        <a:t>bulma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dropdown component to select something (city?)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5493"/>
                  </a:ext>
                </a:extLst>
              </a:tr>
              <a:tr h="1024151"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+ Manual upload to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netlify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800005"/>
                  </a:ext>
                </a:extLst>
              </a:tr>
              <a:tr h="939953"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+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github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push deploys to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netlify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OR 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use the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bulma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modal to show weather info in a popup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818922"/>
                  </a:ext>
                </a:extLst>
              </a:tr>
              <a:tr h="939953"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26933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3C8F3A1D-5BC0-0050-1908-A25A6B699D2C}"/>
              </a:ext>
            </a:extLst>
          </p:cNvPr>
          <p:cNvSpPr/>
          <p:nvPr/>
        </p:nvSpPr>
        <p:spPr>
          <a:xfrm>
            <a:off x="8207592" y="133929"/>
            <a:ext cx="3519872" cy="17041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 single submission that contains reflection and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7D2117-F234-6C8C-B3C1-AE99DF7A3864}"/>
              </a:ext>
            </a:extLst>
          </p:cNvPr>
          <p:cNvCxnSpPr>
            <a:cxnSpLocks/>
          </p:cNvCxnSpPr>
          <p:nvPr/>
        </p:nvCxnSpPr>
        <p:spPr>
          <a:xfrm flipV="1">
            <a:off x="6975713" y="900547"/>
            <a:ext cx="1177371" cy="429491"/>
          </a:xfrm>
          <a:prstGeom prst="straightConnector1">
            <a:avLst/>
          </a:prstGeom>
          <a:ln w="1270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6568338-918B-4A31-B624-60FDB8CACE4E}"/>
              </a:ext>
            </a:extLst>
          </p:cNvPr>
          <p:cNvSpPr/>
          <p:nvPr/>
        </p:nvSpPr>
        <p:spPr>
          <a:xfrm>
            <a:off x="8017164" y="2198255"/>
            <a:ext cx="3778489" cy="179647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Add a file to the submission called </a:t>
            </a:r>
            <a:r>
              <a:rPr lang="en-IE" sz="1400" dirty="0" err="1">
                <a:solidFill>
                  <a:schemeClr val="tx1"/>
                </a:solidFill>
              </a:rPr>
              <a:t>git.md</a:t>
            </a:r>
            <a:r>
              <a:rPr lang="en-IE" sz="1400" dirty="0">
                <a:solidFill>
                  <a:schemeClr val="tx1"/>
                </a:solidFill>
              </a:rPr>
              <a:t> and add the repository link (you could temporarily add @</a:t>
            </a:r>
            <a:r>
              <a:rPr lang="en-IE" sz="1400" dirty="0" err="1">
                <a:solidFill>
                  <a:schemeClr val="tx1"/>
                </a:solidFill>
              </a:rPr>
              <a:t>johnrellis</a:t>
            </a:r>
            <a:r>
              <a:rPr lang="en-IE" sz="1400" dirty="0">
                <a:solidFill>
                  <a:schemeClr val="tx1"/>
                </a:solidFill>
              </a:rPr>
              <a:t> as a viewer so I can see it).</a:t>
            </a:r>
            <a:br>
              <a:rPr lang="en-IE" sz="1400" dirty="0">
                <a:solidFill>
                  <a:schemeClr val="tx1"/>
                </a:solidFill>
              </a:rPr>
            </a:br>
            <a:r>
              <a:rPr lang="en-IE" sz="1400" dirty="0">
                <a:solidFill>
                  <a:schemeClr val="tx1"/>
                </a:solidFill>
              </a:rPr>
              <a:t>OR use a </a:t>
            </a:r>
            <a:r>
              <a:rPr lang="en-IE" sz="1400" dirty="0" err="1">
                <a:solidFill>
                  <a:schemeClr val="tx1"/>
                </a:solidFill>
              </a:rPr>
              <a:t>bulma</a:t>
            </a:r>
            <a:r>
              <a:rPr lang="en-IE" sz="1400" dirty="0">
                <a:solidFill>
                  <a:schemeClr val="tx1"/>
                </a:solidFill>
              </a:rPr>
              <a:t> breadcrumb component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5A94F5-F3DC-2BFD-845E-DAD09E89E696}"/>
              </a:ext>
            </a:extLst>
          </p:cNvPr>
          <p:cNvCxnSpPr>
            <a:cxnSpLocks/>
          </p:cNvCxnSpPr>
          <p:nvPr/>
        </p:nvCxnSpPr>
        <p:spPr>
          <a:xfrm>
            <a:off x="7028821" y="2309091"/>
            <a:ext cx="1293143" cy="387927"/>
          </a:xfrm>
          <a:prstGeom prst="straightConnector1">
            <a:avLst/>
          </a:prstGeom>
          <a:ln w="1270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07BA5B-BCDE-F5FD-9D52-761DBC1CC199}"/>
              </a:ext>
            </a:extLst>
          </p:cNvPr>
          <p:cNvCxnSpPr>
            <a:cxnSpLocks/>
          </p:cNvCxnSpPr>
          <p:nvPr/>
        </p:nvCxnSpPr>
        <p:spPr>
          <a:xfrm flipH="1" flipV="1">
            <a:off x="4174836" y="2004291"/>
            <a:ext cx="1015544" cy="1126836"/>
          </a:xfrm>
          <a:prstGeom prst="straightConnector1">
            <a:avLst/>
          </a:prstGeom>
          <a:ln w="1270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D557B19-3692-54CB-76B4-48D64D2CD569}"/>
              </a:ext>
            </a:extLst>
          </p:cNvPr>
          <p:cNvSpPr/>
          <p:nvPr/>
        </p:nvSpPr>
        <p:spPr>
          <a:xfrm>
            <a:off x="606968" y="946728"/>
            <a:ext cx="3690745" cy="1524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Some meaningful tags with notes</a:t>
            </a:r>
            <a:br>
              <a:rPr lang="en-IE" sz="1400" dirty="0">
                <a:solidFill>
                  <a:schemeClr val="tx1"/>
                </a:solidFill>
              </a:rPr>
            </a:br>
            <a:r>
              <a:rPr lang="en-IE" sz="1400" dirty="0">
                <a:solidFill>
                  <a:schemeClr val="tx1"/>
                </a:solidFill>
              </a:rPr>
              <a:t>OR</a:t>
            </a:r>
            <a:br>
              <a:rPr lang="en-IE" sz="1400" dirty="0">
                <a:solidFill>
                  <a:schemeClr val="tx1"/>
                </a:solidFill>
              </a:rPr>
            </a:br>
            <a:r>
              <a:rPr lang="en-IE" sz="1400" dirty="0" err="1">
                <a:solidFill>
                  <a:schemeClr val="tx1"/>
                </a:solidFill>
              </a:rPr>
              <a:t>Bulma</a:t>
            </a:r>
            <a:r>
              <a:rPr lang="en-IE" sz="1400" dirty="0">
                <a:solidFill>
                  <a:schemeClr val="tx1"/>
                </a:solidFill>
              </a:rPr>
              <a:t> dropdown component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DC0894-6328-C44B-D12E-6ABBEFC46206}"/>
              </a:ext>
            </a:extLst>
          </p:cNvPr>
          <p:cNvCxnSpPr>
            <a:cxnSpLocks/>
          </p:cNvCxnSpPr>
          <p:nvPr/>
        </p:nvCxnSpPr>
        <p:spPr>
          <a:xfrm flipH="1" flipV="1">
            <a:off x="3984408" y="3994728"/>
            <a:ext cx="1178771" cy="392545"/>
          </a:xfrm>
          <a:prstGeom prst="straightConnector1">
            <a:avLst/>
          </a:prstGeom>
          <a:ln w="1270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B41EC9E-5E63-C0C8-C6A4-0DAD33FEC6B0}"/>
              </a:ext>
            </a:extLst>
          </p:cNvPr>
          <p:cNvSpPr/>
          <p:nvPr/>
        </p:nvSpPr>
        <p:spPr>
          <a:xfrm>
            <a:off x="293663" y="2974110"/>
            <a:ext cx="3690745" cy="1524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As assignment 1, upload to </a:t>
            </a:r>
            <a:r>
              <a:rPr lang="en-IE" sz="1400" dirty="0" err="1">
                <a:solidFill>
                  <a:schemeClr val="tx1"/>
                </a:solidFill>
              </a:rPr>
              <a:t>netlify</a:t>
            </a:r>
            <a:r>
              <a:rPr lang="en-IE" sz="1400" dirty="0">
                <a:solidFill>
                  <a:schemeClr val="tx1"/>
                </a:solidFill>
              </a:rPr>
              <a:t>.  </a:t>
            </a:r>
            <a:r>
              <a:rPr lang="en-IE" sz="1400" b="1" dirty="0">
                <a:solidFill>
                  <a:schemeClr val="tx1"/>
                </a:solidFill>
              </a:rPr>
              <a:t>Negative marks if this is not done.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9E3CBB-A0DB-1910-AAE1-B423F15E6810}"/>
              </a:ext>
            </a:extLst>
          </p:cNvPr>
          <p:cNvSpPr/>
          <p:nvPr/>
        </p:nvSpPr>
        <p:spPr>
          <a:xfrm>
            <a:off x="293663" y="5001492"/>
            <a:ext cx="3690745" cy="1524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Auto deploy from </a:t>
            </a:r>
            <a:r>
              <a:rPr lang="en-IE" sz="1400" dirty="0" err="1">
                <a:solidFill>
                  <a:schemeClr val="tx1"/>
                </a:solidFill>
              </a:rPr>
              <a:t>netlify</a:t>
            </a:r>
            <a:r>
              <a:rPr lang="en-IE" sz="1400" dirty="0">
                <a:solidFill>
                  <a:schemeClr val="tx1"/>
                </a:solidFill>
              </a:rPr>
              <a:t>, will require screenshots of </a:t>
            </a:r>
            <a:r>
              <a:rPr lang="en-IE" sz="1400" dirty="0" err="1">
                <a:solidFill>
                  <a:schemeClr val="tx1"/>
                </a:solidFill>
              </a:rPr>
              <a:t>netlify</a:t>
            </a:r>
            <a:r>
              <a:rPr lang="en-IE" sz="1400" dirty="0">
                <a:solidFill>
                  <a:schemeClr val="tx1"/>
                </a:solidFill>
              </a:rPr>
              <a:t> and </a:t>
            </a:r>
            <a:r>
              <a:rPr lang="en-IE" sz="1400" dirty="0" err="1">
                <a:solidFill>
                  <a:schemeClr val="tx1"/>
                </a:solidFill>
              </a:rPr>
              <a:t>github</a:t>
            </a:r>
            <a:r>
              <a:rPr lang="en-IE" sz="1400" dirty="0">
                <a:solidFill>
                  <a:schemeClr val="tx1"/>
                </a:solidFill>
              </a:rPr>
              <a:t> configuration in your submission. (obfuscate tokens)</a:t>
            </a:r>
            <a:br>
              <a:rPr lang="en-IE" sz="1400" dirty="0">
                <a:solidFill>
                  <a:schemeClr val="tx1"/>
                </a:solidFill>
              </a:rPr>
            </a:br>
            <a:r>
              <a:rPr lang="en-IE" sz="1400" dirty="0">
                <a:solidFill>
                  <a:schemeClr val="tx1"/>
                </a:solidFill>
              </a:rPr>
              <a:t>OR </a:t>
            </a:r>
            <a:br>
              <a:rPr lang="en-IE" sz="1400" dirty="0">
                <a:solidFill>
                  <a:schemeClr val="tx1"/>
                </a:solidFill>
              </a:rPr>
            </a:br>
            <a:r>
              <a:rPr lang="en-IE" sz="1400" dirty="0">
                <a:solidFill>
                  <a:schemeClr val="tx1"/>
                </a:solidFill>
              </a:rPr>
              <a:t>Use a </a:t>
            </a:r>
            <a:r>
              <a:rPr lang="en-IE" sz="1400" dirty="0" err="1">
                <a:solidFill>
                  <a:schemeClr val="tx1"/>
                </a:solidFill>
              </a:rPr>
              <a:t>bulma</a:t>
            </a:r>
            <a:r>
              <a:rPr lang="en-IE" sz="1400" dirty="0">
                <a:solidFill>
                  <a:schemeClr val="tx1"/>
                </a:solidFill>
              </a:rPr>
              <a:t> modal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1A253F-7792-5E7C-EB47-FC3B25E2A7F0}"/>
              </a:ext>
            </a:extLst>
          </p:cNvPr>
          <p:cNvCxnSpPr>
            <a:cxnSpLocks/>
          </p:cNvCxnSpPr>
          <p:nvPr/>
        </p:nvCxnSpPr>
        <p:spPr>
          <a:xfrm flipH="1">
            <a:off x="3833091" y="5232400"/>
            <a:ext cx="1357289" cy="175491"/>
          </a:xfrm>
          <a:prstGeom prst="straightConnector1">
            <a:avLst/>
          </a:prstGeom>
          <a:ln w="1270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0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1425CD1-901C-BB84-5CD7-7BEC60F259B3}"/>
              </a:ext>
            </a:extLst>
          </p:cNvPr>
          <p:cNvSpPr txBox="1"/>
          <p:nvPr/>
        </p:nvSpPr>
        <p:spPr>
          <a:xfrm>
            <a:off x="7425" y="2018515"/>
            <a:ext cx="12184576" cy="369332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A80D39-4F11-2309-B45C-BEC75C1F10D0}"/>
              </a:ext>
            </a:extLst>
          </p:cNvPr>
          <p:cNvSpPr txBox="1"/>
          <p:nvPr/>
        </p:nvSpPr>
        <p:spPr>
          <a:xfrm>
            <a:off x="1767764" y="2346530"/>
            <a:ext cx="8656472" cy="254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E" dirty="0">
                <a:solidFill>
                  <a:srgbClr val="00B0F0"/>
                </a:solidFill>
              </a:rPr>
              <a:t>The following pages give suggestions on working with data for each release</a:t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>These do not represent the only way to access the data of course</a:t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>There are more advanced ways, such as datastore</a:t>
            </a:r>
          </a:p>
          <a:p>
            <a:pPr>
              <a:lnSpc>
                <a:spcPct val="150000"/>
              </a:lnSpc>
            </a:pPr>
            <a:r>
              <a:rPr lang="en-IE" dirty="0">
                <a:solidFill>
                  <a:srgbClr val="00B0F0"/>
                </a:solidFill>
              </a:rPr>
              <a:t>There are also ways to get the index of the the day and hour and work from there</a:t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>BUT the following will show you how to access data with several other tips</a:t>
            </a:r>
          </a:p>
          <a:p>
            <a:pPr>
              <a:lnSpc>
                <a:spcPct val="150000"/>
              </a:lnSpc>
            </a:pPr>
            <a:r>
              <a:rPr lang="en-IE" dirty="0">
                <a:solidFill>
                  <a:srgbClr val="00B0F0"/>
                </a:solidFill>
              </a:rPr>
              <a:t>These do no indicate the only way, just “a” way, if you are not doing these, do not worry</a:t>
            </a:r>
          </a:p>
        </p:txBody>
      </p:sp>
    </p:spTree>
    <p:extLst>
      <p:ext uri="{BB962C8B-B14F-4D97-AF65-F5344CB8AC3E}">
        <p14:creationId xmlns:p14="http://schemas.microsoft.com/office/powerpoint/2010/main" val="82516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AD5EC3-5F46-F8FF-7FF5-DEB4433E64BF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133313"/>
          <a:ext cx="5395411" cy="1491929"/>
        </p:xfrm>
        <a:graphic>
          <a:graphicData uri="http://schemas.openxmlformats.org/drawingml/2006/table">
            <a:tbl>
              <a:tblPr/>
              <a:tblGrid>
                <a:gridCol w="1531089">
                  <a:extLst>
                    <a:ext uri="{9D8B030D-6E8A-4147-A177-3AD203B41FA5}">
                      <a16:colId xmlns:a16="http://schemas.microsoft.com/office/drawing/2014/main" val="1124965258"/>
                    </a:ext>
                  </a:extLst>
                </a:gridCol>
                <a:gridCol w="3864322">
                  <a:extLst>
                    <a:ext uri="{9D8B030D-6E8A-4147-A177-3AD203B41FA5}">
                      <a16:colId xmlns:a16="http://schemas.microsoft.com/office/drawing/2014/main" val="3304844070"/>
                    </a:ext>
                  </a:extLst>
                </a:gridCol>
              </a:tblGrid>
              <a:tr h="617215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Release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Release Features 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906680"/>
                  </a:ext>
                </a:extLst>
              </a:tr>
              <a:tr h="859439"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POC – 1 - City Focus 1</a:t>
                      </a:r>
                      <a:b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City with today’s weather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Weather Code Mapped to Correct Weather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Display City 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Clear it is today’s weather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Max Temp and Wind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1442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1425CD1-901C-BB84-5CD7-7BEC60F259B3}"/>
              </a:ext>
            </a:extLst>
          </p:cNvPr>
          <p:cNvSpPr txBox="1"/>
          <p:nvPr/>
        </p:nvSpPr>
        <p:spPr>
          <a:xfrm>
            <a:off x="7425" y="2018515"/>
            <a:ext cx="12184576" cy="3016210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00B0F0"/>
                </a:solidFill>
              </a:rPr>
              <a:t>Accessing data</a:t>
            </a: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dailyData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weatherData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berlin_daily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].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daily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weatherCodeToday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dailyData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weather_code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maxTempToday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dailyData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temperature_2m_max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maxTempTomorrow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dailyData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temperature_2m_max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https://tutors.dev/lab/wit-hdip-comp-sci-2024-web-dev-1/topic-11-dates-query-params-tables/unit-0/book-b-dates/02</a:t>
            </a:r>
            <a:endParaRPr lang="en-I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00B0F0"/>
                </a:solidFill>
              </a:rPr>
              <a:t>Weather Code Mapping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00B0F0"/>
                </a:solidFill>
              </a:rPr>
              <a:t>This could potentially be a handy util function – to map the weather code to the words/path to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https://tutors.dev/lab/wit-hdip-comp-sci-2024-web-dev-1/topic-11-dates-query-params-tables/unit-0/book-b-dates/02</a:t>
            </a:r>
            <a:endParaRPr lang="en-IE" sz="1400" dirty="0">
              <a:solidFill>
                <a:srgbClr val="00B0F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E" dirty="0">
              <a:solidFill>
                <a:srgbClr val="00B0F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661C62-1A3D-0CB4-B482-B83A2DE00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108" y="4747606"/>
            <a:ext cx="7772400" cy="197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4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1425CD1-901C-BB84-5CD7-7BEC60F259B3}"/>
              </a:ext>
            </a:extLst>
          </p:cNvPr>
          <p:cNvSpPr txBox="1"/>
          <p:nvPr/>
        </p:nvSpPr>
        <p:spPr>
          <a:xfrm>
            <a:off x="7425" y="2018515"/>
            <a:ext cx="12184576" cy="2769989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00B0F0"/>
                </a:solidFill>
              </a:rPr>
              <a:t>Accessing data</a:t>
            </a:r>
            <a:endParaRPr lang="en-IE" dirty="0"/>
          </a:p>
          <a:p>
            <a:pPr lvl="1"/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hourlyData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weatherData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berlin_hourly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].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hourly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weatherCodeMidnight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hourlyData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weather_code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];</a:t>
            </a:r>
          </a:p>
          <a:p>
            <a:pPr lvl="1"/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weatherCode1am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hourlyData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weather_code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];</a:t>
            </a:r>
          </a:p>
          <a:p>
            <a:pPr lvl="1"/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tempAt1am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hourlyData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temperature_2m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00B0F0"/>
                </a:solidFill>
              </a:rPr>
              <a:t>Current Hour from Browser - </a:t>
            </a:r>
            <a:r>
              <a:rPr lang="en-IE" dirty="0" err="1">
                <a:solidFill>
                  <a:srgbClr val="00B0F0"/>
                </a:solidFill>
              </a:rPr>
              <a:t>dayjs</a:t>
            </a:r>
            <a:r>
              <a:rPr lang="en-IE" dirty="0">
                <a:solidFill>
                  <a:srgbClr val="00B0F0"/>
                </a:solidFill>
              </a:rPr>
              <a:t>().hour();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https://tutors.dev/lab/wit-hdip-comp-sci-2024-web-dev-1/topic-11-dates-query-params-tables/unit-0/book-b-dates/02</a:t>
            </a:r>
            <a:endParaRPr lang="en-IE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>
              <a:solidFill>
                <a:srgbClr val="00B0F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E" dirty="0">
              <a:solidFill>
                <a:srgbClr val="00B0F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2BABDA-02DA-9628-D193-DA1012723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35819"/>
              </p:ext>
            </p:extLst>
          </p:nvPr>
        </p:nvGraphicFramePr>
        <p:xfrm>
          <a:off x="162897" y="79933"/>
          <a:ext cx="5395411" cy="1794192"/>
        </p:xfrm>
        <a:graphic>
          <a:graphicData uri="http://schemas.openxmlformats.org/drawingml/2006/table">
            <a:tbl>
              <a:tblPr/>
              <a:tblGrid>
                <a:gridCol w="1531089">
                  <a:extLst>
                    <a:ext uri="{9D8B030D-6E8A-4147-A177-3AD203B41FA5}">
                      <a16:colId xmlns:a16="http://schemas.microsoft.com/office/drawing/2014/main" val="1380991857"/>
                    </a:ext>
                  </a:extLst>
                </a:gridCol>
                <a:gridCol w="3864322">
                  <a:extLst>
                    <a:ext uri="{9D8B030D-6E8A-4147-A177-3AD203B41FA5}">
                      <a16:colId xmlns:a16="http://schemas.microsoft.com/office/drawing/2014/main" val="552835583"/>
                    </a:ext>
                  </a:extLst>
                </a:gridCol>
              </a:tblGrid>
              <a:tr h="617215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Release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Release Features 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505539"/>
                  </a:ext>
                </a:extLst>
              </a:tr>
              <a:tr h="1176977"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POC – 2 – City Focus 2</a:t>
                      </a:r>
                      <a:b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current hour’s weather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Added current hours forecast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Correctly mapped hourly weather code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Correct hour taken from browser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843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80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2063</Words>
  <Application>Microsoft Macintosh PowerPoint</Application>
  <PresentationFormat>Widescreen</PresentationFormat>
  <Paragraphs>258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Menlo</vt:lpstr>
      <vt:lpstr>Office Theme</vt:lpstr>
      <vt:lpstr>Assignment Clarifications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Marks for Technology &amp; Data</vt:lpstr>
      <vt:lpstr>Cutoff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Clarifications</dc:title>
  <dc:creator>John Rellis</dc:creator>
  <cp:lastModifiedBy>John Rellis</cp:lastModifiedBy>
  <cp:revision>17</cp:revision>
  <dcterms:created xsi:type="dcterms:W3CDTF">2024-05-01T12:16:02Z</dcterms:created>
  <dcterms:modified xsi:type="dcterms:W3CDTF">2024-05-01T13:55:37Z</dcterms:modified>
</cp:coreProperties>
</file>