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3" r:id="rId2"/>
    <p:sldId id="257" r:id="rId3"/>
    <p:sldId id="258" r:id="rId4"/>
    <p:sldId id="259" r:id="rId5"/>
    <p:sldId id="260" r:id="rId6"/>
    <p:sldId id="261" r:id="rId7"/>
    <p:sldId id="262" r:id="rId8"/>
    <p:sldId id="263" r:id="rId9"/>
    <p:sldId id="282" r:id="rId10"/>
    <p:sldId id="278" r:id="rId11"/>
    <p:sldId id="279" r:id="rId12"/>
    <p:sldId id="281"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Cascading Style Sheets (CSS) is a simple mechanism for adding style (e.g., fonts, </a:t>
            </a:r>
            <a:r>
              <a:rPr lang="en-GB" dirty="0" err="1"/>
              <a:t>colors</a:t>
            </a:r>
            <a:r>
              <a:rPr lang="en-GB" dirty="0"/>
              <a:t>, spacing) to Web documents. </a:t>
            </a:r>
          </a:p>
        </p:txBody>
      </p:sp>
    </p:spTree>
    <p:extLst>
      <p:ext uri="{BB962C8B-B14F-4D97-AF65-F5344CB8AC3E}">
        <p14:creationId xmlns:p14="http://schemas.microsoft.com/office/powerpoint/2010/main" val="192737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often Used in the &lt;head&gt; tag</a:t>
            </a:r>
          </a:p>
        </p:txBody>
      </p:sp>
    </p:spTree>
    <p:extLst>
      <p:ext uri="{BB962C8B-B14F-4D97-AF65-F5344CB8AC3E}">
        <p14:creationId xmlns:p14="http://schemas.microsoft.com/office/powerpoint/2010/main" val="368503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10058709" y="7975602"/>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23" name="Image"/>
          <p:cNvSpPr>
            <a:spLocks noGrp="1"/>
          </p:cNvSpPr>
          <p:nvPr>
            <p:ph type="pic" idx="13"/>
          </p:nvPr>
        </p:nvSpPr>
        <p:spPr>
          <a:xfrm>
            <a:off x="0" y="0"/>
            <a:ext cx="17340263" cy="7594600"/>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879657" y="7785100"/>
            <a:ext cx="7721836" cy="1701800"/>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10465120" y="8470900"/>
            <a:ext cx="6604202"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17340263" cy="97536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Line"/>
          <p:cNvSpPr/>
          <p:nvPr/>
        </p:nvSpPr>
        <p:spPr>
          <a:xfrm>
            <a:off x="863627" y="1968500"/>
            <a:ext cx="15613010" cy="0"/>
          </a:xfrm>
          <a:prstGeom prst="line">
            <a:avLst/>
          </a:prstGeom>
          <a:ln w="12700">
            <a:solidFill>
              <a:srgbClr val="888888"/>
            </a:solidFill>
            <a:miter/>
          </a:ln>
        </p:spPr>
        <p:txBody>
          <a:bodyPr lIns="45719" rIns="45719"/>
          <a:lstStyle/>
          <a:p>
            <a:pPr defTabSz="914400">
              <a:defRPr sz="4200">
                <a:latin typeface="Helvetica Neue"/>
                <a:ea typeface="Helvetica Neue"/>
                <a:cs typeface="Helvetica Neue"/>
                <a:sym typeface="Helvetica Neue"/>
              </a:defRPr>
            </a:pPr>
            <a:endParaRPr sz="4200"/>
          </a:p>
        </p:txBody>
      </p:sp>
      <p:sp>
        <p:nvSpPr>
          <p:cNvPr id="126" name="Slide Number"/>
          <p:cNvSpPr txBox="1">
            <a:spLocks noGrp="1"/>
          </p:cNvSpPr>
          <p:nvPr>
            <p:ph type="sldNum" sz="quarter" idx="2"/>
          </p:nvPr>
        </p:nvSpPr>
        <p:spPr>
          <a:xfrm>
            <a:off x="16462640" y="9194802"/>
            <a:ext cx="310339" cy="307775"/>
          </a:xfrm>
          <a:prstGeom prst="rect">
            <a:avLst/>
          </a:prstGeom>
        </p:spPr>
        <p:txBody>
          <a:bodyPr lIns="45719" tIns="45719" rIns="45719" bIns="45719" anchor="t"/>
          <a:lstStyle>
            <a:lvl1pPr defTabSz="9144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762024" y="3289300"/>
            <a:ext cx="15816216" cy="31750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762023" y="4864100"/>
            <a:ext cx="7112852"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42" name="Image"/>
          <p:cNvSpPr>
            <a:spLocks noGrp="1"/>
          </p:cNvSpPr>
          <p:nvPr>
            <p:ph type="pic" idx="13"/>
          </p:nvPr>
        </p:nvSpPr>
        <p:spPr>
          <a:xfrm>
            <a:off x="8670131" y="0"/>
            <a:ext cx="8670132" cy="975360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762023" y="1435100"/>
            <a:ext cx="7112217" cy="3175000"/>
          </a:xfrm>
          <a:prstGeom prst="rect">
            <a:avLst/>
          </a:prstGeom>
        </p:spPr>
        <p:txBody>
          <a:bodyPr/>
          <a:lstStyle/>
          <a:p>
            <a:r>
              <a:t>Title Text</a:t>
            </a:r>
          </a:p>
        </p:txBody>
      </p:sp>
      <p:sp>
        <p:nvSpPr>
          <p:cNvPr id="44" name="Body Level One…"/>
          <p:cNvSpPr txBox="1">
            <a:spLocks noGrp="1"/>
          </p:cNvSpPr>
          <p:nvPr>
            <p:ph type="body" sz="quarter" idx="1"/>
          </p:nvPr>
        </p:nvSpPr>
        <p:spPr>
          <a:xfrm>
            <a:off x="762023" y="5130800"/>
            <a:ext cx="7112217"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762023" y="1968502"/>
            <a:ext cx="6764732"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70" name="Image"/>
          <p:cNvSpPr>
            <a:spLocks noGrp="1"/>
          </p:cNvSpPr>
          <p:nvPr>
            <p:ph type="pic" idx="13"/>
          </p:nvPr>
        </p:nvSpPr>
        <p:spPr>
          <a:xfrm>
            <a:off x="8670131" y="0"/>
            <a:ext cx="8670132" cy="9753600"/>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762023" y="330200"/>
            <a:ext cx="6773540" cy="1397000"/>
          </a:xfrm>
          <a:prstGeom prst="rect">
            <a:avLst/>
          </a:prstGeom>
        </p:spPr>
        <p:txBody>
          <a:bodyPr/>
          <a:lstStyle/>
          <a:p>
            <a:r>
              <a:t>Title Text</a:t>
            </a:r>
          </a:p>
        </p:txBody>
      </p:sp>
      <p:sp>
        <p:nvSpPr>
          <p:cNvPr id="72" name="Body Level One…"/>
          <p:cNvSpPr txBox="1">
            <a:spLocks noGrp="1"/>
          </p:cNvSpPr>
          <p:nvPr>
            <p:ph type="body" sz="half" idx="1"/>
          </p:nvPr>
        </p:nvSpPr>
        <p:spPr>
          <a:xfrm>
            <a:off x="762023" y="2222500"/>
            <a:ext cx="677354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681013" y="9181564"/>
            <a:ext cx="320601" cy="318036"/>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1185370" y="889000"/>
            <a:ext cx="14952590" cy="7962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12073834" y="508003"/>
            <a:ext cx="171"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89" name="Line"/>
          <p:cNvSpPr/>
          <p:nvPr/>
        </p:nvSpPr>
        <p:spPr>
          <a:xfrm>
            <a:off x="12073831" y="4464053"/>
            <a:ext cx="4598144"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90" name="Image"/>
          <p:cNvSpPr>
            <a:spLocks noGrp="1"/>
          </p:cNvSpPr>
          <p:nvPr>
            <p:ph type="pic" sz="quarter" idx="13"/>
          </p:nvPr>
        </p:nvSpPr>
        <p:spPr>
          <a:xfrm>
            <a:off x="12293977" y="4622800"/>
            <a:ext cx="4368933" cy="3860800"/>
          </a:xfrm>
          <a:prstGeom prst="rect">
            <a:avLst/>
          </a:prstGeom>
        </p:spPr>
        <p:txBody>
          <a:bodyPr lIns="91439" tIns="45719" rIns="91439" bIns="45719">
            <a:noAutofit/>
          </a:bodyPr>
          <a:lstStyle/>
          <a:p>
            <a:endParaRPr/>
          </a:p>
        </p:txBody>
      </p:sp>
      <p:sp>
        <p:nvSpPr>
          <p:cNvPr id="91" name="Image"/>
          <p:cNvSpPr>
            <a:spLocks noGrp="1"/>
          </p:cNvSpPr>
          <p:nvPr>
            <p:ph type="pic" sz="quarter" idx="14"/>
          </p:nvPr>
        </p:nvSpPr>
        <p:spPr>
          <a:xfrm>
            <a:off x="12293977" y="508000"/>
            <a:ext cx="4368933" cy="3797300"/>
          </a:xfrm>
          <a:prstGeom prst="rect">
            <a:avLst/>
          </a:prstGeom>
        </p:spPr>
        <p:txBody>
          <a:bodyPr lIns="91439" tIns="45719" rIns="91439" bIns="45719">
            <a:noAutofit/>
          </a:bodyPr>
          <a:lstStyle/>
          <a:p>
            <a:endParaRPr/>
          </a:p>
        </p:txBody>
      </p:sp>
      <p:sp>
        <p:nvSpPr>
          <p:cNvPr id="92" name="Image"/>
          <p:cNvSpPr>
            <a:spLocks noGrp="1"/>
          </p:cNvSpPr>
          <p:nvPr>
            <p:ph type="pic" idx="15"/>
          </p:nvPr>
        </p:nvSpPr>
        <p:spPr>
          <a:xfrm>
            <a:off x="694288" y="508000"/>
            <a:ext cx="11159408" cy="7975600"/>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694288" y="8661400"/>
            <a:ext cx="11159408"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1693385" y="6362700"/>
            <a:ext cx="13953493"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1693385" y="4292600"/>
            <a:ext cx="13953493"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762023" y="1968503"/>
            <a:ext cx="15824625"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sz="1200"/>
          </a:p>
        </p:txBody>
      </p:sp>
      <p:sp>
        <p:nvSpPr>
          <p:cNvPr id="3" name="Title Text"/>
          <p:cNvSpPr txBox="1">
            <a:spLocks noGrp="1"/>
          </p:cNvSpPr>
          <p:nvPr>
            <p:ph type="title"/>
          </p:nvPr>
        </p:nvSpPr>
        <p:spPr>
          <a:xfrm>
            <a:off x="762024" y="330200"/>
            <a:ext cx="15816216"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762024" y="2222500"/>
            <a:ext cx="15816216" cy="666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6453531" y="9181564"/>
            <a:ext cx="320601" cy="318036"/>
          </a:xfrm>
          <a:prstGeom prst="rect">
            <a:avLst/>
          </a:prstGeom>
          <a:ln w="12700">
            <a:miter lim="400000"/>
          </a:ln>
        </p:spPr>
        <p:txBody>
          <a:bodyPr wrap="none" lIns="50800" tIns="50800" rIns="50800" bIns="50800" anchor="b">
            <a:sp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C49595-C114-4B8F-9AF7-63BABCCFEF6D}"/>
              </a:ext>
            </a:extLst>
          </p:cNvPr>
          <p:cNvPicPr>
            <a:picLocks noChangeAspect="1"/>
          </p:cNvPicPr>
          <p:nvPr/>
        </p:nvPicPr>
        <p:blipFill>
          <a:blip r:embed="rId2"/>
          <a:stretch>
            <a:fillRect/>
          </a:stretch>
        </p:blipFill>
        <p:spPr>
          <a:xfrm>
            <a:off x="421481" y="653960"/>
            <a:ext cx="16497300" cy="7296150"/>
          </a:xfrm>
          <a:prstGeom prst="rect">
            <a:avLst/>
          </a:prstGeom>
        </p:spPr>
      </p:pic>
    </p:spTree>
    <p:extLst>
      <p:ext uri="{BB962C8B-B14F-4D97-AF65-F5344CB8AC3E}">
        <p14:creationId xmlns:p14="http://schemas.microsoft.com/office/powerpoint/2010/main" val="404437597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246" name="A CSS Rule"/>
          <p:cNvSpPr txBox="1">
            <a:spLocks noGrp="1"/>
          </p:cNvSpPr>
          <p:nvPr>
            <p:ph type="title" idx="4294967295"/>
          </p:nvPr>
        </p:nvSpPr>
        <p:spPr>
          <a:prstGeom prst="rect">
            <a:avLst/>
          </a:prstGeom>
        </p:spPr>
        <p:txBody>
          <a:bodyPr/>
          <a:lstStyle>
            <a:lvl1pPr defTabSz="914400"/>
          </a:lstStyle>
          <a:p>
            <a:r>
              <a:t>A CSS Rule</a:t>
            </a:r>
          </a:p>
        </p:txBody>
      </p:sp>
      <p:sp>
        <p:nvSpPr>
          <p:cNvPr id="247" name="Body"/>
          <p:cNvSpPr txBox="1">
            <a:spLocks noGrp="1"/>
          </p:cNvSpPr>
          <p:nvPr>
            <p:ph type="body" idx="4294967295"/>
          </p:nvPr>
        </p:nvSpPr>
        <p:spPr>
          <a:xfrm>
            <a:off x="2739231"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endParaRPr/>
          </a:p>
        </p:txBody>
      </p:sp>
      <p:pic>
        <p:nvPicPr>
          <p:cNvPr id="248" name="image.png" descr="image.png"/>
          <p:cNvPicPr>
            <a:picLocks noChangeAspect="1"/>
          </p:cNvPicPr>
          <p:nvPr/>
        </p:nvPicPr>
        <p:blipFill>
          <a:blip r:embed="rId2">
            <a:extLst/>
          </a:blip>
          <a:stretch>
            <a:fillRect/>
          </a:stretch>
        </p:blipFill>
        <p:spPr>
          <a:xfrm>
            <a:off x="1973699" y="1727203"/>
            <a:ext cx="13243282" cy="6937951"/>
          </a:xfrm>
          <a:prstGeom prst="rect">
            <a:avLst/>
          </a:prstGeom>
          <a:ln w="12700">
            <a:miter lim="400000"/>
          </a:ln>
        </p:spPr>
      </p:pic>
      <p:sp>
        <p:nvSpPr>
          <p:cNvPr id="249" name="Rectangle"/>
          <p:cNvSpPr/>
          <p:nvPr/>
        </p:nvSpPr>
        <p:spPr>
          <a:xfrm>
            <a:off x="2447131" y="7632700"/>
            <a:ext cx="5359400" cy="1270000"/>
          </a:xfrm>
          <a:prstGeom prst="rect">
            <a:avLst/>
          </a:prstGeom>
          <a:solidFill>
            <a:srgbClr val="FFFFFF"/>
          </a:solidFill>
          <a:ln w="12700">
            <a:miter lim="400000"/>
          </a:ln>
        </p:spPr>
        <p:txBody>
          <a:bodyPr lIns="45719" rIns="45719"/>
          <a:lstStyle/>
          <a:p>
            <a:pPr defTabSz="914400">
              <a:defRPr sz="4200"/>
            </a:pPr>
            <a:endParaRPr sz="4200"/>
          </a:p>
        </p:txBody>
      </p:sp>
    </p:spTree>
    <p:extLst>
      <p:ext uri="{BB962C8B-B14F-4D97-AF65-F5344CB8AC3E}">
        <p14:creationId xmlns:p14="http://schemas.microsoft.com/office/powerpoint/2010/main" val="6244450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252" name="More Properties..."/>
          <p:cNvSpPr txBox="1">
            <a:spLocks noGrp="1"/>
          </p:cNvSpPr>
          <p:nvPr>
            <p:ph type="title" idx="4294967295"/>
          </p:nvPr>
        </p:nvSpPr>
        <p:spPr>
          <a:prstGeom prst="rect">
            <a:avLst/>
          </a:prstGeom>
        </p:spPr>
        <p:txBody>
          <a:bodyPr/>
          <a:lstStyle>
            <a:lvl1pPr defTabSz="914400"/>
          </a:lstStyle>
          <a:p>
            <a:r>
              <a:t>More Properties...</a:t>
            </a:r>
          </a:p>
        </p:txBody>
      </p:sp>
      <p:sp>
        <p:nvSpPr>
          <p:cNvPr id="253" name="You can add as many properties and values as you like in each CSS rule.…"/>
          <p:cNvSpPr txBox="1">
            <a:spLocks noGrp="1"/>
          </p:cNvSpPr>
          <p:nvPr>
            <p:ph type="body" idx="4294967295"/>
          </p:nvPr>
        </p:nvSpPr>
        <p:spPr>
          <a:xfrm>
            <a:off x="2739231"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r>
              <a:t>You can add as many properties and values as you like in each CSS rule. </a:t>
            </a:r>
          </a:p>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r>
              <a:t>To put a border around your paragraphs:</a:t>
            </a:r>
          </a:p>
        </p:txBody>
      </p:sp>
      <p:pic>
        <p:nvPicPr>
          <p:cNvPr id="254" name="image.png" descr="image.png"/>
          <p:cNvPicPr>
            <a:picLocks noChangeAspect="1"/>
          </p:cNvPicPr>
          <p:nvPr/>
        </p:nvPicPr>
        <p:blipFill>
          <a:blip r:embed="rId2">
            <a:extLst/>
          </a:blip>
          <a:stretch>
            <a:fillRect/>
          </a:stretch>
        </p:blipFill>
        <p:spPr>
          <a:xfrm>
            <a:off x="2012187" y="4635503"/>
            <a:ext cx="13827094" cy="3438723"/>
          </a:xfrm>
          <a:prstGeom prst="rect">
            <a:avLst/>
          </a:prstGeom>
          <a:ln w="12700">
            <a:miter lim="400000"/>
          </a:ln>
        </p:spPr>
      </p:pic>
    </p:spTree>
    <p:extLst>
      <p:ext uri="{BB962C8B-B14F-4D97-AF65-F5344CB8AC3E}">
        <p14:creationId xmlns:p14="http://schemas.microsoft.com/office/powerpoint/2010/main" val="7064226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C68BB4-234F-42BD-81F1-314675397B24}"/>
              </a:ext>
            </a:extLst>
          </p:cNvPr>
          <p:cNvPicPr>
            <a:picLocks noChangeAspect="1"/>
          </p:cNvPicPr>
          <p:nvPr/>
        </p:nvPicPr>
        <p:blipFill>
          <a:blip r:embed="rId2"/>
          <a:stretch>
            <a:fillRect/>
          </a:stretch>
        </p:blipFill>
        <p:spPr>
          <a:xfrm>
            <a:off x="2046746" y="1621756"/>
            <a:ext cx="6127044" cy="2372728"/>
          </a:xfrm>
          <a:prstGeom prst="rect">
            <a:avLst/>
          </a:prstGeom>
        </p:spPr>
      </p:pic>
      <p:sp>
        <p:nvSpPr>
          <p:cNvPr id="5" name="TextBox 4">
            <a:extLst>
              <a:ext uri="{FF2B5EF4-FFF2-40B4-BE49-F238E27FC236}">
                <a16:creationId xmlns:a16="http://schemas.microsoft.com/office/drawing/2014/main" id="{A4825B13-5D7F-47FE-8297-19AF7D26A08B}"/>
              </a:ext>
            </a:extLst>
          </p:cNvPr>
          <p:cNvSpPr txBox="1"/>
          <p:nvPr/>
        </p:nvSpPr>
        <p:spPr>
          <a:xfrm>
            <a:off x="1299411" y="4725064"/>
            <a:ext cx="15460579"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defTabSz="914400" eaLnBrk="0" fontAlgn="base">
              <a:spcBef>
                <a:spcPct val="0"/>
              </a:spcBef>
              <a:spcAft>
                <a:spcPct val="0"/>
              </a:spcAft>
            </a:pPr>
            <a:endParaRPr lang="en-US" altLang="en-US" sz="5400" dirty="0">
              <a:solidFill>
                <a:schemeClr val="tx1"/>
              </a:solidFill>
              <a:latin typeface="Arial" panose="020B0604020202020204" pitchFamily="34" charset="0"/>
            </a:endParaRPr>
          </a:p>
          <a:p>
            <a:pPr lvl="0" algn="l" defTabSz="914400" eaLnBrk="0" fontAlgn="base">
              <a:spcBef>
                <a:spcPct val="0"/>
              </a:spcBef>
              <a:spcAft>
                <a:spcPct val="0"/>
              </a:spcAft>
            </a:pPr>
            <a:r>
              <a:rPr lang="en-US" altLang="en-US" sz="2800" b="1" dirty="0">
                <a:solidFill>
                  <a:srgbClr val="FF0000"/>
                </a:solidFill>
                <a:highlight>
                  <a:srgbClr val="C0C0C0"/>
                </a:highlight>
                <a:latin typeface="Arial Unicode MS"/>
              </a:rPr>
              <a:t>p</a:t>
            </a:r>
            <a:r>
              <a:rPr lang="en-US" altLang="en-US" b="1" dirty="0">
                <a:solidFill>
                  <a:schemeClr val="tx1"/>
                </a:solidFill>
              </a:rPr>
              <a:t> </a:t>
            </a:r>
            <a:r>
              <a:rPr lang="en-US" altLang="en-US" dirty="0">
                <a:solidFill>
                  <a:schemeClr val="tx1"/>
                </a:solidFill>
              </a:rPr>
              <a:t>is a selector in CSS (it points to the HTML element you want to style: &lt;p&gt;). </a:t>
            </a:r>
          </a:p>
          <a:p>
            <a:pPr lvl="0" algn="l" defTabSz="914400" eaLnBrk="0" fontAlgn="base">
              <a:spcBef>
                <a:spcPct val="0"/>
              </a:spcBef>
              <a:spcAft>
                <a:spcPct val="0"/>
              </a:spcAft>
            </a:pPr>
            <a:r>
              <a:rPr lang="en-US" altLang="en-US" sz="2800" dirty="0">
                <a:solidFill>
                  <a:srgbClr val="FF0000"/>
                </a:solidFill>
                <a:highlight>
                  <a:srgbClr val="C0C0C0"/>
                </a:highlight>
                <a:latin typeface="Arial Unicode MS"/>
              </a:rPr>
              <a:t>color</a:t>
            </a:r>
            <a:r>
              <a:rPr lang="en-US" altLang="en-US" dirty="0">
                <a:solidFill>
                  <a:schemeClr val="tx1"/>
                </a:solidFill>
              </a:rPr>
              <a:t> is a property, and </a:t>
            </a:r>
            <a:r>
              <a:rPr lang="en-US" altLang="en-US" sz="2800" dirty="0">
                <a:solidFill>
                  <a:srgbClr val="FF0000"/>
                </a:solidFill>
                <a:highlight>
                  <a:srgbClr val="C0C0C0"/>
                </a:highlight>
                <a:latin typeface="Arial Unicode MS"/>
              </a:rPr>
              <a:t>red</a:t>
            </a:r>
            <a:r>
              <a:rPr lang="en-US" altLang="en-US" dirty="0">
                <a:solidFill>
                  <a:schemeClr val="tx1"/>
                </a:solidFill>
              </a:rPr>
              <a:t> is the property value</a:t>
            </a:r>
            <a:r>
              <a:rPr lang="en-US" altLang="en-US" sz="5400" dirty="0">
                <a:solidFill>
                  <a:schemeClr val="tx1"/>
                </a:solidFill>
                <a:latin typeface="Arial" panose="020B0604020202020204" pitchFamily="34" charset="0"/>
              </a:rPr>
              <a:t> </a:t>
            </a:r>
          </a:p>
          <a:p>
            <a:pPr lvl="0" algn="l" defTabSz="914400" eaLnBrk="0" fontAlgn="base">
              <a:spcBef>
                <a:spcPct val="0"/>
              </a:spcBef>
              <a:spcAft>
                <a:spcPct val="0"/>
              </a:spcAft>
            </a:pPr>
            <a:r>
              <a:rPr lang="en-US" altLang="en-US" sz="2800" dirty="0">
                <a:solidFill>
                  <a:srgbClr val="FF0000"/>
                </a:solidFill>
                <a:highlight>
                  <a:srgbClr val="C0C0C0"/>
                </a:highlight>
                <a:latin typeface="Arial Unicode MS"/>
              </a:rPr>
              <a:t>text-align</a:t>
            </a:r>
            <a:r>
              <a:rPr lang="en-US" altLang="en-US" dirty="0">
                <a:solidFill>
                  <a:schemeClr val="tx1"/>
                </a:solidFill>
              </a:rPr>
              <a:t> is a property, and </a:t>
            </a:r>
            <a:r>
              <a:rPr lang="en-US" altLang="en-US" sz="2800" dirty="0">
                <a:solidFill>
                  <a:srgbClr val="FF0000"/>
                </a:solidFill>
                <a:highlight>
                  <a:srgbClr val="C0C0C0"/>
                </a:highlight>
                <a:latin typeface="Arial Unicode MS"/>
              </a:rPr>
              <a:t>center</a:t>
            </a:r>
            <a:r>
              <a:rPr lang="en-US" altLang="en-US" dirty="0">
                <a:solidFill>
                  <a:srgbClr val="FF0000"/>
                </a:solidFill>
                <a:highlight>
                  <a:srgbClr val="C0C0C0"/>
                </a:highlight>
              </a:rPr>
              <a:t> </a:t>
            </a:r>
            <a:r>
              <a:rPr lang="en-US" altLang="en-US" dirty="0">
                <a:solidFill>
                  <a:schemeClr val="tx1"/>
                </a:solidFill>
              </a:rPr>
              <a:t>is the property value</a:t>
            </a:r>
            <a:r>
              <a:rPr lang="en-US" altLang="en-US" sz="5400" dirty="0">
                <a:solidFill>
                  <a:schemeClr val="tx1"/>
                </a:solidFill>
                <a:latin typeface="Arial" panose="020B0604020202020204" pitchFamily="34" charset="0"/>
              </a:rPr>
              <a:t> </a:t>
            </a:r>
          </a:p>
          <a:p>
            <a:pPr lvl="0" algn="l" defTabSz="914400" eaLnBrk="0" fontAlgn="base">
              <a:spcBef>
                <a:spcPct val="0"/>
              </a:spcBef>
              <a:spcAft>
                <a:spcPct val="0"/>
              </a:spcAft>
            </a:pPr>
            <a:endParaRPr lang="en-US" altLang="en-US" sz="5400" dirty="0">
              <a:solidFill>
                <a:schemeClr val="tx1"/>
              </a:solidFill>
              <a:latin typeface="Arial" panose="020B0604020202020204" pitchFamily="34" charset="0"/>
            </a:endParaRPr>
          </a:p>
          <a:p>
            <a:pPr marL="0" marR="0" indent="0" algn="ctr" defTabSz="5842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5495750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Screen Shot 2018-01-30 at 12.48.06.png" descr="Screen Shot 2018-01-30 at 12.48.06.png"/>
          <p:cNvPicPr>
            <a:picLocks noChangeAspect="1"/>
          </p:cNvPicPr>
          <p:nvPr/>
        </p:nvPicPr>
        <p:blipFill>
          <a:blip r:embed="rId2">
            <a:extLst/>
          </a:blip>
          <a:stretch>
            <a:fillRect/>
          </a:stretch>
        </p:blipFill>
        <p:spPr>
          <a:xfrm>
            <a:off x="2350144" y="2235916"/>
            <a:ext cx="7082370" cy="5281768"/>
          </a:xfrm>
          <a:prstGeom prst="rect">
            <a:avLst/>
          </a:prstGeom>
          <a:ln w="12700">
            <a:miter lim="400000"/>
          </a:ln>
        </p:spPr>
      </p:pic>
      <p:sp>
        <p:nvSpPr>
          <p:cNvPr id="181" name="Example"/>
          <p:cNvSpPr txBox="1"/>
          <p:nvPr/>
        </p:nvSpPr>
        <p:spPr>
          <a:xfrm>
            <a:off x="7885950" y="198475"/>
            <a:ext cx="179696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u="sng"/>
            </a:lvl1pPr>
          </a:lstStyle>
          <a:p>
            <a:r>
              <a:t>Example</a:t>
            </a:r>
          </a:p>
        </p:txBody>
      </p:sp>
      <p:sp>
        <p:nvSpPr>
          <p:cNvPr id="182" name="index.html"/>
          <p:cNvSpPr txBox="1"/>
          <p:nvPr/>
        </p:nvSpPr>
        <p:spPr>
          <a:xfrm>
            <a:off x="4825332" y="1449705"/>
            <a:ext cx="213199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index.html</a:t>
            </a:r>
          </a:p>
        </p:txBody>
      </p:sp>
      <p:grpSp>
        <p:nvGrpSpPr>
          <p:cNvPr id="185" name="Group"/>
          <p:cNvGrpSpPr/>
          <p:nvPr/>
        </p:nvGrpSpPr>
        <p:grpSpPr>
          <a:xfrm>
            <a:off x="9671406" y="1449708"/>
            <a:ext cx="5120126" cy="4799677"/>
            <a:chOff x="0" y="-4725"/>
            <a:chExt cx="5120125" cy="4799675"/>
          </a:xfrm>
        </p:grpSpPr>
        <p:pic>
          <p:nvPicPr>
            <p:cNvPr id="183" name="Screen Shot 2018-01-30 at 12.48.14.png" descr="Screen Shot 2018-01-30 at 12.48.14.png"/>
            <p:cNvPicPr>
              <a:picLocks noChangeAspect="1"/>
            </p:cNvPicPr>
            <p:nvPr/>
          </p:nvPicPr>
          <p:blipFill>
            <a:blip r:embed="rId3">
              <a:extLst/>
            </a:blip>
            <a:srcRect l="2309"/>
            <a:stretch>
              <a:fillRect/>
            </a:stretch>
          </p:blipFill>
          <p:spPr>
            <a:xfrm>
              <a:off x="0" y="768069"/>
              <a:ext cx="5120125" cy="4026881"/>
            </a:xfrm>
            <a:prstGeom prst="rect">
              <a:avLst/>
            </a:prstGeom>
            <a:ln w="12700" cap="flat">
              <a:noFill/>
              <a:miter lim="400000"/>
            </a:ln>
            <a:effectLst/>
          </p:spPr>
        </p:pic>
        <p:sp>
          <p:nvSpPr>
            <p:cNvPr id="184" name="style.css"/>
            <p:cNvSpPr txBox="1"/>
            <p:nvPr/>
          </p:nvSpPr>
          <p:spPr>
            <a:xfrm>
              <a:off x="1349131" y="-4725"/>
              <a:ext cx="1806584"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r>
                <a:t>style.css</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Image" descr="Image"/>
          <p:cNvPicPr>
            <a:picLocks noChangeAspect="1"/>
          </p:cNvPicPr>
          <p:nvPr/>
        </p:nvPicPr>
        <p:blipFill>
          <a:blip r:embed="rId2">
            <a:extLst/>
          </a:blip>
          <a:stretch>
            <a:fillRect/>
          </a:stretch>
        </p:blipFill>
        <p:spPr>
          <a:xfrm>
            <a:off x="3399634" y="1454348"/>
            <a:ext cx="11084769" cy="740237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Screen Shot 2018-01-30 at 12.48.14.png" descr="Screen Shot 2018-01-30 at 12.48.14.png"/>
          <p:cNvPicPr>
            <a:picLocks noChangeAspect="1"/>
          </p:cNvPicPr>
          <p:nvPr/>
        </p:nvPicPr>
        <p:blipFill>
          <a:blip r:embed="rId2">
            <a:extLst/>
          </a:blip>
          <a:srcRect l="2309"/>
          <a:stretch>
            <a:fillRect/>
          </a:stretch>
        </p:blipFill>
        <p:spPr>
          <a:xfrm>
            <a:off x="2891634" y="2368156"/>
            <a:ext cx="5120125" cy="4026881"/>
          </a:xfrm>
          <a:prstGeom prst="rect">
            <a:avLst/>
          </a:prstGeom>
          <a:ln w="12700">
            <a:miter lim="400000"/>
          </a:ln>
        </p:spPr>
      </p:pic>
      <p:sp>
        <p:nvSpPr>
          <p:cNvPr id="190" name="Two rules"/>
          <p:cNvSpPr txBox="1"/>
          <p:nvPr/>
        </p:nvSpPr>
        <p:spPr>
          <a:xfrm>
            <a:off x="9914731" y="3960872"/>
            <a:ext cx="5587850" cy="84125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4800"/>
            </a:lvl1pPr>
          </a:lstStyle>
          <a:p>
            <a:r>
              <a:t>Two rules</a:t>
            </a:r>
          </a:p>
        </p:txBody>
      </p:sp>
      <p:sp>
        <p:nvSpPr>
          <p:cNvPr id="191" name="Line"/>
          <p:cNvSpPr/>
          <p:nvPr/>
        </p:nvSpPr>
        <p:spPr>
          <a:xfrm flipH="1">
            <a:off x="6934362" y="4618799"/>
            <a:ext cx="2633039" cy="897778"/>
          </a:xfrm>
          <a:prstGeom prst="line">
            <a:avLst/>
          </a:prstGeom>
          <a:ln w="76200">
            <a:solidFill>
              <a:srgbClr val="ABABAB"/>
            </a:solidFill>
            <a:miter lim="400000"/>
            <a:tailEnd type="triangle"/>
          </a:ln>
        </p:spPr>
        <p:txBody>
          <a:bodyPr lIns="50800" tIns="50800" rIns="50800" bIns="50800" anchor="ctr"/>
          <a:lstStyle/>
          <a:p>
            <a:endParaRPr/>
          </a:p>
        </p:txBody>
      </p:sp>
      <p:sp>
        <p:nvSpPr>
          <p:cNvPr id="192" name="Line"/>
          <p:cNvSpPr/>
          <p:nvPr/>
        </p:nvSpPr>
        <p:spPr>
          <a:xfrm flipH="1" flipV="1">
            <a:off x="7893627" y="3867396"/>
            <a:ext cx="1805207" cy="526807"/>
          </a:xfrm>
          <a:prstGeom prst="line">
            <a:avLst/>
          </a:prstGeom>
          <a:ln w="76200">
            <a:solidFill>
              <a:srgbClr val="ABABAB"/>
            </a:solidFill>
            <a:miter lim="400000"/>
            <a:tailEnd type="triangle"/>
          </a:ln>
        </p:spPr>
        <p:txBody>
          <a:bodyPr lIns="50800" tIns="50800" rIns="50800" bIns="50800" anchor="ctr"/>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Screen Shot 2018-01-30 at 12.48.14.png" descr="Screen Shot 2018-01-30 at 12.48.14.png"/>
          <p:cNvPicPr>
            <a:picLocks noChangeAspect="1"/>
          </p:cNvPicPr>
          <p:nvPr/>
        </p:nvPicPr>
        <p:blipFill>
          <a:blip r:embed="rId2">
            <a:extLst/>
          </a:blip>
          <a:srcRect l="2309" b="43414"/>
          <a:stretch>
            <a:fillRect/>
          </a:stretch>
        </p:blipFill>
        <p:spPr>
          <a:xfrm>
            <a:off x="2265992" y="2368153"/>
            <a:ext cx="5120125" cy="2278646"/>
          </a:xfrm>
          <a:prstGeom prst="rect">
            <a:avLst/>
          </a:prstGeom>
          <a:ln w="12700">
            <a:miter lim="400000"/>
          </a:ln>
        </p:spPr>
      </p:pic>
      <p:sp>
        <p:nvSpPr>
          <p:cNvPr id="195" name="The first rule starts with an h1 selector, which means that it will apply its property values to the &lt;h1&gt; element. It contains three properties and their values:…"/>
          <p:cNvSpPr txBox="1"/>
          <p:nvPr/>
        </p:nvSpPr>
        <p:spPr>
          <a:xfrm>
            <a:off x="8549815" y="2171155"/>
            <a:ext cx="7307806" cy="56425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defRPr sz="3000"/>
            </a:pPr>
            <a:r>
              <a:rPr sz="3000" dirty="0"/>
              <a:t>The first rule starts with an h1 selector, which means that it will apply its property values to the &lt;h1&gt; element. It contains three properties and their values:</a:t>
            </a:r>
          </a:p>
          <a:p>
            <a:pPr algn="l">
              <a:defRPr sz="3000"/>
            </a:pPr>
            <a:endParaRPr sz="3000" dirty="0"/>
          </a:p>
          <a:p>
            <a:pPr marL="523522" indent="-523522" algn="l">
              <a:buSzPct val="100000"/>
              <a:buAutoNum type="arabicPeriod"/>
              <a:defRPr sz="3000"/>
            </a:pPr>
            <a:r>
              <a:rPr sz="3000" dirty="0"/>
              <a:t>The first one sets the text color to blue.</a:t>
            </a:r>
          </a:p>
          <a:p>
            <a:pPr marL="523522" indent="-523522" algn="l">
              <a:buSzPct val="100000"/>
              <a:buAutoNum type="arabicPeriod"/>
              <a:defRPr sz="3000"/>
            </a:pPr>
            <a:r>
              <a:rPr sz="3000" dirty="0"/>
              <a:t>The second sets the background color to yellow.</a:t>
            </a:r>
          </a:p>
          <a:p>
            <a:pPr marL="523522" indent="-523522" algn="l">
              <a:buSzPct val="100000"/>
              <a:buAutoNum type="arabicPeriod"/>
              <a:defRPr sz="3000"/>
            </a:pPr>
            <a:r>
              <a:rPr sz="3000" dirty="0"/>
              <a:t>The third one puts a border around the header that is 1 pixel wide, solid (not dotted, or dashed, etc.), and colored black.</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Screen Shot 2018-01-30 at 12.48.14.png" descr="Screen Shot 2018-01-30 at 12.48.14.png"/>
          <p:cNvPicPr>
            <a:picLocks noChangeAspect="1"/>
          </p:cNvPicPr>
          <p:nvPr/>
        </p:nvPicPr>
        <p:blipFill>
          <a:blip r:embed="rId2">
            <a:extLst/>
          </a:blip>
          <a:srcRect l="2309" t="56918"/>
          <a:stretch>
            <a:fillRect/>
          </a:stretch>
        </p:blipFill>
        <p:spPr>
          <a:xfrm>
            <a:off x="2073487" y="3141971"/>
            <a:ext cx="5120125" cy="1734829"/>
          </a:xfrm>
          <a:prstGeom prst="rect">
            <a:avLst/>
          </a:prstGeom>
          <a:ln w="12700">
            <a:miter lim="400000"/>
          </a:ln>
        </p:spPr>
      </p:pic>
      <p:sp>
        <p:nvSpPr>
          <p:cNvPr id="198" name="The second rule starts with a p selector, which means that it will apply its property values to the &lt;p&gt; element. It contains one declaration, which sets the text color to red."/>
          <p:cNvSpPr txBox="1"/>
          <p:nvPr/>
        </p:nvSpPr>
        <p:spPr>
          <a:xfrm>
            <a:off x="8670131" y="2933059"/>
            <a:ext cx="5587850" cy="311880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800"/>
            </a:lvl1pPr>
          </a:lstStyle>
          <a:p>
            <a:r>
              <a:rPr dirty="0"/>
              <a:t>The second rule starts with a p selector, which means that it will apply its property values to the &lt;p&gt; element. </a:t>
            </a:r>
            <a:endParaRPr lang="en-GB" dirty="0"/>
          </a:p>
          <a:p>
            <a:endParaRPr lang="en-GB" dirty="0"/>
          </a:p>
          <a:p>
            <a:r>
              <a:rPr dirty="0"/>
              <a:t>It contains one declaration, which sets the text color to red.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Screen Shot 2018-01-30 at 12.48.14.png" descr="Screen Shot 2018-01-30 at 12.48.14.png"/>
          <p:cNvPicPr>
            <a:picLocks noChangeAspect="1"/>
          </p:cNvPicPr>
          <p:nvPr/>
        </p:nvPicPr>
        <p:blipFill>
          <a:blip r:embed="rId2">
            <a:extLst/>
          </a:blip>
          <a:srcRect l="2309"/>
          <a:stretch>
            <a:fillRect/>
          </a:stretch>
        </p:blipFill>
        <p:spPr>
          <a:xfrm>
            <a:off x="2013329" y="2482359"/>
            <a:ext cx="5120125" cy="4026881"/>
          </a:xfrm>
          <a:prstGeom prst="rect">
            <a:avLst/>
          </a:prstGeom>
          <a:ln w="12700">
            <a:miter lim="400000"/>
          </a:ln>
        </p:spPr>
      </p:pic>
      <p:pic>
        <p:nvPicPr>
          <p:cNvPr id="201" name="Screen Shot 2018-01-30 at 12.48.06.png" descr="Screen Shot 2018-01-30 at 12.48.06.png"/>
          <p:cNvPicPr>
            <a:picLocks noChangeAspect="1"/>
          </p:cNvPicPr>
          <p:nvPr/>
        </p:nvPicPr>
        <p:blipFill>
          <a:blip r:embed="rId3">
            <a:extLst/>
          </a:blip>
          <a:srcRect r="2446"/>
          <a:stretch>
            <a:fillRect/>
          </a:stretch>
        </p:blipFill>
        <p:spPr>
          <a:xfrm>
            <a:off x="8670131" y="1975230"/>
            <a:ext cx="6909085" cy="5281768"/>
          </a:xfrm>
          <a:prstGeom prst="rect">
            <a:avLst/>
          </a:prstGeom>
          <a:ln w="12700">
            <a:miter lim="400000"/>
          </a:ln>
        </p:spPr>
      </p:pic>
      <p:sp>
        <p:nvSpPr>
          <p:cNvPr id="202" name="Rules Applied to HTML document"/>
          <p:cNvSpPr txBox="1"/>
          <p:nvPr/>
        </p:nvSpPr>
        <p:spPr>
          <a:xfrm>
            <a:off x="4573391" y="8184047"/>
            <a:ext cx="674383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Rules Applied to HTML document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Screen Shot 2018-01-30 at 12.48.06.png" descr="Screen Shot 2018-01-30 at 12.48.06.png"/>
          <p:cNvPicPr>
            <a:picLocks noChangeAspect="1"/>
          </p:cNvPicPr>
          <p:nvPr/>
        </p:nvPicPr>
        <p:blipFill>
          <a:blip r:embed="rId2">
            <a:extLst/>
          </a:blip>
          <a:srcRect r="2446"/>
          <a:stretch>
            <a:fillRect/>
          </a:stretch>
        </p:blipFill>
        <p:spPr>
          <a:xfrm>
            <a:off x="8992533" y="1830853"/>
            <a:ext cx="6909085" cy="5281768"/>
          </a:xfrm>
          <a:prstGeom prst="rect">
            <a:avLst/>
          </a:prstGeom>
          <a:ln w="12700">
            <a:miter lim="400000"/>
          </a:ln>
        </p:spPr>
      </p:pic>
      <p:sp>
        <p:nvSpPr>
          <p:cNvPr id="205" name="Browser Render"/>
          <p:cNvSpPr txBox="1"/>
          <p:nvPr/>
        </p:nvSpPr>
        <p:spPr>
          <a:xfrm>
            <a:off x="3521725" y="6617734"/>
            <a:ext cx="330218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Browser Render</a:t>
            </a:r>
          </a:p>
        </p:txBody>
      </p:sp>
      <p:pic>
        <p:nvPicPr>
          <p:cNvPr id="206" name="Image" descr="Image"/>
          <p:cNvPicPr>
            <a:picLocks noChangeAspect="1"/>
          </p:cNvPicPr>
          <p:nvPr/>
        </p:nvPicPr>
        <p:blipFill>
          <a:blip r:embed="rId3">
            <a:extLst/>
          </a:blip>
          <a:srcRect l="9589" t="33875" r="40247" b="20751"/>
          <a:stretch>
            <a:fillRect/>
          </a:stretch>
        </p:blipFill>
        <p:spPr>
          <a:xfrm>
            <a:off x="2392513" y="2971303"/>
            <a:ext cx="5560469" cy="3358712"/>
          </a:xfrm>
          <a:prstGeom prst="rect">
            <a:avLst/>
          </a:prstGeom>
          <a:ln w="12700">
            <a:solidFill>
              <a:srgbClr val="000000"/>
            </a:solidFill>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p:cNvGrpSpPr/>
          <p:nvPr/>
        </p:nvGrpSpPr>
        <p:grpSpPr>
          <a:xfrm>
            <a:off x="2078831" y="270845"/>
            <a:ext cx="13004800" cy="9008717"/>
            <a:chOff x="0" y="0"/>
            <a:chExt cx="13004800" cy="9008716"/>
          </a:xfrm>
        </p:grpSpPr>
        <p:pic>
          <p:nvPicPr>
            <p:cNvPr id="138" name="Screen Shot 2018-01-30 at 12.25.05.png" descr="Screen Shot 2018-01-30 at 12.25.05.png"/>
            <p:cNvPicPr>
              <a:picLocks noChangeAspect="1"/>
            </p:cNvPicPr>
            <p:nvPr/>
          </p:nvPicPr>
          <p:blipFill>
            <a:blip r:embed="rId2">
              <a:extLst/>
            </a:blip>
            <a:stretch>
              <a:fillRect/>
            </a:stretch>
          </p:blipFill>
          <p:spPr>
            <a:xfrm>
              <a:off x="0" y="0"/>
              <a:ext cx="13004800" cy="9008717"/>
            </a:xfrm>
            <a:prstGeom prst="rect">
              <a:avLst/>
            </a:prstGeom>
            <a:ln w="12700" cap="flat">
              <a:noFill/>
              <a:miter lim="400000"/>
            </a:ln>
            <a:effectLst/>
          </p:spPr>
        </p:pic>
        <p:sp>
          <p:nvSpPr>
            <p:cNvPr id="139" name="Square"/>
            <p:cNvSpPr/>
            <p:nvPr/>
          </p:nvSpPr>
          <p:spPr>
            <a:xfrm>
              <a:off x="571500" y="732457"/>
              <a:ext cx="1270000" cy="127000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a:solidFill>
                    <a:srgbClr val="FFFFFF"/>
                  </a:solidFill>
                </a:defRPr>
              </a:pPr>
              <a:endParaRPr/>
            </a:p>
          </p:txBody>
        </p:sp>
        <p:sp>
          <p:nvSpPr>
            <p:cNvPr id="140" name="Rectangle"/>
            <p:cNvSpPr/>
            <p:nvPr/>
          </p:nvSpPr>
          <p:spPr>
            <a:xfrm>
              <a:off x="254000" y="135557"/>
              <a:ext cx="2860477" cy="9598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a:solidFill>
                    <a:srgbClr val="FFFFFF"/>
                  </a:solidFill>
                </a:defRPr>
              </a:pPr>
              <a:endParaRP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How CSS Does it Work?"/>
          <p:cNvSpPr txBox="1"/>
          <p:nvPr/>
        </p:nvSpPr>
        <p:spPr>
          <a:xfrm>
            <a:off x="6221544" y="225783"/>
            <a:ext cx="489717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How CSS Does it Work?</a:t>
            </a:r>
          </a:p>
        </p:txBody>
      </p:sp>
      <p:pic>
        <p:nvPicPr>
          <p:cNvPr id="209" name="Screen Shot 2018-01-30 at 14.53.38.png" descr="Screen Shot 2018-01-30 at 14.53.38.png"/>
          <p:cNvPicPr>
            <a:picLocks noChangeAspect="1"/>
          </p:cNvPicPr>
          <p:nvPr/>
        </p:nvPicPr>
        <p:blipFill>
          <a:blip r:embed="rId2">
            <a:extLst/>
          </a:blip>
          <a:stretch>
            <a:fillRect/>
          </a:stretch>
        </p:blipFill>
        <p:spPr>
          <a:xfrm>
            <a:off x="2434431" y="1112479"/>
            <a:ext cx="13004800" cy="4778643"/>
          </a:xfrm>
          <a:prstGeom prst="rect">
            <a:avLst/>
          </a:prstGeom>
          <a:ln w="12700">
            <a:miter lim="400000"/>
          </a:ln>
        </p:spPr>
      </p:pic>
      <p:sp>
        <p:nvSpPr>
          <p:cNvPr id="210" name="The browser converts HTML and CSS into the DOM (Document Object Model). The DOM represents the document in the computer's memory. It combines the document's content with its style.…"/>
          <p:cNvSpPr txBox="1"/>
          <p:nvPr/>
        </p:nvSpPr>
        <p:spPr>
          <a:xfrm>
            <a:off x="2141621" y="6368519"/>
            <a:ext cx="13523495" cy="271869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673099" indent="-673099" algn="l">
              <a:buSzPct val="100000"/>
              <a:buAutoNum type="arabicPeriod"/>
              <a:defRPr sz="3400"/>
            </a:pPr>
            <a:r>
              <a:rPr sz="3400" dirty="0"/>
              <a:t>The browser converts HTML and CSS into the DOM (Document Object Model). The DOM represents the document in the computer's memory. It combines the document's content with its style.</a:t>
            </a:r>
          </a:p>
          <a:p>
            <a:pPr algn="l">
              <a:defRPr sz="3400"/>
            </a:pPr>
            <a:endParaRPr sz="3400" dirty="0"/>
          </a:p>
          <a:p>
            <a:pPr marL="673099" indent="-673099" algn="l">
              <a:buSzPct val="100000"/>
              <a:buAutoNum type="arabicPeriod" startAt="2"/>
              <a:defRPr sz="3400"/>
            </a:pPr>
            <a:r>
              <a:rPr sz="3400" dirty="0"/>
              <a:t>The browser displays the contents of the DOM.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213" name="&lt;link&gt; element"/>
          <p:cNvSpPr txBox="1">
            <a:spLocks noGrp="1"/>
          </p:cNvSpPr>
          <p:nvPr>
            <p:ph type="title" idx="4294967295"/>
          </p:nvPr>
        </p:nvSpPr>
        <p:spPr>
          <a:prstGeom prst="rect">
            <a:avLst/>
          </a:prstGeom>
        </p:spPr>
        <p:txBody>
          <a:bodyPr/>
          <a:lstStyle>
            <a:lvl1pPr defTabSz="914400"/>
          </a:lstStyle>
          <a:p>
            <a:r>
              <a:rPr dirty="0"/>
              <a:t>&lt;link&gt; element</a:t>
            </a:r>
          </a:p>
        </p:txBody>
      </p:sp>
      <p:pic>
        <p:nvPicPr>
          <p:cNvPr id="214" name="image.png" descr="image.png"/>
          <p:cNvPicPr>
            <a:picLocks noChangeAspect="1"/>
          </p:cNvPicPr>
          <p:nvPr/>
        </p:nvPicPr>
        <p:blipFill>
          <a:blip r:embed="rId3">
            <a:extLst/>
          </a:blip>
          <a:stretch>
            <a:fillRect/>
          </a:stretch>
        </p:blipFill>
        <p:spPr>
          <a:xfrm>
            <a:off x="2167731" y="2755903"/>
            <a:ext cx="13157200" cy="4366519"/>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217" name="One Stylesheet - Multiple html pages"/>
          <p:cNvSpPr txBox="1">
            <a:spLocks noGrp="1"/>
          </p:cNvSpPr>
          <p:nvPr>
            <p:ph type="title" idx="4294967295"/>
          </p:nvPr>
        </p:nvSpPr>
        <p:spPr>
          <a:prstGeom prst="rect">
            <a:avLst/>
          </a:prstGeom>
        </p:spPr>
        <p:txBody>
          <a:bodyPr/>
          <a:lstStyle>
            <a:lvl1pPr defTabSz="914400"/>
          </a:lstStyle>
          <a:p>
            <a:r>
              <a:t>One Stylesheet - Multiple html pages</a:t>
            </a:r>
          </a:p>
        </p:txBody>
      </p:sp>
      <p:sp>
        <p:nvSpPr>
          <p:cNvPr id="218" name="&lt;head&gt;…"/>
          <p:cNvSpPr txBox="1"/>
          <p:nvPr/>
        </p:nvSpPr>
        <p:spPr>
          <a:xfrm>
            <a:off x="4499076" y="3719664"/>
            <a:ext cx="6875365" cy="861774"/>
          </a:xfrm>
          <a:prstGeom prst="rect">
            <a:avLst/>
          </a:prstGeom>
          <a:solidFill>
            <a:srgbClr val="FFFFFF"/>
          </a:solidFill>
          <a:ln w="25400">
            <a:solidFill>
              <a:srgbClr val="BFBFBF"/>
            </a:solidFill>
          </a:ln>
          <a:extLst>
            <a:ext uri="{C572A759-6A51-4108-AA02-DFA0A04FC94B}">
              <ma14:wrappingTextBoxFlag xmlns:ma14="http://schemas.microsoft.com/office/mac/drawingml/2011/main" xmlns="" val="1"/>
            </a:ext>
          </a:extLst>
        </p:spPr>
        <p:txBody>
          <a:bodyPr wrap="square" lIns="0" tIns="0" rIns="0" bIns="0" anchor="b">
            <a:spAutoFit/>
          </a:bodyPr>
          <a:lstStyle/>
          <a:p>
            <a:pPr algn="l" defTabSz="914400">
              <a:defRPr sz="1400">
                <a:latin typeface="Monaco"/>
                <a:ea typeface="Monaco"/>
                <a:cs typeface="Monaco"/>
                <a:sym typeface="Monaco"/>
              </a:defRPr>
            </a:pPr>
            <a:r>
              <a:rPr sz="1400" dirty="0"/>
              <a:t>  </a:t>
            </a:r>
            <a:r>
              <a:rPr sz="1400" dirty="0">
                <a:solidFill>
                  <a:srgbClr val="008080"/>
                </a:solidFill>
              </a:rPr>
              <a:t>&lt;</a:t>
            </a:r>
            <a:r>
              <a:rPr sz="1400" dirty="0">
                <a:solidFill>
                  <a:srgbClr val="3F7F7F"/>
                </a:solidFill>
              </a:rPr>
              <a:t>head</a:t>
            </a:r>
            <a:r>
              <a:rPr sz="1400" dirty="0">
                <a:solidFill>
                  <a:srgbClr val="008080"/>
                </a:solidFill>
              </a:rPr>
              <a:t>&gt;</a:t>
            </a:r>
          </a:p>
          <a:p>
            <a:pPr algn="l" defTabSz="914400">
              <a:defRPr sz="1400">
                <a:latin typeface="Monaco"/>
                <a:ea typeface="Monaco"/>
                <a:cs typeface="Monaco"/>
                <a:sym typeface="Monaco"/>
              </a:defRPr>
            </a:pPr>
            <a:r>
              <a:rPr sz="1400" dirty="0"/>
              <a:t>    </a:t>
            </a:r>
            <a:r>
              <a:rPr sz="1400" dirty="0">
                <a:solidFill>
                  <a:srgbClr val="008080"/>
                </a:solidFill>
              </a:rPr>
              <a:t>&lt;</a:t>
            </a:r>
            <a:r>
              <a:rPr sz="1400" dirty="0">
                <a:solidFill>
                  <a:srgbClr val="3F7F7F"/>
                </a:solidFill>
              </a:rPr>
              <a:t>title</a:t>
            </a:r>
            <a:r>
              <a:rPr sz="1400" dirty="0">
                <a:solidFill>
                  <a:srgbClr val="008080"/>
                </a:solidFill>
              </a:rPr>
              <a:t>&gt;</a:t>
            </a:r>
            <a:r>
              <a:rPr sz="1400" dirty="0"/>
              <a:t>App Store</a:t>
            </a:r>
            <a:r>
              <a:rPr sz="1400" dirty="0">
                <a:solidFill>
                  <a:srgbClr val="008080"/>
                </a:solidFill>
              </a:rPr>
              <a:t>&lt;/</a:t>
            </a:r>
            <a:r>
              <a:rPr sz="1400" dirty="0">
                <a:solidFill>
                  <a:srgbClr val="3F7F7F"/>
                </a:solidFill>
              </a:rPr>
              <a:t>title</a:t>
            </a:r>
            <a:r>
              <a:rPr sz="1400" dirty="0">
                <a:solidFill>
                  <a:srgbClr val="008080"/>
                </a:solidFill>
              </a:rPr>
              <a:t>&gt;</a:t>
            </a:r>
          </a:p>
          <a:p>
            <a:pPr algn="l" defTabSz="914400">
              <a:defRPr sz="1400">
                <a:latin typeface="Monaco"/>
                <a:ea typeface="Monaco"/>
                <a:cs typeface="Monaco"/>
                <a:sym typeface="Monaco"/>
              </a:defRPr>
            </a:pPr>
            <a:r>
              <a:rPr sz="1400" dirty="0"/>
              <a:t>    </a:t>
            </a:r>
            <a:r>
              <a:rPr sz="1400" dirty="0">
                <a:solidFill>
                  <a:srgbClr val="008080"/>
                </a:solidFill>
              </a:rPr>
              <a:t>&lt;</a:t>
            </a:r>
            <a:r>
              <a:rPr sz="1400" dirty="0">
                <a:solidFill>
                  <a:srgbClr val="3F7F7F"/>
                </a:solidFill>
              </a:rPr>
              <a:t>link</a:t>
            </a:r>
            <a:r>
              <a:rPr sz="1400" dirty="0"/>
              <a:t> </a:t>
            </a:r>
            <a:r>
              <a:rPr sz="1400" dirty="0">
                <a:solidFill>
                  <a:srgbClr val="7F007F"/>
                </a:solidFill>
              </a:rPr>
              <a:t>type</a:t>
            </a:r>
            <a:r>
              <a:rPr sz="1400" dirty="0"/>
              <a:t>=</a:t>
            </a:r>
            <a:r>
              <a:rPr sz="1400" dirty="0">
                <a:solidFill>
                  <a:srgbClr val="2A00FF"/>
                </a:solidFill>
              </a:rPr>
              <a:t>"text/</a:t>
            </a:r>
            <a:r>
              <a:rPr sz="1400" dirty="0" err="1">
                <a:solidFill>
                  <a:srgbClr val="2A00FF"/>
                </a:solidFill>
              </a:rPr>
              <a:t>css</a:t>
            </a:r>
            <a:r>
              <a:rPr sz="1400" dirty="0">
                <a:solidFill>
                  <a:srgbClr val="2A00FF"/>
                </a:solidFill>
              </a:rPr>
              <a:t>"</a:t>
            </a:r>
            <a:r>
              <a:rPr sz="1400" dirty="0"/>
              <a:t> </a:t>
            </a:r>
            <a:r>
              <a:rPr sz="1400" dirty="0" err="1">
                <a:solidFill>
                  <a:srgbClr val="7F007F"/>
                </a:solidFill>
              </a:rPr>
              <a:t>rel</a:t>
            </a:r>
            <a:r>
              <a:rPr sz="1400" dirty="0"/>
              <a:t>=</a:t>
            </a:r>
            <a:r>
              <a:rPr sz="1400" dirty="0">
                <a:solidFill>
                  <a:srgbClr val="2A00FF"/>
                </a:solidFill>
              </a:rPr>
              <a:t>"stylesheet"</a:t>
            </a:r>
            <a:r>
              <a:rPr sz="1400" dirty="0"/>
              <a:t> </a:t>
            </a:r>
            <a:r>
              <a:rPr sz="1400" dirty="0" err="1">
                <a:solidFill>
                  <a:srgbClr val="7F007F"/>
                </a:solidFill>
              </a:rPr>
              <a:t>href</a:t>
            </a:r>
            <a:r>
              <a:rPr sz="1400" dirty="0"/>
              <a:t>=</a:t>
            </a:r>
            <a:r>
              <a:rPr sz="1400" dirty="0">
                <a:solidFill>
                  <a:srgbClr val="2A00FF"/>
                </a:solidFill>
              </a:rPr>
              <a:t>“style.css"</a:t>
            </a:r>
            <a:r>
              <a:rPr sz="1400" dirty="0"/>
              <a:t> </a:t>
            </a:r>
            <a:r>
              <a:rPr sz="1400" dirty="0">
                <a:solidFill>
                  <a:srgbClr val="008080"/>
                </a:solidFill>
              </a:rPr>
              <a:t>/&gt;</a:t>
            </a:r>
            <a:r>
              <a:rPr sz="1400" dirty="0"/>
              <a:t>      </a:t>
            </a:r>
          </a:p>
          <a:p>
            <a:pPr algn="l" defTabSz="914400">
              <a:defRPr sz="1400">
                <a:latin typeface="Monaco"/>
                <a:ea typeface="Monaco"/>
                <a:cs typeface="Monaco"/>
                <a:sym typeface="Monaco"/>
              </a:defRPr>
            </a:pPr>
            <a:r>
              <a:rPr sz="1400" dirty="0"/>
              <a:t>  </a:t>
            </a:r>
            <a:r>
              <a:rPr sz="1400" dirty="0">
                <a:solidFill>
                  <a:srgbClr val="008080"/>
                </a:solidFill>
              </a:rPr>
              <a:t>&lt;/</a:t>
            </a:r>
            <a:r>
              <a:rPr sz="1400" dirty="0">
                <a:solidFill>
                  <a:srgbClr val="2A00FF"/>
                </a:solidFill>
              </a:rPr>
              <a:t>head</a:t>
            </a:r>
            <a:r>
              <a:rPr sz="1400" dirty="0">
                <a:solidFill>
                  <a:srgbClr val="008080"/>
                </a:solidFill>
              </a:rPr>
              <a:t>&gt;</a:t>
            </a:r>
          </a:p>
        </p:txBody>
      </p:sp>
      <p:sp>
        <p:nvSpPr>
          <p:cNvPr id="219" name="&lt;head&gt;…"/>
          <p:cNvSpPr txBox="1"/>
          <p:nvPr/>
        </p:nvSpPr>
        <p:spPr>
          <a:xfrm>
            <a:off x="4512568" y="5399922"/>
            <a:ext cx="6848376" cy="861774"/>
          </a:xfrm>
          <a:prstGeom prst="rect">
            <a:avLst/>
          </a:prstGeom>
          <a:solidFill>
            <a:srgbClr val="FFFFFF"/>
          </a:solidFill>
          <a:ln w="25400">
            <a:solidFill>
              <a:srgbClr val="BFBFBF"/>
            </a:solidFill>
          </a:ln>
          <a:extLst>
            <a:ext uri="{C572A759-6A51-4108-AA02-DFA0A04FC94B}">
              <ma14:wrappingTextBoxFlag xmlns:ma14="http://schemas.microsoft.com/office/mac/drawingml/2011/main" xmlns="" val="1"/>
            </a:ext>
          </a:extLst>
        </p:spPr>
        <p:txBody>
          <a:bodyPr lIns="0" tIns="0" rIns="0" bIns="0" anchor="b">
            <a:spAutoFit/>
          </a:bodyPr>
          <a:lstStyle/>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head</a:t>
            </a:r>
            <a:r>
              <a:rPr sz="1400">
                <a:solidFill>
                  <a:srgbClr val="008080"/>
                </a:solidFill>
              </a:rPr>
              <a:t>&gt;</a:t>
            </a:r>
          </a:p>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title</a:t>
            </a:r>
            <a:r>
              <a:rPr sz="1400">
                <a:solidFill>
                  <a:srgbClr val="008080"/>
                </a:solidFill>
              </a:rPr>
              <a:t>&gt;</a:t>
            </a:r>
            <a:r>
              <a:rPr sz="1400"/>
              <a:t>Movies</a:t>
            </a:r>
            <a:r>
              <a:rPr sz="1400">
                <a:solidFill>
                  <a:srgbClr val="008080"/>
                </a:solidFill>
              </a:rPr>
              <a:t>&lt;/</a:t>
            </a:r>
            <a:r>
              <a:rPr sz="1400">
                <a:solidFill>
                  <a:srgbClr val="3F7F7F"/>
                </a:solidFill>
              </a:rPr>
              <a:t>title</a:t>
            </a:r>
            <a:r>
              <a:rPr sz="1400">
                <a:solidFill>
                  <a:srgbClr val="008080"/>
                </a:solidFill>
              </a:rPr>
              <a:t>&gt;</a:t>
            </a:r>
          </a:p>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link</a:t>
            </a:r>
            <a:r>
              <a:rPr sz="1400"/>
              <a:t> </a:t>
            </a:r>
            <a:r>
              <a:rPr sz="1400">
                <a:solidFill>
                  <a:srgbClr val="7F007F"/>
                </a:solidFill>
              </a:rPr>
              <a:t>type</a:t>
            </a:r>
            <a:r>
              <a:rPr sz="1400"/>
              <a:t>=</a:t>
            </a:r>
            <a:r>
              <a:rPr sz="1400">
                <a:solidFill>
                  <a:srgbClr val="2A00FF"/>
                </a:solidFill>
              </a:rPr>
              <a:t>"text/css"</a:t>
            </a:r>
            <a:r>
              <a:rPr sz="1400"/>
              <a:t> </a:t>
            </a:r>
            <a:r>
              <a:rPr sz="1400">
                <a:solidFill>
                  <a:srgbClr val="7F007F"/>
                </a:solidFill>
              </a:rPr>
              <a:t>rel</a:t>
            </a:r>
            <a:r>
              <a:rPr sz="1400"/>
              <a:t>=</a:t>
            </a:r>
            <a:r>
              <a:rPr sz="1400">
                <a:solidFill>
                  <a:srgbClr val="2A00FF"/>
                </a:solidFill>
              </a:rPr>
              <a:t>"stylesheet"</a:t>
            </a:r>
            <a:r>
              <a:rPr sz="1400"/>
              <a:t> </a:t>
            </a:r>
            <a:r>
              <a:rPr sz="1400">
                <a:solidFill>
                  <a:srgbClr val="7F007F"/>
                </a:solidFill>
              </a:rPr>
              <a:t>href</a:t>
            </a:r>
            <a:r>
              <a:rPr sz="1400"/>
              <a:t>=</a:t>
            </a:r>
            <a:r>
              <a:rPr sz="1400">
                <a:solidFill>
                  <a:srgbClr val="2A00FF"/>
                </a:solidFill>
              </a:rPr>
              <a:t>"style.css"</a:t>
            </a:r>
            <a:r>
              <a:rPr sz="1400"/>
              <a:t> </a:t>
            </a:r>
            <a:r>
              <a:rPr sz="1400">
                <a:solidFill>
                  <a:srgbClr val="008080"/>
                </a:solidFill>
              </a:rPr>
              <a:t>/&gt;</a:t>
            </a:r>
            <a:r>
              <a:rPr sz="1400"/>
              <a:t>      </a:t>
            </a:r>
          </a:p>
          <a:p>
            <a:pPr algn="l" defTabSz="914400">
              <a:defRPr sz="1400">
                <a:latin typeface="Monaco"/>
                <a:ea typeface="Monaco"/>
                <a:cs typeface="Monaco"/>
                <a:sym typeface="Monaco"/>
              </a:defRPr>
            </a:pPr>
            <a:r>
              <a:rPr sz="1400"/>
              <a:t>  </a:t>
            </a:r>
            <a:r>
              <a:rPr sz="1400">
                <a:solidFill>
                  <a:srgbClr val="008080"/>
                </a:solidFill>
              </a:rPr>
              <a:t>&lt;/</a:t>
            </a:r>
            <a:r>
              <a:rPr sz="1400">
                <a:solidFill>
                  <a:srgbClr val="2A00FF"/>
                </a:solidFill>
              </a:rPr>
              <a:t>head</a:t>
            </a:r>
            <a:r>
              <a:rPr sz="1400">
                <a:solidFill>
                  <a:srgbClr val="008080"/>
                </a:solidFill>
              </a:rPr>
              <a:t>&gt;</a:t>
            </a:r>
          </a:p>
        </p:txBody>
      </p:sp>
      <p:sp>
        <p:nvSpPr>
          <p:cNvPr id="220" name="&lt;head&gt;…"/>
          <p:cNvSpPr txBox="1"/>
          <p:nvPr/>
        </p:nvSpPr>
        <p:spPr>
          <a:xfrm>
            <a:off x="4545908" y="7428152"/>
            <a:ext cx="6781701" cy="861774"/>
          </a:xfrm>
          <a:prstGeom prst="rect">
            <a:avLst/>
          </a:prstGeom>
          <a:solidFill>
            <a:srgbClr val="FFFFFF"/>
          </a:solidFill>
          <a:ln w="25400">
            <a:solidFill>
              <a:srgbClr val="BFBFBF"/>
            </a:solidFill>
          </a:ln>
          <a:extLst>
            <a:ext uri="{C572A759-6A51-4108-AA02-DFA0A04FC94B}">
              <ma14:wrappingTextBoxFlag xmlns:ma14="http://schemas.microsoft.com/office/mac/drawingml/2011/main" xmlns="" val="1"/>
            </a:ext>
          </a:extLst>
        </p:spPr>
        <p:txBody>
          <a:bodyPr lIns="0" tIns="0" rIns="0" bIns="0" anchor="b">
            <a:spAutoFit/>
          </a:bodyPr>
          <a:lstStyle/>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head</a:t>
            </a:r>
            <a:r>
              <a:rPr sz="1400">
                <a:solidFill>
                  <a:srgbClr val="008080"/>
                </a:solidFill>
              </a:rPr>
              <a:t>&gt;</a:t>
            </a:r>
          </a:p>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title</a:t>
            </a:r>
            <a:r>
              <a:rPr sz="1400">
                <a:solidFill>
                  <a:srgbClr val="008080"/>
                </a:solidFill>
              </a:rPr>
              <a:t>&gt;</a:t>
            </a:r>
            <a:r>
              <a:rPr sz="1400"/>
              <a:t>Music</a:t>
            </a:r>
            <a:r>
              <a:rPr sz="1400">
                <a:solidFill>
                  <a:srgbClr val="008080"/>
                </a:solidFill>
              </a:rPr>
              <a:t>&lt;/</a:t>
            </a:r>
            <a:r>
              <a:rPr sz="1400">
                <a:solidFill>
                  <a:srgbClr val="3F7F7F"/>
                </a:solidFill>
              </a:rPr>
              <a:t>title</a:t>
            </a:r>
            <a:r>
              <a:rPr sz="1400">
                <a:solidFill>
                  <a:srgbClr val="008080"/>
                </a:solidFill>
              </a:rPr>
              <a:t>&gt;</a:t>
            </a:r>
          </a:p>
          <a:p>
            <a:pPr algn="l" defTabSz="914400">
              <a:defRPr sz="1400">
                <a:latin typeface="Monaco"/>
                <a:ea typeface="Monaco"/>
                <a:cs typeface="Monaco"/>
                <a:sym typeface="Monaco"/>
              </a:defRPr>
            </a:pPr>
            <a:r>
              <a:rPr sz="1400"/>
              <a:t>    </a:t>
            </a:r>
            <a:r>
              <a:rPr sz="1400">
                <a:solidFill>
                  <a:srgbClr val="008080"/>
                </a:solidFill>
              </a:rPr>
              <a:t>&lt;</a:t>
            </a:r>
            <a:r>
              <a:rPr sz="1400">
                <a:solidFill>
                  <a:srgbClr val="3F7F7F"/>
                </a:solidFill>
              </a:rPr>
              <a:t>link</a:t>
            </a:r>
            <a:r>
              <a:rPr sz="1400"/>
              <a:t> </a:t>
            </a:r>
            <a:r>
              <a:rPr sz="1400">
                <a:solidFill>
                  <a:srgbClr val="7F007F"/>
                </a:solidFill>
              </a:rPr>
              <a:t>type</a:t>
            </a:r>
            <a:r>
              <a:rPr sz="1400"/>
              <a:t>=</a:t>
            </a:r>
            <a:r>
              <a:rPr sz="1400">
                <a:solidFill>
                  <a:srgbClr val="2A00FF"/>
                </a:solidFill>
              </a:rPr>
              <a:t>"text/css"</a:t>
            </a:r>
            <a:r>
              <a:rPr sz="1400"/>
              <a:t> </a:t>
            </a:r>
            <a:r>
              <a:rPr sz="1400">
                <a:solidFill>
                  <a:srgbClr val="7F007F"/>
                </a:solidFill>
              </a:rPr>
              <a:t>rel</a:t>
            </a:r>
            <a:r>
              <a:rPr sz="1400"/>
              <a:t>=</a:t>
            </a:r>
            <a:r>
              <a:rPr sz="1400">
                <a:solidFill>
                  <a:srgbClr val="2A00FF"/>
                </a:solidFill>
              </a:rPr>
              <a:t>"stylesheet"</a:t>
            </a:r>
            <a:r>
              <a:rPr sz="1400"/>
              <a:t> </a:t>
            </a:r>
            <a:r>
              <a:rPr sz="1400">
                <a:solidFill>
                  <a:srgbClr val="7F007F"/>
                </a:solidFill>
              </a:rPr>
              <a:t>href</a:t>
            </a:r>
            <a:r>
              <a:rPr sz="1400"/>
              <a:t>=</a:t>
            </a:r>
            <a:r>
              <a:rPr sz="1400">
                <a:solidFill>
                  <a:srgbClr val="2A00FF"/>
                </a:solidFill>
              </a:rPr>
              <a:t>"style.css"</a:t>
            </a:r>
            <a:r>
              <a:rPr sz="1400"/>
              <a:t> </a:t>
            </a:r>
            <a:r>
              <a:rPr sz="1400">
                <a:solidFill>
                  <a:srgbClr val="008080"/>
                </a:solidFill>
              </a:rPr>
              <a:t>/&gt;</a:t>
            </a:r>
            <a:r>
              <a:rPr sz="1400"/>
              <a:t>      </a:t>
            </a:r>
          </a:p>
          <a:p>
            <a:pPr algn="l" defTabSz="914400">
              <a:defRPr sz="1400">
                <a:latin typeface="Monaco"/>
                <a:ea typeface="Monaco"/>
                <a:cs typeface="Monaco"/>
                <a:sym typeface="Monaco"/>
              </a:defRPr>
            </a:pPr>
            <a:r>
              <a:rPr sz="1400"/>
              <a:t>  </a:t>
            </a:r>
            <a:r>
              <a:rPr sz="1400">
                <a:solidFill>
                  <a:srgbClr val="008080"/>
                </a:solidFill>
              </a:rPr>
              <a:t>&lt;/</a:t>
            </a:r>
            <a:r>
              <a:rPr sz="1400">
                <a:solidFill>
                  <a:srgbClr val="2A00FF"/>
                </a:solidFill>
              </a:rPr>
              <a:t>head</a:t>
            </a:r>
            <a:r>
              <a:rPr sz="1400">
                <a:solidFill>
                  <a:srgbClr val="008080"/>
                </a:solidFill>
              </a:rPr>
              <a:t>&gt;</a:t>
            </a:r>
          </a:p>
        </p:txBody>
      </p:sp>
      <p:grpSp>
        <p:nvGrpSpPr>
          <p:cNvPr id="225" name="Group"/>
          <p:cNvGrpSpPr/>
          <p:nvPr/>
        </p:nvGrpSpPr>
        <p:grpSpPr>
          <a:xfrm>
            <a:off x="12437042" y="4581438"/>
            <a:ext cx="1692961" cy="1692961"/>
            <a:chOff x="0" y="0"/>
            <a:chExt cx="1692960" cy="1692960"/>
          </a:xfrm>
        </p:grpSpPr>
        <p:sp>
          <p:nvSpPr>
            <p:cNvPr id="221" name="Shape"/>
            <p:cNvSpPr/>
            <p:nvPr/>
          </p:nvSpPr>
          <p:spPr>
            <a:xfrm>
              <a:off x="0" y="0"/>
              <a:ext cx="1692961" cy="16929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000" y="21600"/>
                  </a:lnTo>
                  <a:lnTo>
                    <a:pt x="21600" y="18000"/>
                  </a:lnTo>
                  <a:lnTo>
                    <a:pt x="21600" y="0"/>
                  </a:lnTo>
                  <a:close/>
                </a:path>
              </a:pathLst>
            </a:custGeom>
            <a:solidFill>
              <a:srgbClr val="FFFFFF"/>
            </a:solidFill>
            <a:ln w="25400" cap="flat">
              <a:solidFill>
                <a:srgbClr val="BFBFBF"/>
              </a:solidFill>
              <a:prstDash val="solid"/>
              <a:round/>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endParaRPr sz="2800"/>
            </a:p>
          </p:txBody>
        </p:sp>
        <p:sp>
          <p:nvSpPr>
            <p:cNvPr id="222" name="Shape"/>
            <p:cNvSpPr/>
            <p:nvPr/>
          </p:nvSpPr>
          <p:spPr>
            <a:xfrm>
              <a:off x="1410800" y="1410800"/>
              <a:ext cx="282161" cy="282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592" y="738"/>
                  </a:lnTo>
                  <a:cubicBezTo>
                    <a:pt x="7752" y="4050"/>
                    <a:pt x="13500" y="4050"/>
                    <a:pt x="21600" y="0"/>
                  </a:cubicBezTo>
                  <a:close/>
                </a:path>
              </a:pathLst>
            </a:custGeom>
            <a:solidFill>
              <a:srgbClr val="CCCCCC"/>
            </a:solidFill>
            <a:ln w="12700" cap="flat">
              <a:noFill/>
              <a:miter lim="400000"/>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endParaRPr sz="2800"/>
            </a:p>
          </p:txBody>
        </p:sp>
        <p:sp>
          <p:nvSpPr>
            <p:cNvPr id="223" name="Line"/>
            <p:cNvSpPr/>
            <p:nvPr/>
          </p:nvSpPr>
          <p:spPr>
            <a:xfrm>
              <a:off x="1410800" y="1410800"/>
              <a:ext cx="282161" cy="2821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592" y="738"/>
                  </a:lnTo>
                  <a:cubicBezTo>
                    <a:pt x="7752" y="4050"/>
                    <a:pt x="13500" y="4050"/>
                    <a:pt x="21600" y="0"/>
                  </a:cubicBezTo>
                </a:path>
              </a:pathLst>
            </a:custGeom>
            <a:noFill/>
            <a:ln w="25400" cap="flat">
              <a:solidFill>
                <a:srgbClr val="BFBFBF"/>
              </a:solidFill>
              <a:prstDash val="solid"/>
              <a:round/>
            </a:ln>
            <a:effectLst/>
          </p:spPr>
          <p:txBody>
            <a:bodyPr wrap="square" lIns="45719" tIns="45719" rIns="45719" bIns="45719" numCol="1" anchor="ctr">
              <a:noAutofit/>
            </a:bodyPr>
            <a:lstStyle/>
            <a:p>
              <a:pPr algn="l" defTabSz="914400">
                <a:defRPr sz="2800">
                  <a:latin typeface="Helvetica Neue"/>
                  <a:ea typeface="Helvetica Neue"/>
                  <a:cs typeface="Helvetica Neue"/>
                  <a:sym typeface="Helvetica Neue"/>
                </a:defRPr>
              </a:pPr>
              <a:endParaRPr sz="2800"/>
            </a:p>
          </p:txBody>
        </p:sp>
        <p:sp>
          <p:nvSpPr>
            <p:cNvPr id="224" name="Style.css"/>
            <p:cNvSpPr txBox="1"/>
            <p:nvPr/>
          </p:nvSpPr>
          <p:spPr>
            <a:xfrm>
              <a:off x="0" y="480529"/>
              <a:ext cx="1692961" cy="5026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l" defTabSz="914400">
                <a:defRPr sz="2800">
                  <a:latin typeface="Helvetica Neue"/>
                  <a:ea typeface="Helvetica Neue"/>
                  <a:cs typeface="Helvetica Neue"/>
                  <a:sym typeface="Helvetica Neue"/>
                </a:defRPr>
              </a:lvl1pPr>
            </a:lstStyle>
            <a:p>
              <a:r>
                <a:t>Style.css</a:t>
              </a:r>
            </a:p>
          </p:txBody>
        </p:sp>
      </p:grpSp>
      <p:sp>
        <p:nvSpPr>
          <p:cNvPr id="226" name="Index.html"/>
          <p:cNvSpPr txBox="1"/>
          <p:nvPr/>
        </p:nvSpPr>
        <p:spPr>
          <a:xfrm>
            <a:off x="4503061" y="2707095"/>
            <a:ext cx="1004439"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914400">
              <a:defRPr sz="1600"/>
            </a:lvl1pPr>
          </a:lstStyle>
          <a:p>
            <a:r>
              <a:t>Index.html</a:t>
            </a:r>
          </a:p>
        </p:txBody>
      </p:sp>
      <p:sp>
        <p:nvSpPr>
          <p:cNvPr id="227" name="movies.html"/>
          <p:cNvSpPr txBox="1"/>
          <p:nvPr/>
        </p:nvSpPr>
        <p:spPr>
          <a:xfrm>
            <a:off x="4538193" y="4717795"/>
            <a:ext cx="1143901"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914400">
              <a:defRPr sz="1600"/>
            </a:lvl1pPr>
          </a:lstStyle>
          <a:p>
            <a:r>
              <a:t>movies.html</a:t>
            </a:r>
          </a:p>
        </p:txBody>
      </p:sp>
      <p:sp>
        <p:nvSpPr>
          <p:cNvPr id="228" name="music.html"/>
          <p:cNvSpPr txBox="1"/>
          <p:nvPr/>
        </p:nvSpPr>
        <p:spPr>
          <a:xfrm>
            <a:off x="4587886" y="6746024"/>
            <a:ext cx="1044515"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defTabSz="914400">
              <a:defRPr sz="1600"/>
            </a:lvl1pPr>
          </a:lstStyle>
          <a:p>
            <a:r>
              <a:t>music.html</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ules…"/>
          <p:cNvSpPr txBox="1"/>
          <p:nvPr/>
        </p:nvSpPr>
        <p:spPr>
          <a:xfrm>
            <a:off x="6964536" y="1412617"/>
            <a:ext cx="3411190" cy="67505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800"/>
            </a:pPr>
            <a:r>
              <a:rPr sz="4800"/>
              <a:t>Rules</a:t>
            </a:r>
          </a:p>
          <a:p>
            <a:pPr>
              <a:defRPr sz="4800"/>
            </a:pPr>
            <a:endParaRPr sz="4800"/>
          </a:p>
          <a:p>
            <a:pPr>
              <a:defRPr sz="4800"/>
            </a:pPr>
            <a:r>
              <a:rPr sz="4800"/>
              <a:t>Selectors</a:t>
            </a:r>
          </a:p>
          <a:p>
            <a:pPr>
              <a:defRPr sz="4800"/>
            </a:pPr>
            <a:endParaRPr sz="4800"/>
          </a:p>
          <a:p>
            <a:pPr>
              <a:defRPr sz="4800"/>
            </a:pPr>
            <a:r>
              <a:rPr sz="4800"/>
              <a:t>Declarations</a:t>
            </a:r>
          </a:p>
          <a:p>
            <a:pPr>
              <a:defRPr sz="4800"/>
            </a:pPr>
            <a:endParaRPr sz="4800"/>
          </a:p>
          <a:p>
            <a:pPr>
              <a:defRPr sz="4800"/>
            </a:pPr>
            <a:r>
              <a:rPr sz="4800"/>
              <a:t>Properties</a:t>
            </a:r>
          </a:p>
          <a:p>
            <a:pPr>
              <a:defRPr sz="4800"/>
            </a:pPr>
            <a:endParaRPr sz="4800"/>
          </a:p>
          <a:p>
            <a:pPr>
              <a:defRPr sz="4800"/>
            </a:pPr>
            <a:r>
              <a:rPr sz="4800"/>
              <a:t>Values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33" name="CSS Rule"/>
          <p:cNvSpPr txBox="1">
            <a:spLocks noGrp="1"/>
          </p:cNvSpPr>
          <p:nvPr>
            <p:ph type="title" idx="4294967295"/>
          </p:nvPr>
        </p:nvSpPr>
        <p:spPr>
          <a:prstGeom prst="rect">
            <a:avLst/>
          </a:prstGeom>
        </p:spPr>
        <p:txBody>
          <a:bodyPr/>
          <a:lstStyle>
            <a:lvl1pPr defTabSz="914400"/>
          </a:lstStyle>
          <a:p>
            <a:r>
              <a:t>CSS Rule</a:t>
            </a:r>
          </a:p>
        </p:txBody>
      </p:sp>
      <p:pic>
        <p:nvPicPr>
          <p:cNvPr id="234" name="image.png" descr="image.png"/>
          <p:cNvPicPr>
            <a:picLocks noChangeAspect="1"/>
          </p:cNvPicPr>
          <p:nvPr/>
        </p:nvPicPr>
        <p:blipFill>
          <a:blip r:embed="rId2">
            <a:extLst/>
          </a:blip>
          <a:stretch>
            <a:fillRect/>
          </a:stretch>
        </p:blipFill>
        <p:spPr>
          <a:xfrm>
            <a:off x="3628231" y="3733800"/>
            <a:ext cx="10375900" cy="3149600"/>
          </a:xfrm>
          <a:prstGeom prst="rect">
            <a:avLst/>
          </a:prstGeom>
          <a:ln w="12700">
            <a:solidFill>
              <a:srgbClr val="000000"/>
            </a:solidFill>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37" name="Selector and Declarations"/>
          <p:cNvSpPr txBox="1">
            <a:spLocks noGrp="1"/>
          </p:cNvSpPr>
          <p:nvPr>
            <p:ph type="title" idx="4294967295"/>
          </p:nvPr>
        </p:nvSpPr>
        <p:spPr>
          <a:prstGeom prst="rect">
            <a:avLst/>
          </a:prstGeom>
        </p:spPr>
        <p:txBody>
          <a:bodyPr/>
          <a:lstStyle>
            <a:lvl1pPr defTabSz="914400"/>
          </a:lstStyle>
          <a:p>
            <a:r>
              <a:t>Selector and Declarations</a:t>
            </a:r>
          </a:p>
        </p:txBody>
      </p:sp>
      <p:pic>
        <p:nvPicPr>
          <p:cNvPr id="238" name="image.png" descr="image.png"/>
          <p:cNvPicPr>
            <a:picLocks noChangeAspect="1"/>
          </p:cNvPicPr>
          <p:nvPr/>
        </p:nvPicPr>
        <p:blipFill>
          <a:blip r:embed="rId2">
            <a:extLst/>
          </a:blip>
          <a:stretch>
            <a:fillRect/>
          </a:stretch>
        </p:blipFill>
        <p:spPr>
          <a:xfrm>
            <a:off x="3780631" y="3276600"/>
            <a:ext cx="9258300" cy="3898900"/>
          </a:xfrm>
          <a:prstGeom prst="rect">
            <a:avLst/>
          </a:prstGeom>
          <a:ln w="12700">
            <a:solidFill>
              <a:srgbClr val="000000"/>
            </a:solid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lide Number"/>
          <p:cNvSpPr txBox="1">
            <a:spLocks noGrp="1"/>
          </p:cNvSpPr>
          <p:nvPr>
            <p:ph type="sldNum" sz="quarter" idx="2"/>
          </p:nvPr>
        </p:nvSpPr>
        <p:spPr>
          <a:xfrm>
            <a:off x="14455980" y="9194802"/>
            <a:ext cx="291103"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241" name="Properties &amp; Values"/>
          <p:cNvSpPr txBox="1">
            <a:spLocks noGrp="1"/>
          </p:cNvSpPr>
          <p:nvPr>
            <p:ph type="title" idx="4294967295"/>
          </p:nvPr>
        </p:nvSpPr>
        <p:spPr>
          <a:prstGeom prst="rect">
            <a:avLst/>
          </a:prstGeom>
        </p:spPr>
        <p:txBody>
          <a:bodyPr/>
          <a:lstStyle>
            <a:lvl1pPr defTabSz="914400"/>
          </a:lstStyle>
          <a:p>
            <a:r>
              <a:t>Properties &amp; Values</a:t>
            </a:r>
          </a:p>
        </p:txBody>
      </p:sp>
      <p:sp>
        <p:nvSpPr>
          <p:cNvPr id="242" name="Body"/>
          <p:cNvSpPr txBox="1">
            <a:spLocks noGrp="1"/>
          </p:cNvSpPr>
          <p:nvPr>
            <p:ph type="body" idx="4294967295"/>
          </p:nvPr>
        </p:nvSpPr>
        <p:spPr>
          <a:xfrm>
            <a:off x="2739231" y="2324100"/>
            <a:ext cx="11861800" cy="6565900"/>
          </a:xfrm>
          <a:prstGeom prst="rect">
            <a:avLst/>
          </a:prstGeom>
        </p:spPr>
        <p:txBody>
          <a:bodyPr/>
          <a:lstStyle/>
          <a:p>
            <a:pPr marL="266700" indent="-266700" defTabSz="914400">
              <a:spcBef>
                <a:spcPts val="4800"/>
              </a:spcBef>
              <a:buClr>
                <a:srgbClr val="000000"/>
              </a:buClr>
              <a:buSzPct val="100000"/>
              <a:defRPr sz="2600">
                <a:solidFill>
                  <a:srgbClr val="000000"/>
                </a:solidFill>
                <a:latin typeface="Helvetica Neue"/>
                <a:ea typeface="Helvetica Neue"/>
                <a:cs typeface="Helvetica Neue"/>
                <a:sym typeface="Helvetica Neue"/>
              </a:defRPr>
            </a:pPr>
            <a:endParaRPr/>
          </a:p>
        </p:txBody>
      </p:sp>
      <p:pic>
        <p:nvPicPr>
          <p:cNvPr id="243" name="image.png" descr="image.png"/>
          <p:cNvPicPr>
            <a:picLocks noChangeAspect="1"/>
          </p:cNvPicPr>
          <p:nvPr/>
        </p:nvPicPr>
        <p:blipFill>
          <a:blip r:embed="rId2">
            <a:extLst/>
          </a:blip>
          <a:stretch>
            <a:fillRect/>
          </a:stretch>
        </p:blipFill>
        <p:spPr>
          <a:xfrm>
            <a:off x="3920331" y="3365500"/>
            <a:ext cx="9029700" cy="3835400"/>
          </a:xfrm>
          <a:prstGeom prst="rect">
            <a:avLst/>
          </a:prstGeom>
          <a:ln w="12700">
            <a:solidFill>
              <a:srgbClr val="000000"/>
            </a:solid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xfrm>
            <a:off x="14555367" y="9194802"/>
            <a:ext cx="191717"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144" name="Markup, Style, Function"/>
          <p:cNvSpPr txBox="1">
            <a:spLocks noGrp="1"/>
          </p:cNvSpPr>
          <p:nvPr>
            <p:ph type="title" idx="4294967295"/>
          </p:nvPr>
        </p:nvSpPr>
        <p:spPr>
          <a:prstGeom prst="rect">
            <a:avLst/>
          </a:prstGeom>
        </p:spPr>
        <p:txBody>
          <a:bodyPr/>
          <a:lstStyle>
            <a:lvl1pPr defTabSz="914400"/>
          </a:lstStyle>
          <a:p>
            <a:r>
              <a:t>Markup, Style, Function</a:t>
            </a:r>
          </a:p>
        </p:txBody>
      </p:sp>
      <p:sp>
        <p:nvSpPr>
          <p:cNvPr id="145" name="Markup (XHTML, HTML)…"/>
          <p:cNvSpPr txBox="1">
            <a:spLocks noGrp="1"/>
          </p:cNvSpPr>
          <p:nvPr>
            <p:ph type="body" sz="half" idx="4294967295"/>
          </p:nvPr>
        </p:nvSpPr>
        <p:spPr>
          <a:xfrm>
            <a:off x="2993231" y="2131164"/>
            <a:ext cx="6654800" cy="7353301"/>
          </a:xfrm>
          <a:prstGeom prst="rect">
            <a:avLst/>
          </a:prstGeom>
        </p:spPr>
        <p:txBody>
          <a:bodyPr/>
          <a:lstStyle/>
          <a:p>
            <a:pPr marL="266700" indent="-266700" defTabSz="914400">
              <a:spcBef>
                <a:spcPts val="4800"/>
              </a:spcBef>
              <a:buClr>
                <a:srgbClr val="000000"/>
              </a:buClr>
              <a:buSzPct val="100000"/>
              <a:defRPr sz="3000">
                <a:solidFill>
                  <a:srgbClr val="000000"/>
                </a:solidFill>
                <a:latin typeface="Helvetica Neue"/>
                <a:ea typeface="Helvetica Neue"/>
                <a:cs typeface="Helvetica Neue"/>
                <a:sym typeface="Helvetica Neue"/>
              </a:defRPr>
            </a:pPr>
            <a:r>
              <a:t>Markup (XHTML, HTML)</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Structure</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Content</a:t>
            </a:r>
          </a:p>
          <a:p>
            <a:pPr marL="2667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Style (CSS)</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Style</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Presentation</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Appearance</a:t>
            </a:r>
          </a:p>
          <a:p>
            <a:pPr marL="266700"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Function (Javascript)</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Actions</a:t>
            </a:r>
          </a:p>
          <a:p>
            <a:pPr marL="711200" lvl="1" indent="-266700" defTabSz="914400">
              <a:spcBef>
                <a:spcPts val="2200"/>
              </a:spcBef>
              <a:buClr>
                <a:srgbClr val="000000"/>
              </a:buClr>
              <a:buSzPct val="100000"/>
              <a:defRPr sz="3000">
                <a:solidFill>
                  <a:srgbClr val="000000"/>
                </a:solidFill>
                <a:latin typeface="Helvetica Neue"/>
                <a:ea typeface="Helvetica Neue"/>
                <a:cs typeface="Helvetica Neue"/>
                <a:sym typeface="Helvetica Neue"/>
              </a:defRPr>
            </a:pPr>
            <a:r>
              <a:t>Manipulations</a:t>
            </a:r>
          </a:p>
        </p:txBody>
      </p:sp>
      <p:pic>
        <p:nvPicPr>
          <p:cNvPr id="146" name="image.png" descr="image.png"/>
          <p:cNvPicPr>
            <a:picLocks noChangeAspect="1"/>
          </p:cNvPicPr>
          <p:nvPr/>
        </p:nvPicPr>
        <p:blipFill>
          <a:blip r:embed="rId2">
            <a:extLst/>
          </a:blip>
          <a:stretch>
            <a:fillRect/>
          </a:stretch>
        </p:blipFill>
        <p:spPr>
          <a:xfrm>
            <a:off x="8992396" y="2552700"/>
            <a:ext cx="5416551" cy="52197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cNvSpPr txBox="1">
            <a:spLocks noGrp="1"/>
          </p:cNvSpPr>
          <p:nvPr>
            <p:ph type="sldNum" sz="quarter" idx="2"/>
          </p:nvPr>
        </p:nvSpPr>
        <p:spPr>
          <a:xfrm>
            <a:off x="14555367" y="9194802"/>
            <a:ext cx="191717"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149" name="Content, Presentation, Behavior"/>
          <p:cNvSpPr txBox="1">
            <a:spLocks noGrp="1"/>
          </p:cNvSpPr>
          <p:nvPr>
            <p:ph type="title" idx="4294967295"/>
          </p:nvPr>
        </p:nvSpPr>
        <p:spPr>
          <a:prstGeom prst="rect">
            <a:avLst/>
          </a:prstGeom>
        </p:spPr>
        <p:txBody>
          <a:bodyPr/>
          <a:lstStyle>
            <a:lvl1pPr defTabSz="914400"/>
          </a:lstStyle>
          <a:p>
            <a:r>
              <a:t>Content, Presentation, Behavior</a:t>
            </a:r>
          </a:p>
        </p:txBody>
      </p:sp>
      <p:sp>
        <p:nvSpPr>
          <p:cNvPr id="150" name="Content comprises the information the author wishes to convey to his or her audience, and is embedded within HTML or XHTML markup that defines its structure and semantics.…"/>
          <p:cNvSpPr txBox="1">
            <a:spLocks noGrp="1"/>
          </p:cNvSpPr>
          <p:nvPr>
            <p:ph type="body" sz="half" idx="4294967295"/>
          </p:nvPr>
        </p:nvSpPr>
        <p:spPr>
          <a:xfrm>
            <a:off x="2739231" y="2324100"/>
            <a:ext cx="6184900" cy="6565900"/>
          </a:xfrm>
          <a:prstGeom prst="rect">
            <a:avLst/>
          </a:prstGeom>
        </p:spPr>
        <p:txBody>
          <a:bodyPr/>
          <a:lstStyle/>
          <a:p>
            <a:pPr marL="266700" indent="-266700" defTabSz="914400">
              <a:spcBef>
                <a:spcPts val="4800"/>
              </a:spcBef>
              <a:buClr>
                <a:srgbClr val="000000"/>
              </a:buClr>
              <a:buSzPct val="100000"/>
              <a:defRPr sz="3000" b="1">
                <a:solidFill>
                  <a:srgbClr val="000000"/>
                </a:solidFill>
                <a:latin typeface="Helvetica Neue"/>
                <a:ea typeface="Helvetica Neue"/>
                <a:cs typeface="Helvetica Neue"/>
                <a:sym typeface="Helvetica Neue"/>
              </a:defRPr>
            </a:pPr>
            <a:r>
              <a:t>Content</a:t>
            </a:r>
            <a:r>
              <a:rPr b="0"/>
              <a:t> comprises the information the author wishes to convey to his or her audience, and is embedded within HTML or XHTML markup that defines its structure and semantics. </a:t>
            </a:r>
          </a:p>
          <a:p>
            <a:pPr marL="266700" indent="-266700" defTabSz="914400">
              <a:spcBef>
                <a:spcPts val="4800"/>
              </a:spcBef>
              <a:buClr>
                <a:srgbClr val="000000"/>
              </a:buClr>
              <a:buSzPct val="100000"/>
              <a:defRPr sz="3000">
                <a:solidFill>
                  <a:srgbClr val="000000"/>
                </a:solidFill>
                <a:latin typeface="Helvetica Neue"/>
                <a:ea typeface="Helvetica Neue"/>
                <a:cs typeface="Helvetica Neue"/>
                <a:sym typeface="Helvetica Neue"/>
              </a:defRPr>
            </a:pPr>
            <a:r>
              <a:t>Most of the content on the Web today is text, but content can also be provided through images, animations, sound, video, and whatever else an author wants to publish</a:t>
            </a:r>
          </a:p>
        </p:txBody>
      </p:sp>
      <p:pic>
        <p:nvPicPr>
          <p:cNvPr id="151" name="image.png" descr="image.png"/>
          <p:cNvPicPr>
            <a:picLocks noChangeAspect="1"/>
          </p:cNvPicPr>
          <p:nvPr/>
        </p:nvPicPr>
        <p:blipFill>
          <a:blip r:embed="rId2">
            <a:extLst/>
          </a:blip>
          <a:stretch>
            <a:fillRect/>
          </a:stretch>
        </p:blipFill>
        <p:spPr>
          <a:xfrm>
            <a:off x="9940131" y="3302003"/>
            <a:ext cx="4279900" cy="3154363"/>
          </a:xfrm>
          <a:prstGeom prst="rect">
            <a:avLst/>
          </a:prstGeom>
          <a:ln w="12700">
            <a:miter lim="400000"/>
          </a:ln>
        </p:spPr>
      </p:pic>
      <p:sp>
        <p:nvSpPr>
          <p:cNvPr id="152" name="Rounded Rectangle"/>
          <p:cNvSpPr/>
          <p:nvPr/>
        </p:nvSpPr>
        <p:spPr>
          <a:xfrm>
            <a:off x="762023" y="633664"/>
            <a:ext cx="2133600" cy="1270000"/>
          </a:xfrm>
          <a:prstGeom prst="roundRect">
            <a:avLst>
              <a:gd name="adj" fmla="val 15000"/>
            </a:avLst>
          </a:prstGeom>
          <a:ln w="25400">
            <a:solidFill>
              <a:srgbClr val="000000"/>
            </a:solidFill>
            <a:miter/>
          </a:ln>
        </p:spPr>
        <p:txBody>
          <a:bodyPr lIns="45719" rIns="45719"/>
          <a:lstStyle/>
          <a:p>
            <a:pPr defTabSz="914400">
              <a:defRPr sz="4200"/>
            </a:pPr>
            <a:endParaRPr sz="42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cNvSpPr txBox="1">
            <a:spLocks noGrp="1"/>
          </p:cNvSpPr>
          <p:nvPr>
            <p:ph type="sldNum" sz="quarter" idx="2"/>
          </p:nvPr>
        </p:nvSpPr>
        <p:spPr>
          <a:xfrm>
            <a:off x="14555367" y="9194802"/>
            <a:ext cx="191717"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155" name="Content, Presentation, Behavior"/>
          <p:cNvSpPr txBox="1">
            <a:spLocks noGrp="1"/>
          </p:cNvSpPr>
          <p:nvPr>
            <p:ph type="title" idx="4294967295"/>
          </p:nvPr>
        </p:nvSpPr>
        <p:spPr>
          <a:prstGeom prst="rect">
            <a:avLst/>
          </a:prstGeom>
        </p:spPr>
        <p:txBody>
          <a:bodyPr/>
          <a:lstStyle>
            <a:lvl1pPr defTabSz="914400"/>
          </a:lstStyle>
          <a:p>
            <a:r>
              <a:t>Content, Presentation, Behavior</a:t>
            </a:r>
          </a:p>
        </p:txBody>
      </p:sp>
      <p:sp>
        <p:nvSpPr>
          <p:cNvPr id="156" name="Presentation defines how the content will appear to a human being who accesses the document in one way or another…"/>
          <p:cNvSpPr txBox="1">
            <a:spLocks noGrp="1"/>
          </p:cNvSpPr>
          <p:nvPr>
            <p:ph type="body" sz="half" idx="4294967295"/>
          </p:nvPr>
        </p:nvSpPr>
        <p:spPr>
          <a:xfrm>
            <a:off x="2802731" y="2324100"/>
            <a:ext cx="6184900" cy="6565900"/>
          </a:xfrm>
          <a:prstGeom prst="rect">
            <a:avLst/>
          </a:prstGeom>
        </p:spPr>
        <p:txBody>
          <a:bodyPr>
            <a:normAutofit lnSpcReduction="10000"/>
          </a:bodyPr>
          <a:lstStyle/>
          <a:p>
            <a:pPr marL="264033" indent="-264033" defTabSz="905255">
              <a:spcBef>
                <a:spcPts val="4700"/>
              </a:spcBef>
              <a:buClr>
                <a:srgbClr val="000000"/>
              </a:buClr>
              <a:buSzPct val="100000"/>
              <a:defRPr sz="2970" b="1">
                <a:solidFill>
                  <a:srgbClr val="000000"/>
                </a:solidFill>
                <a:latin typeface="Helvetica Neue"/>
                <a:ea typeface="Helvetica Neue"/>
                <a:cs typeface="Helvetica Neue"/>
                <a:sym typeface="Helvetica Neue"/>
              </a:defRPr>
            </a:pPr>
            <a:r>
              <a:t>Presentation </a:t>
            </a:r>
            <a:r>
              <a:rPr b="0"/>
              <a:t>defines how the content will appear to a human being who accesses the document in one way or another</a:t>
            </a:r>
          </a:p>
          <a:p>
            <a:pPr marL="264033" indent="-264033" defTabSz="905255">
              <a:spcBef>
                <a:spcPts val="4700"/>
              </a:spcBef>
              <a:buClr>
                <a:srgbClr val="000000"/>
              </a:buClr>
              <a:buSzPct val="100000"/>
              <a:defRPr sz="2970">
                <a:solidFill>
                  <a:srgbClr val="000000"/>
                </a:solidFill>
                <a:latin typeface="Helvetica Neue"/>
                <a:ea typeface="Helvetica Neue"/>
                <a:cs typeface="Helvetica Neue"/>
                <a:sym typeface="Helvetica Neue"/>
              </a:defRPr>
            </a:pPr>
            <a:r>
              <a:t>The conventional way to view a web page is with a regular web browser, of course, but that’s only one of many possible access methods. For example, content can also be converted to synthetic speech for users who have impaired vision or reading difficulties</a:t>
            </a:r>
          </a:p>
        </p:txBody>
      </p:sp>
      <p:pic>
        <p:nvPicPr>
          <p:cNvPr id="157" name="image.png" descr="image.png"/>
          <p:cNvPicPr>
            <a:picLocks noChangeAspect="1"/>
          </p:cNvPicPr>
          <p:nvPr/>
        </p:nvPicPr>
        <p:blipFill>
          <a:blip r:embed="rId2">
            <a:extLst/>
          </a:blip>
          <a:stretch>
            <a:fillRect/>
          </a:stretch>
        </p:blipFill>
        <p:spPr>
          <a:xfrm>
            <a:off x="9940131" y="3302003"/>
            <a:ext cx="4279900" cy="3154363"/>
          </a:xfrm>
          <a:prstGeom prst="rect">
            <a:avLst/>
          </a:prstGeom>
          <a:ln w="12700">
            <a:miter lim="400000"/>
          </a:ln>
        </p:spPr>
      </p:pic>
      <p:sp>
        <p:nvSpPr>
          <p:cNvPr id="158" name="Rounded Rectangle"/>
          <p:cNvSpPr/>
          <p:nvPr/>
        </p:nvSpPr>
        <p:spPr>
          <a:xfrm>
            <a:off x="2802731" y="755650"/>
            <a:ext cx="3289300" cy="1270000"/>
          </a:xfrm>
          <a:prstGeom prst="roundRect">
            <a:avLst>
              <a:gd name="adj" fmla="val 15000"/>
            </a:avLst>
          </a:prstGeom>
          <a:ln w="25400">
            <a:solidFill>
              <a:srgbClr val="000000"/>
            </a:solidFill>
            <a:miter/>
          </a:ln>
        </p:spPr>
        <p:txBody>
          <a:bodyPr lIns="45719" rIns="45719"/>
          <a:lstStyle/>
          <a:p>
            <a:pPr defTabSz="914400">
              <a:defRPr sz="4200"/>
            </a:pPr>
            <a:endParaRPr sz="42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lide Number"/>
          <p:cNvSpPr txBox="1">
            <a:spLocks noGrp="1"/>
          </p:cNvSpPr>
          <p:nvPr>
            <p:ph type="sldNum" sz="quarter" idx="2"/>
          </p:nvPr>
        </p:nvSpPr>
        <p:spPr>
          <a:xfrm>
            <a:off x="14555367" y="9194802"/>
            <a:ext cx="191717"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161" name="Content, Presentation, Behaviour"/>
          <p:cNvSpPr txBox="1">
            <a:spLocks noGrp="1"/>
          </p:cNvSpPr>
          <p:nvPr>
            <p:ph type="title" idx="4294967295"/>
          </p:nvPr>
        </p:nvSpPr>
        <p:spPr>
          <a:prstGeom prst="rect">
            <a:avLst/>
          </a:prstGeom>
        </p:spPr>
        <p:txBody>
          <a:bodyPr/>
          <a:lstStyle>
            <a:lvl1pPr defTabSz="914400"/>
          </a:lstStyle>
          <a:p>
            <a:r>
              <a:t>Content, Presentation, Behaviour</a:t>
            </a:r>
          </a:p>
        </p:txBody>
      </p:sp>
      <p:sp>
        <p:nvSpPr>
          <p:cNvPr id="162" name="Behaviour layer involves real-time user interaction with the document.…"/>
          <p:cNvSpPr txBox="1">
            <a:spLocks noGrp="1"/>
          </p:cNvSpPr>
          <p:nvPr>
            <p:ph type="body" sz="half" idx="4294967295"/>
          </p:nvPr>
        </p:nvSpPr>
        <p:spPr>
          <a:xfrm>
            <a:off x="2802731" y="2324100"/>
            <a:ext cx="6184900" cy="6565900"/>
          </a:xfrm>
          <a:prstGeom prst="rect">
            <a:avLst/>
          </a:prstGeom>
        </p:spPr>
        <p:txBody>
          <a:bodyPr/>
          <a:lstStyle/>
          <a:p>
            <a:pPr marL="256031" indent="-256031" defTabSz="877823">
              <a:spcBef>
                <a:spcPts val="4600"/>
              </a:spcBef>
              <a:buClr>
                <a:srgbClr val="000000"/>
              </a:buClr>
              <a:buSzPct val="100000"/>
              <a:defRPr sz="2880" b="1">
                <a:solidFill>
                  <a:srgbClr val="000000"/>
                </a:solidFill>
                <a:latin typeface="Helvetica Neue"/>
                <a:ea typeface="Helvetica Neue"/>
                <a:cs typeface="Helvetica Neue"/>
                <a:sym typeface="Helvetica Neue"/>
              </a:defRPr>
            </a:pPr>
            <a:r>
              <a:t>Behaviour</a:t>
            </a:r>
            <a:r>
              <a:rPr b="0"/>
              <a:t> layer involves real-time user interaction with the document. </a:t>
            </a:r>
          </a:p>
          <a:p>
            <a:pPr marL="256031" indent="-256031" defTabSz="877823">
              <a:spcBef>
                <a:spcPts val="4600"/>
              </a:spcBef>
              <a:buClr>
                <a:srgbClr val="000000"/>
              </a:buClr>
              <a:buSzPct val="100000"/>
              <a:defRPr sz="2880">
                <a:solidFill>
                  <a:srgbClr val="000000"/>
                </a:solidFill>
                <a:latin typeface="Helvetica Neue"/>
                <a:ea typeface="Helvetica Neue"/>
                <a:cs typeface="Helvetica Neue"/>
                <a:sym typeface="Helvetica Neue"/>
              </a:defRPr>
            </a:pPr>
            <a:r>
              <a:t>This task is normally handled by JavaScript. </a:t>
            </a:r>
          </a:p>
          <a:p>
            <a:pPr marL="256031" indent="-256031" defTabSz="877823">
              <a:spcBef>
                <a:spcPts val="4600"/>
              </a:spcBef>
              <a:buClr>
                <a:srgbClr val="000000"/>
              </a:buClr>
              <a:buSzPct val="100000"/>
              <a:defRPr sz="2880">
                <a:solidFill>
                  <a:srgbClr val="000000"/>
                </a:solidFill>
                <a:latin typeface="Helvetica Neue"/>
                <a:ea typeface="Helvetica Neue"/>
                <a:cs typeface="Helvetica Neue"/>
                <a:sym typeface="Helvetica Neue"/>
              </a:defRPr>
            </a:pPr>
            <a:r>
              <a:t>The interaction can be anything from a trivial validation that ensures a required field is filled in before an order form can be submitted, to sophisticated web applications that work much like ordinary desktop programs.</a:t>
            </a:r>
          </a:p>
        </p:txBody>
      </p:sp>
      <p:pic>
        <p:nvPicPr>
          <p:cNvPr id="163" name="image.png" descr="image.png"/>
          <p:cNvPicPr>
            <a:picLocks noChangeAspect="1"/>
          </p:cNvPicPr>
          <p:nvPr/>
        </p:nvPicPr>
        <p:blipFill>
          <a:blip r:embed="rId2">
            <a:extLst/>
          </a:blip>
          <a:stretch>
            <a:fillRect/>
          </a:stretch>
        </p:blipFill>
        <p:spPr>
          <a:xfrm>
            <a:off x="9940131" y="3302003"/>
            <a:ext cx="4279900" cy="3154363"/>
          </a:xfrm>
          <a:prstGeom prst="rect">
            <a:avLst/>
          </a:prstGeom>
          <a:ln w="12700">
            <a:miter lim="400000"/>
          </a:ln>
        </p:spPr>
      </p:pic>
      <p:sp>
        <p:nvSpPr>
          <p:cNvPr id="164" name="Rounded Rectangle"/>
          <p:cNvSpPr/>
          <p:nvPr/>
        </p:nvSpPr>
        <p:spPr>
          <a:xfrm>
            <a:off x="5895181" y="609601"/>
            <a:ext cx="2746475" cy="1270000"/>
          </a:xfrm>
          <a:prstGeom prst="roundRect">
            <a:avLst>
              <a:gd name="adj" fmla="val 15000"/>
            </a:avLst>
          </a:prstGeom>
          <a:ln w="25400">
            <a:solidFill>
              <a:srgbClr val="000000"/>
            </a:solidFill>
            <a:miter/>
          </a:ln>
        </p:spPr>
        <p:txBody>
          <a:bodyPr lIns="45719" rIns="45719"/>
          <a:lstStyle/>
          <a:p>
            <a:pPr defTabSz="914400">
              <a:defRPr sz="4200"/>
            </a:pPr>
            <a:endParaRPr sz="42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cNvSpPr txBox="1">
            <a:spLocks noGrp="1"/>
          </p:cNvSpPr>
          <p:nvPr>
            <p:ph type="sldNum" sz="quarter" idx="2"/>
          </p:nvPr>
        </p:nvSpPr>
        <p:spPr>
          <a:xfrm>
            <a:off x="14555367" y="9194802"/>
            <a:ext cx="191717" cy="30777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167" name="Separation of Concerns"/>
          <p:cNvSpPr txBox="1">
            <a:spLocks noGrp="1"/>
          </p:cNvSpPr>
          <p:nvPr>
            <p:ph type="title" idx="4294967295"/>
          </p:nvPr>
        </p:nvSpPr>
        <p:spPr>
          <a:prstGeom prst="rect">
            <a:avLst/>
          </a:prstGeom>
        </p:spPr>
        <p:txBody>
          <a:bodyPr/>
          <a:lstStyle>
            <a:lvl1pPr defTabSz="914400"/>
          </a:lstStyle>
          <a:p>
            <a:r>
              <a:t>Separation of Concerns</a:t>
            </a:r>
          </a:p>
        </p:txBody>
      </p:sp>
      <p:sp>
        <p:nvSpPr>
          <p:cNvPr id="168" name="It’s possible to embed all three layers within the same document…"/>
          <p:cNvSpPr txBox="1">
            <a:spLocks noGrp="1"/>
          </p:cNvSpPr>
          <p:nvPr>
            <p:ph type="body" sz="quarter" idx="4294967295"/>
          </p:nvPr>
        </p:nvSpPr>
        <p:spPr>
          <a:xfrm>
            <a:off x="975970" y="2022481"/>
            <a:ext cx="8143967" cy="2977511"/>
          </a:xfrm>
          <a:prstGeom prst="rect">
            <a:avLst/>
          </a:prstGeom>
        </p:spPr>
        <p:txBody>
          <a:bodyPr/>
          <a:lstStyle>
            <a:lvl1pPr marL="237363" indent="-237363" defTabSz="813816">
              <a:buClr>
                <a:srgbClr val="000000"/>
              </a:buClr>
              <a:buSzPct val="100000"/>
              <a:defRPr sz="2848">
                <a:solidFill>
                  <a:srgbClr val="000000"/>
                </a:solidFill>
                <a:latin typeface="Helvetica Neue"/>
                <a:ea typeface="Helvetica Neue"/>
                <a:cs typeface="Helvetica Neue"/>
                <a:sym typeface="Helvetica Neue"/>
              </a:defRPr>
            </a:lvl1pPr>
            <a:lvl2pPr marL="644270" indent="-237363" defTabSz="813816">
              <a:buClr>
                <a:srgbClr val="000000"/>
              </a:buClr>
              <a:buSzPct val="100000"/>
              <a:defRPr sz="2848">
                <a:solidFill>
                  <a:srgbClr val="000000"/>
                </a:solidFill>
                <a:latin typeface="Helvetica Neue"/>
                <a:ea typeface="Helvetica Neue"/>
                <a:cs typeface="Helvetica Neue"/>
                <a:sym typeface="Helvetica Neue"/>
              </a:defRPr>
            </a:lvl2pPr>
          </a:lstStyle>
          <a:p>
            <a:r>
              <a:rPr dirty="0"/>
              <a:t>It’s possible to embed all three layers within the same document</a:t>
            </a:r>
          </a:p>
          <a:p>
            <a:pPr lvl="1"/>
            <a:r>
              <a:rPr dirty="0"/>
              <a:t>&lt;</a:t>
            </a:r>
            <a:r>
              <a:rPr dirty="0" err="1"/>
              <a:t>em</a:t>
            </a:r>
            <a:r>
              <a:rPr dirty="0"/>
              <a:t>&gt; and &lt;b&gt; can be used to control the presentation of text, and &lt;</a:t>
            </a:r>
            <a:r>
              <a:rPr dirty="0" err="1"/>
              <a:t>hr</a:t>
            </a:r>
            <a:r>
              <a:rPr dirty="0"/>
              <a:t>&gt; will insert a visible rule element</a:t>
            </a:r>
          </a:p>
        </p:txBody>
      </p:sp>
      <p:pic>
        <p:nvPicPr>
          <p:cNvPr id="169" name="Image" descr="Image"/>
          <p:cNvPicPr>
            <a:picLocks noChangeAspect="1"/>
          </p:cNvPicPr>
          <p:nvPr/>
        </p:nvPicPr>
        <p:blipFill>
          <a:blip r:embed="rId2">
            <a:extLst/>
          </a:blip>
          <a:stretch>
            <a:fillRect/>
          </a:stretch>
        </p:blipFill>
        <p:spPr>
          <a:xfrm>
            <a:off x="9878069" y="177800"/>
            <a:ext cx="5294462" cy="3970846"/>
          </a:xfrm>
          <a:prstGeom prst="rect">
            <a:avLst/>
          </a:prstGeom>
          <a:ln w="12700">
            <a:miter lim="400000"/>
          </a:ln>
        </p:spPr>
      </p:pic>
      <p:sp>
        <p:nvSpPr>
          <p:cNvPr id="170" name="We can modify or replace any of the layers without having to change the others."/>
          <p:cNvSpPr txBox="1"/>
          <p:nvPr/>
        </p:nvSpPr>
        <p:spPr>
          <a:xfrm>
            <a:off x="8328124" y="7122440"/>
            <a:ext cx="5131451" cy="2072362"/>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914400">
              <a:spcBef>
                <a:spcPts val="4800"/>
              </a:spcBef>
              <a:defRPr sz="3200">
                <a:latin typeface="Helvetica Neue"/>
                <a:ea typeface="Helvetica Neue"/>
                <a:cs typeface="Helvetica Neue"/>
                <a:sym typeface="Helvetica Neue"/>
              </a:defRPr>
            </a:lvl1pPr>
          </a:lstStyle>
          <a:p>
            <a:r>
              <a:rPr dirty="0"/>
              <a:t>We can modify or replace any of the layers without having to change the others.</a:t>
            </a:r>
          </a:p>
        </p:txBody>
      </p:sp>
      <p:sp>
        <p:nvSpPr>
          <p:cNvPr id="171" name="Keeping them separate gives us one valuable advantage:"/>
          <p:cNvSpPr txBox="1"/>
          <p:nvPr/>
        </p:nvSpPr>
        <p:spPr>
          <a:xfrm>
            <a:off x="1507370" y="7343822"/>
            <a:ext cx="5131451"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defTabSz="914400">
              <a:spcBef>
                <a:spcPts val="4800"/>
              </a:spcBef>
              <a:defRPr sz="3200">
                <a:latin typeface="Helvetica Neue"/>
                <a:ea typeface="Helvetica Neue"/>
                <a:cs typeface="Helvetica Neue"/>
                <a:sym typeface="Helvetica Neue"/>
              </a:defRPr>
            </a:lvl1pPr>
          </a:lstStyle>
          <a:p>
            <a:r>
              <a:rPr dirty="0"/>
              <a:t>Keeping them separate gives us one valuable advantage: </a:t>
            </a:r>
          </a:p>
        </p:txBody>
      </p:sp>
      <p:sp>
        <p:nvSpPr>
          <p:cNvPr id="172" name="Sometimes called Presentational Markup, these types of elements embed presentation-layer information within the content layer, they negate any advantage we may have gained by keeping the layers separate."/>
          <p:cNvSpPr txBox="1"/>
          <p:nvPr/>
        </p:nvSpPr>
        <p:spPr>
          <a:xfrm>
            <a:off x="975967" y="5383873"/>
            <a:ext cx="15904338"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66700" indent="-266700" algn="l" defTabSz="914400">
              <a:spcBef>
                <a:spcPts val="4800"/>
              </a:spcBef>
              <a:buClr>
                <a:srgbClr val="000000"/>
              </a:buClr>
              <a:buSzPct val="100000"/>
              <a:buFont typeface="Helvetica Neue"/>
              <a:buChar char="•"/>
              <a:defRPr sz="2800">
                <a:latin typeface="Helvetica Neue"/>
                <a:ea typeface="Helvetica Neue"/>
                <a:cs typeface="Helvetica Neue"/>
                <a:sym typeface="Helvetica Neue"/>
              </a:defRPr>
            </a:pPr>
            <a:r>
              <a:rPr sz="2800" dirty="0"/>
              <a:t>Sometimes called </a:t>
            </a:r>
            <a:r>
              <a:rPr sz="2800" i="1" dirty="0"/>
              <a:t>Presentational Markup</a:t>
            </a:r>
            <a:r>
              <a:rPr sz="2800" dirty="0"/>
              <a:t>, these types of elements embed presentation-layer information within the content layer, they negate any advantage we may have gained by keeping the layers separate.</a:t>
            </a:r>
          </a:p>
        </p:txBody>
      </p:sp>
      <p:sp>
        <p:nvSpPr>
          <p:cNvPr id="173" name="Arrow"/>
          <p:cNvSpPr/>
          <p:nvPr/>
        </p:nvSpPr>
        <p:spPr>
          <a:xfrm>
            <a:off x="6638821" y="7498782"/>
            <a:ext cx="1270001" cy="1270001"/>
          </a:xfrm>
          <a:prstGeom prst="rightArrow">
            <a:avLst>
              <a:gd name="adj1" fmla="val 32000"/>
              <a:gd name="adj2" fmla="val 64000"/>
            </a:avLst>
          </a:prstGeom>
          <a:solidFill>
            <a:schemeClr val="accent1">
              <a:satOff val="12166"/>
              <a:lumOff val="-13042"/>
            </a:schemeClr>
          </a:solidFill>
          <a:ln w="12700">
            <a:miter lim="400000"/>
          </a:ln>
        </p:spPr>
        <p:txBody>
          <a:bodyPr lIns="50800" tIns="50800" rIns="50800" bIns="50800" anchor="ctr"/>
          <a:lstStyle/>
          <a:p>
            <a:pPr>
              <a:defRPr>
                <a:solidFill>
                  <a:srgbClr val="FFFFFF"/>
                </a:solidFill>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CSS?"/>
          <p:cNvSpPr txBox="1"/>
          <p:nvPr/>
        </p:nvSpPr>
        <p:spPr>
          <a:xfrm>
            <a:off x="7052542" y="441031"/>
            <a:ext cx="3101810"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000" u="sng"/>
            </a:lvl1pPr>
          </a:lstStyle>
          <a:p>
            <a:r>
              <a:t>What is CSS?</a:t>
            </a:r>
          </a:p>
        </p:txBody>
      </p:sp>
      <p:sp>
        <p:nvSpPr>
          <p:cNvPr id="176" name="CSS is a language for specifying how documents are presented to users — how they are styled &amp; laid out"/>
          <p:cNvSpPr txBox="1"/>
          <p:nvPr/>
        </p:nvSpPr>
        <p:spPr>
          <a:xfrm>
            <a:off x="1842364" y="5091190"/>
            <a:ext cx="4258074" cy="30616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CSS is a language for specifying how documents are presented to users — how they are styled &amp; laid out</a:t>
            </a:r>
          </a:p>
        </p:txBody>
      </p:sp>
      <p:sp>
        <p:nvSpPr>
          <p:cNvPr id="177" name="Cascading Style Sheets is the recommended way to control the presentation layer in a web document.…"/>
          <p:cNvSpPr txBox="1"/>
          <p:nvPr/>
        </p:nvSpPr>
        <p:spPr>
          <a:xfrm>
            <a:off x="8603450" y="1720675"/>
            <a:ext cx="5976889" cy="75193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sz="3200" dirty="0"/>
              <a:t>Cascading Style Sheets is the recommended way to control the presentation layer in a web document. </a:t>
            </a:r>
          </a:p>
          <a:p>
            <a:pPr>
              <a:defRPr sz="3200"/>
            </a:pPr>
            <a:endParaRPr sz="3200" dirty="0"/>
          </a:p>
          <a:p>
            <a:pPr>
              <a:defRPr sz="3200"/>
            </a:pPr>
            <a:r>
              <a:rPr sz="3200" dirty="0"/>
              <a:t>The main advantage of CSS over presentational HTML markup is that the styling can be kept entirely separate from the content. </a:t>
            </a:r>
          </a:p>
          <a:p>
            <a:pPr>
              <a:defRPr sz="3200"/>
            </a:pPr>
            <a:endParaRPr sz="3200" dirty="0"/>
          </a:p>
          <a:p>
            <a:pPr>
              <a:defRPr sz="3200"/>
            </a:pPr>
            <a:r>
              <a:rPr sz="3200" dirty="0"/>
              <a:t>CSS also provides far better control over presentation than do presentational element types in HTML.</a:t>
            </a:r>
          </a:p>
        </p:txBody>
      </p:sp>
      <p:pic>
        <p:nvPicPr>
          <p:cNvPr id="178" name="Image" descr="Image"/>
          <p:cNvPicPr>
            <a:picLocks noChangeAspect="1"/>
          </p:cNvPicPr>
          <p:nvPr/>
        </p:nvPicPr>
        <p:blipFill>
          <a:blip r:embed="rId3">
            <a:extLst/>
          </a:blip>
          <a:stretch>
            <a:fillRect/>
          </a:stretch>
        </p:blipFill>
        <p:spPr>
          <a:xfrm>
            <a:off x="1996554" y="2214518"/>
            <a:ext cx="3949701" cy="205740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726D-5012-48A4-B441-483533D71F0B}"/>
              </a:ext>
            </a:extLst>
          </p:cNvPr>
          <p:cNvSpPr>
            <a:spLocks noGrp="1"/>
          </p:cNvSpPr>
          <p:nvPr>
            <p:ph type="title"/>
          </p:nvPr>
        </p:nvSpPr>
        <p:spPr/>
        <p:txBody>
          <a:bodyPr/>
          <a:lstStyle/>
          <a:p>
            <a:r>
              <a:rPr lang="en-GB" dirty="0"/>
              <a:t>What is Cascading?</a:t>
            </a:r>
          </a:p>
        </p:txBody>
      </p:sp>
      <p:pic>
        <p:nvPicPr>
          <p:cNvPr id="10" name="Picture 9">
            <a:extLst>
              <a:ext uri="{FF2B5EF4-FFF2-40B4-BE49-F238E27FC236}">
                <a16:creationId xmlns:a16="http://schemas.microsoft.com/office/drawing/2014/main" id="{8E821E42-4E81-4B82-9F8A-4292823F5A02}"/>
              </a:ext>
            </a:extLst>
          </p:cNvPr>
          <p:cNvPicPr>
            <a:picLocks noChangeAspect="1"/>
          </p:cNvPicPr>
          <p:nvPr/>
        </p:nvPicPr>
        <p:blipFill rotWithShape="1">
          <a:blip r:embed="rId2"/>
          <a:srcRect r="1276" b="948"/>
          <a:stretch/>
        </p:blipFill>
        <p:spPr>
          <a:xfrm>
            <a:off x="1455821" y="2188243"/>
            <a:ext cx="13138485" cy="5018672"/>
          </a:xfrm>
          <a:prstGeom prst="rect">
            <a:avLst/>
          </a:prstGeom>
        </p:spPr>
      </p:pic>
      <p:sp>
        <p:nvSpPr>
          <p:cNvPr id="12" name="Rectangle 11">
            <a:extLst>
              <a:ext uri="{FF2B5EF4-FFF2-40B4-BE49-F238E27FC236}">
                <a16:creationId xmlns:a16="http://schemas.microsoft.com/office/drawing/2014/main" id="{EDDB2D37-5F3C-45DA-87A4-DF7716A2C6A0}"/>
              </a:ext>
            </a:extLst>
          </p:cNvPr>
          <p:cNvSpPr/>
          <p:nvPr/>
        </p:nvSpPr>
        <p:spPr>
          <a:xfrm>
            <a:off x="1455821" y="6886398"/>
            <a:ext cx="13294894" cy="2308324"/>
          </a:xfrm>
          <a:prstGeom prst="rect">
            <a:avLst/>
          </a:prstGeom>
        </p:spPr>
        <p:txBody>
          <a:bodyPr wrap="square">
            <a:spAutoFit/>
          </a:bodyPr>
          <a:lstStyle/>
          <a:p>
            <a:r>
              <a:rPr lang="en-GB" dirty="0"/>
              <a:t>The “cascading” in CSS refers to the fact that styling rules “cascade” down from several sources. This means that CSS has an inherent hierarchy and styles of a higher precedence will overwrite rules of a lower precedence.</a:t>
            </a:r>
          </a:p>
        </p:txBody>
      </p:sp>
    </p:spTree>
    <p:extLst>
      <p:ext uri="{BB962C8B-B14F-4D97-AF65-F5344CB8AC3E}">
        <p14:creationId xmlns:p14="http://schemas.microsoft.com/office/powerpoint/2010/main" val="1071600634"/>
      </p:ext>
    </p:extLst>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199</TotalTime>
  <Words>914</Words>
  <Application>Microsoft Office PowerPoint</Application>
  <PresentationFormat>Custom</PresentationFormat>
  <Paragraphs>106</Paragraphs>
  <Slides>26</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Unicode MS</vt:lpstr>
      <vt:lpstr>Helvetica</vt:lpstr>
      <vt:lpstr>Helvetica Neue</vt:lpstr>
      <vt:lpstr>Helvetica Neue Light</vt:lpstr>
      <vt:lpstr>Helvetica Neue Medium</vt:lpstr>
      <vt:lpstr>Monaco</vt:lpstr>
      <vt:lpstr>ModernPortfolio</vt:lpstr>
      <vt:lpstr>PowerPoint Presentation</vt:lpstr>
      <vt:lpstr>PowerPoint Presentation</vt:lpstr>
      <vt:lpstr>Markup, Style, Function</vt:lpstr>
      <vt:lpstr>Content, Presentation, Behavior</vt:lpstr>
      <vt:lpstr>Content, Presentation, Behavior</vt:lpstr>
      <vt:lpstr>Content, Presentation, Behaviour</vt:lpstr>
      <vt:lpstr>Separation of Concerns</vt:lpstr>
      <vt:lpstr>PowerPoint Presentation</vt:lpstr>
      <vt:lpstr>What is Cascading?</vt:lpstr>
      <vt:lpstr>A CSS Rule</vt:lpstr>
      <vt:lpstr>More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&lt;link&gt; element</vt:lpstr>
      <vt:lpstr>One Stylesheet - Multiple html pages</vt:lpstr>
      <vt:lpstr>PowerPoint Presentation</vt:lpstr>
      <vt:lpstr>CSS Rule</vt:lpstr>
      <vt:lpstr>Selector and Declarations</vt:lpstr>
      <vt:lpstr>Properties &amp;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CSS</dc:title>
  <cp:lastModifiedBy>Peter Windle</cp:lastModifiedBy>
  <cp:revision>5</cp:revision>
  <dcterms:modified xsi:type="dcterms:W3CDTF">2023-01-26T14:05:02Z</dcterms:modified>
</cp:coreProperties>
</file>