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8" r:id="rId2"/>
    <p:sldId id="256" r:id="rId3"/>
    <p:sldId id="257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154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306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459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612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5765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2919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071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225" algn="l" defTabSz="91430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306" latinLnBrk="0">
      <a:defRPr sz="1200">
        <a:latin typeface="+mn-lt"/>
        <a:ea typeface="+mn-ea"/>
        <a:cs typeface="+mn-cs"/>
        <a:sym typeface="Calibri"/>
      </a:defRPr>
    </a:lvl1pPr>
    <a:lvl2pPr indent="228600" defTabSz="914306" latinLnBrk="0">
      <a:defRPr sz="1200">
        <a:latin typeface="+mn-lt"/>
        <a:ea typeface="+mn-ea"/>
        <a:cs typeface="+mn-cs"/>
        <a:sym typeface="Calibri"/>
      </a:defRPr>
    </a:lvl2pPr>
    <a:lvl3pPr indent="457200" defTabSz="914306" latinLnBrk="0">
      <a:defRPr sz="1200">
        <a:latin typeface="+mn-lt"/>
        <a:ea typeface="+mn-ea"/>
        <a:cs typeface="+mn-cs"/>
        <a:sym typeface="Calibri"/>
      </a:defRPr>
    </a:lvl3pPr>
    <a:lvl4pPr indent="685800" defTabSz="914306" latinLnBrk="0">
      <a:defRPr sz="1200">
        <a:latin typeface="+mn-lt"/>
        <a:ea typeface="+mn-ea"/>
        <a:cs typeface="+mn-cs"/>
        <a:sym typeface="Calibri"/>
      </a:defRPr>
    </a:lvl4pPr>
    <a:lvl5pPr indent="914400" defTabSz="914306" latinLnBrk="0">
      <a:defRPr sz="1200">
        <a:latin typeface="+mn-lt"/>
        <a:ea typeface="+mn-ea"/>
        <a:cs typeface="+mn-cs"/>
        <a:sym typeface="Calibri"/>
      </a:defRPr>
    </a:lvl5pPr>
    <a:lvl6pPr indent="1143000" defTabSz="914306" latinLnBrk="0">
      <a:defRPr sz="1200">
        <a:latin typeface="+mn-lt"/>
        <a:ea typeface="+mn-ea"/>
        <a:cs typeface="+mn-cs"/>
        <a:sym typeface="Calibri"/>
      </a:defRPr>
    </a:lvl6pPr>
    <a:lvl7pPr indent="1371600" defTabSz="914306" latinLnBrk="0">
      <a:defRPr sz="1200">
        <a:latin typeface="+mn-lt"/>
        <a:ea typeface="+mn-ea"/>
        <a:cs typeface="+mn-cs"/>
        <a:sym typeface="Calibri"/>
      </a:defRPr>
    </a:lvl7pPr>
    <a:lvl8pPr indent="1600200" defTabSz="914306" latinLnBrk="0">
      <a:defRPr sz="1200">
        <a:latin typeface="+mn-lt"/>
        <a:ea typeface="+mn-ea"/>
        <a:cs typeface="+mn-cs"/>
        <a:sym typeface="Calibri"/>
      </a:defRPr>
    </a:lvl8pPr>
    <a:lvl9pPr indent="1828800" defTabSz="914306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154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306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459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612" algn="ctr"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"/>
          <p:cNvSpPr/>
          <p:nvPr/>
        </p:nvSpPr>
        <p:spPr>
          <a:xfrm>
            <a:off x="607219" y="1384101"/>
            <a:ext cx="10977563" cy="128"/>
          </a:xfrm>
          <a:prstGeom prst="line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  <a:endParaRPr sz="800"/>
          </a:p>
        </p:txBody>
      </p:sp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535780" y="232172"/>
            <a:ext cx="11120440" cy="982267"/>
          </a:xfrm>
          <a:prstGeom prst="rect">
            <a:avLst/>
          </a:prstGeom>
        </p:spPr>
        <p:txBody>
          <a:bodyPr lIns="35718" tIns="35718" rIns="35718" bIns="35718" anchor="b">
            <a:noAutofit/>
          </a:bodyPr>
          <a:lstStyle>
            <a:lvl1pPr algn="l" defTabSz="410765"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0" y="1634132"/>
            <a:ext cx="11120440" cy="4616650"/>
          </a:xfrm>
          <a:prstGeom prst="rect">
            <a:avLst/>
          </a:prstGeom>
        </p:spPr>
        <p:txBody>
          <a:bodyPr lIns="35718" tIns="35718" rIns="35718" bIns="35718">
            <a:noAutofit/>
          </a:bodyPr>
          <a:lstStyle>
            <a:lvl1pPr marL="184638" indent="-184638" defTabSz="410765">
              <a:spcBef>
                <a:spcPts val="3300"/>
              </a:spcBef>
              <a:buFontTx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29138" indent="-184638" defTabSz="410765">
              <a:spcBef>
                <a:spcPts val="3300"/>
              </a:spcBef>
              <a:buFontTx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73638" indent="-184638" defTabSz="410765">
              <a:spcBef>
                <a:spcPts val="3300"/>
              </a:spcBef>
              <a:buFontTx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18138" indent="-184638" defTabSz="410765">
              <a:spcBef>
                <a:spcPts val="3300"/>
              </a:spcBef>
              <a:buFontTx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962638" indent="-184638" defTabSz="410765">
              <a:spcBef>
                <a:spcPts val="3300"/>
              </a:spcBef>
              <a:buFontTx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80753" y="6465093"/>
            <a:ext cx="213198" cy="210633"/>
          </a:xfrm>
          <a:prstGeom prst="rect">
            <a:avLst/>
          </a:prstGeom>
        </p:spPr>
        <p:txBody>
          <a:bodyPr lIns="35718" tIns="35718" rIns="35718" bIns="35718" anchor="t"/>
          <a:lstStyle>
            <a:lvl1pPr defTabSz="410765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"/>
          <p:cNvSpPr/>
          <p:nvPr/>
        </p:nvSpPr>
        <p:spPr>
          <a:xfrm>
            <a:off x="607219" y="1384102"/>
            <a:ext cx="10977563" cy="1"/>
          </a:xfrm>
          <a:prstGeom prst="line">
            <a:avLst/>
          </a:prstGeom>
          <a:ln w="3175">
            <a:solidFill>
              <a:srgbClr val="888888"/>
            </a:solidFill>
            <a:miter/>
          </a:ln>
        </p:spPr>
        <p:txBody>
          <a:bodyPr lIns="32146" tIns="32146" rIns="32146" bIns="32146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  <a:endParaRPr sz="800"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87157" y="6465094"/>
            <a:ext cx="205984" cy="203419"/>
          </a:xfrm>
          <a:prstGeom prst="rect">
            <a:avLst/>
          </a:prstGeom>
        </p:spPr>
        <p:txBody>
          <a:bodyPr lIns="32146" tIns="32146" rIns="32146" bIns="32146" anchor="t"/>
          <a:lstStyle>
            <a:lvl1pPr defTabSz="321468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5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154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306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459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612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1pPr>
            <a:lvl2pPr marL="790494" indent="-33334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2pPr>
            <a:lvl3pPr marL="1234313" indent="-320006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3pPr>
            <a:lvl4pPr marL="1727022" indent="-35556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4pPr>
            <a:lvl5pPr marL="2184176" indent="-355562">
              <a:spcBef>
                <a:spcPts val="600"/>
              </a:spcBef>
              <a:defRPr sz="28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  <a:lvl2pPr marL="0" indent="457154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2pPr>
            <a:lvl3pPr marL="0" indent="914306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3pPr>
            <a:lvl4pPr marL="0" indent="1371459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4pPr>
            <a:lvl5pPr marL="0" indent="1828612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5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indent="0">
              <a:spcBef>
                <a:spcPts val="500"/>
              </a:spcBef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  <a:lvl2pPr>
              <a:defRPr>
                <a:latin typeface="+mn-lt"/>
                <a:ea typeface="+mn-ea"/>
                <a:cs typeface="+mn-cs"/>
                <a:sym typeface="Calibri"/>
              </a:defRPr>
            </a:lvl2pPr>
            <a:lvl3pPr>
              <a:defRPr>
                <a:latin typeface="+mn-lt"/>
                <a:ea typeface="+mn-ea"/>
                <a:cs typeface="+mn-cs"/>
                <a:sym typeface="Calibri"/>
              </a:defRPr>
            </a:lvl3pPr>
            <a:lvl4pPr>
              <a:defRPr>
                <a:latin typeface="+mn-lt"/>
                <a:ea typeface="+mn-ea"/>
                <a:cs typeface="+mn-cs"/>
                <a:sym typeface="Calibri"/>
              </a:defRPr>
            </a:lvl4pPr>
            <a:lvl5pPr>
              <a:defRPr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2" y="1435102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71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8" y="5367338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1pPr>
            <a:lvl2pPr marL="0" indent="457154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2pPr>
            <a:lvl3pPr marL="0" indent="914306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3pPr>
            <a:lvl4pPr marL="0" indent="1371459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4pPr>
            <a:lvl5pPr marL="0" indent="1828612">
              <a:spcBef>
                <a:spcPts val="300"/>
              </a:spcBef>
              <a:buSzTx/>
              <a:buFontTx/>
              <a:buNone/>
              <a:defRPr sz="14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5" tIns="45715" rIns="45715" bIns="45715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5" tIns="45715" rIns="45715" bIns="45715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7337" y="6400421"/>
            <a:ext cx="275065" cy="276989"/>
          </a:xfrm>
          <a:prstGeom prst="rect">
            <a:avLst/>
          </a:prstGeom>
          <a:ln w="12700">
            <a:miter lim="400000"/>
          </a:ln>
        </p:spPr>
        <p:txBody>
          <a:bodyPr wrap="none" lIns="45715" tIns="45715" rIns="45715" bIns="45715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91430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42864" marR="0" indent="-342864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783691" marR="0" indent="-326539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219074" marR="0" indent="-304767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37181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194335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51488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08641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65795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22947" marR="0" indent="-365721" algn="l" defTabSz="914306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154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306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459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612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5765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2919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071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225" algn="r" defTabSz="9143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23051A-A753-4391-9934-0B87D1D7F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806" y="846139"/>
            <a:ext cx="3100388" cy="48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67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0039932" y="6400421"/>
            <a:ext cx="170870" cy="2769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5" name="Rectangle 2"/>
          <p:cNvSpPr txBox="1">
            <a:spLocks noGrp="1"/>
          </p:cNvSpPr>
          <p:nvPr>
            <p:ph type="body" sz="half" idx="1"/>
          </p:nvPr>
        </p:nvSpPr>
        <p:spPr>
          <a:xfrm>
            <a:off x="1703513" y="1620404"/>
            <a:ext cx="4242171" cy="4722220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/>
              <a:t>Selectors can be combined into comma-separated groups.</a:t>
            </a:r>
            <a:endParaRPr lang="en-GB" dirty="0"/>
          </a:p>
          <a:p>
            <a:pPr>
              <a:defRPr sz="3000"/>
            </a:pPr>
            <a:endParaRPr dirty="0"/>
          </a:p>
          <a:p>
            <a:pPr>
              <a:defRPr sz="3000"/>
            </a:pPr>
            <a:r>
              <a:rPr dirty="0"/>
              <a:t>We combine the selectors so that a single declaration applies to multiple selectors.</a:t>
            </a:r>
          </a:p>
        </p:txBody>
      </p:sp>
      <p:grpSp>
        <p:nvGrpSpPr>
          <p:cNvPr id="178" name="Rectangle 3"/>
          <p:cNvGrpSpPr/>
          <p:nvPr/>
        </p:nvGrpSpPr>
        <p:grpSpPr>
          <a:xfrm>
            <a:off x="6811805" y="1360612"/>
            <a:ext cx="3676682" cy="2068388"/>
            <a:chOff x="-1" y="0"/>
            <a:chExt cx="3105473" cy="2068386"/>
          </a:xfrm>
        </p:grpSpPr>
        <p:sp>
          <p:nvSpPr>
            <p:cNvPr id="176" name="Rectangle"/>
            <p:cNvSpPr/>
            <p:nvPr/>
          </p:nvSpPr>
          <p:spPr>
            <a:xfrm>
              <a:off x="-1" y="0"/>
              <a:ext cx="3105473" cy="206838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4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4200"/>
            </a:p>
          </p:txBody>
        </p:sp>
        <p:sp>
          <p:nvSpPr>
            <p:cNvPr id="177" name="h1 { color: maroon; }…"/>
            <p:cNvSpPr txBox="1"/>
            <p:nvPr/>
          </p:nvSpPr>
          <p:spPr>
            <a:xfrm>
              <a:off x="145194" y="295530"/>
              <a:ext cx="2815083" cy="1477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600"/>
                <a:t>h1 { </a:t>
              </a:r>
              <a:r>
                <a:rPr sz="1600">
                  <a:solidFill>
                    <a:srgbClr val="7F007F"/>
                  </a:solidFill>
                </a:rPr>
                <a:t>color</a:t>
              </a:r>
              <a:r>
                <a:rPr sz="1600"/>
                <a:t>: </a:t>
              </a:r>
              <a:r>
                <a:rPr sz="1600">
                  <a:solidFill>
                    <a:srgbClr val="2A00E1"/>
                  </a:solidFill>
                </a:rPr>
                <a:t>maroon</a:t>
              </a:r>
              <a:r>
                <a:rPr sz="1600"/>
                <a:t>; 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600"/>
                <a:t>h2 { </a:t>
              </a:r>
              <a:r>
                <a:rPr sz="1600">
                  <a:solidFill>
                    <a:srgbClr val="7F007F"/>
                  </a:solidFill>
                </a:rPr>
                <a:t>color</a:t>
              </a:r>
              <a:r>
                <a:rPr sz="1600"/>
                <a:t>: </a:t>
              </a:r>
              <a:r>
                <a:rPr sz="1600">
                  <a:solidFill>
                    <a:srgbClr val="2A00E1"/>
                  </a:solidFill>
                </a:rPr>
                <a:t>maroon</a:t>
              </a:r>
              <a:r>
                <a:rPr sz="1600"/>
                <a:t>; 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600"/>
                <a:t>h3 { </a:t>
              </a:r>
              <a:r>
                <a:rPr sz="1600">
                  <a:solidFill>
                    <a:srgbClr val="7F007F"/>
                  </a:solidFill>
                </a:rPr>
                <a:t>color</a:t>
              </a:r>
              <a:r>
                <a:rPr sz="1600"/>
                <a:t>: </a:t>
              </a:r>
              <a:r>
                <a:rPr sz="1600">
                  <a:solidFill>
                    <a:srgbClr val="2A00E1"/>
                  </a:solidFill>
                </a:rPr>
                <a:t>maroon</a:t>
              </a:r>
              <a:r>
                <a:rPr sz="1600"/>
                <a:t>; 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600"/>
                <a:t>h4 { </a:t>
              </a:r>
              <a:r>
                <a:rPr sz="1600">
                  <a:solidFill>
                    <a:srgbClr val="7F007F"/>
                  </a:solidFill>
                </a:rPr>
                <a:t>color</a:t>
              </a:r>
              <a:r>
                <a:rPr sz="1600"/>
                <a:t>: </a:t>
              </a:r>
              <a:r>
                <a:rPr sz="1600">
                  <a:solidFill>
                    <a:srgbClr val="2A00E1"/>
                  </a:solidFill>
                </a:rPr>
                <a:t>maroon</a:t>
              </a:r>
              <a:r>
                <a:rPr sz="1600"/>
                <a:t>; 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600"/>
                <a:t>h5 { </a:t>
              </a:r>
              <a:r>
                <a:rPr sz="1600">
                  <a:solidFill>
                    <a:srgbClr val="7F007F"/>
                  </a:solidFill>
                </a:rPr>
                <a:t>color</a:t>
              </a:r>
              <a:r>
                <a:rPr sz="1600"/>
                <a:t>: </a:t>
              </a:r>
              <a:r>
                <a:rPr sz="1600">
                  <a:solidFill>
                    <a:srgbClr val="2A00E1"/>
                  </a:solidFill>
                </a:rPr>
                <a:t>maroon</a:t>
              </a:r>
              <a:r>
                <a:rPr sz="1600"/>
                <a:t>; 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600"/>
                <a:t>h6 { </a:t>
              </a:r>
              <a:r>
                <a:rPr sz="1600">
                  <a:solidFill>
                    <a:srgbClr val="7F007F"/>
                  </a:solidFill>
                </a:rPr>
                <a:t>color</a:t>
              </a:r>
              <a:r>
                <a:rPr sz="1600"/>
                <a:t>: </a:t>
              </a:r>
              <a:r>
                <a:rPr sz="1600">
                  <a:solidFill>
                    <a:srgbClr val="2A00E1"/>
                  </a:solidFill>
                </a:rPr>
                <a:t>maroon</a:t>
              </a:r>
              <a:r>
                <a:rPr sz="1600"/>
                <a:t>; }</a:t>
              </a:r>
            </a:p>
          </p:txBody>
        </p:sp>
      </p:grpSp>
      <p:grpSp>
        <p:nvGrpSpPr>
          <p:cNvPr id="181" name="Rectangle 4"/>
          <p:cNvGrpSpPr/>
          <p:nvPr/>
        </p:nvGrpSpPr>
        <p:grpSpPr>
          <a:xfrm>
            <a:off x="6811805" y="3770338"/>
            <a:ext cx="3676682" cy="422351"/>
            <a:chOff x="0" y="0"/>
            <a:chExt cx="5400599" cy="422349"/>
          </a:xfrm>
        </p:grpSpPr>
        <p:sp>
          <p:nvSpPr>
            <p:cNvPr id="179" name="Rectangle"/>
            <p:cNvSpPr/>
            <p:nvPr/>
          </p:nvSpPr>
          <p:spPr>
            <a:xfrm>
              <a:off x="0" y="0"/>
              <a:ext cx="5400600" cy="4223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4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4200"/>
            </a:p>
          </p:txBody>
        </p:sp>
        <p:sp>
          <p:nvSpPr>
            <p:cNvPr id="180" name="h1, h2, h3, h4, h5, h6 { color: maroon; }"/>
            <p:cNvSpPr txBox="1"/>
            <p:nvPr/>
          </p:nvSpPr>
          <p:spPr>
            <a:xfrm>
              <a:off x="192385" y="86308"/>
              <a:ext cx="5208215" cy="249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defRPr sz="16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600" dirty="0"/>
                <a:t>h1, h2, h3, h4, h5, h6 { </a:t>
              </a:r>
              <a:r>
                <a:rPr sz="1600" dirty="0">
                  <a:solidFill>
                    <a:srgbClr val="7F007F"/>
                  </a:solidFill>
                </a:rPr>
                <a:t>color</a:t>
              </a:r>
              <a:r>
                <a:rPr sz="1600" dirty="0"/>
                <a:t>: </a:t>
              </a:r>
              <a:r>
                <a:rPr sz="1600" dirty="0">
                  <a:solidFill>
                    <a:srgbClr val="2A00E1"/>
                  </a:solidFill>
                </a:rPr>
                <a:t>maroon</a:t>
              </a:r>
              <a:r>
                <a:rPr sz="1600" dirty="0"/>
                <a:t>; }  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eeing Selectors Visually"/>
          <p:cNvSpPr txBox="1">
            <a:spLocks noGrp="1"/>
          </p:cNvSpPr>
          <p:nvPr>
            <p:ph type="title"/>
          </p:nvPr>
        </p:nvSpPr>
        <p:spPr>
          <a:xfrm>
            <a:off x="1642889" y="136523"/>
            <a:ext cx="5418933" cy="815508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t>Seeing Selectors Visually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1524000" y="1308101"/>
            <a:ext cx="9144000" cy="3963591"/>
            <a:chOff x="0" y="0"/>
            <a:chExt cx="9144000" cy="3963590"/>
          </a:xfrm>
        </p:grpSpPr>
        <p:pic>
          <p:nvPicPr>
            <p:cNvPr id="184" name="Screen Shot 2018-01-31 at 07.06.12.png" descr="Screen Shot 2018-01-31 at 07.06.1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36673"/>
              <a:ext cx="9144000" cy="38269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Rectangle"/>
            <p:cNvSpPr/>
            <p:nvPr/>
          </p:nvSpPr>
          <p:spPr>
            <a:xfrm>
              <a:off x="0" y="0"/>
              <a:ext cx="5108824" cy="14097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18-01-31 at 07.07.33.png" descr="Screen Shot 2018-01-31 at 07.07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1694636"/>
            <a:ext cx="9144000" cy="3468728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eeing Selectors Visually"/>
          <p:cNvSpPr txBox="1">
            <a:spLocks noGrp="1"/>
          </p:cNvSpPr>
          <p:nvPr>
            <p:ph type="title"/>
          </p:nvPr>
        </p:nvSpPr>
        <p:spPr>
          <a:xfrm>
            <a:off x="1642889" y="136523"/>
            <a:ext cx="5418933" cy="815508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t>Seeing Selectors Visually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creen Shot 2018-01-31 at 07.08.04.png" descr="Screen Shot 2018-01-31 at 07.08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2159405"/>
            <a:ext cx="9144000" cy="273326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eeing Selectors Visually"/>
          <p:cNvSpPr txBox="1">
            <a:spLocks noGrp="1"/>
          </p:cNvSpPr>
          <p:nvPr>
            <p:ph type="title"/>
          </p:nvPr>
        </p:nvSpPr>
        <p:spPr>
          <a:xfrm>
            <a:off x="1642889" y="136523"/>
            <a:ext cx="5418933" cy="815508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t>Seeing Selectors Visually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lass Attribu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t> Attribute</a:t>
            </a:r>
          </a:p>
        </p:txBody>
      </p:sp>
      <p:sp>
        <p:nvSpPr>
          <p:cNvPr id="195" name="While the name of an element specifies its type, the class attribute lets you assign to it one or more subtyp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While the name of an element specifies its </a:t>
            </a:r>
            <a:r>
              <a:rPr i="1"/>
              <a:t>type</a:t>
            </a:r>
            <a:r>
              <a:t>, the class attribute lets you assign to it one or more </a:t>
            </a:r>
            <a:r>
              <a:rPr i="1"/>
              <a:t>subtypes</a:t>
            </a:r>
            <a:r>
              <a:t>. </a:t>
            </a:r>
          </a:p>
          <a:p>
            <a:pPr>
              <a:defRPr sz="2600"/>
            </a:pPr>
            <a:r>
              <a:t>These subtypes may then be used in CSS code for styling purposes.</a:t>
            </a:r>
          </a:p>
          <a:p>
            <a:pPr>
              <a:defRPr sz="2600"/>
            </a:pPr>
            <a:r>
              <a:t>In particular, several elements may share a class and only those elements can be identified for restyling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169089" y="6465094"/>
            <a:ext cx="200374" cy="2106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Using class to identify elements"/>
          <p:cNvSpPr txBox="1">
            <a:spLocks noGrp="1"/>
          </p:cNvSpPr>
          <p:nvPr>
            <p:ph type="title"/>
          </p:nvPr>
        </p:nvSpPr>
        <p:spPr>
          <a:xfrm>
            <a:off x="1881187" y="437554"/>
            <a:ext cx="8152806" cy="767954"/>
          </a:xfrm>
          <a:prstGeom prst="rect">
            <a:avLst/>
          </a:prstGeom>
        </p:spPr>
        <p:txBody>
          <a:bodyPr/>
          <a:lstStyle/>
          <a:p>
            <a:r>
              <a:t>Using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class</a:t>
            </a:r>
            <a:r>
              <a:t> to identify elements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169089" y="6465094"/>
            <a:ext cx="200374" cy="2106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00" name="&lt;body&gt;…"/>
          <p:cNvSpPr txBox="1"/>
          <p:nvPr/>
        </p:nvSpPr>
        <p:spPr>
          <a:xfrm>
            <a:off x="2158007" y="2018545"/>
            <a:ext cx="8259962" cy="4473338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defTabSz="321468">
              <a:defRPr sz="11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</a:t>
            </a:r>
            <a:r>
              <a:rPr sz="1100">
                <a:solidFill>
                  <a:srgbClr val="009193"/>
                </a:solidFill>
              </a:rPr>
              <a:t>&lt;</a:t>
            </a:r>
            <a:r>
              <a:rPr sz="1100"/>
              <a:t>body</a:t>
            </a:r>
            <a:r>
              <a:rPr sz="1100">
                <a:solidFill>
                  <a:srgbClr val="009193"/>
                </a:solidFill>
              </a:rPr>
              <a:t>&gt;</a:t>
            </a:r>
            <a:endParaRPr sz="1100"/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</a:t>
            </a:r>
            <a:r>
              <a:rPr sz="1100">
                <a:solidFill>
                  <a:srgbClr val="009193"/>
                </a:solidFill>
              </a:rPr>
              <a:t>&lt;</a:t>
            </a:r>
            <a:r>
              <a:rPr sz="1100">
                <a:solidFill>
                  <a:srgbClr val="4E9192"/>
                </a:solidFill>
              </a:rPr>
              <a:t>p</a:t>
            </a:r>
            <a:r>
              <a:rPr sz="1100">
                <a:solidFill>
                  <a:srgbClr val="009193"/>
                </a:solidFill>
              </a:rPr>
              <a:t>&gt;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Lorem ipsum dolor sit amet, consectetuer adipiscing elit. Cras sollicitudin, orci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nec facilisis vehicula, neque urna porta risus, ut sagittis enim velit at orci.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</a:t>
            </a:r>
            <a:r>
              <a:rPr sz="1100">
                <a:solidFill>
                  <a:srgbClr val="009193"/>
                </a:solidFill>
              </a:rPr>
              <a:t>&lt;/</a:t>
            </a:r>
            <a:r>
              <a:rPr sz="1100">
                <a:solidFill>
                  <a:srgbClr val="4E9192"/>
                </a:solidFill>
              </a:rPr>
              <a:t>p</a:t>
            </a:r>
            <a:r>
              <a:rPr sz="1100">
                <a:solidFill>
                  <a:srgbClr val="009193"/>
                </a:solidFill>
              </a:rPr>
              <a:t>&gt;</a:t>
            </a:r>
            <a:r>
              <a:rPr sz="1100"/>
              <a:t>  </a:t>
            </a:r>
          </a:p>
          <a:p>
            <a:pPr defTabSz="321468">
              <a:defRPr sz="1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</a:t>
            </a:r>
            <a:r>
              <a:rPr sz="1100">
                <a:solidFill>
                  <a:srgbClr val="009193"/>
                </a:solidFill>
              </a:rPr>
              <a:t>&lt;</a:t>
            </a:r>
            <a:r>
              <a:rPr sz="1100">
                <a:solidFill>
                  <a:srgbClr val="4E9192"/>
                </a:solidFill>
              </a:rPr>
              <a:t>p</a:t>
            </a:r>
            <a:r>
              <a:rPr sz="1100"/>
              <a:t> </a:t>
            </a:r>
            <a:r>
              <a:rPr sz="1100">
                <a:solidFill>
                  <a:srgbClr val="932192"/>
                </a:solidFill>
              </a:rPr>
              <a:t>class</a:t>
            </a:r>
            <a:r>
              <a:rPr sz="1100"/>
              <a:t>="withstyle"</a:t>
            </a:r>
            <a:r>
              <a:rPr sz="1100">
                <a:solidFill>
                  <a:srgbClr val="009193"/>
                </a:solidFill>
              </a:rPr>
              <a:t>&gt;</a:t>
            </a:r>
            <a:endParaRPr sz="1100"/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Fusce velit. Integer sapien enim, rhoncus vitae, cursus non,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commodo vitae, felis. Nulla convallis ante sit amet urna. Maecenas condimentum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hendrerit turpis.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</a:t>
            </a:r>
            <a:r>
              <a:rPr sz="1100">
                <a:solidFill>
                  <a:srgbClr val="009193"/>
                </a:solidFill>
              </a:rPr>
              <a:t>&lt;/</a:t>
            </a:r>
            <a:r>
              <a:rPr sz="1100">
                <a:solidFill>
                  <a:srgbClr val="4E9192"/>
                </a:solidFill>
              </a:rPr>
              <a:t>p</a:t>
            </a:r>
            <a:r>
              <a:rPr sz="1100">
                <a:solidFill>
                  <a:srgbClr val="009193"/>
                </a:solidFill>
              </a:rPr>
              <a:t>&gt;</a:t>
            </a:r>
            <a:r>
              <a:rPr sz="1100"/>
              <a:t>  </a:t>
            </a:r>
          </a:p>
          <a:p>
            <a:pPr defTabSz="321468">
              <a:defRPr sz="1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</a:t>
            </a:r>
            <a:r>
              <a:rPr sz="1100">
                <a:solidFill>
                  <a:srgbClr val="009193"/>
                </a:solidFill>
              </a:rPr>
              <a:t>&lt;</a:t>
            </a:r>
            <a:r>
              <a:rPr sz="1100">
                <a:solidFill>
                  <a:srgbClr val="4E9192"/>
                </a:solidFill>
              </a:rPr>
              <a:t>p</a:t>
            </a:r>
            <a:r>
              <a:rPr sz="1100"/>
              <a:t> </a:t>
            </a:r>
            <a:r>
              <a:rPr sz="1100">
                <a:solidFill>
                  <a:srgbClr val="932192"/>
                </a:solidFill>
              </a:rPr>
              <a:t>class</a:t>
            </a:r>
            <a:r>
              <a:rPr sz="1100"/>
              <a:t>="warn"</a:t>
            </a:r>
            <a:r>
              <a:rPr sz="1100">
                <a:solidFill>
                  <a:srgbClr val="009193"/>
                </a:solidFill>
              </a:rPr>
              <a:t>&gt;</a:t>
            </a:r>
            <a:endParaRPr sz="1100"/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Lorem ipsum dolor sit amet, consectetuer adipiscing elit. Cras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sollicitudin, orci nec facilisis vehicula, neque urna porta risus, ut sagittis enim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velit at orci.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</a:t>
            </a:r>
            <a:r>
              <a:rPr sz="1100">
                <a:solidFill>
                  <a:srgbClr val="009193"/>
                </a:solidFill>
              </a:rPr>
              <a:t>&lt;/</a:t>
            </a:r>
            <a:r>
              <a:rPr sz="1100">
                <a:solidFill>
                  <a:srgbClr val="4E9192"/>
                </a:solidFill>
              </a:rPr>
              <a:t>p</a:t>
            </a:r>
            <a:r>
              <a:rPr sz="1100">
                <a:solidFill>
                  <a:srgbClr val="009193"/>
                </a:solidFill>
              </a:rPr>
              <a:t>&gt;</a:t>
            </a:r>
            <a:r>
              <a:rPr sz="1100"/>
              <a:t>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</a:t>
            </a:r>
            <a:r>
              <a:rPr sz="1100">
                <a:solidFill>
                  <a:srgbClr val="009193"/>
                </a:solidFill>
              </a:rPr>
              <a:t>&lt;</a:t>
            </a:r>
            <a:r>
              <a:rPr sz="1100">
                <a:solidFill>
                  <a:srgbClr val="4E9192"/>
                </a:solidFill>
              </a:rPr>
              <a:t>p</a:t>
            </a:r>
            <a:r>
              <a:rPr sz="1100">
                <a:solidFill>
                  <a:srgbClr val="009193"/>
                </a:solidFill>
              </a:rPr>
              <a:t>&gt;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Lorem ipsum dolor sit amet,</a:t>
            </a:r>
            <a:r>
              <a:rPr sz="1100">
                <a:solidFill>
                  <a:srgbClr val="009193"/>
                </a:solidFill>
              </a:rPr>
              <a:t>&lt;</a:t>
            </a:r>
            <a:r>
              <a:rPr sz="1100">
                <a:solidFill>
                  <a:srgbClr val="4E9192"/>
                </a:solidFill>
              </a:rPr>
              <a:t>span</a:t>
            </a:r>
            <a:r>
              <a:rPr sz="1100"/>
              <a:t> </a:t>
            </a:r>
            <a:r>
              <a:rPr sz="1100">
                <a:solidFill>
                  <a:srgbClr val="932192"/>
                </a:solidFill>
              </a:rPr>
              <a:t>class</a:t>
            </a:r>
            <a:r>
              <a:rPr sz="1100"/>
              <a:t>=</a:t>
            </a:r>
            <a:r>
              <a:rPr sz="1100">
                <a:solidFill>
                  <a:srgbClr val="3933FF"/>
                </a:solidFill>
              </a:rPr>
              <a:t>"warn"</a:t>
            </a:r>
            <a:r>
              <a:rPr sz="1100">
                <a:solidFill>
                  <a:srgbClr val="009193"/>
                </a:solidFill>
              </a:rPr>
              <a:t>&gt;</a:t>
            </a:r>
            <a:r>
              <a:rPr sz="1100"/>
              <a:t>consectetuer adipiscing elit</a:t>
            </a:r>
            <a:r>
              <a:rPr sz="1100">
                <a:solidFill>
                  <a:srgbClr val="009193"/>
                </a:solidFill>
              </a:rPr>
              <a:t>&lt;/</a:t>
            </a:r>
            <a:r>
              <a:rPr sz="1100">
                <a:solidFill>
                  <a:srgbClr val="4E9192"/>
                </a:solidFill>
              </a:rPr>
              <a:t>span</a:t>
            </a:r>
            <a:r>
              <a:rPr sz="1100">
                <a:solidFill>
                  <a:srgbClr val="009193"/>
                </a:solidFill>
              </a:rPr>
              <a:t>&gt;</a:t>
            </a:r>
            <a:r>
              <a:rPr sz="1100"/>
              <a:t>.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Cras sollicitudin, orci nec acilisis vehicula, neque urna porta risus, ut sagittis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enim velit at orci.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</a:t>
            </a:r>
            <a:r>
              <a:rPr sz="1100">
                <a:solidFill>
                  <a:srgbClr val="009193"/>
                </a:solidFill>
              </a:rPr>
              <a:t>&lt;/</a:t>
            </a:r>
            <a:r>
              <a:rPr sz="1100">
                <a:solidFill>
                  <a:srgbClr val="4E9192"/>
                </a:solidFill>
              </a:rPr>
              <a:t>p</a:t>
            </a:r>
            <a:r>
              <a:rPr sz="1100">
                <a:solidFill>
                  <a:srgbClr val="009193"/>
                </a:solidFill>
              </a:rPr>
              <a:t>&gt;</a:t>
            </a:r>
            <a:r>
              <a:rPr sz="1100"/>
              <a:t>  </a:t>
            </a:r>
          </a:p>
          <a:p>
            <a:pPr defTabSz="321468">
              <a:defRPr sz="11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</a:t>
            </a:r>
            <a:r>
              <a:rPr sz="1100">
                <a:solidFill>
                  <a:srgbClr val="009193"/>
                </a:solidFill>
              </a:rPr>
              <a:t>&lt;</a:t>
            </a:r>
            <a:r>
              <a:rPr sz="1100">
                <a:solidFill>
                  <a:srgbClr val="4E9192"/>
                </a:solidFill>
              </a:rPr>
              <a:t>p</a:t>
            </a:r>
            <a:r>
              <a:rPr sz="1100"/>
              <a:t> </a:t>
            </a:r>
            <a:r>
              <a:rPr sz="1100">
                <a:solidFill>
                  <a:srgbClr val="932192"/>
                </a:solidFill>
              </a:rPr>
              <a:t>class</a:t>
            </a:r>
            <a:r>
              <a:rPr sz="1100"/>
              <a:t>="warn"</a:t>
            </a:r>
            <a:r>
              <a:rPr sz="1100">
                <a:solidFill>
                  <a:srgbClr val="009193"/>
                </a:solidFill>
              </a:rPr>
              <a:t>&gt;</a:t>
            </a:r>
            <a:endParaRPr sz="1100"/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Lorem ipsum dolor sit amet, consectetuer adipiscing elit. Cras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sollicitudin, orci nec facilisis vehicula, neque urna porta risus, ut sagittis enim  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  velit at orci.</a:t>
            </a:r>
          </a:p>
          <a:p>
            <a:pPr defTabSz="321468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  </a:t>
            </a:r>
            <a:r>
              <a:rPr sz="1100">
                <a:solidFill>
                  <a:srgbClr val="009193"/>
                </a:solidFill>
              </a:rPr>
              <a:t>&lt;/</a:t>
            </a:r>
            <a:r>
              <a:rPr sz="1100">
                <a:solidFill>
                  <a:srgbClr val="4E9192"/>
                </a:solidFill>
              </a:rPr>
              <a:t>p</a:t>
            </a:r>
            <a:r>
              <a:rPr sz="1100">
                <a:solidFill>
                  <a:srgbClr val="009193"/>
                </a:solidFill>
              </a:rPr>
              <a:t>&gt;</a:t>
            </a:r>
            <a:r>
              <a:rPr sz="1100"/>
              <a:t> </a:t>
            </a:r>
          </a:p>
          <a:p>
            <a:pPr defTabSz="321468">
              <a:defRPr sz="11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100"/>
              <a:t>  </a:t>
            </a:r>
            <a:r>
              <a:rPr sz="1100">
                <a:solidFill>
                  <a:srgbClr val="009193"/>
                </a:solidFill>
              </a:rPr>
              <a:t>&lt;/</a:t>
            </a:r>
            <a:r>
              <a:rPr sz="1100"/>
              <a:t>body</a:t>
            </a:r>
            <a:r>
              <a:rPr sz="1100"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01" name="Arrow"/>
          <p:cNvSpPr/>
          <p:nvPr/>
        </p:nvSpPr>
        <p:spPr>
          <a:xfrm>
            <a:off x="1492745" y="2841497"/>
            <a:ext cx="776884" cy="419696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/>
          </a:p>
        </p:txBody>
      </p:sp>
      <p:sp>
        <p:nvSpPr>
          <p:cNvPr id="202" name="Arrow"/>
          <p:cNvSpPr/>
          <p:nvPr/>
        </p:nvSpPr>
        <p:spPr>
          <a:xfrm>
            <a:off x="1463921" y="3622948"/>
            <a:ext cx="776884" cy="419697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/>
          </a:p>
        </p:txBody>
      </p:sp>
      <p:sp>
        <p:nvSpPr>
          <p:cNvPr id="203" name="Arrow"/>
          <p:cNvSpPr/>
          <p:nvPr/>
        </p:nvSpPr>
        <p:spPr>
          <a:xfrm>
            <a:off x="3169972" y="4634077"/>
            <a:ext cx="776884" cy="473274"/>
          </a:xfrm>
          <a:prstGeom prst="rightArrow">
            <a:avLst>
              <a:gd name="adj1" fmla="val 29761"/>
              <a:gd name="adj2" fmla="val 77643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/>
          </a:p>
        </p:txBody>
      </p:sp>
      <p:sp>
        <p:nvSpPr>
          <p:cNvPr id="204" name="Arrow"/>
          <p:cNvSpPr/>
          <p:nvPr/>
        </p:nvSpPr>
        <p:spPr>
          <a:xfrm>
            <a:off x="1385589" y="5317001"/>
            <a:ext cx="776884" cy="419696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lasses in Action"/>
          <p:cNvSpPr txBox="1">
            <a:spLocks noGrp="1"/>
          </p:cNvSpPr>
          <p:nvPr>
            <p:ph type="title"/>
          </p:nvPr>
        </p:nvSpPr>
        <p:spPr>
          <a:xfrm>
            <a:off x="7962235" y="232172"/>
            <a:ext cx="2303931" cy="982267"/>
          </a:xfrm>
          <a:prstGeom prst="rect">
            <a:avLst/>
          </a:prstGeom>
        </p:spPr>
        <p:txBody>
          <a:bodyPr/>
          <a:lstStyle/>
          <a:p>
            <a:r>
              <a:t>Classes in Action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93577" y="6465093"/>
            <a:ext cx="200374" cy="2106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08" name="Screen Shot 2016-09-26 at 08.50.19.png" descr="Screen Shot 2016-09-26 at 08.50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6772" y="2387217"/>
            <a:ext cx="4109726" cy="2971391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sp>
        <p:nvSpPr>
          <p:cNvPr id="209" name="p  {     background-color: white;     color: black;   }  .withstyle  {     background-color: olive;     color: navy;   }  .warn  {     background-color: yellow;     color: red;   }"/>
          <p:cNvSpPr txBox="1"/>
          <p:nvPr/>
        </p:nvSpPr>
        <p:spPr>
          <a:xfrm>
            <a:off x="5238122" y="2567267"/>
            <a:ext cx="1726433" cy="2611290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sz="1100" b="1">
                <a:solidFill>
                  <a:srgbClr val="0432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100">
                <a:solidFill>
                  <a:srgbClr val="011480"/>
                </a:solidFill>
              </a:rPr>
              <a:t>p  </a:t>
            </a:r>
            <a:r>
              <a:rPr sz="1100"/>
              <a:t>{  </a:t>
            </a:r>
            <a:br>
              <a:rPr sz="1100"/>
            </a:br>
            <a:r>
              <a:rPr sz="1100"/>
              <a:t>  background-color: </a:t>
            </a:r>
            <a:r>
              <a:rPr sz="1100">
                <a:solidFill>
                  <a:srgbClr val="018001"/>
                </a:solidFill>
              </a:rPr>
              <a:t>white</a:t>
            </a:r>
            <a:r>
              <a:rPr sz="1100"/>
              <a:t>;  </a:t>
            </a:r>
            <a:br>
              <a:rPr sz="1100"/>
            </a:br>
            <a:r>
              <a:rPr sz="1100"/>
              <a:t>  color: </a:t>
            </a:r>
            <a:r>
              <a:rPr sz="1100">
                <a:solidFill>
                  <a:srgbClr val="018001"/>
                </a:solidFill>
              </a:rPr>
              <a:t>black</a:t>
            </a:r>
            <a:r>
              <a:rPr sz="1100"/>
              <a:t>;  </a:t>
            </a:r>
            <a:br>
              <a:rPr sz="1100"/>
            </a:br>
            <a:r>
              <a:rPr sz="1100"/>
              <a:t>}</a:t>
            </a:r>
            <a:br>
              <a:rPr sz="1100"/>
            </a:br>
            <a:br>
              <a:rPr sz="1100"/>
            </a:br>
            <a:r>
              <a:rPr sz="1100"/>
              <a:t>.</a:t>
            </a:r>
            <a:r>
              <a:rPr sz="1100">
                <a:solidFill>
                  <a:srgbClr val="011480"/>
                </a:solidFill>
              </a:rPr>
              <a:t>withstyle  </a:t>
            </a:r>
            <a:r>
              <a:rPr sz="1100"/>
              <a:t>{  </a:t>
            </a:r>
            <a:br>
              <a:rPr sz="1100"/>
            </a:br>
            <a:r>
              <a:rPr sz="1100"/>
              <a:t>  background-color: </a:t>
            </a:r>
            <a:r>
              <a:rPr sz="1100">
                <a:solidFill>
                  <a:srgbClr val="018001"/>
                </a:solidFill>
              </a:rPr>
              <a:t>olive</a:t>
            </a:r>
            <a:r>
              <a:rPr sz="1100"/>
              <a:t>;  </a:t>
            </a:r>
            <a:br>
              <a:rPr sz="1100"/>
            </a:br>
            <a:r>
              <a:rPr sz="1100"/>
              <a:t>  color: </a:t>
            </a:r>
            <a:r>
              <a:rPr sz="1100">
                <a:solidFill>
                  <a:srgbClr val="018001"/>
                </a:solidFill>
              </a:rPr>
              <a:t>navy</a:t>
            </a:r>
            <a:r>
              <a:rPr sz="1100"/>
              <a:t>;  </a:t>
            </a:r>
            <a:br>
              <a:rPr sz="1100"/>
            </a:br>
            <a:r>
              <a:rPr sz="1100"/>
              <a:t>}</a:t>
            </a:r>
            <a:br>
              <a:rPr sz="1100"/>
            </a:br>
            <a:br>
              <a:rPr sz="1100"/>
            </a:br>
            <a:r>
              <a:rPr sz="1100"/>
              <a:t>.</a:t>
            </a:r>
            <a:r>
              <a:rPr sz="1100">
                <a:solidFill>
                  <a:srgbClr val="011480"/>
                </a:solidFill>
              </a:rPr>
              <a:t>warn  </a:t>
            </a:r>
            <a:r>
              <a:rPr sz="1100"/>
              <a:t>{  </a:t>
            </a:r>
            <a:br>
              <a:rPr sz="1100"/>
            </a:br>
            <a:r>
              <a:rPr sz="1100"/>
              <a:t>  background-color: </a:t>
            </a:r>
            <a:r>
              <a:rPr sz="1100">
                <a:solidFill>
                  <a:srgbClr val="018001"/>
                </a:solidFill>
              </a:rPr>
              <a:t>yellow</a:t>
            </a:r>
            <a:r>
              <a:rPr sz="1100"/>
              <a:t>;  </a:t>
            </a:r>
            <a:br>
              <a:rPr sz="1100"/>
            </a:br>
            <a:r>
              <a:rPr sz="1100"/>
              <a:t>  color: </a:t>
            </a:r>
            <a:r>
              <a:rPr sz="1100">
                <a:solidFill>
                  <a:srgbClr val="018001"/>
                </a:solidFill>
              </a:rPr>
              <a:t>red</a:t>
            </a:r>
            <a:r>
              <a:rPr sz="1100"/>
              <a:t>;  </a:t>
            </a:r>
            <a:br>
              <a:rPr sz="1100"/>
            </a:br>
            <a:r>
              <a:rPr sz="1100"/>
              <a:t>}</a:t>
            </a:r>
            <a:br>
              <a:rPr sz="1100"/>
            </a:br>
            <a:endParaRPr sz="1100"/>
          </a:p>
        </p:txBody>
      </p:sp>
      <p:sp>
        <p:nvSpPr>
          <p:cNvPr id="210" name="style.css"/>
          <p:cNvSpPr txBox="1"/>
          <p:nvPr/>
        </p:nvSpPr>
        <p:spPr>
          <a:xfrm>
            <a:off x="5740128" y="2258817"/>
            <a:ext cx="662039" cy="25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/>
              <a:t>style.css</a:t>
            </a:r>
          </a:p>
        </p:txBody>
      </p:sp>
      <p:sp>
        <p:nvSpPr>
          <p:cNvPr id="211" name="&lt;body&gt;…"/>
          <p:cNvSpPr txBox="1"/>
          <p:nvPr/>
        </p:nvSpPr>
        <p:spPr>
          <a:xfrm>
            <a:off x="511984" y="1489212"/>
            <a:ext cx="3883539" cy="5081197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8" tIns="35718" rIns="35718" bIns="35718" anchor="b">
            <a:spAutoFit/>
          </a:bodyPr>
          <a:lstStyle/>
          <a:p>
            <a:pPr defTabSz="321468">
              <a:defRPr sz="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050" dirty="0">
                <a:solidFill>
                  <a:srgbClr val="009193"/>
                </a:solidFill>
              </a:rPr>
              <a:t>&lt;</a:t>
            </a:r>
            <a:r>
              <a:rPr sz="1050" dirty="0"/>
              <a:t>body</a:t>
            </a:r>
            <a:r>
              <a:rPr sz="1050" dirty="0">
                <a:solidFill>
                  <a:srgbClr val="009193"/>
                </a:solidFill>
              </a:rPr>
              <a:t>&gt;</a:t>
            </a:r>
            <a:endParaRPr sz="1050" dirty="0"/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</a:t>
            </a:r>
            <a:r>
              <a:rPr sz="1050" dirty="0">
                <a:solidFill>
                  <a:srgbClr val="009193"/>
                </a:solidFill>
              </a:rPr>
              <a:t>&lt;</a:t>
            </a:r>
            <a:r>
              <a:rPr sz="1050" dirty="0">
                <a:solidFill>
                  <a:srgbClr val="4E9192"/>
                </a:solidFill>
              </a:rPr>
              <a:t>p</a:t>
            </a:r>
            <a:r>
              <a:rPr sz="1050" dirty="0">
                <a:solidFill>
                  <a:srgbClr val="009193"/>
                </a:solidFill>
              </a:rPr>
              <a:t>&gt;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 </a:t>
            </a:r>
            <a:r>
              <a:rPr lang="en-GB" sz="1050" dirty="0"/>
              <a:t>	</a:t>
            </a:r>
            <a:r>
              <a:rPr sz="1050" dirty="0"/>
              <a:t>Lorem ipsum dolor sit </a:t>
            </a:r>
            <a:r>
              <a:rPr sz="1050" dirty="0" err="1"/>
              <a:t>amet</a:t>
            </a:r>
            <a:r>
              <a:rPr sz="1050" dirty="0"/>
              <a:t>, </a:t>
            </a:r>
            <a:r>
              <a:rPr sz="1050" dirty="0" err="1"/>
              <a:t>consectetuer</a:t>
            </a:r>
            <a:r>
              <a:rPr sz="1050" dirty="0"/>
              <a:t> </a:t>
            </a:r>
            <a:r>
              <a:rPr sz="1050" dirty="0" err="1"/>
              <a:t>adipiscing</a:t>
            </a:r>
            <a:r>
              <a:rPr sz="1050" dirty="0"/>
              <a:t> </a:t>
            </a:r>
            <a:r>
              <a:rPr sz="1050" dirty="0" err="1"/>
              <a:t>elit</a:t>
            </a:r>
            <a:r>
              <a:rPr sz="1050" dirty="0"/>
              <a:t>. Cras </a:t>
            </a:r>
            <a:r>
              <a:rPr lang="en-GB" sz="1050" dirty="0"/>
              <a:t>                         	</a:t>
            </a:r>
            <a:r>
              <a:rPr sz="1050" dirty="0" err="1"/>
              <a:t>sollicitudin</a:t>
            </a:r>
            <a:r>
              <a:rPr sz="1050" dirty="0"/>
              <a:t>, </a:t>
            </a:r>
            <a:r>
              <a:rPr sz="1050" dirty="0" err="1"/>
              <a:t>orci</a:t>
            </a:r>
            <a:r>
              <a:rPr sz="1050" dirty="0"/>
              <a:t>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 </a:t>
            </a:r>
            <a:r>
              <a:rPr lang="en-GB" sz="1050" dirty="0"/>
              <a:t>	</a:t>
            </a:r>
            <a:r>
              <a:rPr sz="1050" dirty="0" err="1"/>
              <a:t>nec</a:t>
            </a:r>
            <a:r>
              <a:rPr sz="1050" dirty="0"/>
              <a:t> </a:t>
            </a:r>
            <a:r>
              <a:rPr sz="1050" dirty="0" err="1"/>
              <a:t>facilisis</a:t>
            </a:r>
            <a:r>
              <a:rPr sz="1050" dirty="0"/>
              <a:t> </a:t>
            </a:r>
            <a:r>
              <a:rPr sz="1050" dirty="0" err="1"/>
              <a:t>vehicula</a:t>
            </a:r>
            <a:r>
              <a:rPr sz="1050" dirty="0"/>
              <a:t>, </a:t>
            </a:r>
            <a:r>
              <a:rPr sz="1050" dirty="0" err="1"/>
              <a:t>neque</a:t>
            </a:r>
            <a:r>
              <a:rPr sz="1050" dirty="0"/>
              <a:t> </a:t>
            </a:r>
            <a:r>
              <a:rPr sz="1050" dirty="0" err="1"/>
              <a:t>urna</a:t>
            </a:r>
            <a:r>
              <a:rPr sz="1050" dirty="0"/>
              <a:t> porta </a:t>
            </a:r>
            <a:r>
              <a:rPr sz="1050" dirty="0" err="1"/>
              <a:t>risus</a:t>
            </a:r>
            <a:r>
              <a:rPr sz="1050" dirty="0"/>
              <a:t>, </a:t>
            </a:r>
            <a:r>
              <a:rPr sz="1050" dirty="0" err="1"/>
              <a:t>ut</a:t>
            </a:r>
            <a:r>
              <a:rPr sz="1050" dirty="0"/>
              <a:t> </a:t>
            </a:r>
            <a:r>
              <a:rPr sz="1050" dirty="0" err="1"/>
              <a:t>sagittis</a:t>
            </a:r>
            <a:r>
              <a:rPr sz="1050" dirty="0"/>
              <a:t> </a:t>
            </a:r>
            <a:r>
              <a:rPr sz="1050" dirty="0" err="1"/>
              <a:t>enim</a:t>
            </a:r>
            <a:r>
              <a:rPr sz="1050" dirty="0"/>
              <a:t> </a:t>
            </a:r>
            <a:r>
              <a:rPr lang="en-GB" sz="1050" dirty="0"/>
              <a:t>	</a:t>
            </a:r>
            <a:r>
              <a:rPr sz="1050" dirty="0" err="1"/>
              <a:t>velit</a:t>
            </a:r>
            <a:r>
              <a:rPr sz="1050" dirty="0"/>
              <a:t> at </a:t>
            </a:r>
            <a:r>
              <a:rPr sz="1050" dirty="0" err="1"/>
              <a:t>orci</a:t>
            </a:r>
            <a:r>
              <a:rPr sz="1050" dirty="0"/>
              <a:t>.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</a:t>
            </a:r>
            <a:r>
              <a:rPr sz="1050" dirty="0">
                <a:solidFill>
                  <a:srgbClr val="009193"/>
                </a:solidFill>
              </a:rPr>
              <a:t>&lt;/</a:t>
            </a:r>
            <a:r>
              <a:rPr sz="1050" dirty="0">
                <a:solidFill>
                  <a:srgbClr val="4E9192"/>
                </a:solidFill>
              </a:rPr>
              <a:t>p</a:t>
            </a:r>
            <a:r>
              <a:rPr sz="1050" dirty="0">
                <a:solidFill>
                  <a:srgbClr val="009193"/>
                </a:solidFill>
              </a:rPr>
              <a:t>&gt;</a:t>
            </a:r>
            <a:r>
              <a:rPr sz="1050" dirty="0"/>
              <a:t>  </a:t>
            </a:r>
          </a:p>
          <a:p>
            <a:pPr defTabSz="321468">
              <a:defRPr sz="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</a:t>
            </a:r>
            <a:r>
              <a:rPr sz="1050" dirty="0">
                <a:solidFill>
                  <a:srgbClr val="009193"/>
                </a:solidFill>
              </a:rPr>
              <a:t>&lt;</a:t>
            </a:r>
            <a:r>
              <a:rPr sz="1050" dirty="0">
                <a:solidFill>
                  <a:srgbClr val="4E9192"/>
                </a:solidFill>
              </a:rPr>
              <a:t>p</a:t>
            </a:r>
            <a:r>
              <a:rPr sz="1050" dirty="0"/>
              <a:t> </a:t>
            </a:r>
            <a:r>
              <a:rPr sz="1050" dirty="0">
                <a:solidFill>
                  <a:srgbClr val="932192"/>
                </a:solidFill>
              </a:rPr>
              <a:t>class</a:t>
            </a:r>
            <a:r>
              <a:rPr sz="1050" dirty="0"/>
              <a:t>="</a:t>
            </a:r>
            <a:r>
              <a:rPr sz="1050" dirty="0" err="1"/>
              <a:t>withstyle</a:t>
            </a:r>
            <a:r>
              <a:rPr sz="1050" dirty="0"/>
              <a:t>"</a:t>
            </a:r>
            <a:r>
              <a:rPr sz="1050" dirty="0">
                <a:solidFill>
                  <a:srgbClr val="009193"/>
                </a:solidFill>
              </a:rPr>
              <a:t>&gt;</a:t>
            </a:r>
            <a:endParaRPr sz="1050" dirty="0"/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  </a:t>
            </a:r>
            <a:r>
              <a:rPr lang="en-GB" sz="1050" dirty="0"/>
              <a:t>	</a:t>
            </a:r>
            <a:r>
              <a:rPr sz="1050" dirty="0" err="1"/>
              <a:t>Fusce</a:t>
            </a:r>
            <a:r>
              <a:rPr sz="1050" dirty="0"/>
              <a:t> </a:t>
            </a:r>
            <a:r>
              <a:rPr sz="1050" dirty="0" err="1"/>
              <a:t>velit</a:t>
            </a:r>
            <a:r>
              <a:rPr sz="1050" dirty="0"/>
              <a:t>. Integer </a:t>
            </a:r>
            <a:r>
              <a:rPr sz="1050" dirty="0" err="1"/>
              <a:t>sapien</a:t>
            </a:r>
            <a:r>
              <a:rPr sz="1050" dirty="0"/>
              <a:t> </a:t>
            </a:r>
            <a:r>
              <a:rPr sz="1050" dirty="0" err="1"/>
              <a:t>enim</a:t>
            </a:r>
            <a:r>
              <a:rPr sz="1050" dirty="0"/>
              <a:t>, </a:t>
            </a:r>
            <a:r>
              <a:rPr sz="1050" dirty="0" err="1"/>
              <a:t>rhoncus</a:t>
            </a:r>
            <a:r>
              <a:rPr sz="1050" dirty="0"/>
              <a:t> vitae, cursus non,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  </a:t>
            </a:r>
            <a:r>
              <a:rPr lang="en-GB" sz="1050" dirty="0"/>
              <a:t>	</a:t>
            </a:r>
            <a:r>
              <a:rPr sz="1050" dirty="0" err="1"/>
              <a:t>commodo</a:t>
            </a:r>
            <a:r>
              <a:rPr sz="1050" dirty="0"/>
              <a:t> vitae, </a:t>
            </a:r>
            <a:r>
              <a:rPr sz="1050" dirty="0" err="1"/>
              <a:t>felis</a:t>
            </a:r>
            <a:r>
              <a:rPr sz="1050" dirty="0"/>
              <a:t>. </a:t>
            </a:r>
            <a:r>
              <a:rPr sz="1050" dirty="0" err="1"/>
              <a:t>Nulla</a:t>
            </a:r>
            <a:r>
              <a:rPr sz="1050" dirty="0"/>
              <a:t> convallis ante sit </a:t>
            </a:r>
            <a:r>
              <a:rPr sz="1050" dirty="0" err="1"/>
              <a:t>amet</a:t>
            </a:r>
            <a:r>
              <a:rPr sz="1050" dirty="0"/>
              <a:t> </a:t>
            </a:r>
            <a:r>
              <a:rPr sz="1050" dirty="0" err="1"/>
              <a:t>urna</a:t>
            </a:r>
            <a:r>
              <a:rPr sz="1050" dirty="0"/>
              <a:t>. </a:t>
            </a:r>
            <a:r>
              <a:rPr lang="en-GB" sz="1050" dirty="0"/>
              <a:t>	</a:t>
            </a:r>
            <a:r>
              <a:rPr sz="1050" dirty="0"/>
              <a:t>Maecenas </a:t>
            </a:r>
            <a:r>
              <a:rPr sz="1050" dirty="0" err="1"/>
              <a:t>condimentum</a:t>
            </a:r>
            <a:r>
              <a:rPr sz="1050" dirty="0"/>
              <a:t>   </a:t>
            </a:r>
            <a:r>
              <a:rPr sz="1050" dirty="0" err="1"/>
              <a:t>hendrerit</a:t>
            </a:r>
            <a:r>
              <a:rPr sz="1050" dirty="0"/>
              <a:t> </a:t>
            </a:r>
            <a:r>
              <a:rPr sz="1050" dirty="0" err="1"/>
              <a:t>turpis</a:t>
            </a:r>
            <a:r>
              <a:rPr sz="1050" dirty="0"/>
              <a:t>.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</a:t>
            </a:r>
            <a:r>
              <a:rPr sz="1050" dirty="0">
                <a:solidFill>
                  <a:srgbClr val="009193"/>
                </a:solidFill>
              </a:rPr>
              <a:t>&lt;/</a:t>
            </a:r>
            <a:r>
              <a:rPr sz="1050" dirty="0">
                <a:solidFill>
                  <a:srgbClr val="4E9192"/>
                </a:solidFill>
              </a:rPr>
              <a:t>p</a:t>
            </a:r>
            <a:r>
              <a:rPr sz="1050" dirty="0">
                <a:solidFill>
                  <a:srgbClr val="009193"/>
                </a:solidFill>
              </a:rPr>
              <a:t>&gt;</a:t>
            </a:r>
            <a:r>
              <a:rPr sz="1050" dirty="0"/>
              <a:t>  </a:t>
            </a:r>
          </a:p>
          <a:p>
            <a:pPr defTabSz="321468">
              <a:defRPr sz="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</a:t>
            </a:r>
            <a:r>
              <a:rPr sz="1050" dirty="0">
                <a:solidFill>
                  <a:srgbClr val="009193"/>
                </a:solidFill>
              </a:rPr>
              <a:t>&lt;</a:t>
            </a:r>
            <a:r>
              <a:rPr sz="1050" dirty="0">
                <a:solidFill>
                  <a:srgbClr val="4E9192"/>
                </a:solidFill>
              </a:rPr>
              <a:t>p</a:t>
            </a:r>
            <a:r>
              <a:rPr sz="1050" dirty="0"/>
              <a:t> </a:t>
            </a:r>
            <a:r>
              <a:rPr sz="1050" dirty="0">
                <a:solidFill>
                  <a:srgbClr val="932192"/>
                </a:solidFill>
              </a:rPr>
              <a:t>class</a:t>
            </a:r>
            <a:r>
              <a:rPr sz="1050" dirty="0"/>
              <a:t>="warn"</a:t>
            </a:r>
            <a:r>
              <a:rPr sz="1050" dirty="0">
                <a:solidFill>
                  <a:srgbClr val="009193"/>
                </a:solidFill>
              </a:rPr>
              <a:t>&gt;</a:t>
            </a:r>
            <a:endParaRPr sz="1050" dirty="0"/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  </a:t>
            </a:r>
            <a:r>
              <a:rPr lang="en-GB" sz="1050" dirty="0"/>
              <a:t>	</a:t>
            </a:r>
            <a:r>
              <a:rPr sz="1050" dirty="0"/>
              <a:t>Lorem ipsum dolor sit </a:t>
            </a:r>
            <a:r>
              <a:rPr sz="1050" dirty="0" err="1"/>
              <a:t>amet</a:t>
            </a:r>
            <a:r>
              <a:rPr sz="1050" dirty="0"/>
              <a:t>, </a:t>
            </a:r>
            <a:r>
              <a:rPr sz="1050" dirty="0" err="1"/>
              <a:t>consectetuer</a:t>
            </a:r>
            <a:r>
              <a:rPr sz="1050" dirty="0"/>
              <a:t> </a:t>
            </a:r>
            <a:r>
              <a:rPr sz="1050" dirty="0" err="1"/>
              <a:t>adipiscing</a:t>
            </a:r>
            <a:r>
              <a:rPr sz="1050" dirty="0"/>
              <a:t> </a:t>
            </a:r>
            <a:r>
              <a:rPr sz="1050" dirty="0" err="1"/>
              <a:t>elit</a:t>
            </a:r>
            <a:r>
              <a:rPr sz="1050" dirty="0"/>
              <a:t>. Cras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 </a:t>
            </a:r>
            <a:r>
              <a:rPr lang="en-GB" sz="1050" dirty="0"/>
              <a:t>	</a:t>
            </a:r>
            <a:r>
              <a:rPr sz="1050" dirty="0" err="1"/>
              <a:t>sollicitudin</a:t>
            </a:r>
            <a:r>
              <a:rPr sz="1050" dirty="0"/>
              <a:t>, </a:t>
            </a:r>
            <a:r>
              <a:rPr sz="1050" dirty="0" err="1"/>
              <a:t>orci</a:t>
            </a:r>
            <a:r>
              <a:rPr sz="1050" dirty="0"/>
              <a:t> </a:t>
            </a:r>
            <a:r>
              <a:rPr sz="1050" dirty="0" err="1"/>
              <a:t>nec</a:t>
            </a:r>
            <a:r>
              <a:rPr sz="1050" dirty="0"/>
              <a:t> </a:t>
            </a:r>
            <a:r>
              <a:rPr sz="1050" dirty="0" err="1"/>
              <a:t>facilisis</a:t>
            </a:r>
            <a:r>
              <a:rPr sz="1050" dirty="0"/>
              <a:t> </a:t>
            </a:r>
            <a:r>
              <a:rPr sz="1050" dirty="0" err="1"/>
              <a:t>vehicula</a:t>
            </a:r>
            <a:r>
              <a:rPr sz="1050" dirty="0"/>
              <a:t>, </a:t>
            </a:r>
            <a:r>
              <a:rPr sz="1050" dirty="0" err="1"/>
              <a:t>neque</a:t>
            </a:r>
            <a:r>
              <a:rPr sz="1050" dirty="0"/>
              <a:t> </a:t>
            </a:r>
            <a:r>
              <a:rPr sz="1050" dirty="0" err="1"/>
              <a:t>urna</a:t>
            </a:r>
            <a:r>
              <a:rPr sz="1050" dirty="0"/>
              <a:t> porta </a:t>
            </a:r>
            <a:r>
              <a:rPr sz="1050" dirty="0" err="1"/>
              <a:t>risus</a:t>
            </a:r>
            <a:r>
              <a:rPr sz="1050" dirty="0"/>
              <a:t>, </a:t>
            </a:r>
            <a:r>
              <a:rPr sz="1050" dirty="0" err="1"/>
              <a:t>ut</a:t>
            </a:r>
            <a:r>
              <a:rPr sz="1050" dirty="0"/>
              <a:t> </a:t>
            </a:r>
            <a:r>
              <a:rPr lang="en-GB" sz="1050" dirty="0"/>
              <a:t>	</a:t>
            </a:r>
            <a:r>
              <a:rPr sz="1050" dirty="0" err="1"/>
              <a:t>sagittis</a:t>
            </a:r>
            <a:r>
              <a:rPr sz="1050" dirty="0"/>
              <a:t> </a:t>
            </a:r>
            <a:r>
              <a:rPr sz="1050" dirty="0" err="1"/>
              <a:t>enim</a:t>
            </a:r>
            <a:r>
              <a:rPr sz="1050" dirty="0"/>
              <a:t>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  </a:t>
            </a:r>
            <a:r>
              <a:rPr lang="en-GB" sz="1050" dirty="0"/>
              <a:t>	</a:t>
            </a:r>
            <a:r>
              <a:rPr sz="1050" dirty="0" err="1"/>
              <a:t>velit</a:t>
            </a:r>
            <a:r>
              <a:rPr sz="1050" dirty="0"/>
              <a:t> at </a:t>
            </a:r>
            <a:r>
              <a:rPr sz="1050" dirty="0" err="1"/>
              <a:t>orci</a:t>
            </a:r>
            <a:r>
              <a:rPr sz="1050" dirty="0"/>
              <a:t>.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</a:t>
            </a:r>
            <a:r>
              <a:rPr sz="1050" dirty="0">
                <a:solidFill>
                  <a:srgbClr val="009193"/>
                </a:solidFill>
              </a:rPr>
              <a:t>&lt;/</a:t>
            </a:r>
            <a:r>
              <a:rPr sz="1050" dirty="0">
                <a:solidFill>
                  <a:srgbClr val="4E9192"/>
                </a:solidFill>
              </a:rPr>
              <a:t>p</a:t>
            </a:r>
            <a:r>
              <a:rPr sz="1050" dirty="0">
                <a:solidFill>
                  <a:srgbClr val="009193"/>
                </a:solidFill>
              </a:rPr>
              <a:t>&gt;</a:t>
            </a:r>
            <a:r>
              <a:rPr sz="1050" dirty="0"/>
              <a:t>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</a:t>
            </a:r>
            <a:r>
              <a:rPr sz="1050" dirty="0">
                <a:solidFill>
                  <a:srgbClr val="009193"/>
                </a:solidFill>
              </a:rPr>
              <a:t>&lt;</a:t>
            </a:r>
            <a:r>
              <a:rPr sz="1050" dirty="0">
                <a:solidFill>
                  <a:srgbClr val="4E9192"/>
                </a:solidFill>
              </a:rPr>
              <a:t>p</a:t>
            </a:r>
            <a:r>
              <a:rPr sz="1050" dirty="0">
                <a:solidFill>
                  <a:srgbClr val="009193"/>
                </a:solidFill>
              </a:rPr>
              <a:t>&gt;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  </a:t>
            </a:r>
            <a:r>
              <a:rPr lang="en-GB" sz="1050" dirty="0"/>
              <a:t>	</a:t>
            </a:r>
            <a:r>
              <a:rPr sz="1050" dirty="0"/>
              <a:t>Lorem ipsum dolor sit </a:t>
            </a:r>
            <a:r>
              <a:rPr sz="1050" dirty="0" err="1"/>
              <a:t>amet</a:t>
            </a:r>
            <a:r>
              <a:rPr sz="1050" dirty="0"/>
              <a:t>,</a:t>
            </a:r>
            <a:r>
              <a:rPr sz="1050" dirty="0">
                <a:solidFill>
                  <a:srgbClr val="009193"/>
                </a:solidFill>
              </a:rPr>
              <a:t>&lt;</a:t>
            </a:r>
            <a:r>
              <a:rPr sz="1050" dirty="0">
                <a:solidFill>
                  <a:srgbClr val="4E9192"/>
                </a:solidFill>
              </a:rPr>
              <a:t>span</a:t>
            </a:r>
            <a:r>
              <a:rPr sz="1050" dirty="0"/>
              <a:t> </a:t>
            </a:r>
            <a:r>
              <a:rPr sz="1050" dirty="0">
                <a:solidFill>
                  <a:srgbClr val="932192"/>
                </a:solidFill>
              </a:rPr>
              <a:t>class</a:t>
            </a:r>
            <a:r>
              <a:rPr sz="1050" dirty="0"/>
              <a:t>=</a:t>
            </a:r>
            <a:r>
              <a:rPr sz="1050" dirty="0">
                <a:solidFill>
                  <a:srgbClr val="3933FF"/>
                </a:solidFill>
              </a:rPr>
              <a:t>"warn"</a:t>
            </a:r>
            <a:r>
              <a:rPr sz="1050" dirty="0">
                <a:solidFill>
                  <a:srgbClr val="009193"/>
                </a:solidFill>
              </a:rPr>
              <a:t>&gt;</a:t>
            </a:r>
            <a:r>
              <a:rPr sz="1050" dirty="0" err="1"/>
              <a:t>consectetuer</a:t>
            </a:r>
            <a:r>
              <a:rPr sz="1050" dirty="0"/>
              <a:t> </a:t>
            </a:r>
            <a:r>
              <a:rPr lang="en-GB" sz="1050" dirty="0"/>
              <a:t>	</a:t>
            </a:r>
            <a:r>
              <a:rPr sz="1050" dirty="0" err="1"/>
              <a:t>adipiscing</a:t>
            </a:r>
            <a:r>
              <a:rPr sz="1050" dirty="0"/>
              <a:t> </a:t>
            </a:r>
            <a:r>
              <a:rPr sz="1050" dirty="0" err="1"/>
              <a:t>elit</a:t>
            </a:r>
            <a:r>
              <a:rPr sz="1050" dirty="0">
                <a:solidFill>
                  <a:srgbClr val="009193"/>
                </a:solidFill>
              </a:rPr>
              <a:t>&lt;/</a:t>
            </a:r>
            <a:r>
              <a:rPr sz="1050" dirty="0">
                <a:solidFill>
                  <a:srgbClr val="4E9192"/>
                </a:solidFill>
              </a:rPr>
              <a:t>span</a:t>
            </a:r>
            <a:r>
              <a:rPr sz="1050" dirty="0">
                <a:solidFill>
                  <a:srgbClr val="009193"/>
                </a:solidFill>
              </a:rPr>
              <a:t>&gt;</a:t>
            </a:r>
            <a:r>
              <a:rPr sz="1050" dirty="0"/>
              <a:t>.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  </a:t>
            </a:r>
            <a:r>
              <a:rPr lang="en-GB" sz="1050" dirty="0"/>
              <a:t>	</a:t>
            </a:r>
            <a:r>
              <a:rPr sz="1050" dirty="0"/>
              <a:t>Cras </a:t>
            </a:r>
            <a:r>
              <a:rPr sz="1050" dirty="0" err="1"/>
              <a:t>sollicitudin</a:t>
            </a:r>
            <a:r>
              <a:rPr sz="1050" dirty="0"/>
              <a:t>, </a:t>
            </a:r>
            <a:r>
              <a:rPr sz="1050" dirty="0" err="1"/>
              <a:t>orci</a:t>
            </a:r>
            <a:r>
              <a:rPr sz="1050" dirty="0"/>
              <a:t> </a:t>
            </a:r>
            <a:r>
              <a:rPr sz="1050" dirty="0" err="1"/>
              <a:t>nec</a:t>
            </a:r>
            <a:r>
              <a:rPr sz="1050" dirty="0"/>
              <a:t> </a:t>
            </a:r>
            <a:r>
              <a:rPr sz="1050" dirty="0" err="1"/>
              <a:t>acilisis</a:t>
            </a:r>
            <a:r>
              <a:rPr sz="1050" dirty="0"/>
              <a:t> </a:t>
            </a:r>
            <a:r>
              <a:rPr sz="1050" dirty="0" err="1"/>
              <a:t>vehicula</a:t>
            </a:r>
            <a:r>
              <a:rPr sz="1050" dirty="0"/>
              <a:t>, </a:t>
            </a:r>
            <a:r>
              <a:rPr sz="1050" dirty="0" err="1"/>
              <a:t>neque</a:t>
            </a:r>
            <a:r>
              <a:rPr sz="1050" dirty="0"/>
              <a:t> </a:t>
            </a:r>
            <a:r>
              <a:rPr sz="1050" dirty="0" err="1"/>
              <a:t>urna</a:t>
            </a:r>
            <a:r>
              <a:rPr sz="1050" dirty="0"/>
              <a:t> porta </a:t>
            </a:r>
            <a:r>
              <a:rPr lang="en-GB" sz="1050" dirty="0"/>
              <a:t>	</a:t>
            </a:r>
            <a:r>
              <a:rPr sz="1050" dirty="0" err="1"/>
              <a:t>risus</a:t>
            </a:r>
            <a:r>
              <a:rPr sz="1050" dirty="0"/>
              <a:t>, </a:t>
            </a:r>
            <a:r>
              <a:rPr sz="1050" dirty="0" err="1"/>
              <a:t>ut</a:t>
            </a:r>
            <a:r>
              <a:rPr sz="1050" dirty="0"/>
              <a:t> </a:t>
            </a:r>
            <a:r>
              <a:rPr sz="1050" dirty="0" err="1"/>
              <a:t>sagittis</a:t>
            </a:r>
            <a:r>
              <a:rPr sz="1050" dirty="0"/>
              <a:t> </a:t>
            </a:r>
            <a:r>
              <a:rPr sz="1050" dirty="0" err="1"/>
              <a:t>enim</a:t>
            </a:r>
            <a:r>
              <a:rPr sz="1050" dirty="0"/>
              <a:t> </a:t>
            </a:r>
            <a:r>
              <a:rPr sz="1050" dirty="0" err="1"/>
              <a:t>velit</a:t>
            </a:r>
            <a:r>
              <a:rPr sz="1050" dirty="0"/>
              <a:t> at </a:t>
            </a:r>
            <a:r>
              <a:rPr sz="1050" dirty="0" err="1"/>
              <a:t>orci</a:t>
            </a:r>
            <a:r>
              <a:rPr sz="1050" dirty="0"/>
              <a:t>.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</a:t>
            </a:r>
            <a:r>
              <a:rPr sz="1050" dirty="0">
                <a:solidFill>
                  <a:srgbClr val="009193"/>
                </a:solidFill>
              </a:rPr>
              <a:t>&lt;/</a:t>
            </a:r>
            <a:r>
              <a:rPr sz="1050" dirty="0">
                <a:solidFill>
                  <a:srgbClr val="4E9192"/>
                </a:solidFill>
              </a:rPr>
              <a:t>p</a:t>
            </a:r>
            <a:r>
              <a:rPr sz="1050" dirty="0">
                <a:solidFill>
                  <a:srgbClr val="009193"/>
                </a:solidFill>
              </a:rPr>
              <a:t>&gt;</a:t>
            </a:r>
            <a:r>
              <a:rPr sz="1050" dirty="0"/>
              <a:t>  </a:t>
            </a:r>
          </a:p>
          <a:p>
            <a:pPr defTabSz="321468">
              <a:defRPr sz="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</a:t>
            </a:r>
            <a:r>
              <a:rPr sz="1050" dirty="0">
                <a:solidFill>
                  <a:srgbClr val="009193"/>
                </a:solidFill>
              </a:rPr>
              <a:t>&lt;</a:t>
            </a:r>
            <a:r>
              <a:rPr sz="1050" dirty="0">
                <a:solidFill>
                  <a:srgbClr val="4E9192"/>
                </a:solidFill>
              </a:rPr>
              <a:t>p</a:t>
            </a:r>
            <a:r>
              <a:rPr sz="1050" dirty="0"/>
              <a:t> </a:t>
            </a:r>
            <a:r>
              <a:rPr sz="1050" dirty="0">
                <a:solidFill>
                  <a:srgbClr val="932192"/>
                </a:solidFill>
              </a:rPr>
              <a:t>class</a:t>
            </a:r>
            <a:r>
              <a:rPr sz="1050" dirty="0"/>
              <a:t>="warn"</a:t>
            </a:r>
            <a:r>
              <a:rPr sz="1050" dirty="0">
                <a:solidFill>
                  <a:srgbClr val="009193"/>
                </a:solidFill>
              </a:rPr>
              <a:t>&gt;</a:t>
            </a:r>
            <a:endParaRPr sz="1050" dirty="0"/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  </a:t>
            </a:r>
            <a:r>
              <a:rPr lang="en-GB" sz="1050" dirty="0"/>
              <a:t>	</a:t>
            </a:r>
            <a:r>
              <a:rPr sz="1050" dirty="0"/>
              <a:t>Lorem ipsum dolor sit </a:t>
            </a:r>
            <a:r>
              <a:rPr sz="1050" dirty="0" err="1"/>
              <a:t>amet</a:t>
            </a:r>
            <a:r>
              <a:rPr sz="1050" dirty="0"/>
              <a:t>, </a:t>
            </a:r>
            <a:r>
              <a:rPr sz="1050" dirty="0" err="1"/>
              <a:t>consectetuer</a:t>
            </a:r>
            <a:r>
              <a:rPr sz="1050" dirty="0"/>
              <a:t> </a:t>
            </a:r>
            <a:r>
              <a:rPr sz="1050" dirty="0" err="1"/>
              <a:t>adipiscing</a:t>
            </a:r>
            <a:r>
              <a:rPr sz="1050" dirty="0"/>
              <a:t> </a:t>
            </a:r>
            <a:r>
              <a:rPr sz="1050" dirty="0" err="1"/>
              <a:t>elit</a:t>
            </a:r>
            <a:r>
              <a:rPr sz="1050" dirty="0"/>
              <a:t>. Cras  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  </a:t>
            </a:r>
            <a:r>
              <a:rPr lang="en-GB" sz="1050" dirty="0"/>
              <a:t>	</a:t>
            </a:r>
            <a:r>
              <a:rPr sz="1050" dirty="0" err="1"/>
              <a:t>sollicitudin</a:t>
            </a:r>
            <a:r>
              <a:rPr sz="1050" dirty="0"/>
              <a:t>, </a:t>
            </a:r>
            <a:r>
              <a:rPr sz="1050" dirty="0" err="1"/>
              <a:t>orci</a:t>
            </a:r>
            <a:r>
              <a:rPr sz="1050" dirty="0"/>
              <a:t> </a:t>
            </a:r>
            <a:r>
              <a:rPr sz="1050" dirty="0" err="1"/>
              <a:t>nec</a:t>
            </a:r>
            <a:r>
              <a:rPr sz="1050" dirty="0"/>
              <a:t> </a:t>
            </a:r>
            <a:r>
              <a:rPr sz="1050" dirty="0" err="1"/>
              <a:t>facilisis</a:t>
            </a:r>
            <a:r>
              <a:rPr sz="1050" dirty="0"/>
              <a:t> </a:t>
            </a:r>
            <a:r>
              <a:rPr sz="1050" dirty="0" err="1"/>
              <a:t>vehicula</a:t>
            </a:r>
            <a:r>
              <a:rPr sz="1050" dirty="0"/>
              <a:t>, </a:t>
            </a:r>
            <a:r>
              <a:rPr sz="1050" dirty="0" err="1"/>
              <a:t>neque</a:t>
            </a:r>
            <a:r>
              <a:rPr sz="1050" dirty="0"/>
              <a:t> </a:t>
            </a:r>
            <a:r>
              <a:rPr sz="1050" dirty="0" err="1"/>
              <a:t>urna</a:t>
            </a:r>
            <a:r>
              <a:rPr sz="1050" dirty="0"/>
              <a:t> porta </a:t>
            </a:r>
            <a:r>
              <a:rPr sz="1050" dirty="0" err="1"/>
              <a:t>risus</a:t>
            </a:r>
            <a:r>
              <a:rPr sz="1050" dirty="0"/>
              <a:t>, </a:t>
            </a:r>
            <a:r>
              <a:rPr sz="1050" dirty="0" err="1"/>
              <a:t>ut</a:t>
            </a:r>
            <a:r>
              <a:rPr sz="1050" dirty="0"/>
              <a:t> </a:t>
            </a:r>
            <a:r>
              <a:rPr lang="en-GB" sz="1050" dirty="0"/>
              <a:t>	</a:t>
            </a:r>
            <a:r>
              <a:rPr sz="1050" dirty="0" err="1"/>
              <a:t>sagittis</a:t>
            </a:r>
            <a:r>
              <a:rPr sz="1050" dirty="0"/>
              <a:t> </a:t>
            </a:r>
            <a:r>
              <a:rPr sz="1050" dirty="0" err="1"/>
              <a:t>enim</a:t>
            </a:r>
            <a:r>
              <a:rPr sz="1050" dirty="0"/>
              <a:t>  </a:t>
            </a:r>
            <a:r>
              <a:rPr sz="1050" dirty="0" err="1"/>
              <a:t>velit</a:t>
            </a:r>
            <a:r>
              <a:rPr sz="1050" dirty="0"/>
              <a:t> at </a:t>
            </a:r>
            <a:r>
              <a:rPr sz="1050" dirty="0" err="1"/>
              <a:t>orci</a:t>
            </a:r>
            <a:r>
              <a:rPr sz="1050" dirty="0"/>
              <a:t>.</a:t>
            </a:r>
          </a:p>
          <a:p>
            <a:pPr defTabSz="321468">
              <a:defRPr sz="800"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  </a:t>
            </a:r>
            <a:r>
              <a:rPr sz="1050" dirty="0">
                <a:solidFill>
                  <a:srgbClr val="009193"/>
                </a:solidFill>
              </a:rPr>
              <a:t>&lt;/</a:t>
            </a:r>
            <a:r>
              <a:rPr sz="1050" dirty="0">
                <a:solidFill>
                  <a:srgbClr val="4E9192"/>
                </a:solidFill>
              </a:rPr>
              <a:t>p</a:t>
            </a:r>
            <a:r>
              <a:rPr sz="1050" dirty="0">
                <a:solidFill>
                  <a:srgbClr val="009193"/>
                </a:solidFill>
              </a:rPr>
              <a:t>&gt;</a:t>
            </a:r>
            <a:r>
              <a:rPr sz="1050" dirty="0"/>
              <a:t> </a:t>
            </a:r>
          </a:p>
          <a:p>
            <a:pPr defTabSz="321468">
              <a:defRPr sz="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050" dirty="0"/>
              <a:t>  </a:t>
            </a:r>
            <a:r>
              <a:rPr sz="1050" dirty="0">
                <a:solidFill>
                  <a:srgbClr val="009193"/>
                </a:solidFill>
              </a:rPr>
              <a:t>&lt;/</a:t>
            </a:r>
            <a:r>
              <a:rPr sz="1050" dirty="0"/>
              <a:t>body</a:t>
            </a:r>
            <a:r>
              <a:rPr sz="1050" dirty="0"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A1A41-4704-499F-BF00-5231C04D198E}"/>
              </a:ext>
            </a:extLst>
          </p:cNvPr>
          <p:cNvSpPr txBox="1"/>
          <p:nvPr/>
        </p:nvSpPr>
        <p:spPr>
          <a:xfrm>
            <a:off x="4560492" y="3063914"/>
            <a:ext cx="63500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30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22BE2-5B8E-497F-9C0A-4896997913C9}"/>
              </a:ext>
            </a:extLst>
          </p:cNvPr>
          <p:cNvSpPr txBox="1"/>
          <p:nvPr/>
        </p:nvSpPr>
        <p:spPr>
          <a:xfrm>
            <a:off x="7038163" y="3063913"/>
            <a:ext cx="63500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30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=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ID Attribu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t> Attribute</a:t>
            </a:r>
          </a:p>
        </p:txBody>
      </p:sp>
      <p:sp>
        <p:nvSpPr>
          <p:cNvPr id="214" name="While the name of an element specifies its type, the id attribute lets you identify a specific eleme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While the name of an element specifies its </a:t>
            </a:r>
            <a:r>
              <a:rPr i="1"/>
              <a:t>type</a:t>
            </a:r>
            <a:r>
              <a:t>, the id attribute lets you identify a specific element. </a:t>
            </a:r>
          </a:p>
          <a:p>
            <a:pPr>
              <a:defRPr sz="2600"/>
            </a:pPr>
            <a:r>
              <a:t>Targeting elements by ID means you can devise rules that apply to a single element in a document</a:t>
            </a:r>
          </a:p>
          <a:p>
            <a:pPr>
              <a:defRPr sz="2600"/>
            </a:pPr>
            <a:r>
              <a:t>IDs must be unique to a document - there cannot be two elements with the same IDs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169089" y="6465094"/>
            <a:ext cx="200374" cy="2106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Using id to identify elements"/>
          <p:cNvSpPr txBox="1">
            <a:spLocks noGrp="1"/>
          </p:cNvSpPr>
          <p:nvPr>
            <p:ph type="title"/>
          </p:nvPr>
        </p:nvSpPr>
        <p:spPr>
          <a:xfrm>
            <a:off x="1881187" y="437554"/>
            <a:ext cx="8152806" cy="767954"/>
          </a:xfrm>
          <a:prstGeom prst="rect">
            <a:avLst/>
          </a:prstGeom>
        </p:spPr>
        <p:txBody>
          <a:bodyPr/>
          <a:lstStyle/>
          <a:p>
            <a:r>
              <a:t>Using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t> to identify elements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169089" y="6465094"/>
            <a:ext cx="200374" cy="2106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19" name="&lt;body&gt;   &lt;p id=&quot;first&quot;&gt;     Lorem ipsum dolor sit amet, consectetuer adipiscing elit. Cras sollicitudin, orci     nec facilisis vehicula, neque urna porta risus, ut sagittis enim velit at orci.   &lt;/p&gt;   &lt;p class=&quot;withstyle&quot;&gt;     Fusce velit. Integer sapien enim, rhoncus vitae, cursus non,     commodo vitae, felis. Nulla convallis ante sit amet urna. Maecenas condimentum     hendrerit turpis.   &lt;/p&gt;   &lt;p class=&quot;warn&quot;&gt;     Lorem ipsum dolor sit amet, consectetuer adipiscing elit. Cras     sollicitudin, orci nec facilisis vehicula, neque urna porta risus, ut sagittis enim     velit at orci.   &lt;/p&gt;   &lt;p&gt;     Lorem ipsum dolor sit amet,&lt;span class=&quot;warn&quot;&gt;consectetuer adipiscing elit&lt;/span&gt;.     Cras sollicitudin, orci nec acilisis vehicula, neque urna porta risus, ut sagittis     enim velit at orci.   &lt;/p&gt;   &lt;p class=&quot;warn&quot;&gt;     Lorem ipsum dolor sit amet, consectetuer adipiscing elit. Cras     sollicitudin, orci nec facilisis vehicula, neque urna porta risus, ut sagittis enim     velit at orci.   &lt;/p&gt; &lt;/body&gt;"/>
          <p:cNvSpPr txBox="1"/>
          <p:nvPr/>
        </p:nvSpPr>
        <p:spPr>
          <a:xfrm>
            <a:off x="2586633" y="2087130"/>
            <a:ext cx="7576841" cy="4073229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sz="1000"/>
              <a:t>&lt;</a:t>
            </a:r>
            <a:r>
              <a:rPr sz="1000" b="1">
                <a:solidFill>
                  <a:srgbClr val="011480"/>
                </a:solidFill>
              </a:rPr>
              <a:t>body</a:t>
            </a:r>
            <a:r>
              <a:rPr sz="1000"/>
              <a:t>&gt;</a:t>
            </a:r>
            <a:br>
              <a:rPr sz="1000"/>
            </a:br>
            <a:r>
              <a:rPr sz="1000"/>
              <a:t>  &lt;</a:t>
            </a:r>
            <a:r>
              <a:rPr sz="1000" b="1">
                <a:solidFill>
                  <a:srgbClr val="011480"/>
                </a:solidFill>
              </a:rPr>
              <a:t>p </a:t>
            </a:r>
            <a:r>
              <a:rPr sz="1000" b="1">
                <a:solidFill>
                  <a:srgbClr val="0432FF"/>
                </a:solidFill>
              </a:rPr>
              <a:t>id=</a:t>
            </a:r>
            <a:r>
              <a:rPr sz="1000" b="1">
                <a:solidFill>
                  <a:srgbClr val="018001"/>
                </a:solidFill>
              </a:rPr>
              <a:t>"first"</a:t>
            </a:r>
            <a:r>
              <a:rPr sz="1000"/>
              <a:t>&gt;</a:t>
            </a:r>
            <a:br>
              <a:rPr sz="1000"/>
            </a:br>
            <a:r>
              <a:rPr sz="1000"/>
              <a:t>    Lorem ipsum dolor sit amet, consectetuer adipiscing elit. Cras sollicitudin, orci</a:t>
            </a:r>
            <a:br>
              <a:rPr sz="1000"/>
            </a:br>
            <a:r>
              <a:rPr sz="1000"/>
              <a:t>    nec facilisis vehicula, neque urna porta risus, ut sagittis enim velit at orci.</a:t>
            </a:r>
            <a:br>
              <a:rPr sz="1000"/>
            </a:br>
            <a:r>
              <a:rPr sz="1000"/>
              <a:t>  &lt;/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  &lt;</a:t>
            </a:r>
            <a:r>
              <a:rPr sz="1000" b="1">
                <a:solidFill>
                  <a:srgbClr val="011480"/>
                </a:solidFill>
              </a:rPr>
              <a:t>p </a:t>
            </a:r>
            <a:r>
              <a:rPr sz="1000" b="1">
                <a:solidFill>
                  <a:srgbClr val="0432FF"/>
                </a:solidFill>
              </a:rPr>
              <a:t>class=</a:t>
            </a:r>
            <a:r>
              <a:rPr sz="1000" b="1">
                <a:solidFill>
                  <a:srgbClr val="018001"/>
                </a:solidFill>
              </a:rPr>
              <a:t>"withstyle"</a:t>
            </a:r>
            <a:r>
              <a:rPr sz="1000"/>
              <a:t>&gt;</a:t>
            </a:r>
            <a:br>
              <a:rPr sz="1000"/>
            </a:br>
            <a:r>
              <a:rPr sz="1000"/>
              <a:t>    Fusce velit. Integer sapien enim, rhoncus vitae, cursus non,</a:t>
            </a:r>
            <a:br>
              <a:rPr sz="1000"/>
            </a:br>
            <a:r>
              <a:rPr sz="1000"/>
              <a:t>    commodo vitae, felis. Nulla convallis ante sit amet urna. Maecenas condimentum</a:t>
            </a:r>
            <a:br>
              <a:rPr sz="1000"/>
            </a:br>
            <a:r>
              <a:rPr sz="1000"/>
              <a:t>    hendrerit turpis.</a:t>
            </a:r>
            <a:br>
              <a:rPr sz="1000"/>
            </a:br>
            <a:r>
              <a:rPr sz="1000"/>
              <a:t>  &lt;/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  &lt;</a:t>
            </a:r>
            <a:r>
              <a:rPr sz="1000" b="1">
                <a:solidFill>
                  <a:srgbClr val="011480"/>
                </a:solidFill>
              </a:rPr>
              <a:t>p </a:t>
            </a:r>
            <a:r>
              <a:rPr sz="1000" b="1">
                <a:solidFill>
                  <a:srgbClr val="0432FF"/>
                </a:solidFill>
              </a:rPr>
              <a:t>class=</a:t>
            </a:r>
            <a:r>
              <a:rPr sz="1000" b="1">
                <a:solidFill>
                  <a:srgbClr val="018001"/>
                </a:solidFill>
              </a:rPr>
              <a:t>"warn"</a:t>
            </a:r>
            <a:r>
              <a:rPr sz="1000"/>
              <a:t>&gt;</a:t>
            </a:r>
            <a:br>
              <a:rPr sz="1000"/>
            </a:br>
            <a:r>
              <a:rPr sz="1000"/>
              <a:t>    Lorem ipsum dolor sit amet, consectetuer adipiscing elit. Cras</a:t>
            </a:r>
            <a:br>
              <a:rPr sz="1000"/>
            </a:br>
            <a:r>
              <a:rPr sz="1000"/>
              <a:t>    sollicitudin, orci nec facilisis vehicula, neque urna porta risus, ut sagittis enim</a:t>
            </a:r>
            <a:br>
              <a:rPr sz="1000"/>
            </a:br>
            <a:r>
              <a:rPr sz="1000"/>
              <a:t>    velit at orci.</a:t>
            </a:r>
            <a:br>
              <a:rPr sz="1000"/>
            </a:br>
            <a:r>
              <a:rPr sz="1000"/>
              <a:t>  &lt;/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  &lt;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    Lorem ipsum dolor sit amet,&lt;</a:t>
            </a:r>
            <a:r>
              <a:rPr sz="1000" b="1">
                <a:solidFill>
                  <a:srgbClr val="011480"/>
                </a:solidFill>
              </a:rPr>
              <a:t>span </a:t>
            </a:r>
            <a:r>
              <a:rPr sz="1000" b="1">
                <a:solidFill>
                  <a:srgbClr val="0432FF"/>
                </a:solidFill>
              </a:rPr>
              <a:t>class=</a:t>
            </a:r>
            <a:r>
              <a:rPr sz="1000" b="1">
                <a:solidFill>
                  <a:srgbClr val="018001"/>
                </a:solidFill>
              </a:rPr>
              <a:t>"warn"</a:t>
            </a:r>
            <a:r>
              <a:rPr sz="1000"/>
              <a:t>&gt;consectetuer adipiscing elit&lt;/</a:t>
            </a:r>
            <a:r>
              <a:rPr sz="1000" b="1">
                <a:solidFill>
                  <a:srgbClr val="011480"/>
                </a:solidFill>
              </a:rPr>
              <a:t>span</a:t>
            </a:r>
            <a:r>
              <a:rPr sz="1000"/>
              <a:t>&gt;.</a:t>
            </a:r>
            <a:br>
              <a:rPr sz="1000"/>
            </a:br>
            <a:r>
              <a:rPr sz="1000"/>
              <a:t>    Cras sollicitudin, orci nec acilisis vehicula, neque urna porta risus, ut sagittis</a:t>
            </a:r>
            <a:br>
              <a:rPr sz="1000"/>
            </a:br>
            <a:r>
              <a:rPr sz="1000"/>
              <a:t>    enim velit at orci.</a:t>
            </a:r>
            <a:br>
              <a:rPr sz="1000"/>
            </a:br>
            <a:r>
              <a:rPr sz="1000"/>
              <a:t>  &lt;/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  &lt;</a:t>
            </a:r>
            <a:r>
              <a:rPr sz="1000" b="1">
                <a:solidFill>
                  <a:srgbClr val="011480"/>
                </a:solidFill>
              </a:rPr>
              <a:t>p </a:t>
            </a:r>
            <a:r>
              <a:rPr sz="1000" b="1">
                <a:solidFill>
                  <a:srgbClr val="0432FF"/>
                </a:solidFill>
              </a:rPr>
              <a:t>class=</a:t>
            </a:r>
            <a:r>
              <a:rPr sz="1000" b="1">
                <a:solidFill>
                  <a:srgbClr val="018001"/>
                </a:solidFill>
              </a:rPr>
              <a:t>"warn"</a:t>
            </a:r>
            <a:r>
              <a:rPr sz="1000"/>
              <a:t>&gt;</a:t>
            </a:r>
            <a:br>
              <a:rPr sz="1000"/>
            </a:br>
            <a:r>
              <a:rPr sz="1000"/>
              <a:t>    Lorem ipsum dolor sit amet, consectetuer adipiscing elit. Cras</a:t>
            </a:r>
            <a:br>
              <a:rPr sz="1000"/>
            </a:br>
            <a:r>
              <a:rPr sz="1000"/>
              <a:t>    sollicitudin, orci nec facilisis vehicula, neque urna porta risus, ut sagittis enim</a:t>
            </a:r>
            <a:br>
              <a:rPr sz="1000"/>
            </a:br>
            <a:r>
              <a:rPr sz="1000"/>
              <a:t>    velit at orci.</a:t>
            </a:r>
            <a:br>
              <a:rPr sz="1000"/>
            </a:br>
            <a:r>
              <a:rPr sz="1000"/>
              <a:t>  &lt;/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&lt;/</a:t>
            </a:r>
            <a:r>
              <a:rPr sz="1000" b="1">
                <a:solidFill>
                  <a:srgbClr val="011480"/>
                </a:solidFill>
              </a:rPr>
              <a:t>body</a:t>
            </a:r>
            <a:r>
              <a:rPr sz="1000"/>
              <a:t>&gt;</a:t>
            </a:r>
          </a:p>
        </p:txBody>
      </p:sp>
      <p:sp>
        <p:nvSpPr>
          <p:cNvPr id="220" name="Arrow"/>
          <p:cNvSpPr/>
          <p:nvPr/>
        </p:nvSpPr>
        <p:spPr>
          <a:xfrm>
            <a:off x="1887537" y="2360215"/>
            <a:ext cx="776884" cy="419696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lasses &amp; IDs in Action"/>
          <p:cNvSpPr txBox="1">
            <a:spLocks noGrp="1"/>
          </p:cNvSpPr>
          <p:nvPr>
            <p:ph type="title"/>
          </p:nvPr>
        </p:nvSpPr>
        <p:spPr>
          <a:xfrm>
            <a:off x="3728424" y="290376"/>
            <a:ext cx="3739176" cy="982267"/>
          </a:xfrm>
          <a:prstGeom prst="rect">
            <a:avLst/>
          </a:prstGeom>
        </p:spPr>
        <p:txBody>
          <a:bodyPr/>
          <a:lstStyle/>
          <a:p>
            <a:r>
              <a:rPr dirty="0"/>
              <a:t>Classes &amp; IDs in Action</a:t>
            </a:r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93577" y="6465093"/>
            <a:ext cx="200374" cy="2106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24" name="p  {     background-color: white;     color: black;   }  .withstyle  {     background-color: olive;     color: navy;   }  .warn  {     background-color: yellow;     color: red;   }  #first {   background-color: green;   color: red; }"/>
          <p:cNvSpPr txBox="1"/>
          <p:nvPr/>
        </p:nvSpPr>
        <p:spPr>
          <a:xfrm>
            <a:off x="4219379" y="2264803"/>
            <a:ext cx="1885130" cy="3765452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sz="1200" b="1">
                <a:solidFill>
                  <a:srgbClr val="0432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200" dirty="0">
                <a:solidFill>
                  <a:srgbClr val="011480"/>
                </a:solidFill>
              </a:rPr>
              <a:t>p  </a:t>
            </a:r>
            <a:r>
              <a:rPr sz="1200" dirty="0"/>
              <a:t>{  </a:t>
            </a:r>
            <a:br>
              <a:rPr sz="1200" dirty="0"/>
            </a:br>
            <a:r>
              <a:rPr sz="1200" dirty="0"/>
              <a:t>  background-color: </a:t>
            </a:r>
            <a:r>
              <a:rPr sz="1200" dirty="0">
                <a:solidFill>
                  <a:srgbClr val="018001"/>
                </a:solidFill>
              </a:rPr>
              <a:t>white</a:t>
            </a:r>
            <a:r>
              <a:rPr sz="1200" dirty="0"/>
              <a:t>;  </a:t>
            </a:r>
            <a:br>
              <a:rPr sz="1200" dirty="0"/>
            </a:br>
            <a:r>
              <a:rPr sz="1200" dirty="0"/>
              <a:t>  color: </a:t>
            </a:r>
            <a:r>
              <a:rPr sz="1200" dirty="0">
                <a:solidFill>
                  <a:srgbClr val="018001"/>
                </a:solidFill>
              </a:rPr>
              <a:t>black</a:t>
            </a:r>
            <a:r>
              <a:rPr sz="1200" dirty="0"/>
              <a:t>;  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r>
              <a:rPr sz="1200" dirty="0"/>
              <a:t>.</a:t>
            </a:r>
            <a:r>
              <a:rPr sz="1200" dirty="0" err="1">
                <a:solidFill>
                  <a:srgbClr val="011480"/>
                </a:solidFill>
              </a:rPr>
              <a:t>withstyle</a:t>
            </a:r>
            <a:r>
              <a:rPr sz="1200" dirty="0">
                <a:solidFill>
                  <a:srgbClr val="011480"/>
                </a:solidFill>
              </a:rPr>
              <a:t>  </a:t>
            </a:r>
            <a:r>
              <a:rPr sz="1200" dirty="0"/>
              <a:t>{  </a:t>
            </a:r>
            <a:br>
              <a:rPr sz="1200" dirty="0"/>
            </a:br>
            <a:r>
              <a:rPr sz="1200" dirty="0"/>
              <a:t>  background-color: </a:t>
            </a:r>
            <a:r>
              <a:rPr sz="1200" dirty="0">
                <a:solidFill>
                  <a:srgbClr val="018001"/>
                </a:solidFill>
              </a:rPr>
              <a:t>olive</a:t>
            </a:r>
            <a:r>
              <a:rPr sz="1200" dirty="0"/>
              <a:t>;  </a:t>
            </a:r>
            <a:br>
              <a:rPr sz="1200" dirty="0"/>
            </a:br>
            <a:r>
              <a:rPr sz="1200" dirty="0"/>
              <a:t>  color: </a:t>
            </a:r>
            <a:r>
              <a:rPr sz="1200" dirty="0">
                <a:solidFill>
                  <a:srgbClr val="018001"/>
                </a:solidFill>
              </a:rPr>
              <a:t>navy</a:t>
            </a:r>
            <a:r>
              <a:rPr sz="1200" dirty="0"/>
              <a:t>;  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r>
              <a:rPr sz="1200" dirty="0"/>
              <a:t>.</a:t>
            </a:r>
            <a:r>
              <a:rPr sz="1200" dirty="0">
                <a:solidFill>
                  <a:srgbClr val="011480"/>
                </a:solidFill>
              </a:rPr>
              <a:t>warn  </a:t>
            </a:r>
            <a:r>
              <a:rPr sz="1200" dirty="0"/>
              <a:t>{  </a:t>
            </a:r>
            <a:br>
              <a:rPr sz="1200" dirty="0"/>
            </a:br>
            <a:r>
              <a:rPr sz="1200" dirty="0"/>
              <a:t>  background-color: </a:t>
            </a:r>
            <a:r>
              <a:rPr sz="1200" dirty="0">
                <a:solidFill>
                  <a:srgbClr val="018001"/>
                </a:solidFill>
              </a:rPr>
              <a:t>yellow</a:t>
            </a:r>
            <a:r>
              <a:rPr sz="1200" dirty="0"/>
              <a:t>;  </a:t>
            </a:r>
            <a:br>
              <a:rPr sz="1200" dirty="0"/>
            </a:br>
            <a:r>
              <a:rPr sz="1200" dirty="0"/>
              <a:t>  color: </a:t>
            </a:r>
            <a:r>
              <a:rPr sz="1200" dirty="0">
                <a:solidFill>
                  <a:srgbClr val="018001"/>
                </a:solidFill>
              </a:rPr>
              <a:t>red</a:t>
            </a:r>
            <a:r>
              <a:rPr sz="1200" dirty="0"/>
              <a:t>;  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r>
              <a:rPr sz="1200" dirty="0">
                <a:solidFill>
                  <a:srgbClr val="011480"/>
                </a:solidFill>
              </a:rPr>
              <a:t>#first </a:t>
            </a:r>
            <a:r>
              <a:rPr sz="1200" dirty="0"/>
              <a:t>{</a:t>
            </a:r>
            <a:br>
              <a:rPr sz="1200" dirty="0"/>
            </a:br>
            <a:r>
              <a:rPr sz="1200" dirty="0"/>
              <a:t>  background-color: </a:t>
            </a:r>
            <a:r>
              <a:rPr sz="1200" dirty="0">
                <a:solidFill>
                  <a:srgbClr val="018001"/>
                </a:solidFill>
              </a:rPr>
              <a:t>green</a:t>
            </a:r>
            <a:r>
              <a:rPr sz="1200" dirty="0"/>
              <a:t>;</a:t>
            </a:r>
            <a:br>
              <a:rPr sz="1200" dirty="0"/>
            </a:br>
            <a:r>
              <a:rPr sz="1200" dirty="0"/>
              <a:t>  color: </a:t>
            </a:r>
            <a:r>
              <a:rPr sz="1200" dirty="0">
                <a:solidFill>
                  <a:srgbClr val="018001"/>
                </a:solidFill>
              </a:rPr>
              <a:t>red</a:t>
            </a:r>
            <a:r>
              <a:rPr sz="1200" dirty="0"/>
              <a:t>;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endParaRPr sz="1200" dirty="0"/>
          </a:p>
        </p:txBody>
      </p:sp>
      <p:pic>
        <p:nvPicPr>
          <p:cNvPr id="225" name="Screen Shot 2016-09-26 at 08.57.52.png" descr="Screen Shot 2016-09-26 at 08.57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602" y="3114596"/>
            <a:ext cx="5313165" cy="2419946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sp>
        <p:nvSpPr>
          <p:cNvPr id="226" name="&lt;!DOCTYPE html&gt; &lt;html&gt;…"/>
          <p:cNvSpPr txBox="1"/>
          <p:nvPr/>
        </p:nvSpPr>
        <p:spPr>
          <a:xfrm>
            <a:off x="224233" y="2118609"/>
            <a:ext cx="3377526" cy="4057840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sz="700">
                <a:latin typeface="Menlo"/>
                <a:ea typeface="Menlo"/>
                <a:cs typeface="Menlo"/>
                <a:sym typeface="Menlo"/>
              </a:defRPr>
            </a:pPr>
            <a:r>
              <a:rPr sz="700" dirty="0"/>
              <a:t>&lt;!DOCTYPE </a:t>
            </a:r>
            <a:r>
              <a:rPr sz="700" b="1" dirty="0">
                <a:solidFill>
                  <a:srgbClr val="0432FF"/>
                </a:solidFill>
              </a:rPr>
              <a:t>html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&lt;</a:t>
            </a:r>
            <a:r>
              <a:rPr sz="700" b="1" dirty="0">
                <a:solidFill>
                  <a:srgbClr val="011480"/>
                </a:solidFill>
              </a:rPr>
              <a:t>html</a:t>
            </a:r>
            <a:r>
              <a:rPr sz="700" dirty="0"/>
              <a:t>&gt;</a:t>
            </a:r>
          </a:p>
          <a:p>
            <a:pPr defTabSz="321468">
              <a:defRPr sz="700">
                <a:latin typeface="Menlo"/>
                <a:ea typeface="Menlo"/>
                <a:cs typeface="Menlo"/>
                <a:sym typeface="Menlo"/>
              </a:defRPr>
            </a:pPr>
            <a:r>
              <a:rPr sz="700" dirty="0"/>
              <a:t>  &lt;</a:t>
            </a:r>
            <a:r>
              <a:rPr sz="700" b="1" dirty="0">
                <a:solidFill>
                  <a:srgbClr val="011480"/>
                </a:solidFill>
              </a:rPr>
              <a:t>head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&lt;</a:t>
            </a:r>
            <a:r>
              <a:rPr sz="700" b="1" dirty="0">
                <a:solidFill>
                  <a:srgbClr val="011480"/>
                </a:solidFill>
              </a:rPr>
              <a:t>title</a:t>
            </a:r>
            <a:r>
              <a:rPr sz="700" dirty="0"/>
              <a:t>&gt; Sample for topic 03 &lt;/</a:t>
            </a:r>
            <a:r>
              <a:rPr sz="700" b="1" dirty="0">
                <a:solidFill>
                  <a:srgbClr val="011480"/>
                </a:solidFill>
              </a:rPr>
              <a:t>title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&lt;</a:t>
            </a:r>
            <a:r>
              <a:rPr sz="700" b="1" dirty="0">
                <a:solidFill>
                  <a:srgbClr val="011480"/>
                </a:solidFill>
              </a:rPr>
              <a:t>link </a:t>
            </a:r>
            <a:r>
              <a:rPr sz="700" b="1" dirty="0" err="1">
                <a:solidFill>
                  <a:srgbClr val="0432FF"/>
                </a:solidFill>
              </a:rPr>
              <a:t>rel</a:t>
            </a:r>
            <a:r>
              <a:rPr sz="700" b="1" dirty="0">
                <a:solidFill>
                  <a:srgbClr val="0432FF"/>
                </a:solidFill>
              </a:rPr>
              <a:t>=</a:t>
            </a:r>
            <a:r>
              <a:rPr sz="700" b="1" dirty="0">
                <a:solidFill>
                  <a:srgbClr val="018001"/>
                </a:solidFill>
              </a:rPr>
              <a:t>"stylesheet" </a:t>
            </a:r>
            <a:r>
              <a:rPr sz="700" b="1" dirty="0" err="1">
                <a:solidFill>
                  <a:srgbClr val="0432FF"/>
                </a:solidFill>
              </a:rPr>
              <a:t>href</a:t>
            </a:r>
            <a:r>
              <a:rPr sz="700" b="1" dirty="0">
                <a:solidFill>
                  <a:srgbClr val="0432FF"/>
                </a:solidFill>
              </a:rPr>
              <a:t>=</a:t>
            </a:r>
            <a:r>
              <a:rPr sz="700" b="1" dirty="0">
                <a:solidFill>
                  <a:srgbClr val="018001"/>
                </a:solidFill>
              </a:rPr>
              <a:t>"style.css" </a:t>
            </a:r>
            <a:r>
              <a:rPr sz="700" b="1" dirty="0">
                <a:solidFill>
                  <a:srgbClr val="0432FF"/>
                </a:solidFill>
              </a:rPr>
              <a:t>type=</a:t>
            </a:r>
            <a:r>
              <a:rPr sz="700" b="1" dirty="0">
                <a:solidFill>
                  <a:srgbClr val="018001"/>
                </a:solidFill>
              </a:rPr>
              <a:t>“text/</a:t>
            </a:r>
            <a:r>
              <a:rPr sz="700" b="1" dirty="0" err="1">
                <a:solidFill>
                  <a:srgbClr val="018001"/>
                </a:solidFill>
              </a:rPr>
              <a:t>css</a:t>
            </a:r>
            <a:r>
              <a:rPr sz="700" b="1" dirty="0">
                <a:solidFill>
                  <a:srgbClr val="018001"/>
                </a:solidFill>
              </a:rPr>
              <a:t>"</a:t>
            </a:r>
            <a:r>
              <a:rPr sz="700" dirty="0"/>
              <a:t>/&gt;</a:t>
            </a:r>
          </a:p>
          <a:p>
            <a:pPr defTabSz="321468">
              <a:defRPr sz="700">
                <a:latin typeface="Menlo"/>
                <a:ea typeface="Menlo"/>
                <a:cs typeface="Menlo"/>
                <a:sym typeface="Menlo"/>
              </a:defRPr>
            </a:pPr>
            <a:r>
              <a:rPr sz="700" dirty="0"/>
              <a:t>  &lt;/</a:t>
            </a:r>
            <a:r>
              <a:rPr sz="700" b="1" dirty="0">
                <a:solidFill>
                  <a:srgbClr val="011480"/>
                </a:solidFill>
              </a:rPr>
              <a:t>head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&lt;</a:t>
            </a:r>
            <a:r>
              <a:rPr sz="700" b="1" dirty="0">
                <a:solidFill>
                  <a:srgbClr val="011480"/>
                </a:solidFill>
              </a:rPr>
              <a:t>body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&lt;</a:t>
            </a:r>
            <a:r>
              <a:rPr sz="700" b="1" dirty="0">
                <a:solidFill>
                  <a:srgbClr val="011480"/>
                </a:solidFill>
              </a:rPr>
              <a:t>div </a:t>
            </a:r>
            <a:r>
              <a:rPr sz="700" b="1" dirty="0">
                <a:solidFill>
                  <a:srgbClr val="0432FF"/>
                </a:solidFill>
              </a:rPr>
              <a:t>id=</a:t>
            </a:r>
            <a:r>
              <a:rPr sz="700" b="1" dirty="0">
                <a:solidFill>
                  <a:srgbClr val="018001"/>
                </a:solidFill>
              </a:rPr>
              <a:t>“</a:t>
            </a:r>
            <a:r>
              <a:rPr sz="700" b="1" dirty="0" err="1">
                <a:solidFill>
                  <a:srgbClr val="018001"/>
                </a:solidFill>
              </a:rPr>
              <a:t>maincontent</a:t>
            </a:r>
            <a:r>
              <a:rPr sz="700" b="1" dirty="0">
                <a:solidFill>
                  <a:srgbClr val="018001"/>
                </a:solidFill>
              </a:rPr>
              <a:t>"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  &lt;</a:t>
            </a:r>
            <a:r>
              <a:rPr sz="700" b="1" dirty="0">
                <a:solidFill>
                  <a:srgbClr val="011480"/>
                </a:solidFill>
              </a:rPr>
              <a:t>p </a:t>
            </a:r>
            <a:r>
              <a:rPr sz="700" b="1" dirty="0">
                <a:solidFill>
                  <a:srgbClr val="0432FF"/>
                </a:solidFill>
              </a:rPr>
              <a:t>id=</a:t>
            </a:r>
            <a:r>
              <a:rPr sz="700" b="1" dirty="0">
                <a:solidFill>
                  <a:srgbClr val="018001"/>
                </a:solidFill>
              </a:rPr>
              <a:t>"first"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    Lorem ipsum dolor sit </a:t>
            </a:r>
            <a:r>
              <a:rPr sz="700" dirty="0" err="1"/>
              <a:t>amet</a:t>
            </a:r>
            <a:r>
              <a:rPr sz="700" dirty="0"/>
              <a:t>, </a:t>
            </a:r>
            <a:r>
              <a:rPr sz="700" dirty="0" err="1"/>
              <a:t>consectetuer</a:t>
            </a:r>
            <a:r>
              <a:rPr sz="700" dirty="0"/>
              <a:t> </a:t>
            </a:r>
            <a:r>
              <a:rPr sz="700" dirty="0" err="1"/>
              <a:t>adipiscing</a:t>
            </a:r>
            <a:r>
              <a:rPr sz="700" dirty="0"/>
              <a:t> </a:t>
            </a:r>
            <a:r>
              <a:rPr sz="700" dirty="0" err="1"/>
              <a:t>elit</a:t>
            </a:r>
            <a:r>
              <a:rPr sz="700" dirty="0"/>
              <a:t>. Cras </a:t>
            </a:r>
            <a:r>
              <a:rPr sz="700" dirty="0" err="1"/>
              <a:t>sollicitudin</a:t>
            </a:r>
            <a:r>
              <a:rPr sz="700" dirty="0"/>
              <a:t>, </a:t>
            </a:r>
            <a:r>
              <a:rPr sz="700" dirty="0" err="1"/>
              <a:t>orci</a:t>
            </a:r>
            <a:br>
              <a:rPr sz="700" dirty="0"/>
            </a:br>
            <a:r>
              <a:rPr sz="700" dirty="0"/>
              <a:t>        </a:t>
            </a:r>
            <a:r>
              <a:rPr sz="700" dirty="0" err="1"/>
              <a:t>nec</a:t>
            </a:r>
            <a:r>
              <a:rPr sz="700" dirty="0"/>
              <a:t> </a:t>
            </a:r>
            <a:r>
              <a:rPr sz="700" dirty="0" err="1"/>
              <a:t>facilisis</a:t>
            </a:r>
            <a:r>
              <a:rPr sz="700" dirty="0"/>
              <a:t> </a:t>
            </a:r>
            <a:r>
              <a:rPr sz="700" dirty="0" err="1"/>
              <a:t>vehicula</a:t>
            </a:r>
            <a:r>
              <a:rPr sz="700" dirty="0"/>
              <a:t>, </a:t>
            </a:r>
            <a:r>
              <a:rPr sz="700" dirty="0" err="1"/>
              <a:t>neque</a:t>
            </a:r>
            <a:r>
              <a:rPr sz="700" dirty="0"/>
              <a:t> </a:t>
            </a:r>
            <a:r>
              <a:rPr sz="700" dirty="0" err="1"/>
              <a:t>urna</a:t>
            </a:r>
            <a:r>
              <a:rPr sz="700" dirty="0"/>
              <a:t> porta </a:t>
            </a:r>
            <a:r>
              <a:rPr sz="700" dirty="0" err="1"/>
              <a:t>risus</a:t>
            </a:r>
            <a:r>
              <a:rPr sz="700" dirty="0"/>
              <a:t>, </a:t>
            </a:r>
            <a:r>
              <a:rPr sz="700" dirty="0" err="1"/>
              <a:t>ut</a:t>
            </a:r>
            <a:r>
              <a:rPr sz="700" dirty="0"/>
              <a:t> </a:t>
            </a:r>
            <a:r>
              <a:rPr sz="700" dirty="0" err="1"/>
              <a:t>sagittis</a:t>
            </a:r>
            <a:r>
              <a:rPr sz="700" dirty="0"/>
              <a:t> </a:t>
            </a:r>
            <a:r>
              <a:rPr sz="700" dirty="0" err="1"/>
              <a:t>enim</a:t>
            </a:r>
            <a:r>
              <a:rPr sz="700" dirty="0"/>
              <a:t> </a:t>
            </a:r>
            <a:r>
              <a:rPr sz="700" dirty="0" err="1"/>
              <a:t>velit</a:t>
            </a:r>
            <a:r>
              <a:rPr sz="700" dirty="0"/>
              <a:t> at </a:t>
            </a:r>
            <a:r>
              <a:rPr sz="700" dirty="0" err="1"/>
              <a:t>orci</a:t>
            </a:r>
            <a:r>
              <a:rPr sz="700" dirty="0"/>
              <a:t>.</a:t>
            </a:r>
            <a:br>
              <a:rPr sz="700" dirty="0"/>
            </a:br>
            <a:r>
              <a:rPr sz="700" dirty="0"/>
              <a:t>      &lt;/</a:t>
            </a:r>
            <a:r>
              <a:rPr sz="700" b="1" dirty="0">
                <a:solidFill>
                  <a:srgbClr val="011480"/>
                </a:solidFill>
              </a:rPr>
              <a:t>p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  &lt;</a:t>
            </a:r>
            <a:r>
              <a:rPr sz="700" b="1" dirty="0">
                <a:solidFill>
                  <a:srgbClr val="011480"/>
                </a:solidFill>
              </a:rPr>
              <a:t>p </a:t>
            </a:r>
            <a:r>
              <a:rPr sz="700" b="1" dirty="0">
                <a:solidFill>
                  <a:srgbClr val="0432FF"/>
                </a:solidFill>
              </a:rPr>
              <a:t>class=</a:t>
            </a:r>
            <a:r>
              <a:rPr sz="700" b="1" dirty="0">
                <a:solidFill>
                  <a:srgbClr val="018001"/>
                </a:solidFill>
              </a:rPr>
              <a:t>"</a:t>
            </a:r>
            <a:r>
              <a:rPr sz="700" b="1" dirty="0" err="1">
                <a:solidFill>
                  <a:srgbClr val="018001"/>
                </a:solidFill>
              </a:rPr>
              <a:t>withstyle</a:t>
            </a:r>
            <a:r>
              <a:rPr sz="700" b="1" dirty="0">
                <a:solidFill>
                  <a:srgbClr val="018001"/>
                </a:solidFill>
              </a:rPr>
              <a:t>"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    </a:t>
            </a:r>
            <a:r>
              <a:rPr sz="700" dirty="0" err="1"/>
              <a:t>Fusce</a:t>
            </a:r>
            <a:r>
              <a:rPr sz="700" dirty="0"/>
              <a:t> </a:t>
            </a:r>
            <a:r>
              <a:rPr sz="700" dirty="0" err="1"/>
              <a:t>velit</a:t>
            </a:r>
            <a:r>
              <a:rPr sz="700" dirty="0"/>
              <a:t>. Integer </a:t>
            </a:r>
            <a:r>
              <a:rPr sz="700" dirty="0" err="1"/>
              <a:t>sapien</a:t>
            </a:r>
            <a:r>
              <a:rPr sz="700" dirty="0"/>
              <a:t> </a:t>
            </a:r>
            <a:r>
              <a:rPr sz="700" dirty="0" err="1"/>
              <a:t>enim</a:t>
            </a:r>
            <a:r>
              <a:rPr sz="700" dirty="0"/>
              <a:t>, </a:t>
            </a:r>
            <a:r>
              <a:rPr sz="700" dirty="0" err="1"/>
              <a:t>rhoncus</a:t>
            </a:r>
            <a:r>
              <a:rPr sz="700" dirty="0"/>
              <a:t> vitae, cursus non,</a:t>
            </a:r>
            <a:br>
              <a:rPr sz="700" dirty="0"/>
            </a:br>
            <a:r>
              <a:rPr sz="700" dirty="0"/>
              <a:t>        </a:t>
            </a:r>
            <a:r>
              <a:rPr sz="700" dirty="0" err="1"/>
              <a:t>commodo</a:t>
            </a:r>
            <a:r>
              <a:rPr sz="700" dirty="0"/>
              <a:t> vitae, </a:t>
            </a:r>
            <a:r>
              <a:rPr sz="700" dirty="0" err="1"/>
              <a:t>felis</a:t>
            </a:r>
            <a:r>
              <a:rPr sz="700" dirty="0"/>
              <a:t>. </a:t>
            </a:r>
            <a:r>
              <a:rPr sz="700" dirty="0" err="1"/>
              <a:t>Nulla</a:t>
            </a:r>
            <a:r>
              <a:rPr sz="700" dirty="0"/>
              <a:t> convallis ante sit </a:t>
            </a:r>
            <a:r>
              <a:rPr sz="700" dirty="0" err="1"/>
              <a:t>amet</a:t>
            </a:r>
            <a:r>
              <a:rPr sz="700" dirty="0"/>
              <a:t> </a:t>
            </a:r>
            <a:r>
              <a:rPr sz="700" dirty="0" err="1"/>
              <a:t>urna</a:t>
            </a:r>
            <a:r>
              <a:rPr sz="700" dirty="0"/>
              <a:t>. Maecenas </a:t>
            </a:r>
            <a:r>
              <a:rPr sz="700" dirty="0" err="1"/>
              <a:t>condimentum</a:t>
            </a:r>
            <a:br>
              <a:rPr sz="700" dirty="0"/>
            </a:br>
            <a:r>
              <a:rPr sz="700" dirty="0"/>
              <a:t>        </a:t>
            </a:r>
            <a:r>
              <a:rPr sz="700" dirty="0" err="1"/>
              <a:t>hendrerit</a:t>
            </a:r>
            <a:r>
              <a:rPr sz="700" dirty="0"/>
              <a:t> </a:t>
            </a:r>
            <a:r>
              <a:rPr sz="700" dirty="0" err="1"/>
              <a:t>turpis</a:t>
            </a:r>
            <a:r>
              <a:rPr sz="700" dirty="0"/>
              <a:t>.</a:t>
            </a:r>
            <a:br>
              <a:rPr sz="700" dirty="0"/>
            </a:br>
            <a:r>
              <a:rPr sz="700" dirty="0"/>
              <a:t>      &lt;/</a:t>
            </a:r>
            <a:r>
              <a:rPr sz="700" b="1" dirty="0">
                <a:solidFill>
                  <a:srgbClr val="011480"/>
                </a:solidFill>
              </a:rPr>
              <a:t>p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  &lt;</a:t>
            </a:r>
            <a:r>
              <a:rPr sz="700" b="1" dirty="0">
                <a:solidFill>
                  <a:srgbClr val="011480"/>
                </a:solidFill>
              </a:rPr>
              <a:t>p </a:t>
            </a:r>
            <a:r>
              <a:rPr sz="700" b="1" dirty="0">
                <a:solidFill>
                  <a:srgbClr val="0432FF"/>
                </a:solidFill>
              </a:rPr>
              <a:t>class=</a:t>
            </a:r>
            <a:r>
              <a:rPr sz="700" b="1" dirty="0">
                <a:solidFill>
                  <a:srgbClr val="018001"/>
                </a:solidFill>
              </a:rPr>
              <a:t>"warn"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    Lorem ipsum dolor sit </a:t>
            </a:r>
            <a:r>
              <a:rPr sz="700" dirty="0" err="1"/>
              <a:t>amet</a:t>
            </a:r>
            <a:r>
              <a:rPr sz="700" dirty="0"/>
              <a:t>, </a:t>
            </a:r>
            <a:r>
              <a:rPr sz="700" dirty="0" err="1"/>
              <a:t>consectetuer</a:t>
            </a:r>
            <a:r>
              <a:rPr sz="700" dirty="0"/>
              <a:t> </a:t>
            </a:r>
            <a:r>
              <a:rPr sz="700" dirty="0" err="1"/>
              <a:t>adipiscing</a:t>
            </a:r>
            <a:r>
              <a:rPr sz="700" dirty="0"/>
              <a:t> </a:t>
            </a:r>
            <a:r>
              <a:rPr sz="700" dirty="0" err="1"/>
              <a:t>elit</a:t>
            </a:r>
            <a:r>
              <a:rPr sz="700" dirty="0"/>
              <a:t>. Cras</a:t>
            </a:r>
            <a:br>
              <a:rPr sz="700" dirty="0"/>
            </a:br>
            <a:r>
              <a:rPr sz="700" dirty="0"/>
              <a:t>        </a:t>
            </a:r>
            <a:r>
              <a:rPr sz="700" dirty="0" err="1"/>
              <a:t>sollicitudin</a:t>
            </a:r>
            <a:r>
              <a:rPr sz="700" dirty="0"/>
              <a:t>, </a:t>
            </a:r>
            <a:r>
              <a:rPr sz="700" dirty="0" err="1"/>
              <a:t>orci</a:t>
            </a:r>
            <a:r>
              <a:rPr sz="700" dirty="0"/>
              <a:t> </a:t>
            </a:r>
            <a:r>
              <a:rPr sz="700" dirty="0" err="1"/>
              <a:t>nec</a:t>
            </a:r>
            <a:r>
              <a:rPr sz="700" dirty="0"/>
              <a:t> </a:t>
            </a:r>
            <a:r>
              <a:rPr sz="700" dirty="0" err="1"/>
              <a:t>facilisis</a:t>
            </a:r>
            <a:r>
              <a:rPr sz="700" dirty="0"/>
              <a:t> </a:t>
            </a:r>
            <a:r>
              <a:rPr sz="700" dirty="0" err="1"/>
              <a:t>vehicula</a:t>
            </a:r>
            <a:r>
              <a:rPr sz="700" dirty="0"/>
              <a:t>, </a:t>
            </a:r>
            <a:r>
              <a:rPr sz="700" dirty="0" err="1"/>
              <a:t>neque</a:t>
            </a:r>
            <a:r>
              <a:rPr sz="700" dirty="0"/>
              <a:t> </a:t>
            </a:r>
            <a:r>
              <a:rPr sz="700" dirty="0" err="1"/>
              <a:t>urna</a:t>
            </a:r>
            <a:r>
              <a:rPr sz="700" dirty="0"/>
              <a:t> porta </a:t>
            </a:r>
            <a:r>
              <a:rPr sz="700" dirty="0" err="1"/>
              <a:t>risus</a:t>
            </a:r>
            <a:r>
              <a:rPr sz="700" dirty="0"/>
              <a:t>, </a:t>
            </a:r>
            <a:r>
              <a:rPr sz="700" dirty="0" err="1"/>
              <a:t>ut</a:t>
            </a:r>
            <a:r>
              <a:rPr sz="700" dirty="0"/>
              <a:t> </a:t>
            </a:r>
            <a:r>
              <a:rPr sz="700" dirty="0" err="1"/>
              <a:t>sagittis</a:t>
            </a:r>
            <a:r>
              <a:rPr sz="700" dirty="0"/>
              <a:t> </a:t>
            </a:r>
            <a:r>
              <a:rPr sz="700" dirty="0" err="1"/>
              <a:t>enim</a:t>
            </a:r>
            <a:br>
              <a:rPr sz="700" dirty="0"/>
            </a:br>
            <a:r>
              <a:rPr sz="700" dirty="0"/>
              <a:t>        </a:t>
            </a:r>
            <a:r>
              <a:rPr sz="700" dirty="0" err="1"/>
              <a:t>velit</a:t>
            </a:r>
            <a:r>
              <a:rPr sz="700" dirty="0"/>
              <a:t> at </a:t>
            </a:r>
            <a:r>
              <a:rPr sz="700" dirty="0" err="1"/>
              <a:t>orci</a:t>
            </a:r>
            <a:r>
              <a:rPr sz="700" dirty="0"/>
              <a:t>.</a:t>
            </a:r>
            <a:br>
              <a:rPr sz="700" dirty="0"/>
            </a:br>
            <a:r>
              <a:rPr sz="700" dirty="0"/>
              <a:t>      &lt;/</a:t>
            </a:r>
            <a:r>
              <a:rPr sz="700" b="1" dirty="0">
                <a:solidFill>
                  <a:srgbClr val="011480"/>
                </a:solidFill>
              </a:rPr>
              <a:t>p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  &lt;</a:t>
            </a:r>
            <a:r>
              <a:rPr sz="700" b="1" dirty="0">
                <a:solidFill>
                  <a:srgbClr val="011480"/>
                </a:solidFill>
              </a:rPr>
              <a:t>p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    Lorem ipsum dolor sit </a:t>
            </a:r>
            <a:r>
              <a:rPr sz="700" dirty="0" err="1"/>
              <a:t>amet</a:t>
            </a:r>
            <a:r>
              <a:rPr sz="700" dirty="0"/>
              <a:t>,&lt;</a:t>
            </a:r>
            <a:r>
              <a:rPr sz="700" b="1" dirty="0">
                <a:solidFill>
                  <a:srgbClr val="011480"/>
                </a:solidFill>
              </a:rPr>
              <a:t>span </a:t>
            </a:r>
            <a:r>
              <a:rPr sz="700" b="1" dirty="0">
                <a:solidFill>
                  <a:srgbClr val="0432FF"/>
                </a:solidFill>
              </a:rPr>
              <a:t>class=</a:t>
            </a:r>
            <a:r>
              <a:rPr sz="700" b="1" dirty="0">
                <a:solidFill>
                  <a:srgbClr val="018001"/>
                </a:solidFill>
              </a:rPr>
              <a:t>"warn"</a:t>
            </a:r>
            <a:r>
              <a:rPr sz="700" dirty="0"/>
              <a:t>&gt;</a:t>
            </a:r>
            <a:r>
              <a:rPr sz="700" dirty="0" err="1"/>
              <a:t>consectetuer</a:t>
            </a:r>
            <a:r>
              <a:rPr sz="700" dirty="0"/>
              <a:t> </a:t>
            </a:r>
            <a:r>
              <a:rPr sz="700" dirty="0" err="1"/>
              <a:t>adipiscing</a:t>
            </a:r>
            <a:r>
              <a:rPr sz="700" dirty="0"/>
              <a:t> </a:t>
            </a:r>
            <a:r>
              <a:rPr sz="700" dirty="0" err="1"/>
              <a:t>elit</a:t>
            </a:r>
            <a:r>
              <a:rPr sz="700" dirty="0"/>
              <a:t>&lt;/</a:t>
            </a:r>
            <a:r>
              <a:rPr sz="700" b="1" dirty="0">
                <a:solidFill>
                  <a:srgbClr val="011480"/>
                </a:solidFill>
              </a:rPr>
              <a:t>span</a:t>
            </a:r>
            <a:r>
              <a:rPr sz="700" dirty="0"/>
              <a:t>&gt;.</a:t>
            </a:r>
            <a:br>
              <a:rPr sz="700" dirty="0"/>
            </a:br>
            <a:r>
              <a:rPr sz="700" dirty="0"/>
              <a:t>        Cras </a:t>
            </a:r>
            <a:r>
              <a:rPr sz="700" dirty="0" err="1"/>
              <a:t>sollicitudin</a:t>
            </a:r>
            <a:r>
              <a:rPr sz="700" dirty="0"/>
              <a:t>, </a:t>
            </a:r>
            <a:r>
              <a:rPr sz="700" dirty="0" err="1"/>
              <a:t>orci</a:t>
            </a:r>
            <a:r>
              <a:rPr sz="700" dirty="0"/>
              <a:t> </a:t>
            </a:r>
            <a:r>
              <a:rPr sz="700" dirty="0" err="1"/>
              <a:t>nec</a:t>
            </a:r>
            <a:r>
              <a:rPr sz="700" dirty="0"/>
              <a:t> </a:t>
            </a:r>
            <a:r>
              <a:rPr sz="700" dirty="0" err="1"/>
              <a:t>acilisis</a:t>
            </a:r>
            <a:r>
              <a:rPr sz="700" dirty="0"/>
              <a:t> </a:t>
            </a:r>
            <a:r>
              <a:rPr sz="700" dirty="0" err="1"/>
              <a:t>vehicula</a:t>
            </a:r>
            <a:r>
              <a:rPr sz="700" dirty="0"/>
              <a:t>, </a:t>
            </a:r>
            <a:r>
              <a:rPr sz="700" dirty="0" err="1"/>
              <a:t>neque</a:t>
            </a:r>
            <a:r>
              <a:rPr sz="700" dirty="0"/>
              <a:t> </a:t>
            </a:r>
            <a:r>
              <a:rPr sz="700" dirty="0" err="1"/>
              <a:t>urna</a:t>
            </a:r>
            <a:r>
              <a:rPr sz="700" dirty="0"/>
              <a:t> porta </a:t>
            </a:r>
            <a:r>
              <a:rPr sz="700" dirty="0" err="1"/>
              <a:t>risus</a:t>
            </a:r>
            <a:r>
              <a:rPr sz="700" dirty="0"/>
              <a:t>, </a:t>
            </a:r>
            <a:r>
              <a:rPr sz="700" dirty="0" err="1"/>
              <a:t>ut</a:t>
            </a:r>
            <a:r>
              <a:rPr sz="700" dirty="0"/>
              <a:t> </a:t>
            </a:r>
            <a:r>
              <a:rPr sz="700" dirty="0" err="1"/>
              <a:t>sagittis</a:t>
            </a:r>
            <a:br>
              <a:rPr sz="700" dirty="0"/>
            </a:br>
            <a:r>
              <a:rPr sz="700" dirty="0"/>
              <a:t>        </a:t>
            </a:r>
            <a:r>
              <a:rPr sz="700" dirty="0" err="1"/>
              <a:t>enim</a:t>
            </a:r>
            <a:r>
              <a:rPr sz="700" dirty="0"/>
              <a:t> </a:t>
            </a:r>
            <a:r>
              <a:rPr sz="700" dirty="0" err="1"/>
              <a:t>velit</a:t>
            </a:r>
            <a:r>
              <a:rPr sz="700" dirty="0"/>
              <a:t> at </a:t>
            </a:r>
            <a:r>
              <a:rPr sz="700" dirty="0" err="1"/>
              <a:t>orci</a:t>
            </a:r>
            <a:r>
              <a:rPr sz="700" dirty="0"/>
              <a:t>.</a:t>
            </a:r>
            <a:br>
              <a:rPr sz="700" dirty="0"/>
            </a:br>
            <a:r>
              <a:rPr sz="700" dirty="0"/>
              <a:t>      &lt;/</a:t>
            </a:r>
            <a:r>
              <a:rPr sz="700" b="1" dirty="0">
                <a:solidFill>
                  <a:srgbClr val="011480"/>
                </a:solidFill>
              </a:rPr>
              <a:t>p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&lt;/</a:t>
            </a:r>
            <a:r>
              <a:rPr sz="700" b="1" dirty="0">
                <a:solidFill>
                  <a:srgbClr val="011480"/>
                </a:solidFill>
              </a:rPr>
              <a:t>div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&lt;</a:t>
            </a:r>
            <a:r>
              <a:rPr sz="700" b="1" dirty="0">
                <a:solidFill>
                  <a:srgbClr val="011480"/>
                </a:solidFill>
              </a:rPr>
              <a:t>div </a:t>
            </a:r>
            <a:r>
              <a:rPr sz="700" b="1" dirty="0">
                <a:solidFill>
                  <a:srgbClr val="0432FF"/>
                </a:solidFill>
              </a:rPr>
              <a:t>id=</a:t>
            </a:r>
            <a:r>
              <a:rPr sz="700" b="1" dirty="0">
                <a:solidFill>
                  <a:srgbClr val="018001"/>
                </a:solidFill>
              </a:rPr>
              <a:t>"footer"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  &lt;</a:t>
            </a:r>
            <a:r>
              <a:rPr sz="700" b="1" dirty="0">
                <a:solidFill>
                  <a:srgbClr val="011480"/>
                </a:solidFill>
              </a:rPr>
              <a:t>p </a:t>
            </a:r>
            <a:r>
              <a:rPr sz="700" b="1" dirty="0">
                <a:solidFill>
                  <a:srgbClr val="0432FF"/>
                </a:solidFill>
              </a:rPr>
              <a:t>class=</a:t>
            </a:r>
            <a:r>
              <a:rPr sz="700" b="1" dirty="0">
                <a:solidFill>
                  <a:srgbClr val="018001"/>
                </a:solidFill>
              </a:rPr>
              <a:t>"warn"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    Lorem ipsum dolor sit </a:t>
            </a:r>
            <a:r>
              <a:rPr sz="700" dirty="0" err="1"/>
              <a:t>amet</a:t>
            </a:r>
            <a:r>
              <a:rPr sz="700" dirty="0"/>
              <a:t>, </a:t>
            </a:r>
            <a:r>
              <a:rPr sz="700" dirty="0" err="1"/>
              <a:t>consectetuer</a:t>
            </a:r>
            <a:r>
              <a:rPr sz="700" dirty="0"/>
              <a:t> </a:t>
            </a:r>
            <a:r>
              <a:rPr sz="700" dirty="0" err="1"/>
              <a:t>adipiscing</a:t>
            </a:r>
            <a:r>
              <a:rPr sz="700" dirty="0"/>
              <a:t> </a:t>
            </a:r>
            <a:r>
              <a:rPr sz="700" dirty="0" err="1"/>
              <a:t>elit</a:t>
            </a:r>
            <a:r>
              <a:rPr sz="700" dirty="0"/>
              <a:t>. Cras</a:t>
            </a:r>
            <a:br>
              <a:rPr sz="700" dirty="0"/>
            </a:br>
            <a:r>
              <a:rPr sz="700" dirty="0"/>
              <a:t>        </a:t>
            </a:r>
            <a:r>
              <a:rPr sz="700" dirty="0" err="1"/>
              <a:t>sollicitudin</a:t>
            </a:r>
            <a:r>
              <a:rPr sz="700" dirty="0"/>
              <a:t>, </a:t>
            </a:r>
            <a:r>
              <a:rPr sz="700" dirty="0" err="1"/>
              <a:t>orci</a:t>
            </a:r>
            <a:r>
              <a:rPr sz="700" dirty="0"/>
              <a:t> </a:t>
            </a:r>
            <a:r>
              <a:rPr sz="700" dirty="0" err="1"/>
              <a:t>nec</a:t>
            </a:r>
            <a:r>
              <a:rPr sz="700" dirty="0"/>
              <a:t> </a:t>
            </a:r>
            <a:r>
              <a:rPr sz="700" dirty="0" err="1"/>
              <a:t>facilisis</a:t>
            </a:r>
            <a:r>
              <a:rPr sz="700" dirty="0"/>
              <a:t> </a:t>
            </a:r>
            <a:r>
              <a:rPr sz="700" dirty="0" err="1"/>
              <a:t>vehicula</a:t>
            </a:r>
            <a:r>
              <a:rPr sz="700" dirty="0"/>
              <a:t>, </a:t>
            </a:r>
            <a:r>
              <a:rPr sz="700" dirty="0" err="1"/>
              <a:t>neque</a:t>
            </a:r>
            <a:r>
              <a:rPr sz="700" dirty="0"/>
              <a:t> </a:t>
            </a:r>
            <a:r>
              <a:rPr sz="700" dirty="0" err="1"/>
              <a:t>urna</a:t>
            </a:r>
            <a:r>
              <a:rPr sz="700" dirty="0"/>
              <a:t> porta </a:t>
            </a:r>
            <a:r>
              <a:rPr sz="700" dirty="0" err="1"/>
              <a:t>risus</a:t>
            </a:r>
            <a:r>
              <a:rPr sz="700" dirty="0"/>
              <a:t>, </a:t>
            </a:r>
            <a:r>
              <a:rPr sz="700" dirty="0" err="1"/>
              <a:t>ut</a:t>
            </a:r>
            <a:r>
              <a:rPr sz="700" dirty="0"/>
              <a:t> </a:t>
            </a:r>
            <a:r>
              <a:rPr sz="700" dirty="0" err="1"/>
              <a:t>sagittis</a:t>
            </a:r>
            <a:r>
              <a:rPr sz="700" dirty="0"/>
              <a:t> </a:t>
            </a:r>
            <a:r>
              <a:rPr sz="700" dirty="0" err="1"/>
              <a:t>enim</a:t>
            </a:r>
            <a:br>
              <a:rPr sz="700" dirty="0"/>
            </a:br>
            <a:r>
              <a:rPr sz="700" dirty="0"/>
              <a:t>        </a:t>
            </a:r>
            <a:r>
              <a:rPr sz="700" dirty="0" err="1"/>
              <a:t>velit</a:t>
            </a:r>
            <a:r>
              <a:rPr sz="700" dirty="0"/>
              <a:t> at </a:t>
            </a:r>
            <a:r>
              <a:rPr sz="700" dirty="0" err="1"/>
              <a:t>orci</a:t>
            </a:r>
            <a:r>
              <a:rPr sz="700" dirty="0"/>
              <a:t>.</a:t>
            </a:r>
            <a:br>
              <a:rPr sz="700" dirty="0"/>
            </a:br>
            <a:r>
              <a:rPr sz="700" dirty="0"/>
              <a:t>      &lt;/</a:t>
            </a:r>
            <a:r>
              <a:rPr sz="700" b="1" dirty="0">
                <a:solidFill>
                  <a:srgbClr val="011480"/>
                </a:solidFill>
              </a:rPr>
              <a:t>p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  &lt;/</a:t>
            </a:r>
            <a:r>
              <a:rPr sz="700" b="1" dirty="0">
                <a:solidFill>
                  <a:srgbClr val="011480"/>
                </a:solidFill>
              </a:rPr>
              <a:t>div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  &lt;/</a:t>
            </a:r>
            <a:r>
              <a:rPr sz="700" b="1" dirty="0">
                <a:solidFill>
                  <a:srgbClr val="011480"/>
                </a:solidFill>
              </a:rPr>
              <a:t>body</a:t>
            </a:r>
            <a:r>
              <a:rPr sz="700" dirty="0"/>
              <a:t>&gt;</a:t>
            </a:r>
            <a:br>
              <a:rPr sz="700" dirty="0"/>
            </a:br>
            <a:r>
              <a:rPr sz="700" dirty="0"/>
              <a:t>&lt;/</a:t>
            </a:r>
            <a:r>
              <a:rPr sz="700" b="1" dirty="0">
                <a:solidFill>
                  <a:srgbClr val="011480"/>
                </a:solidFill>
              </a:rPr>
              <a:t>html</a:t>
            </a:r>
            <a:r>
              <a:rPr sz="700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DBAF5-3429-43E8-A466-F83BC5EF0729}"/>
              </a:ext>
            </a:extLst>
          </p:cNvPr>
          <p:cNvSpPr txBox="1"/>
          <p:nvPr/>
        </p:nvSpPr>
        <p:spPr>
          <a:xfrm>
            <a:off x="3635522" y="3198487"/>
            <a:ext cx="63500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30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DE333-1905-4FEE-AEF3-57A636622C61}"/>
              </a:ext>
            </a:extLst>
          </p:cNvPr>
          <p:cNvSpPr txBox="1"/>
          <p:nvPr/>
        </p:nvSpPr>
        <p:spPr>
          <a:xfrm>
            <a:off x="6104509" y="3223525"/>
            <a:ext cx="63500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30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=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0039932" y="6400421"/>
            <a:ext cx="170870" cy="2769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31" name="Rectangle 2"/>
          <p:cNvSpPr txBox="1">
            <a:spLocks noGrp="1"/>
          </p:cNvSpPr>
          <p:nvPr>
            <p:ph type="body" idx="1"/>
          </p:nvPr>
        </p:nvSpPr>
        <p:spPr>
          <a:xfrm>
            <a:off x="3242643" y="2431406"/>
            <a:ext cx="7023523" cy="371222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</a:pPr>
            <a:r>
              <a:t>Combining Rules &amp; Selectors</a:t>
            </a:r>
          </a:p>
          <a:p>
            <a:pPr>
              <a:spcBef>
                <a:spcPts val="1000"/>
              </a:spcBef>
            </a:pPr>
            <a:r>
              <a:t>Classes, IDs and DIVs</a:t>
            </a:r>
          </a:p>
        </p:txBody>
      </p:sp>
      <p:sp>
        <p:nvSpPr>
          <p:cNvPr id="132" name="Rectang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37"/>
          <p:cNvSpPr txBox="1"/>
          <p:nvPr/>
        </p:nvSpPr>
        <p:spPr>
          <a:xfrm>
            <a:off x="10134018" y="6465093"/>
            <a:ext cx="234838" cy="249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2146" tIns="32146" rIns="32146" bIns="32146">
            <a:spAutoFit/>
          </a:bodyPr>
          <a:lstStyle>
            <a:lvl1pPr algn="r" defTabSz="321468"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sz="1200"/>
            </a:pPr>
            <a:r>
              <a:t>37</a:t>
            </a:r>
          </a:p>
        </p:txBody>
      </p:sp>
      <p:sp>
        <p:nvSpPr>
          <p:cNvPr id="229" name="Using Divs to define Regions of a Page"/>
          <p:cNvSpPr txBox="1">
            <a:spLocks noGrp="1"/>
          </p:cNvSpPr>
          <p:nvPr>
            <p:ph type="title" idx="4294967295"/>
          </p:nvPr>
        </p:nvSpPr>
        <p:spPr>
          <a:xfrm>
            <a:off x="1925835" y="232172"/>
            <a:ext cx="8340330" cy="982267"/>
          </a:xfrm>
          <a:prstGeom prst="rect">
            <a:avLst/>
          </a:prstGeom>
        </p:spPr>
        <p:txBody>
          <a:bodyPr lIns="35718" tIns="35718" rIns="35718" bIns="35718" anchor="b">
            <a:normAutofit/>
          </a:bodyPr>
          <a:lstStyle>
            <a:lvl1pPr algn="l" defTabSz="642937"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Using Divs to define Regions of a Page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4046686" y="4569136"/>
            <a:ext cx="1873004" cy="1874121"/>
            <a:chOff x="0" y="0"/>
            <a:chExt cx="1873002" cy="1874119"/>
          </a:xfrm>
        </p:grpSpPr>
        <p:sp>
          <p:nvSpPr>
            <p:cNvPr id="230" name="Rectangle"/>
            <p:cNvSpPr/>
            <p:nvPr/>
          </p:nvSpPr>
          <p:spPr>
            <a:xfrm>
              <a:off x="0" y="0"/>
              <a:ext cx="1873002" cy="1874119"/>
            </a:xfrm>
            <a:prstGeom prst="rect">
              <a:avLst/>
            </a:prstGeom>
            <a:solidFill>
              <a:srgbClr val="A3A3E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321468">
                <a:defRPr sz="1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</p:txBody>
        </p:sp>
        <p:sp>
          <p:nvSpPr>
            <p:cNvPr id="231" name="&lt;div id = footer&gt;…"/>
            <p:cNvSpPr txBox="1"/>
            <p:nvPr/>
          </p:nvSpPr>
          <p:spPr>
            <a:xfrm>
              <a:off x="0" y="0"/>
              <a:ext cx="1873002" cy="17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/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&lt;div id = footer&gt;</a:t>
              </a:r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  …</a:t>
              </a:r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/>
                <a:t>&lt;/div&gt;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1626741" y="4560206"/>
            <a:ext cx="2329534" cy="1883051"/>
            <a:chOff x="0" y="-8930"/>
            <a:chExt cx="2329533" cy="1883049"/>
          </a:xfrm>
        </p:grpSpPr>
        <p:sp>
          <p:nvSpPr>
            <p:cNvPr id="233" name="Rectangle"/>
            <p:cNvSpPr/>
            <p:nvPr/>
          </p:nvSpPr>
          <p:spPr>
            <a:xfrm>
              <a:off x="0" y="0"/>
              <a:ext cx="2329533" cy="1874119"/>
            </a:xfrm>
            <a:prstGeom prst="rect">
              <a:avLst/>
            </a:prstGeom>
            <a:solidFill>
              <a:srgbClr val="BFBFB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2146" tIns="32146" rIns="32146" bIns="32146" numCol="1" anchor="t">
              <a:noAutofit/>
            </a:bodyPr>
            <a:lstStyle/>
            <a:p>
              <a:pPr defTabSz="321468">
                <a:defRPr sz="14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/>
            </a:p>
          </p:txBody>
        </p:sp>
        <p:sp>
          <p:nvSpPr>
            <p:cNvPr id="234" name="&lt;div id = maincontent&gt;…"/>
            <p:cNvSpPr txBox="1"/>
            <p:nvPr/>
          </p:nvSpPr>
          <p:spPr>
            <a:xfrm>
              <a:off x="0" y="-8930"/>
              <a:ext cx="2329533" cy="17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2146" tIns="32146" rIns="32146" bIns="32146" numCol="1" anchor="t">
              <a:spAutoFit/>
            </a:bodyPr>
            <a:lstStyle/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 dirty="0"/>
                <a:t>&lt;div id = </a:t>
              </a:r>
              <a:r>
                <a:rPr sz="1400" dirty="0" err="1"/>
                <a:t>maincontent</a:t>
              </a:r>
              <a:r>
                <a:rPr sz="1400" dirty="0"/>
                <a:t>&gt;</a:t>
              </a:r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 dirty="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 dirty="0"/>
                <a:t>  …</a:t>
              </a:r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 dirty="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 dirty="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 dirty="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400" dirty="0"/>
            </a:p>
            <a:p>
              <a:pPr defTabSz="321468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rPr sz="1400" dirty="0"/>
                <a:t>&lt;/div&gt;</a:t>
              </a:r>
            </a:p>
          </p:txBody>
        </p:sp>
      </p:grpSp>
      <p:sp>
        <p:nvSpPr>
          <p:cNvPr id="236" name="#maincontent {…"/>
          <p:cNvSpPr/>
          <p:nvPr/>
        </p:nvSpPr>
        <p:spPr>
          <a:xfrm>
            <a:off x="7510027" y="4555237"/>
            <a:ext cx="1984711" cy="193899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spAutoFit/>
          </a:bodyPr>
          <a:lstStyle/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>
                <a:latin typeface="Courier"/>
                <a:ea typeface="Courier"/>
                <a:cs typeface="Courier"/>
                <a:sym typeface="Courier"/>
              </a:rPr>
              <a:t>#</a:t>
            </a:r>
            <a:r>
              <a:rPr sz="1400" dirty="0" err="1">
                <a:latin typeface="Courier"/>
                <a:ea typeface="Courier"/>
                <a:cs typeface="Courier"/>
                <a:sym typeface="Courier"/>
              </a:rPr>
              <a:t>maincontent</a:t>
            </a:r>
            <a:r>
              <a:rPr sz="1400" dirty="0">
                <a:latin typeface="Courier"/>
                <a:ea typeface="Courier"/>
                <a:cs typeface="Courier"/>
                <a:sym typeface="Courier"/>
              </a:rPr>
              <a:t> {</a:t>
            </a: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>
                <a:latin typeface="Courier"/>
                <a:ea typeface="Courier"/>
                <a:cs typeface="Courier"/>
                <a:sym typeface="Courier"/>
              </a:rPr>
              <a:t>  …</a:t>
            </a: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>
                <a:latin typeface="Courier"/>
                <a:ea typeface="Courier"/>
                <a:cs typeface="Courier"/>
                <a:sym typeface="Courier"/>
              </a:rPr>
              <a:t>#footer {</a:t>
            </a: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>
                <a:latin typeface="Courier"/>
                <a:ea typeface="Courier"/>
                <a:cs typeface="Courier"/>
                <a:sym typeface="Courier"/>
              </a:rPr>
              <a:t>  …</a:t>
            </a: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defTabSz="32146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237" name="Line"/>
          <p:cNvSpPr/>
          <p:nvPr/>
        </p:nvSpPr>
        <p:spPr>
          <a:xfrm>
            <a:off x="6144021" y="5454439"/>
            <a:ext cx="1141675" cy="1"/>
          </a:xfrm>
          <a:prstGeom prst="line">
            <a:avLst/>
          </a:prstGeom>
          <a:ln w="12700">
            <a:solidFill>
              <a:srgbClr val="000000"/>
            </a:solidFill>
            <a:headEnd type="triangle"/>
            <a:tailEnd type="triangle"/>
          </a:ln>
        </p:spPr>
        <p:txBody>
          <a:bodyPr lIns="32146" tIns="32146" rIns="32146" bIns="32146"/>
          <a:lstStyle/>
          <a:p>
            <a:pPr defTabSz="321468">
              <a:defRPr sz="800">
                <a:latin typeface="+mj-lt"/>
                <a:ea typeface="+mj-ea"/>
                <a:cs typeface="+mj-cs"/>
                <a:sym typeface="Helvetica"/>
              </a:defRPr>
            </a:pPr>
            <a:endParaRPr sz="800"/>
          </a:p>
        </p:txBody>
      </p:sp>
      <p:sp>
        <p:nvSpPr>
          <p:cNvPr id="238" name="Use DIV elements as containers, one for the main content and one for the left content…"/>
          <p:cNvSpPr txBox="1"/>
          <p:nvPr/>
        </p:nvSpPr>
        <p:spPr>
          <a:xfrm>
            <a:off x="2123282" y="1553766"/>
            <a:ext cx="8041479" cy="2667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/>
          <a:lstStyle/>
          <a:p>
            <a:pPr marL="184638" indent="-184638" defTabSz="410765">
              <a:spcBef>
                <a:spcPts val="3300"/>
              </a:spcBef>
              <a:buSzPct val="100000"/>
              <a:buChar char="•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2400"/>
              <a:t>Use DIV elements as containers, one for the main content and one for the left content</a:t>
            </a:r>
          </a:p>
          <a:p>
            <a:pPr marL="184638" indent="-184638" defTabSz="410765">
              <a:spcBef>
                <a:spcPts val="3300"/>
              </a:spcBef>
              <a:buSzPct val="100000"/>
              <a:buChar char="•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2400"/>
              <a:t>Allocate an ID to each of these divs</a:t>
            </a:r>
          </a:p>
          <a:p>
            <a:pPr marL="184638" indent="-184638" defTabSz="410765">
              <a:spcBef>
                <a:spcPts val="3300"/>
              </a:spcBef>
              <a:buSzPct val="100000"/>
              <a:buChar char="•"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2400"/>
              <a:t>Create CSS rules for each DIVs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99981" y="6465094"/>
            <a:ext cx="193160" cy="2034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41" name="&lt;!DOCTYPE html&gt; &lt;html&gt;…"/>
          <p:cNvSpPr txBox="1"/>
          <p:nvPr/>
        </p:nvSpPr>
        <p:spPr>
          <a:xfrm>
            <a:off x="3017108" y="634900"/>
            <a:ext cx="4759314" cy="5766000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sz="1000"/>
              <a:t>&lt;!DOCTYPE </a:t>
            </a:r>
            <a:r>
              <a:rPr sz="1000" b="1">
                <a:solidFill>
                  <a:srgbClr val="0432FF"/>
                </a:solidFill>
              </a:rPr>
              <a:t>html</a:t>
            </a:r>
            <a:r>
              <a:rPr sz="1000"/>
              <a:t>&gt;</a:t>
            </a:r>
            <a:br>
              <a:rPr sz="1000"/>
            </a:br>
            <a:r>
              <a:rPr sz="1000"/>
              <a:t>&lt;</a:t>
            </a:r>
            <a:r>
              <a:rPr sz="1000" b="1">
                <a:solidFill>
                  <a:srgbClr val="011480"/>
                </a:solidFill>
              </a:rPr>
              <a:t>html</a:t>
            </a:r>
            <a:r>
              <a:rPr sz="1000"/>
              <a:t>&gt;</a:t>
            </a:r>
          </a:p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sz="1000"/>
              <a:t>  &lt;</a:t>
            </a:r>
            <a:r>
              <a:rPr sz="1000" b="1">
                <a:solidFill>
                  <a:srgbClr val="011480"/>
                </a:solidFill>
              </a:rPr>
              <a:t>head</a:t>
            </a:r>
            <a:r>
              <a:rPr sz="1000"/>
              <a:t>&gt;</a:t>
            </a:r>
            <a:br>
              <a:rPr sz="1000"/>
            </a:br>
            <a:r>
              <a:rPr sz="1000"/>
              <a:t>    &lt;</a:t>
            </a:r>
            <a:r>
              <a:rPr sz="1000" b="1">
                <a:solidFill>
                  <a:srgbClr val="011480"/>
                </a:solidFill>
              </a:rPr>
              <a:t>title</a:t>
            </a:r>
            <a:r>
              <a:rPr sz="1000"/>
              <a:t>&gt; Sample for topic 03 &lt;/</a:t>
            </a:r>
            <a:r>
              <a:rPr sz="1000" b="1">
                <a:solidFill>
                  <a:srgbClr val="011480"/>
                </a:solidFill>
              </a:rPr>
              <a:t>title</a:t>
            </a:r>
            <a:r>
              <a:rPr sz="1000"/>
              <a:t>&gt;</a:t>
            </a:r>
            <a:br>
              <a:rPr sz="1000"/>
            </a:br>
            <a:r>
              <a:rPr sz="1000"/>
              <a:t>    &lt;</a:t>
            </a:r>
            <a:r>
              <a:rPr sz="1000" b="1">
                <a:solidFill>
                  <a:srgbClr val="011480"/>
                </a:solidFill>
              </a:rPr>
              <a:t>link </a:t>
            </a:r>
            <a:r>
              <a:rPr sz="1000" b="1">
                <a:solidFill>
                  <a:srgbClr val="0432FF"/>
                </a:solidFill>
              </a:rPr>
              <a:t>rel=</a:t>
            </a:r>
            <a:r>
              <a:rPr sz="1000" b="1">
                <a:solidFill>
                  <a:srgbClr val="018001"/>
                </a:solidFill>
              </a:rPr>
              <a:t>"stylesheet" </a:t>
            </a:r>
            <a:r>
              <a:rPr sz="1000" b="1">
                <a:solidFill>
                  <a:srgbClr val="0432FF"/>
                </a:solidFill>
              </a:rPr>
              <a:t>href=</a:t>
            </a:r>
            <a:r>
              <a:rPr sz="1000" b="1">
                <a:solidFill>
                  <a:srgbClr val="018001"/>
                </a:solidFill>
              </a:rPr>
              <a:t>"style.css" </a:t>
            </a:r>
            <a:r>
              <a:rPr sz="1000" b="1">
                <a:solidFill>
                  <a:srgbClr val="0432FF"/>
                </a:solidFill>
              </a:rPr>
              <a:t>type=</a:t>
            </a:r>
            <a:r>
              <a:rPr sz="1000" b="1">
                <a:solidFill>
                  <a:srgbClr val="018001"/>
                </a:solidFill>
              </a:rPr>
              <a:t>“text/css"</a:t>
            </a:r>
            <a:r>
              <a:rPr sz="1000"/>
              <a:t>/&gt;</a:t>
            </a:r>
          </a:p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sz="1000"/>
              <a:t>  &lt;/</a:t>
            </a:r>
            <a:r>
              <a:rPr sz="1000" b="1">
                <a:solidFill>
                  <a:srgbClr val="011480"/>
                </a:solidFill>
              </a:rPr>
              <a:t>head</a:t>
            </a:r>
            <a:r>
              <a:rPr sz="1000"/>
              <a:t>&gt;</a:t>
            </a:r>
            <a:br>
              <a:rPr sz="1000"/>
            </a:br>
            <a:r>
              <a:rPr sz="1000"/>
              <a:t>  &lt;</a:t>
            </a:r>
            <a:r>
              <a:rPr sz="1000" b="1">
                <a:solidFill>
                  <a:srgbClr val="011480"/>
                </a:solidFill>
              </a:rPr>
              <a:t>body</a:t>
            </a:r>
            <a:r>
              <a:rPr sz="1000"/>
              <a:t>&gt;</a:t>
            </a:r>
            <a:br>
              <a:rPr sz="1000"/>
            </a:br>
            <a:r>
              <a:rPr sz="1000"/>
              <a:t>    &lt;</a:t>
            </a:r>
            <a:r>
              <a:rPr sz="1000" b="1">
                <a:solidFill>
                  <a:srgbClr val="011480"/>
                </a:solidFill>
              </a:rPr>
              <a:t>div </a:t>
            </a:r>
            <a:r>
              <a:rPr sz="1000" b="1">
                <a:solidFill>
                  <a:srgbClr val="0432FF"/>
                </a:solidFill>
              </a:rPr>
              <a:t>id=</a:t>
            </a:r>
            <a:r>
              <a:rPr sz="1000" b="1">
                <a:solidFill>
                  <a:srgbClr val="018001"/>
                </a:solidFill>
              </a:rPr>
              <a:t>“maincontent"</a:t>
            </a:r>
            <a:r>
              <a:rPr sz="1000"/>
              <a:t>&gt;</a:t>
            </a:r>
            <a:br>
              <a:rPr sz="1000"/>
            </a:br>
            <a:r>
              <a:rPr sz="1000"/>
              <a:t>      &lt;</a:t>
            </a:r>
            <a:r>
              <a:rPr sz="1000" b="1">
                <a:solidFill>
                  <a:srgbClr val="011480"/>
                </a:solidFill>
              </a:rPr>
              <a:t>p </a:t>
            </a:r>
            <a:r>
              <a:rPr sz="1000" b="1">
                <a:solidFill>
                  <a:srgbClr val="0432FF"/>
                </a:solidFill>
              </a:rPr>
              <a:t>id=</a:t>
            </a:r>
            <a:r>
              <a:rPr sz="1000" b="1">
                <a:solidFill>
                  <a:srgbClr val="018001"/>
                </a:solidFill>
              </a:rPr>
              <a:t>"first"</a:t>
            </a:r>
            <a:r>
              <a:rPr sz="1000"/>
              <a:t>&gt;</a:t>
            </a:r>
            <a:br>
              <a:rPr sz="1000"/>
            </a:br>
            <a:r>
              <a:rPr sz="1000"/>
              <a:t>        Lorem ipsum dolor sit amet, consectetuer adipiscing elit. Cras sollicitudin, orci</a:t>
            </a:r>
            <a:br>
              <a:rPr sz="1000"/>
            </a:br>
            <a:r>
              <a:rPr sz="1000"/>
              <a:t>        nec facilisis vehicula, neque urna porta risus, ut sagittis enim velit at orci.</a:t>
            </a:r>
            <a:br>
              <a:rPr sz="1000"/>
            </a:br>
            <a:r>
              <a:rPr sz="1000"/>
              <a:t>      &lt;/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      &lt;</a:t>
            </a:r>
            <a:r>
              <a:rPr sz="1000" b="1">
                <a:solidFill>
                  <a:srgbClr val="011480"/>
                </a:solidFill>
              </a:rPr>
              <a:t>p </a:t>
            </a:r>
            <a:r>
              <a:rPr sz="1000" b="1">
                <a:solidFill>
                  <a:srgbClr val="0432FF"/>
                </a:solidFill>
              </a:rPr>
              <a:t>class=</a:t>
            </a:r>
            <a:r>
              <a:rPr sz="1000" b="1">
                <a:solidFill>
                  <a:srgbClr val="018001"/>
                </a:solidFill>
              </a:rPr>
              <a:t>"withstyle"</a:t>
            </a:r>
            <a:r>
              <a:rPr sz="1000"/>
              <a:t>&gt;</a:t>
            </a:r>
            <a:br>
              <a:rPr sz="1000"/>
            </a:br>
            <a:r>
              <a:rPr sz="1000"/>
              <a:t>        Fusce velit. Integer sapien enim, rhoncus vitae, cursus non,</a:t>
            </a:r>
            <a:br>
              <a:rPr sz="1000"/>
            </a:br>
            <a:r>
              <a:rPr sz="1000"/>
              <a:t>        commodo vitae, felis. Nulla convallis ante sit amet urna. Maecenas condimentum</a:t>
            </a:r>
            <a:br>
              <a:rPr sz="1000"/>
            </a:br>
            <a:r>
              <a:rPr sz="1000"/>
              <a:t>        hendrerit turpis.</a:t>
            </a:r>
            <a:br>
              <a:rPr sz="1000"/>
            </a:br>
            <a:r>
              <a:rPr sz="1000"/>
              <a:t>      &lt;/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      &lt;</a:t>
            </a:r>
            <a:r>
              <a:rPr sz="1000" b="1">
                <a:solidFill>
                  <a:srgbClr val="011480"/>
                </a:solidFill>
              </a:rPr>
              <a:t>p </a:t>
            </a:r>
            <a:r>
              <a:rPr sz="1000" b="1">
                <a:solidFill>
                  <a:srgbClr val="0432FF"/>
                </a:solidFill>
              </a:rPr>
              <a:t>class=</a:t>
            </a:r>
            <a:r>
              <a:rPr sz="1000" b="1">
                <a:solidFill>
                  <a:srgbClr val="018001"/>
                </a:solidFill>
              </a:rPr>
              <a:t>"warn"</a:t>
            </a:r>
            <a:r>
              <a:rPr sz="1000"/>
              <a:t>&gt;</a:t>
            </a:r>
            <a:br>
              <a:rPr sz="1000"/>
            </a:br>
            <a:r>
              <a:rPr sz="1000"/>
              <a:t>        Lorem ipsum dolor sit amet, consectetuer adipiscing elit. Cras</a:t>
            </a:r>
            <a:br>
              <a:rPr sz="1000"/>
            </a:br>
            <a:r>
              <a:rPr sz="1000"/>
              <a:t>        sollicitudin, orci nec facilisis vehicula, neque urna porta risus, ut sagittis enim</a:t>
            </a:r>
            <a:br>
              <a:rPr sz="1000"/>
            </a:br>
            <a:r>
              <a:rPr sz="1000"/>
              <a:t>        velit at orci.</a:t>
            </a:r>
            <a:br>
              <a:rPr sz="1000"/>
            </a:br>
            <a:r>
              <a:rPr sz="1000"/>
              <a:t>      &lt;/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      &lt;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        Lorem ipsum dolor sit amet,&lt;</a:t>
            </a:r>
            <a:r>
              <a:rPr sz="1000" b="1">
                <a:solidFill>
                  <a:srgbClr val="011480"/>
                </a:solidFill>
              </a:rPr>
              <a:t>span </a:t>
            </a:r>
            <a:r>
              <a:rPr sz="1000" b="1">
                <a:solidFill>
                  <a:srgbClr val="0432FF"/>
                </a:solidFill>
              </a:rPr>
              <a:t>class=</a:t>
            </a:r>
            <a:r>
              <a:rPr sz="1000" b="1">
                <a:solidFill>
                  <a:srgbClr val="018001"/>
                </a:solidFill>
              </a:rPr>
              <a:t>"warn"</a:t>
            </a:r>
            <a:r>
              <a:rPr sz="1000"/>
              <a:t>&gt;consectetuer adipiscing elit&lt;/</a:t>
            </a:r>
            <a:r>
              <a:rPr sz="1000" b="1">
                <a:solidFill>
                  <a:srgbClr val="011480"/>
                </a:solidFill>
              </a:rPr>
              <a:t>span</a:t>
            </a:r>
            <a:r>
              <a:rPr sz="1000"/>
              <a:t>&gt;.</a:t>
            </a:r>
            <a:br>
              <a:rPr sz="1000"/>
            </a:br>
            <a:r>
              <a:rPr sz="1000"/>
              <a:t>        Cras sollicitudin, orci nec acilisis vehicula, neque urna porta risus, ut sagittis</a:t>
            </a:r>
            <a:br>
              <a:rPr sz="1000"/>
            </a:br>
            <a:r>
              <a:rPr sz="1000"/>
              <a:t>        enim velit at orci.</a:t>
            </a:r>
            <a:br>
              <a:rPr sz="1000"/>
            </a:br>
            <a:r>
              <a:rPr sz="1000"/>
              <a:t>      &lt;/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    &lt;/</a:t>
            </a:r>
            <a:r>
              <a:rPr sz="1000" b="1">
                <a:solidFill>
                  <a:srgbClr val="011480"/>
                </a:solidFill>
              </a:rPr>
              <a:t>div</a:t>
            </a:r>
            <a:r>
              <a:rPr sz="1000"/>
              <a:t>&gt;</a:t>
            </a:r>
            <a:br>
              <a:rPr sz="1000"/>
            </a:br>
            <a:r>
              <a:rPr sz="1000"/>
              <a:t>    &lt;</a:t>
            </a:r>
            <a:r>
              <a:rPr sz="1000" b="1">
                <a:solidFill>
                  <a:srgbClr val="011480"/>
                </a:solidFill>
              </a:rPr>
              <a:t>div </a:t>
            </a:r>
            <a:r>
              <a:rPr sz="1000" b="1">
                <a:solidFill>
                  <a:srgbClr val="0432FF"/>
                </a:solidFill>
              </a:rPr>
              <a:t>id=</a:t>
            </a:r>
            <a:r>
              <a:rPr sz="1000" b="1">
                <a:solidFill>
                  <a:srgbClr val="018001"/>
                </a:solidFill>
              </a:rPr>
              <a:t>"footer"</a:t>
            </a:r>
            <a:r>
              <a:rPr sz="1000"/>
              <a:t>&gt;</a:t>
            </a:r>
            <a:br>
              <a:rPr sz="1000"/>
            </a:br>
            <a:r>
              <a:rPr sz="1000"/>
              <a:t>      &lt;</a:t>
            </a:r>
            <a:r>
              <a:rPr sz="1000" b="1">
                <a:solidFill>
                  <a:srgbClr val="011480"/>
                </a:solidFill>
              </a:rPr>
              <a:t>p </a:t>
            </a:r>
            <a:r>
              <a:rPr sz="1000" b="1">
                <a:solidFill>
                  <a:srgbClr val="0432FF"/>
                </a:solidFill>
              </a:rPr>
              <a:t>class=</a:t>
            </a:r>
            <a:r>
              <a:rPr sz="1000" b="1">
                <a:solidFill>
                  <a:srgbClr val="018001"/>
                </a:solidFill>
              </a:rPr>
              <a:t>"warn"</a:t>
            </a:r>
            <a:r>
              <a:rPr sz="1000"/>
              <a:t>&gt;</a:t>
            </a:r>
            <a:br>
              <a:rPr sz="1000"/>
            </a:br>
            <a:r>
              <a:rPr sz="1000"/>
              <a:t>        Lorem ipsum dolor sit amet, consectetuer adipiscing elit. Cras</a:t>
            </a:r>
            <a:br>
              <a:rPr sz="1000"/>
            </a:br>
            <a:r>
              <a:rPr sz="1000"/>
              <a:t>        sollicitudin, orci nec facilisis vehicula, neque urna porta risus, ut sagittis enim</a:t>
            </a:r>
            <a:br>
              <a:rPr sz="1000"/>
            </a:br>
            <a:r>
              <a:rPr sz="1000"/>
              <a:t>        velit at orci.</a:t>
            </a:r>
            <a:br>
              <a:rPr sz="1000"/>
            </a:br>
            <a:r>
              <a:rPr sz="1000"/>
              <a:t>      &lt;/</a:t>
            </a:r>
            <a:r>
              <a:rPr sz="1000" b="1">
                <a:solidFill>
                  <a:srgbClr val="011480"/>
                </a:solidFill>
              </a:rPr>
              <a:t>p</a:t>
            </a:r>
            <a:r>
              <a:rPr sz="1000"/>
              <a:t>&gt;</a:t>
            </a:r>
            <a:br>
              <a:rPr sz="1000"/>
            </a:br>
            <a:r>
              <a:rPr sz="1000"/>
              <a:t>    &lt;/</a:t>
            </a:r>
            <a:r>
              <a:rPr sz="1000" b="1">
                <a:solidFill>
                  <a:srgbClr val="011480"/>
                </a:solidFill>
              </a:rPr>
              <a:t>div</a:t>
            </a:r>
            <a:r>
              <a:rPr sz="1000"/>
              <a:t>&gt;</a:t>
            </a:r>
            <a:br>
              <a:rPr sz="1000"/>
            </a:br>
            <a:r>
              <a:rPr sz="1000"/>
              <a:t>  &lt;/</a:t>
            </a:r>
            <a:r>
              <a:rPr sz="1000" b="1">
                <a:solidFill>
                  <a:srgbClr val="011480"/>
                </a:solidFill>
              </a:rPr>
              <a:t>body</a:t>
            </a:r>
            <a:r>
              <a:rPr sz="1000"/>
              <a:t>&gt;</a:t>
            </a:r>
            <a:br>
              <a:rPr sz="1000"/>
            </a:br>
            <a:r>
              <a:rPr sz="1000"/>
              <a:t>&lt;/</a:t>
            </a:r>
            <a:r>
              <a:rPr sz="1000" b="1">
                <a:solidFill>
                  <a:srgbClr val="011480"/>
                </a:solidFill>
              </a:rPr>
              <a:t>html</a:t>
            </a:r>
            <a:r>
              <a:rPr sz="1000"/>
              <a:t>&gt;</a:t>
            </a:r>
          </a:p>
        </p:txBody>
      </p:sp>
      <p:sp>
        <p:nvSpPr>
          <p:cNvPr id="242" name="Arrow"/>
          <p:cNvSpPr/>
          <p:nvPr/>
        </p:nvSpPr>
        <p:spPr>
          <a:xfrm>
            <a:off x="2240224" y="1575494"/>
            <a:ext cx="776884" cy="419696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/>
          </a:p>
        </p:txBody>
      </p:sp>
      <p:sp>
        <p:nvSpPr>
          <p:cNvPr id="243" name="Arrow"/>
          <p:cNvSpPr/>
          <p:nvPr/>
        </p:nvSpPr>
        <p:spPr>
          <a:xfrm>
            <a:off x="2240224" y="4862809"/>
            <a:ext cx="776884" cy="419697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99981" y="6465094"/>
            <a:ext cx="193160" cy="2034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46" name="&lt;!DOCTYPE html&gt; &lt;html&gt;…"/>
          <p:cNvSpPr txBox="1"/>
          <p:nvPr/>
        </p:nvSpPr>
        <p:spPr>
          <a:xfrm>
            <a:off x="3017108" y="634900"/>
            <a:ext cx="4759314" cy="576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&lt;!DOCTYPE </a:t>
            </a:r>
            <a:r>
              <a:rPr sz="1000" b="1" dirty="0">
                <a:solidFill>
                  <a:srgbClr val="0432FF"/>
                </a:solidFill>
              </a:rPr>
              <a:t>html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&lt;</a:t>
            </a:r>
            <a:r>
              <a:rPr sz="1000" b="1" dirty="0">
                <a:solidFill>
                  <a:srgbClr val="011480"/>
                </a:solidFill>
              </a:rPr>
              <a:t>html</a:t>
            </a:r>
            <a:r>
              <a:rPr sz="1000" dirty="0"/>
              <a:t>&gt;</a:t>
            </a:r>
          </a:p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&lt;</a:t>
            </a:r>
            <a:r>
              <a:rPr sz="1000" b="1" dirty="0">
                <a:solidFill>
                  <a:srgbClr val="011480"/>
                </a:solidFill>
              </a:rPr>
              <a:t>head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&lt;</a:t>
            </a:r>
            <a:r>
              <a:rPr sz="1000" b="1" dirty="0">
                <a:solidFill>
                  <a:srgbClr val="011480"/>
                </a:solidFill>
              </a:rPr>
              <a:t>title</a:t>
            </a:r>
            <a:r>
              <a:rPr sz="1000" dirty="0"/>
              <a:t>&gt; Sample for topic 03 &lt;/</a:t>
            </a:r>
            <a:r>
              <a:rPr sz="1000" b="1" dirty="0">
                <a:solidFill>
                  <a:srgbClr val="011480"/>
                </a:solidFill>
              </a:rPr>
              <a:t>title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&lt;</a:t>
            </a:r>
            <a:r>
              <a:rPr sz="1000" b="1" dirty="0">
                <a:solidFill>
                  <a:srgbClr val="011480"/>
                </a:solidFill>
              </a:rPr>
              <a:t>link </a:t>
            </a:r>
            <a:r>
              <a:rPr sz="1000" b="1" dirty="0" err="1">
                <a:solidFill>
                  <a:srgbClr val="0432FF"/>
                </a:solidFill>
              </a:rPr>
              <a:t>rel</a:t>
            </a:r>
            <a:r>
              <a:rPr sz="1000" b="1" dirty="0">
                <a:solidFill>
                  <a:srgbClr val="0432FF"/>
                </a:solidFill>
              </a:rPr>
              <a:t>=</a:t>
            </a:r>
            <a:r>
              <a:rPr sz="1000" b="1" dirty="0">
                <a:solidFill>
                  <a:srgbClr val="018001"/>
                </a:solidFill>
              </a:rPr>
              <a:t>"stylesheet" </a:t>
            </a:r>
            <a:r>
              <a:rPr sz="1000" b="1" dirty="0" err="1">
                <a:solidFill>
                  <a:srgbClr val="0432FF"/>
                </a:solidFill>
              </a:rPr>
              <a:t>href</a:t>
            </a:r>
            <a:r>
              <a:rPr sz="1000" b="1" dirty="0">
                <a:solidFill>
                  <a:srgbClr val="0432FF"/>
                </a:solidFill>
              </a:rPr>
              <a:t>=</a:t>
            </a:r>
            <a:r>
              <a:rPr sz="1000" b="1" dirty="0">
                <a:solidFill>
                  <a:srgbClr val="018001"/>
                </a:solidFill>
              </a:rPr>
              <a:t>"style.css" </a:t>
            </a:r>
            <a:r>
              <a:rPr sz="1000" b="1" dirty="0">
                <a:solidFill>
                  <a:srgbClr val="0432FF"/>
                </a:solidFill>
              </a:rPr>
              <a:t>type=</a:t>
            </a:r>
            <a:r>
              <a:rPr sz="1000" b="1" dirty="0">
                <a:solidFill>
                  <a:srgbClr val="018001"/>
                </a:solidFill>
              </a:rPr>
              <a:t>“text/</a:t>
            </a:r>
            <a:r>
              <a:rPr sz="1000" b="1" dirty="0" err="1">
                <a:solidFill>
                  <a:srgbClr val="018001"/>
                </a:solidFill>
              </a:rPr>
              <a:t>css</a:t>
            </a:r>
            <a:r>
              <a:rPr sz="1000" b="1" dirty="0">
                <a:solidFill>
                  <a:srgbClr val="018001"/>
                </a:solidFill>
              </a:rPr>
              <a:t>"</a:t>
            </a:r>
            <a:r>
              <a:rPr sz="1000" dirty="0"/>
              <a:t>/&gt;</a:t>
            </a:r>
          </a:p>
          <a:p>
            <a:pPr defTabSz="321468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sz="1000" dirty="0"/>
              <a:t>  &lt;/</a:t>
            </a:r>
            <a:r>
              <a:rPr sz="1000" b="1" dirty="0">
                <a:solidFill>
                  <a:srgbClr val="011480"/>
                </a:solidFill>
              </a:rPr>
              <a:t>head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&lt;</a:t>
            </a:r>
            <a:r>
              <a:rPr sz="1000" b="1" dirty="0">
                <a:solidFill>
                  <a:srgbClr val="011480"/>
                </a:solidFill>
              </a:rPr>
              <a:t>body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&lt;</a:t>
            </a:r>
            <a:r>
              <a:rPr sz="1000" b="1" dirty="0">
                <a:solidFill>
                  <a:srgbClr val="011480"/>
                </a:solidFill>
              </a:rPr>
              <a:t>div </a:t>
            </a:r>
            <a:r>
              <a:rPr sz="1000" b="1" dirty="0">
                <a:solidFill>
                  <a:srgbClr val="0432FF"/>
                </a:solidFill>
              </a:rPr>
              <a:t>id=</a:t>
            </a:r>
            <a:r>
              <a:rPr sz="1000" b="1" dirty="0">
                <a:solidFill>
                  <a:srgbClr val="018001"/>
                </a:solidFill>
              </a:rPr>
              <a:t>“</a:t>
            </a:r>
            <a:r>
              <a:rPr sz="1000" b="1" dirty="0" err="1">
                <a:solidFill>
                  <a:srgbClr val="018001"/>
                </a:solidFill>
              </a:rPr>
              <a:t>maincontent</a:t>
            </a:r>
            <a:r>
              <a:rPr sz="1000" b="1" dirty="0">
                <a:solidFill>
                  <a:srgbClr val="018001"/>
                </a:solidFill>
              </a:rPr>
              <a:t>"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  &lt;</a:t>
            </a:r>
            <a:r>
              <a:rPr sz="1000" b="1" dirty="0">
                <a:solidFill>
                  <a:srgbClr val="011480"/>
                </a:solidFill>
              </a:rPr>
              <a:t>p </a:t>
            </a:r>
            <a:r>
              <a:rPr sz="1000" b="1" dirty="0">
                <a:solidFill>
                  <a:srgbClr val="0432FF"/>
                </a:solidFill>
              </a:rPr>
              <a:t>id=</a:t>
            </a:r>
            <a:r>
              <a:rPr sz="1000" b="1" dirty="0">
                <a:solidFill>
                  <a:srgbClr val="018001"/>
                </a:solidFill>
              </a:rPr>
              <a:t>"first"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    Lorem ipsum dolor sit </a:t>
            </a:r>
            <a:r>
              <a:rPr sz="1000" dirty="0" err="1"/>
              <a:t>amet</a:t>
            </a:r>
            <a:r>
              <a:rPr sz="1000" dirty="0"/>
              <a:t>, </a:t>
            </a:r>
            <a:r>
              <a:rPr sz="1000" dirty="0" err="1"/>
              <a:t>consectetuer</a:t>
            </a:r>
            <a:r>
              <a:rPr sz="1000" dirty="0"/>
              <a:t> </a:t>
            </a:r>
            <a:r>
              <a:rPr sz="1000" dirty="0" err="1"/>
              <a:t>adipiscing</a:t>
            </a:r>
            <a:r>
              <a:rPr sz="1000" dirty="0"/>
              <a:t> </a:t>
            </a:r>
            <a:r>
              <a:rPr sz="1000" dirty="0" err="1"/>
              <a:t>elit</a:t>
            </a:r>
            <a:r>
              <a:rPr sz="1000" dirty="0"/>
              <a:t>. Cras </a:t>
            </a:r>
            <a:r>
              <a:rPr sz="1000" dirty="0" err="1"/>
              <a:t>sollicitudin</a:t>
            </a:r>
            <a:r>
              <a:rPr sz="1000" dirty="0"/>
              <a:t>, </a:t>
            </a:r>
            <a:r>
              <a:rPr sz="1000" dirty="0" err="1"/>
              <a:t>orci</a:t>
            </a:r>
            <a:br>
              <a:rPr sz="1000" dirty="0"/>
            </a:br>
            <a:r>
              <a:rPr sz="1000" dirty="0"/>
              <a:t>        </a:t>
            </a:r>
            <a:r>
              <a:rPr sz="1000" dirty="0" err="1"/>
              <a:t>nec</a:t>
            </a:r>
            <a:r>
              <a:rPr sz="1000" dirty="0"/>
              <a:t> </a:t>
            </a:r>
            <a:r>
              <a:rPr sz="1000" dirty="0" err="1"/>
              <a:t>facilisis</a:t>
            </a:r>
            <a:r>
              <a:rPr sz="1000" dirty="0"/>
              <a:t> </a:t>
            </a:r>
            <a:r>
              <a:rPr sz="1000" dirty="0" err="1"/>
              <a:t>vehicula</a:t>
            </a:r>
            <a:r>
              <a:rPr sz="1000" dirty="0"/>
              <a:t>, </a:t>
            </a:r>
            <a:r>
              <a:rPr sz="1000" dirty="0" err="1"/>
              <a:t>neque</a:t>
            </a:r>
            <a:r>
              <a:rPr sz="1000" dirty="0"/>
              <a:t> </a:t>
            </a:r>
            <a:r>
              <a:rPr sz="1000" dirty="0" err="1"/>
              <a:t>urna</a:t>
            </a:r>
            <a:r>
              <a:rPr sz="1000" dirty="0"/>
              <a:t> porta </a:t>
            </a:r>
            <a:r>
              <a:rPr sz="1000" dirty="0" err="1"/>
              <a:t>risus</a:t>
            </a:r>
            <a:r>
              <a:rPr sz="1000" dirty="0"/>
              <a:t>, </a:t>
            </a:r>
            <a:r>
              <a:rPr sz="1000" dirty="0" err="1"/>
              <a:t>ut</a:t>
            </a:r>
            <a:r>
              <a:rPr sz="1000" dirty="0"/>
              <a:t> </a:t>
            </a:r>
            <a:r>
              <a:rPr sz="1000" dirty="0" err="1"/>
              <a:t>sagittis</a:t>
            </a:r>
            <a:r>
              <a:rPr sz="1000" dirty="0"/>
              <a:t> </a:t>
            </a:r>
            <a:r>
              <a:rPr sz="1000" dirty="0" err="1"/>
              <a:t>enim</a:t>
            </a:r>
            <a:r>
              <a:rPr sz="1000" dirty="0"/>
              <a:t> </a:t>
            </a:r>
            <a:r>
              <a:rPr sz="1000" dirty="0" err="1"/>
              <a:t>velit</a:t>
            </a:r>
            <a:r>
              <a:rPr sz="1000" dirty="0"/>
              <a:t> at </a:t>
            </a:r>
            <a:r>
              <a:rPr sz="1000" dirty="0" err="1"/>
              <a:t>orci</a:t>
            </a:r>
            <a:r>
              <a:rPr sz="1000" dirty="0"/>
              <a:t>.</a:t>
            </a:r>
            <a:br>
              <a:rPr sz="1000" dirty="0"/>
            </a:br>
            <a:r>
              <a:rPr sz="1000" dirty="0"/>
              <a:t>      &lt;/</a:t>
            </a:r>
            <a:r>
              <a:rPr sz="1000" b="1" dirty="0">
                <a:solidFill>
                  <a:srgbClr val="011480"/>
                </a:solidFill>
              </a:rPr>
              <a:t>p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  &lt;</a:t>
            </a:r>
            <a:r>
              <a:rPr sz="1000" b="1" dirty="0">
                <a:solidFill>
                  <a:srgbClr val="011480"/>
                </a:solidFill>
              </a:rPr>
              <a:t>p </a:t>
            </a:r>
            <a:r>
              <a:rPr sz="1000" b="1" dirty="0">
                <a:solidFill>
                  <a:srgbClr val="0432FF"/>
                </a:solidFill>
              </a:rPr>
              <a:t>class=</a:t>
            </a:r>
            <a:r>
              <a:rPr sz="1000" b="1" dirty="0">
                <a:solidFill>
                  <a:srgbClr val="018001"/>
                </a:solidFill>
              </a:rPr>
              <a:t>"</a:t>
            </a:r>
            <a:r>
              <a:rPr sz="1000" b="1" dirty="0" err="1">
                <a:solidFill>
                  <a:srgbClr val="018001"/>
                </a:solidFill>
              </a:rPr>
              <a:t>withstyle</a:t>
            </a:r>
            <a:r>
              <a:rPr sz="1000" b="1" dirty="0">
                <a:solidFill>
                  <a:srgbClr val="018001"/>
                </a:solidFill>
              </a:rPr>
              <a:t>"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    </a:t>
            </a:r>
            <a:r>
              <a:rPr sz="1000" dirty="0" err="1"/>
              <a:t>Fusce</a:t>
            </a:r>
            <a:r>
              <a:rPr sz="1000" dirty="0"/>
              <a:t> </a:t>
            </a:r>
            <a:r>
              <a:rPr sz="1000" dirty="0" err="1"/>
              <a:t>velit</a:t>
            </a:r>
            <a:r>
              <a:rPr sz="1000" dirty="0"/>
              <a:t>. Integer </a:t>
            </a:r>
            <a:r>
              <a:rPr sz="1000" dirty="0" err="1"/>
              <a:t>sapien</a:t>
            </a:r>
            <a:r>
              <a:rPr sz="1000" dirty="0"/>
              <a:t> </a:t>
            </a:r>
            <a:r>
              <a:rPr sz="1000" dirty="0" err="1"/>
              <a:t>enim</a:t>
            </a:r>
            <a:r>
              <a:rPr sz="1000" dirty="0"/>
              <a:t>, </a:t>
            </a:r>
            <a:r>
              <a:rPr sz="1000" dirty="0" err="1"/>
              <a:t>rhoncus</a:t>
            </a:r>
            <a:r>
              <a:rPr sz="1000" dirty="0"/>
              <a:t> vitae, cursus non,</a:t>
            </a:r>
            <a:br>
              <a:rPr sz="1000" dirty="0"/>
            </a:br>
            <a:r>
              <a:rPr sz="1000" dirty="0"/>
              <a:t>        </a:t>
            </a:r>
            <a:r>
              <a:rPr sz="1000" dirty="0" err="1"/>
              <a:t>commodo</a:t>
            </a:r>
            <a:r>
              <a:rPr sz="1000" dirty="0"/>
              <a:t> vitae, </a:t>
            </a:r>
            <a:r>
              <a:rPr sz="1000" dirty="0" err="1"/>
              <a:t>felis</a:t>
            </a:r>
            <a:r>
              <a:rPr sz="1000" dirty="0"/>
              <a:t>. </a:t>
            </a:r>
            <a:r>
              <a:rPr sz="1000" dirty="0" err="1"/>
              <a:t>Nulla</a:t>
            </a:r>
            <a:r>
              <a:rPr sz="1000" dirty="0"/>
              <a:t> convallis ante sit </a:t>
            </a:r>
            <a:r>
              <a:rPr sz="1000" dirty="0" err="1"/>
              <a:t>amet</a:t>
            </a:r>
            <a:r>
              <a:rPr sz="1000" dirty="0"/>
              <a:t> </a:t>
            </a:r>
            <a:r>
              <a:rPr sz="1000" dirty="0" err="1"/>
              <a:t>urna</a:t>
            </a:r>
            <a:r>
              <a:rPr sz="1000" dirty="0"/>
              <a:t>. Maecenas </a:t>
            </a:r>
            <a:r>
              <a:rPr sz="1000" dirty="0" err="1"/>
              <a:t>condimentum</a:t>
            </a:r>
            <a:br>
              <a:rPr sz="1000" dirty="0"/>
            </a:br>
            <a:r>
              <a:rPr sz="1000" dirty="0"/>
              <a:t>        </a:t>
            </a:r>
            <a:r>
              <a:rPr sz="1000" dirty="0" err="1"/>
              <a:t>hendrerit</a:t>
            </a:r>
            <a:r>
              <a:rPr sz="1000" dirty="0"/>
              <a:t> </a:t>
            </a:r>
            <a:r>
              <a:rPr sz="1000" dirty="0" err="1"/>
              <a:t>turpis</a:t>
            </a:r>
            <a:r>
              <a:rPr sz="1000" dirty="0"/>
              <a:t>.</a:t>
            </a:r>
            <a:br>
              <a:rPr sz="1000" dirty="0"/>
            </a:br>
            <a:r>
              <a:rPr sz="1000" dirty="0"/>
              <a:t>      &lt;/</a:t>
            </a:r>
            <a:r>
              <a:rPr sz="1000" b="1" dirty="0">
                <a:solidFill>
                  <a:srgbClr val="011480"/>
                </a:solidFill>
              </a:rPr>
              <a:t>p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  &lt;</a:t>
            </a:r>
            <a:r>
              <a:rPr sz="1000" b="1" dirty="0">
                <a:solidFill>
                  <a:srgbClr val="011480"/>
                </a:solidFill>
              </a:rPr>
              <a:t>p </a:t>
            </a:r>
            <a:r>
              <a:rPr sz="1000" b="1" dirty="0">
                <a:solidFill>
                  <a:srgbClr val="0432FF"/>
                </a:solidFill>
              </a:rPr>
              <a:t>class=</a:t>
            </a:r>
            <a:r>
              <a:rPr sz="1000" b="1" dirty="0">
                <a:solidFill>
                  <a:srgbClr val="018001"/>
                </a:solidFill>
              </a:rPr>
              <a:t>"warn"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    Lorem ipsum dolor sit </a:t>
            </a:r>
            <a:r>
              <a:rPr sz="1000" dirty="0" err="1"/>
              <a:t>amet</a:t>
            </a:r>
            <a:r>
              <a:rPr sz="1000" dirty="0"/>
              <a:t>, </a:t>
            </a:r>
            <a:r>
              <a:rPr sz="1000" dirty="0" err="1"/>
              <a:t>consectetuer</a:t>
            </a:r>
            <a:r>
              <a:rPr sz="1000" dirty="0"/>
              <a:t> </a:t>
            </a:r>
            <a:r>
              <a:rPr sz="1000" dirty="0" err="1"/>
              <a:t>adipiscing</a:t>
            </a:r>
            <a:r>
              <a:rPr sz="1000" dirty="0"/>
              <a:t> </a:t>
            </a:r>
            <a:r>
              <a:rPr sz="1000" dirty="0" err="1"/>
              <a:t>elit</a:t>
            </a:r>
            <a:r>
              <a:rPr sz="1000" dirty="0"/>
              <a:t>. Cras</a:t>
            </a:r>
            <a:br>
              <a:rPr sz="1000" dirty="0"/>
            </a:br>
            <a:r>
              <a:rPr sz="1000" dirty="0"/>
              <a:t>        </a:t>
            </a:r>
            <a:r>
              <a:rPr sz="1000" dirty="0" err="1"/>
              <a:t>sollicitudin</a:t>
            </a:r>
            <a:r>
              <a:rPr sz="1000" dirty="0"/>
              <a:t>, </a:t>
            </a:r>
            <a:r>
              <a:rPr sz="1000" dirty="0" err="1"/>
              <a:t>orci</a:t>
            </a:r>
            <a:r>
              <a:rPr sz="1000" dirty="0"/>
              <a:t> </a:t>
            </a:r>
            <a:r>
              <a:rPr sz="1000" dirty="0" err="1"/>
              <a:t>nec</a:t>
            </a:r>
            <a:r>
              <a:rPr sz="1000" dirty="0"/>
              <a:t> </a:t>
            </a:r>
            <a:r>
              <a:rPr sz="1000" dirty="0" err="1"/>
              <a:t>facilisis</a:t>
            </a:r>
            <a:r>
              <a:rPr sz="1000" dirty="0"/>
              <a:t> </a:t>
            </a:r>
            <a:r>
              <a:rPr sz="1000" dirty="0" err="1"/>
              <a:t>vehicula</a:t>
            </a:r>
            <a:r>
              <a:rPr sz="1000" dirty="0"/>
              <a:t>, </a:t>
            </a:r>
            <a:r>
              <a:rPr sz="1000" dirty="0" err="1"/>
              <a:t>neque</a:t>
            </a:r>
            <a:r>
              <a:rPr sz="1000" dirty="0"/>
              <a:t> </a:t>
            </a:r>
            <a:r>
              <a:rPr sz="1000" dirty="0" err="1"/>
              <a:t>urna</a:t>
            </a:r>
            <a:r>
              <a:rPr sz="1000" dirty="0"/>
              <a:t> porta </a:t>
            </a:r>
            <a:r>
              <a:rPr sz="1000" dirty="0" err="1"/>
              <a:t>risus</a:t>
            </a:r>
            <a:r>
              <a:rPr sz="1000" dirty="0"/>
              <a:t>, </a:t>
            </a:r>
            <a:r>
              <a:rPr sz="1000" dirty="0" err="1"/>
              <a:t>ut</a:t>
            </a:r>
            <a:r>
              <a:rPr sz="1000" dirty="0"/>
              <a:t> </a:t>
            </a:r>
            <a:r>
              <a:rPr sz="1000" dirty="0" err="1"/>
              <a:t>sagittis</a:t>
            </a:r>
            <a:r>
              <a:rPr sz="1000" dirty="0"/>
              <a:t> </a:t>
            </a:r>
            <a:r>
              <a:rPr sz="1000" dirty="0" err="1"/>
              <a:t>enim</a:t>
            </a:r>
            <a:br>
              <a:rPr sz="1000" dirty="0"/>
            </a:br>
            <a:r>
              <a:rPr sz="1000" dirty="0"/>
              <a:t>        </a:t>
            </a:r>
            <a:r>
              <a:rPr sz="1000" dirty="0" err="1"/>
              <a:t>velit</a:t>
            </a:r>
            <a:r>
              <a:rPr sz="1000" dirty="0"/>
              <a:t> at </a:t>
            </a:r>
            <a:r>
              <a:rPr sz="1000" dirty="0" err="1"/>
              <a:t>orci</a:t>
            </a:r>
            <a:r>
              <a:rPr sz="1000" dirty="0"/>
              <a:t>.</a:t>
            </a:r>
            <a:br>
              <a:rPr sz="1000" dirty="0"/>
            </a:br>
            <a:r>
              <a:rPr sz="1000" dirty="0"/>
              <a:t>      &lt;/</a:t>
            </a:r>
            <a:r>
              <a:rPr sz="1000" b="1" dirty="0">
                <a:solidFill>
                  <a:srgbClr val="011480"/>
                </a:solidFill>
              </a:rPr>
              <a:t>p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  &lt;</a:t>
            </a:r>
            <a:r>
              <a:rPr sz="1000" b="1" dirty="0">
                <a:solidFill>
                  <a:srgbClr val="011480"/>
                </a:solidFill>
              </a:rPr>
              <a:t>p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    Lorem ipsum dolor sit </a:t>
            </a:r>
            <a:r>
              <a:rPr sz="1000" dirty="0" err="1"/>
              <a:t>amet</a:t>
            </a:r>
            <a:r>
              <a:rPr sz="1000" dirty="0"/>
              <a:t>,&lt;</a:t>
            </a:r>
            <a:r>
              <a:rPr sz="1000" b="1" dirty="0">
                <a:solidFill>
                  <a:srgbClr val="011480"/>
                </a:solidFill>
              </a:rPr>
              <a:t>span </a:t>
            </a:r>
            <a:r>
              <a:rPr sz="1000" b="1" dirty="0">
                <a:solidFill>
                  <a:srgbClr val="0432FF"/>
                </a:solidFill>
              </a:rPr>
              <a:t>class=</a:t>
            </a:r>
            <a:r>
              <a:rPr sz="1000" b="1" dirty="0">
                <a:solidFill>
                  <a:srgbClr val="018001"/>
                </a:solidFill>
              </a:rPr>
              <a:t>"warn"</a:t>
            </a:r>
            <a:r>
              <a:rPr sz="1000" dirty="0"/>
              <a:t>&gt;</a:t>
            </a:r>
            <a:r>
              <a:rPr sz="1000" dirty="0" err="1"/>
              <a:t>consectetuer</a:t>
            </a:r>
            <a:r>
              <a:rPr sz="1000" dirty="0"/>
              <a:t> </a:t>
            </a:r>
            <a:r>
              <a:rPr sz="1000" dirty="0" err="1"/>
              <a:t>adipiscing</a:t>
            </a:r>
            <a:r>
              <a:rPr sz="1000" dirty="0"/>
              <a:t> </a:t>
            </a:r>
            <a:r>
              <a:rPr sz="1000" dirty="0" err="1"/>
              <a:t>elit</a:t>
            </a:r>
            <a:r>
              <a:rPr sz="1000" dirty="0"/>
              <a:t>&lt;/</a:t>
            </a:r>
            <a:r>
              <a:rPr sz="1000" b="1" dirty="0">
                <a:solidFill>
                  <a:srgbClr val="011480"/>
                </a:solidFill>
              </a:rPr>
              <a:t>span</a:t>
            </a:r>
            <a:r>
              <a:rPr sz="1000" dirty="0"/>
              <a:t>&gt;.</a:t>
            </a:r>
            <a:br>
              <a:rPr sz="1000" dirty="0"/>
            </a:br>
            <a:r>
              <a:rPr sz="1000" dirty="0"/>
              <a:t>        Cras </a:t>
            </a:r>
            <a:r>
              <a:rPr sz="1000" dirty="0" err="1"/>
              <a:t>sollicitudin</a:t>
            </a:r>
            <a:r>
              <a:rPr sz="1000" dirty="0"/>
              <a:t>, </a:t>
            </a:r>
            <a:r>
              <a:rPr sz="1000" dirty="0" err="1"/>
              <a:t>orci</a:t>
            </a:r>
            <a:r>
              <a:rPr sz="1000" dirty="0"/>
              <a:t> </a:t>
            </a:r>
            <a:r>
              <a:rPr sz="1000" dirty="0" err="1"/>
              <a:t>nec</a:t>
            </a:r>
            <a:r>
              <a:rPr sz="1000" dirty="0"/>
              <a:t> </a:t>
            </a:r>
            <a:r>
              <a:rPr sz="1000" dirty="0" err="1"/>
              <a:t>acilisis</a:t>
            </a:r>
            <a:r>
              <a:rPr sz="1000" dirty="0"/>
              <a:t> </a:t>
            </a:r>
            <a:r>
              <a:rPr sz="1000" dirty="0" err="1"/>
              <a:t>vehicula</a:t>
            </a:r>
            <a:r>
              <a:rPr sz="1000" dirty="0"/>
              <a:t>, </a:t>
            </a:r>
            <a:r>
              <a:rPr sz="1000" dirty="0" err="1"/>
              <a:t>neque</a:t>
            </a:r>
            <a:r>
              <a:rPr sz="1000" dirty="0"/>
              <a:t> </a:t>
            </a:r>
            <a:r>
              <a:rPr sz="1000" dirty="0" err="1"/>
              <a:t>urna</a:t>
            </a:r>
            <a:r>
              <a:rPr sz="1000" dirty="0"/>
              <a:t> porta </a:t>
            </a:r>
            <a:r>
              <a:rPr sz="1000" dirty="0" err="1"/>
              <a:t>risus</a:t>
            </a:r>
            <a:r>
              <a:rPr sz="1000" dirty="0"/>
              <a:t>, </a:t>
            </a:r>
            <a:r>
              <a:rPr sz="1000" dirty="0" err="1"/>
              <a:t>ut</a:t>
            </a:r>
            <a:r>
              <a:rPr sz="1000" dirty="0"/>
              <a:t> </a:t>
            </a:r>
            <a:r>
              <a:rPr sz="1000" dirty="0" err="1"/>
              <a:t>sagittis</a:t>
            </a:r>
            <a:br>
              <a:rPr sz="1000" dirty="0"/>
            </a:br>
            <a:r>
              <a:rPr sz="1000" dirty="0"/>
              <a:t>        </a:t>
            </a:r>
            <a:r>
              <a:rPr sz="1000" dirty="0" err="1"/>
              <a:t>enim</a:t>
            </a:r>
            <a:r>
              <a:rPr sz="1000" dirty="0"/>
              <a:t> </a:t>
            </a:r>
            <a:r>
              <a:rPr sz="1000" dirty="0" err="1"/>
              <a:t>velit</a:t>
            </a:r>
            <a:r>
              <a:rPr sz="1000" dirty="0"/>
              <a:t> at </a:t>
            </a:r>
            <a:r>
              <a:rPr sz="1000" dirty="0" err="1"/>
              <a:t>orci</a:t>
            </a:r>
            <a:r>
              <a:rPr sz="1000" dirty="0"/>
              <a:t>.</a:t>
            </a:r>
            <a:br>
              <a:rPr sz="1000" dirty="0"/>
            </a:br>
            <a:r>
              <a:rPr sz="1000" dirty="0"/>
              <a:t>      &lt;/</a:t>
            </a:r>
            <a:r>
              <a:rPr sz="1000" b="1" dirty="0">
                <a:solidFill>
                  <a:srgbClr val="011480"/>
                </a:solidFill>
              </a:rPr>
              <a:t>p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&lt;/</a:t>
            </a:r>
            <a:r>
              <a:rPr sz="1000" b="1" dirty="0">
                <a:solidFill>
                  <a:srgbClr val="011480"/>
                </a:solidFill>
              </a:rPr>
              <a:t>div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&lt;</a:t>
            </a:r>
            <a:r>
              <a:rPr sz="1000" b="1" dirty="0">
                <a:solidFill>
                  <a:srgbClr val="011480"/>
                </a:solidFill>
              </a:rPr>
              <a:t>div </a:t>
            </a:r>
            <a:r>
              <a:rPr sz="1000" b="1" dirty="0">
                <a:solidFill>
                  <a:srgbClr val="0432FF"/>
                </a:solidFill>
              </a:rPr>
              <a:t>id=</a:t>
            </a:r>
            <a:r>
              <a:rPr sz="1000" b="1" dirty="0">
                <a:solidFill>
                  <a:srgbClr val="018001"/>
                </a:solidFill>
              </a:rPr>
              <a:t>"footer"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  &lt;</a:t>
            </a:r>
            <a:r>
              <a:rPr sz="1000" b="1" dirty="0">
                <a:solidFill>
                  <a:srgbClr val="011480"/>
                </a:solidFill>
              </a:rPr>
              <a:t>p </a:t>
            </a:r>
            <a:r>
              <a:rPr sz="1000" b="1" dirty="0">
                <a:solidFill>
                  <a:srgbClr val="0432FF"/>
                </a:solidFill>
              </a:rPr>
              <a:t>class=</a:t>
            </a:r>
            <a:r>
              <a:rPr sz="1000" b="1" dirty="0">
                <a:solidFill>
                  <a:srgbClr val="018001"/>
                </a:solidFill>
              </a:rPr>
              <a:t>"warn"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    Lorem ipsum dolor sit </a:t>
            </a:r>
            <a:r>
              <a:rPr sz="1000" dirty="0" err="1"/>
              <a:t>amet</a:t>
            </a:r>
            <a:r>
              <a:rPr sz="1000" dirty="0"/>
              <a:t>, </a:t>
            </a:r>
            <a:r>
              <a:rPr sz="1000" dirty="0" err="1"/>
              <a:t>consectetuer</a:t>
            </a:r>
            <a:r>
              <a:rPr sz="1000" dirty="0"/>
              <a:t> </a:t>
            </a:r>
            <a:r>
              <a:rPr sz="1000" dirty="0" err="1"/>
              <a:t>adipiscing</a:t>
            </a:r>
            <a:r>
              <a:rPr sz="1000" dirty="0"/>
              <a:t> </a:t>
            </a:r>
            <a:r>
              <a:rPr sz="1000" dirty="0" err="1"/>
              <a:t>elit</a:t>
            </a:r>
            <a:r>
              <a:rPr sz="1000" dirty="0"/>
              <a:t>. Cras</a:t>
            </a:r>
            <a:br>
              <a:rPr sz="1000" dirty="0"/>
            </a:br>
            <a:r>
              <a:rPr sz="1000" dirty="0"/>
              <a:t>        </a:t>
            </a:r>
            <a:r>
              <a:rPr sz="1000" dirty="0" err="1"/>
              <a:t>sollicitudin</a:t>
            </a:r>
            <a:r>
              <a:rPr sz="1000" dirty="0"/>
              <a:t>, </a:t>
            </a:r>
            <a:r>
              <a:rPr sz="1000" dirty="0" err="1"/>
              <a:t>orci</a:t>
            </a:r>
            <a:r>
              <a:rPr sz="1000" dirty="0"/>
              <a:t> </a:t>
            </a:r>
            <a:r>
              <a:rPr sz="1000" dirty="0" err="1"/>
              <a:t>nec</a:t>
            </a:r>
            <a:r>
              <a:rPr sz="1000" dirty="0"/>
              <a:t> </a:t>
            </a:r>
            <a:r>
              <a:rPr sz="1000" dirty="0" err="1"/>
              <a:t>facilisis</a:t>
            </a:r>
            <a:r>
              <a:rPr sz="1000" dirty="0"/>
              <a:t> </a:t>
            </a:r>
            <a:r>
              <a:rPr sz="1000" dirty="0" err="1"/>
              <a:t>vehicula</a:t>
            </a:r>
            <a:r>
              <a:rPr sz="1000" dirty="0"/>
              <a:t>, </a:t>
            </a:r>
            <a:r>
              <a:rPr sz="1000" dirty="0" err="1"/>
              <a:t>neque</a:t>
            </a:r>
            <a:r>
              <a:rPr sz="1000" dirty="0"/>
              <a:t> </a:t>
            </a:r>
            <a:r>
              <a:rPr sz="1000" dirty="0" err="1"/>
              <a:t>urna</a:t>
            </a:r>
            <a:r>
              <a:rPr sz="1000" dirty="0"/>
              <a:t> porta </a:t>
            </a:r>
            <a:r>
              <a:rPr sz="1000" dirty="0" err="1"/>
              <a:t>risus</a:t>
            </a:r>
            <a:r>
              <a:rPr sz="1000" dirty="0"/>
              <a:t>, </a:t>
            </a:r>
            <a:r>
              <a:rPr sz="1000" dirty="0" err="1"/>
              <a:t>ut</a:t>
            </a:r>
            <a:r>
              <a:rPr sz="1000" dirty="0"/>
              <a:t> </a:t>
            </a:r>
            <a:r>
              <a:rPr sz="1000" dirty="0" err="1"/>
              <a:t>sagittis</a:t>
            </a:r>
            <a:r>
              <a:rPr sz="1000" dirty="0"/>
              <a:t> </a:t>
            </a:r>
            <a:r>
              <a:rPr sz="1000" dirty="0" err="1"/>
              <a:t>enim</a:t>
            </a:r>
            <a:br>
              <a:rPr sz="1000" dirty="0"/>
            </a:br>
            <a:r>
              <a:rPr sz="1000" dirty="0"/>
              <a:t>        </a:t>
            </a:r>
            <a:r>
              <a:rPr sz="1000" dirty="0" err="1"/>
              <a:t>velit</a:t>
            </a:r>
            <a:r>
              <a:rPr sz="1000" dirty="0"/>
              <a:t> at </a:t>
            </a:r>
            <a:r>
              <a:rPr sz="1000" dirty="0" err="1"/>
              <a:t>orci</a:t>
            </a:r>
            <a:r>
              <a:rPr sz="1000" dirty="0"/>
              <a:t>.</a:t>
            </a:r>
            <a:br>
              <a:rPr sz="1000" dirty="0"/>
            </a:br>
            <a:r>
              <a:rPr sz="1000" dirty="0"/>
              <a:t>      &lt;/</a:t>
            </a:r>
            <a:r>
              <a:rPr sz="1000" b="1" dirty="0">
                <a:solidFill>
                  <a:srgbClr val="011480"/>
                </a:solidFill>
              </a:rPr>
              <a:t>p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  &lt;/</a:t>
            </a:r>
            <a:r>
              <a:rPr sz="1000" b="1" dirty="0">
                <a:solidFill>
                  <a:srgbClr val="011480"/>
                </a:solidFill>
              </a:rPr>
              <a:t>div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  &lt;/</a:t>
            </a:r>
            <a:r>
              <a:rPr sz="1000" b="1" dirty="0">
                <a:solidFill>
                  <a:srgbClr val="011480"/>
                </a:solidFill>
              </a:rPr>
              <a:t>body</a:t>
            </a:r>
            <a:r>
              <a:rPr sz="1000" dirty="0"/>
              <a:t>&gt;</a:t>
            </a:r>
            <a:br>
              <a:rPr sz="1000" dirty="0"/>
            </a:br>
            <a:r>
              <a:rPr sz="1000" dirty="0"/>
              <a:t>&lt;/</a:t>
            </a:r>
            <a:r>
              <a:rPr sz="1000" b="1" dirty="0">
                <a:solidFill>
                  <a:srgbClr val="011480"/>
                </a:solidFill>
              </a:rPr>
              <a:t>html</a:t>
            </a:r>
            <a:r>
              <a:rPr sz="1000" dirty="0"/>
              <a:t>&gt;</a:t>
            </a:r>
          </a:p>
        </p:txBody>
      </p:sp>
      <p:sp>
        <p:nvSpPr>
          <p:cNvPr id="247" name="Rectangle"/>
          <p:cNvSpPr/>
          <p:nvPr/>
        </p:nvSpPr>
        <p:spPr>
          <a:xfrm>
            <a:off x="3130352" y="1955799"/>
            <a:ext cx="7060245" cy="285326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/>
          </a:p>
        </p:txBody>
      </p:sp>
      <p:sp>
        <p:nvSpPr>
          <p:cNvPr id="248" name="Rectangle"/>
          <p:cNvSpPr/>
          <p:nvPr/>
        </p:nvSpPr>
        <p:spPr>
          <a:xfrm>
            <a:off x="3079552" y="5139267"/>
            <a:ext cx="7060245" cy="74506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/>
          </a:p>
        </p:txBody>
      </p:sp>
      <p:sp>
        <p:nvSpPr>
          <p:cNvPr id="249" name="Arrow"/>
          <p:cNvSpPr/>
          <p:nvPr/>
        </p:nvSpPr>
        <p:spPr>
          <a:xfrm>
            <a:off x="2302668" y="2794955"/>
            <a:ext cx="776884" cy="419696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/>
          </a:p>
        </p:txBody>
      </p:sp>
      <p:sp>
        <p:nvSpPr>
          <p:cNvPr id="250" name="Arrow"/>
          <p:cNvSpPr/>
          <p:nvPr/>
        </p:nvSpPr>
        <p:spPr>
          <a:xfrm>
            <a:off x="2353468" y="5072658"/>
            <a:ext cx="776884" cy="419697"/>
          </a:xfrm>
          <a:prstGeom prst="rightArrow">
            <a:avLst>
              <a:gd name="adj1" fmla="val 32000"/>
              <a:gd name="adj2" fmla="val 93617"/>
            </a:avLst>
          </a:prstGeom>
          <a:solidFill>
            <a:srgbClr val="CBCBCB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40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99981" y="6465094"/>
            <a:ext cx="193160" cy="2034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53" name="p  {     background-color: white;     color: black;   }  .withstyle  {     background-color: olive;     color: navy;   }  .warn  {     background-color: yellow;     color: red;   }  #first {   background-color: green;   color: red; }  #maincontent {   border-style: solid;   border-width: 2px; }  #footer {   border-style: dashed;   border-color: red;   border-width: 2px; }"/>
          <p:cNvSpPr txBox="1"/>
          <p:nvPr/>
        </p:nvSpPr>
        <p:spPr>
          <a:xfrm>
            <a:off x="7707773" y="1932930"/>
            <a:ext cx="1574148" cy="468878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321468">
              <a:defRPr sz="1000" b="1">
                <a:solidFill>
                  <a:srgbClr val="0432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000">
                <a:solidFill>
                  <a:srgbClr val="011480"/>
                </a:solidFill>
              </a:rPr>
              <a:t>p  </a:t>
            </a:r>
            <a:r>
              <a:rPr sz="1000"/>
              <a:t>{  </a:t>
            </a:r>
            <a:br>
              <a:rPr sz="1000"/>
            </a:br>
            <a:r>
              <a:rPr sz="1000"/>
              <a:t>  background-color: </a:t>
            </a:r>
            <a:r>
              <a:rPr sz="1000">
                <a:solidFill>
                  <a:srgbClr val="018001"/>
                </a:solidFill>
              </a:rPr>
              <a:t>white</a:t>
            </a:r>
            <a:r>
              <a:rPr sz="1000"/>
              <a:t>;  </a:t>
            </a:r>
            <a:br>
              <a:rPr sz="1000"/>
            </a:br>
            <a:r>
              <a:rPr sz="1000"/>
              <a:t>  color: </a:t>
            </a:r>
            <a:r>
              <a:rPr sz="1000">
                <a:solidFill>
                  <a:srgbClr val="018001"/>
                </a:solidFill>
              </a:rPr>
              <a:t>black</a:t>
            </a:r>
            <a:r>
              <a:rPr sz="1000"/>
              <a:t>;  </a:t>
            </a:r>
            <a:br>
              <a:rPr sz="1000"/>
            </a:br>
            <a:r>
              <a:rPr sz="1000"/>
              <a:t>}</a:t>
            </a:r>
            <a:br>
              <a:rPr sz="1000"/>
            </a:br>
            <a:br>
              <a:rPr sz="1000"/>
            </a:br>
            <a:r>
              <a:rPr sz="1000"/>
              <a:t>.</a:t>
            </a:r>
            <a:r>
              <a:rPr sz="1000">
                <a:solidFill>
                  <a:srgbClr val="011480"/>
                </a:solidFill>
              </a:rPr>
              <a:t>withstyle  </a:t>
            </a:r>
            <a:r>
              <a:rPr sz="1000"/>
              <a:t>{  </a:t>
            </a:r>
            <a:br>
              <a:rPr sz="1000"/>
            </a:br>
            <a:r>
              <a:rPr sz="1000"/>
              <a:t>  background-color: </a:t>
            </a:r>
            <a:r>
              <a:rPr sz="1000">
                <a:solidFill>
                  <a:srgbClr val="018001"/>
                </a:solidFill>
              </a:rPr>
              <a:t>olive</a:t>
            </a:r>
            <a:r>
              <a:rPr sz="1000"/>
              <a:t>;  </a:t>
            </a:r>
            <a:br>
              <a:rPr sz="1000"/>
            </a:br>
            <a:r>
              <a:rPr sz="1000"/>
              <a:t>  color: </a:t>
            </a:r>
            <a:r>
              <a:rPr sz="1000">
                <a:solidFill>
                  <a:srgbClr val="018001"/>
                </a:solidFill>
              </a:rPr>
              <a:t>navy</a:t>
            </a:r>
            <a:r>
              <a:rPr sz="1000"/>
              <a:t>;  </a:t>
            </a:r>
            <a:br>
              <a:rPr sz="1000"/>
            </a:br>
            <a:r>
              <a:rPr sz="1000"/>
              <a:t>}</a:t>
            </a:r>
            <a:br>
              <a:rPr sz="1000"/>
            </a:br>
            <a:br>
              <a:rPr sz="1000"/>
            </a:br>
            <a:r>
              <a:rPr sz="1000"/>
              <a:t>.</a:t>
            </a:r>
            <a:r>
              <a:rPr sz="1000">
                <a:solidFill>
                  <a:srgbClr val="011480"/>
                </a:solidFill>
              </a:rPr>
              <a:t>warn  </a:t>
            </a:r>
            <a:r>
              <a:rPr sz="1000"/>
              <a:t>{  </a:t>
            </a:r>
            <a:br>
              <a:rPr sz="1000"/>
            </a:br>
            <a:r>
              <a:rPr sz="1000"/>
              <a:t>  background-color: </a:t>
            </a:r>
            <a:r>
              <a:rPr sz="1000">
                <a:solidFill>
                  <a:srgbClr val="018001"/>
                </a:solidFill>
              </a:rPr>
              <a:t>yellow</a:t>
            </a:r>
            <a:r>
              <a:rPr sz="1000"/>
              <a:t>;  </a:t>
            </a:r>
            <a:br>
              <a:rPr sz="1000"/>
            </a:br>
            <a:r>
              <a:rPr sz="1000"/>
              <a:t>  color: </a:t>
            </a:r>
            <a:r>
              <a:rPr sz="1000">
                <a:solidFill>
                  <a:srgbClr val="018001"/>
                </a:solidFill>
              </a:rPr>
              <a:t>red</a:t>
            </a:r>
            <a:r>
              <a:rPr sz="1000"/>
              <a:t>;  </a:t>
            </a:r>
            <a:br>
              <a:rPr sz="1000"/>
            </a:br>
            <a:r>
              <a:rPr sz="1000"/>
              <a:t>}</a:t>
            </a:r>
            <a:br>
              <a:rPr sz="1000"/>
            </a:br>
            <a:br>
              <a:rPr sz="1000"/>
            </a:br>
            <a:r>
              <a:rPr sz="1000">
                <a:solidFill>
                  <a:srgbClr val="011480"/>
                </a:solidFill>
              </a:rPr>
              <a:t>#first </a:t>
            </a:r>
            <a:r>
              <a:rPr sz="1000"/>
              <a:t>{</a:t>
            </a:r>
            <a:br>
              <a:rPr sz="1000"/>
            </a:br>
            <a:r>
              <a:rPr sz="1000"/>
              <a:t>  background-color: </a:t>
            </a:r>
            <a:r>
              <a:rPr sz="1000">
                <a:solidFill>
                  <a:srgbClr val="018001"/>
                </a:solidFill>
              </a:rPr>
              <a:t>green</a:t>
            </a:r>
            <a:r>
              <a:rPr sz="1000"/>
              <a:t>;</a:t>
            </a:r>
            <a:br>
              <a:rPr sz="1000"/>
            </a:br>
            <a:r>
              <a:rPr sz="1000"/>
              <a:t>  color: </a:t>
            </a:r>
            <a:r>
              <a:rPr sz="1000">
                <a:solidFill>
                  <a:srgbClr val="018001"/>
                </a:solidFill>
              </a:rPr>
              <a:t>red</a:t>
            </a:r>
            <a:r>
              <a:rPr sz="1000"/>
              <a:t>;</a:t>
            </a:r>
            <a:br>
              <a:rPr sz="1000"/>
            </a:br>
            <a:r>
              <a:rPr sz="1000"/>
              <a:t>}</a:t>
            </a:r>
            <a:br>
              <a:rPr sz="1000"/>
            </a:br>
            <a:br>
              <a:rPr sz="1000"/>
            </a:br>
            <a:r>
              <a:rPr sz="1000">
                <a:solidFill>
                  <a:srgbClr val="011480"/>
                </a:solidFill>
              </a:rPr>
              <a:t>#maincontent </a:t>
            </a:r>
            <a:r>
              <a:rPr sz="1000"/>
              <a:t>{</a:t>
            </a:r>
            <a:br>
              <a:rPr sz="1000"/>
            </a:br>
            <a:r>
              <a:rPr sz="1000"/>
              <a:t>  border-style: </a:t>
            </a:r>
            <a:r>
              <a:rPr sz="1000">
                <a:solidFill>
                  <a:srgbClr val="018001"/>
                </a:solidFill>
              </a:rPr>
              <a:t>solid</a:t>
            </a:r>
            <a:r>
              <a:rPr sz="1000"/>
              <a:t>;</a:t>
            </a:r>
            <a:br>
              <a:rPr sz="1000"/>
            </a:br>
            <a:r>
              <a:rPr sz="1000"/>
              <a:t>  border-width: 2</a:t>
            </a:r>
            <a:r>
              <a:rPr sz="1000">
                <a:solidFill>
                  <a:srgbClr val="018001"/>
                </a:solidFill>
              </a:rPr>
              <a:t>px</a:t>
            </a:r>
            <a:r>
              <a:rPr sz="1000"/>
              <a:t>;</a:t>
            </a:r>
            <a:br>
              <a:rPr sz="1000"/>
            </a:br>
            <a:r>
              <a:rPr sz="1000"/>
              <a:t>}</a:t>
            </a:r>
            <a:br>
              <a:rPr sz="1000"/>
            </a:br>
            <a:br>
              <a:rPr sz="1000"/>
            </a:br>
            <a:r>
              <a:rPr sz="1000">
                <a:solidFill>
                  <a:srgbClr val="011480"/>
                </a:solidFill>
              </a:rPr>
              <a:t>#footer </a:t>
            </a:r>
            <a:r>
              <a:rPr sz="1000"/>
              <a:t>{</a:t>
            </a:r>
            <a:br>
              <a:rPr sz="1000"/>
            </a:br>
            <a:r>
              <a:rPr sz="1000"/>
              <a:t>  border-style: </a:t>
            </a:r>
            <a:r>
              <a:rPr sz="1000">
                <a:solidFill>
                  <a:srgbClr val="018001"/>
                </a:solidFill>
              </a:rPr>
              <a:t>dashed</a:t>
            </a:r>
            <a:r>
              <a:rPr sz="1000"/>
              <a:t>;</a:t>
            </a:r>
            <a:br>
              <a:rPr sz="1000"/>
            </a:br>
            <a:r>
              <a:rPr sz="1000"/>
              <a:t>  border-color: </a:t>
            </a:r>
            <a:r>
              <a:rPr sz="1000">
                <a:solidFill>
                  <a:srgbClr val="018001"/>
                </a:solidFill>
              </a:rPr>
              <a:t>red</a:t>
            </a:r>
            <a:r>
              <a:rPr sz="1000"/>
              <a:t>;</a:t>
            </a:r>
            <a:br>
              <a:rPr sz="1000"/>
            </a:br>
            <a:r>
              <a:rPr sz="1000"/>
              <a:t>  border-width: 2</a:t>
            </a:r>
            <a:r>
              <a:rPr sz="1000">
                <a:solidFill>
                  <a:srgbClr val="018001"/>
                </a:solidFill>
              </a:rPr>
              <a:t>px</a:t>
            </a:r>
            <a:r>
              <a:rPr sz="1000"/>
              <a:t>;</a:t>
            </a:r>
            <a:br>
              <a:rPr sz="1000"/>
            </a:br>
            <a:r>
              <a:rPr sz="1000"/>
              <a:t>}</a:t>
            </a:r>
          </a:p>
        </p:txBody>
      </p:sp>
      <p:pic>
        <p:nvPicPr>
          <p:cNvPr id="254" name="Screen Shot 2016-09-26 at 09.04.40.png" descr="Screen Shot 2016-09-26 at 09.04.40.png"/>
          <p:cNvPicPr>
            <a:picLocks noChangeAspect="1"/>
          </p:cNvPicPr>
          <p:nvPr/>
        </p:nvPicPr>
        <p:blipFill>
          <a:blip r:embed="rId2">
            <a:extLst/>
          </a:blip>
          <a:srcRect t="12994" b="6650"/>
          <a:stretch>
            <a:fillRect/>
          </a:stretch>
        </p:blipFill>
        <p:spPr>
          <a:xfrm>
            <a:off x="2153695" y="488354"/>
            <a:ext cx="5144573" cy="3342308"/>
          </a:xfrm>
          <a:prstGeom prst="rect">
            <a:avLst/>
          </a:prstGeom>
          <a:ln w="3175">
            <a:solidFill>
              <a:srgbClr val="000000"/>
            </a:solidFill>
            <a:miter lim="400000"/>
          </a:ln>
        </p:spPr>
      </p:pic>
      <p:pic>
        <p:nvPicPr>
          <p:cNvPr id="255" name="Screen Shot 2016-09-26 at 09.04.11.png" descr="Screen Shot 2016-09-26 at 09.04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9773" y="3870895"/>
            <a:ext cx="5259587" cy="279499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Classes, IDs &amp; Divs in Action"/>
          <p:cNvSpPr txBox="1"/>
          <p:nvPr/>
        </p:nvSpPr>
        <p:spPr>
          <a:xfrm>
            <a:off x="7735045" y="301974"/>
            <a:ext cx="2584216" cy="93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Classes, IDs &amp; Divs in Action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0039932" y="6400421"/>
            <a:ext cx="170870" cy="2769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5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2077560" y="3988393"/>
            <a:ext cx="8427840" cy="869604"/>
          </a:xfrm>
          <a:prstGeom prst="rect">
            <a:avLst/>
          </a:prstGeom>
        </p:spPr>
        <p:txBody>
          <a:bodyPr/>
          <a:lstStyle>
            <a:lvl1pPr marL="0" indent="0" defTabSz="896019">
              <a:lnSpc>
                <a:spcPct val="80000"/>
              </a:lnSpc>
              <a:spcBef>
                <a:spcPts val="500"/>
              </a:spcBef>
              <a:buSzTx/>
              <a:buNone/>
              <a:defRPr sz="2156"/>
            </a:lvl1pPr>
          </a:lstStyle>
          <a:p>
            <a:r>
              <a:t>Placing the above rule associated with h1 “selector”, will draw a line - 1 pixel wide - under the heading in our site (you did this in lab01)</a:t>
            </a:r>
          </a:p>
        </p:txBody>
      </p:sp>
      <p:sp>
        <p:nvSpPr>
          <p:cNvPr id="136" name="Rectangle 1"/>
          <p:cNvSpPr txBox="1">
            <a:spLocks noGrp="1"/>
          </p:cNvSpPr>
          <p:nvPr>
            <p:ph type="title"/>
          </p:nvPr>
        </p:nvSpPr>
        <p:spPr>
          <a:xfrm>
            <a:off x="2179440" y="-131762"/>
            <a:ext cx="8229601" cy="1143001"/>
          </a:xfrm>
          <a:prstGeom prst="rect">
            <a:avLst/>
          </a:prstGeom>
        </p:spPr>
        <p:txBody>
          <a:bodyPr/>
          <a:lstStyle/>
          <a:p>
            <a:r>
              <a:t>Border Styles</a:t>
            </a:r>
          </a:p>
        </p:txBody>
      </p:sp>
      <p:pic>
        <p:nvPicPr>
          <p:cNvPr id="13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7560" y="4598963"/>
            <a:ext cx="8036880" cy="1613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 Shot 2018-01-31 at 06.33.30.png" descr="Screen Shot 2018-01-31 at 06.33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3768" y="1011237"/>
            <a:ext cx="9144001" cy="2634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F42D2D-E698-41C7-A427-27077535B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CSS selectors are used to "find" (or select) the HTML elements you want to style.</a:t>
            </a:r>
          </a:p>
          <a:p>
            <a:endParaRPr lang="en-GB" sz="2800" dirty="0"/>
          </a:p>
          <a:p>
            <a:r>
              <a:rPr lang="en-GB" sz="2800" dirty="0"/>
              <a:t>Simple selectors (select elements based on name, id, class)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Combinator selectors (select elements based on a specific relationship between them)</a:t>
            </a:r>
          </a:p>
          <a:p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0F7895-1137-4A8A-AD6D-DF05E122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CSS Selectors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DE5DA-7828-470B-8B58-95DDF26E1D63}"/>
              </a:ext>
            </a:extLst>
          </p:cNvPr>
          <p:cNvSpPr txBox="1"/>
          <p:nvPr/>
        </p:nvSpPr>
        <p:spPr>
          <a:xfrm>
            <a:off x="3543299" y="3643051"/>
            <a:ext cx="5105401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30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		#id		.class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5C59F-04AC-4E70-A493-6ADE8E2EF62D}"/>
              </a:ext>
            </a:extLst>
          </p:cNvPr>
          <p:cNvSpPr txBox="1"/>
          <p:nvPr/>
        </p:nvSpPr>
        <p:spPr>
          <a:xfrm>
            <a:off x="3543299" y="5647304"/>
            <a:ext cx="5105401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306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#id p {</a:t>
            </a:r>
            <a:r>
              <a:rPr kumimoji="0" lang="en-GB" sz="44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</a:t>
            </a:r>
            <a:r>
              <a:rPr lang="en-GB" sz="4400" dirty="0" err="1">
                <a:solidFill>
                  <a:schemeClr val="bg1">
                    <a:lumMod val="50000"/>
                  </a:schemeClr>
                </a:solidFill>
              </a:rPr>
              <a:t>:blue</a:t>
            </a:r>
            <a:r>
              <a:rPr lang="en-GB" sz="4400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kumimoji="0" lang="en-GB" sz="4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7880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Multiple Rules</a:t>
            </a:r>
          </a:p>
        </p:txBody>
      </p:sp>
      <p:sp>
        <p:nvSpPr>
          <p:cNvPr id="141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0039932" y="6400421"/>
            <a:ext cx="170870" cy="2769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42" name="Screen Shot 2018-01-31 at 06.28.17.png" descr="Screen Shot 2018-01-31 at 06.28.17.png"/>
          <p:cNvPicPr>
            <a:picLocks noChangeAspect="1"/>
          </p:cNvPicPr>
          <p:nvPr/>
        </p:nvPicPr>
        <p:blipFill>
          <a:blip r:embed="rId2">
            <a:extLst/>
          </a:blip>
          <a:srcRect l="9029"/>
          <a:stretch>
            <a:fillRect/>
          </a:stretch>
        </p:blipFill>
        <p:spPr>
          <a:xfrm>
            <a:off x="1605360" y="1292352"/>
            <a:ext cx="8981231" cy="4778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0039932" y="6400421"/>
            <a:ext cx="170870" cy="2769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45" name="Rectangle 2"/>
          <p:cNvSpPr txBox="1">
            <a:spLocks noGrp="1"/>
          </p:cNvSpPr>
          <p:nvPr>
            <p:ph type="body" sz="quarter" idx="1"/>
          </p:nvPr>
        </p:nvSpPr>
        <p:spPr>
          <a:xfrm>
            <a:off x="1761015" y="1634133"/>
            <a:ext cx="4370191" cy="1348978"/>
          </a:xfrm>
          <a:prstGeom prst="rect">
            <a:avLst/>
          </a:prstGeom>
        </p:spPr>
        <p:txBody>
          <a:bodyPr/>
          <a:lstStyle>
            <a:lvl1pPr marL="0" indent="0" defTabSz="896019">
              <a:buSzTx/>
              <a:buNone/>
              <a:defRPr sz="3136"/>
            </a:lvl1pPr>
          </a:lstStyle>
          <a:p>
            <a:r>
              <a:t>Rules can be combined if they are identical</a:t>
            </a:r>
          </a:p>
        </p:txBody>
      </p:sp>
      <p:sp>
        <p:nvSpPr>
          <p:cNvPr id="146" name="Rectangle 1"/>
          <p:cNvSpPr txBox="1">
            <a:spLocks noGrp="1"/>
          </p:cNvSpPr>
          <p:nvPr>
            <p:ph type="title"/>
          </p:nvPr>
        </p:nvSpPr>
        <p:spPr>
          <a:xfrm>
            <a:off x="2116614" y="295980"/>
            <a:ext cx="3393282" cy="982268"/>
          </a:xfrm>
          <a:prstGeom prst="rect">
            <a:avLst/>
          </a:prstGeom>
        </p:spPr>
        <p:txBody>
          <a:bodyPr/>
          <a:lstStyle>
            <a:lvl1pPr defTabSz="676586">
              <a:defRPr sz="2886"/>
            </a:lvl1pPr>
          </a:lstStyle>
          <a:p>
            <a:r>
              <a:t>Combining Selectors</a:t>
            </a:r>
          </a:p>
        </p:txBody>
      </p:sp>
      <p:sp>
        <p:nvSpPr>
          <p:cNvPr id="147" name="Rectangle 4"/>
          <p:cNvSpPr/>
          <p:nvPr/>
        </p:nvSpPr>
        <p:spPr>
          <a:xfrm>
            <a:off x="4515445" y="3750470"/>
            <a:ext cx="1205509" cy="1250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3000"/>
          </a:p>
        </p:txBody>
      </p:sp>
      <p:sp>
        <p:nvSpPr>
          <p:cNvPr id="148" name="Rectangle 6"/>
          <p:cNvSpPr/>
          <p:nvPr/>
        </p:nvSpPr>
        <p:spPr>
          <a:xfrm>
            <a:off x="8855275" y="5339953"/>
            <a:ext cx="1759149" cy="8929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3000"/>
          </a:p>
        </p:txBody>
      </p:sp>
      <p:pic>
        <p:nvPicPr>
          <p:cNvPr id="149" name="Screen Shot 2018-01-31 at 06.31.33.png" descr="Screen Shot 2018-01-31 at 06.31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660" y="3812976"/>
            <a:ext cx="8740380" cy="2855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18-01-31 at 06.28.17.png" descr="Screen Shot 2018-01-31 at 06.28.17.png"/>
          <p:cNvPicPr>
            <a:picLocks noChangeAspect="1"/>
          </p:cNvPicPr>
          <p:nvPr/>
        </p:nvPicPr>
        <p:blipFill>
          <a:blip r:embed="rId3">
            <a:extLst/>
          </a:blip>
          <a:srcRect l="9029" t="8083" r="41187"/>
          <a:stretch>
            <a:fillRect/>
          </a:stretch>
        </p:blipFill>
        <p:spPr>
          <a:xfrm>
            <a:off x="6803311" y="328141"/>
            <a:ext cx="3712209" cy="33173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1" name="Rectangle"/>
          <p:cNvSpPr/>
          <p:nvPr/>
        </p:nvSpPr>
        <p:spPr>
          <a:xfrm>
            <a:off x="7747001" y="5799138"/>
            <a:ext cx="2768519" cy="95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57" name="Group"/>
          <p:cNvGrpSpPr/>
          <p:nvPr/>
        </p:nvGrpSpPr>
        <p:grpSpPr>
          <a:xfrm>
            <a:off x="524932" y="1417639"/>
            <a:ext cx="10447867" cy="4212693"/>
            <a:chOff x="0" y="0"/>
            <a:chExt cx="9144000" cy="3511066"/>
          </a:xfrm>
        </p:grpSpPr>
        <p:pic>
          <p:nvPicPr>
            <p:cNvPr id="155" name="Screen Shot 2018-01-31 at 06.36.39.png" descr="Screen Shot 2018-01-31 at 06.36.3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144000" cy="3256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Rectangle"/>
            <p:cNvSpPr/>
            <p:nvPr/>
          </p:nvSpPr>
          <p:spPr>
            <a:xfrm>
              <a:off x="3625850" y="2299210"/>
              <a:ext cx="5518150" cy="121185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0039932" y="6400421"/>
            <a:ext cx="170870" cy="2769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0" name="Rectangle 2"/>
          <p:cNvSpPr txBox="1">
            <a:spLocks noGrp="1"/>
          </p:cNvSpPr>
          <p:nvPr>
            <p:ph type="body" sz="half" idx="1"/>
          </p:nvPr>
        </p:nvSpPr>
        <p:spPr>
          <a:xfrm>
            <a:off x="1952829" y="5310089"/>
            <a:ext cx="8340330" cy="1902024"/>
          </a:xfrm>
          <a:prstGeom prst="rect">
            <a:avLst/>
          </a:prstGeom>
        </p:spPr>
        <p:txBody>
          <a:bodyPr/>
          <a:lstStyle/>
          <a:p>
            <a:r>
              <a:t>Both h1 and h2 share the font-family and colour attributes, however only h1 is underlined</a:t>
            </a:r>
          </a:p>
        </p:txBody>
      </p:sp>
      <p:sp>
        <p:nvSpPr>
          <p:cNvPr id="161" name="Rectangle 1"/>
          <p:cNvSpPr txBox="1">
            <a:spLocks noGrp="1"/>
          </p:cNvSpPr>
          <p:nvPr>
            <p:ph type="title"/>
          </p:nvPr>
        </p:nvSpPr>
        <p:spPr>
          <a:xfrm>
            <a:off x="1799827" y="-125412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Multiple Rues &amp; Selectors</a:t>
            </a:r>
          </a:p>
        </p:txBody>
      </p:sp>
      <p:pic>
        <p:nvPicPr>
          <p:cNvPr id="162" name="Screen Shot 2018-01-31 at 06.38.26.png" descr="Screen Shot 2018-01-31 at 06.38.26.png"/>
          <p:cNvPicPr>
            <a:picLocks noChangeAspect="1"/>
          </p:cNvPicPr>
          <p:nvPr/>
        </p:nvPicPr>
        <p:blipFill>
          <a:blip r:embed="rId2">
            <a:extLst/>
          </a:blip>
          <a:srcRect l="4490" r="2883"/>
          <a:stretch>
            <a:fillRect/>
          </a:stretch>
        </p:blipFill>
        <p:spPr>
          <a:xfrm>
            <a:off x="1661127" y="1017588"/>
            <a:ext cx="8923877" cy="3672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0039932" y="6400421"/>
            <a:ext cx="170870" cy="2769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5" name="Rectangle 2"/>
          <p:cNvSpPr txBox="1">
            <a:spLocks noGrp="1"/>
          </p:cNvSpPr>
          <p:nvPr>
            <p:ph type="body" sz="half" idx="1"/>
          </p:nvPr>
        </p:nvSpPr>
        <p:spPr>
          <a:xfrm>
            <a:off x="1244271" y="1889719"/>
            <a:ext cx="3814563" cy="43671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r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rPr dirty="0"/>
              <a:t>Rules can be listed separately</a:t>
            </a:r>
          </a:p>
          <a:p>
            <a:pPr marL="0" indent="0" algn="r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endParaRPr lang="en-GB" dirty="0"/>
          </a:p>
          <a:p>
            <a:pPr marL="0" indent="0" algn="r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endParaRPr lang="en-GB" dirty="0"/>
          </a:p>
          <a:p>
            <a:pPr marL="0" indent="0" algn="r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endParaRPr dirty="0"/>
          </a:p>
          <a:p>
            <a:pPr marL="0" indent="0" algn="r">
              <a:lnSpc>
                <a:spcPct val="80000"/>
              </a:lnSpc>
              <a:spcBef>
                <a:spcPts val="600"/>
              </a:spcBef>
              <a:buSzTx/>
              <a:buNone/>
              <a:defRPr sz="2700"/>
            </a:pPr>
            <a:r>
              <a:rPr dirty="0"/>
              <a:t>Or, rules can be grouped. </a:t>
            </a:r>
            <a:r>
              <a:rPr dirty="0" err="1"/>
              <a:t>Property:Value</a:t>
            </a:r>
            <a:r>
              <a:rPr dirty="0"/>
              <a:t> pairs need to be separated by a semicolon.</a:t>
            </a:r>
          </a:p>
        </p:txBody>
      </p:sp>
      <p:grpSp>
        <p:nvGrpSpPr>
          <p:cNvPr id="168" name="Rectangle 3"/>
          <p:cNvGrpSpPr/>
          <p:nvPr/>
        </p:nvGrpSpPr>
        <p:grpSpPr>
          <a:xfrm>
            <a:off x="5848719" y="1875452"/>
            <a:ext cx="4597849" cy="1709375"/>
            <a:chOff x="0" y="0"/>
            <a:chExt cx="4597847" cy="1709373"/>
          </a:xfrm>
        </p:grpSpPr>
        <p:sp>
          <p:nvSpPr>
            <p:cNvPr id="166" name="Rectangle"/>
            <p:cNvSpPr/>
            <p:nvPr/>
          </p:nvSpPr>
          <p:spPr>
            <a:xfrm>
              <a:off x="-1" y="0"/>
              <a:ext cx="4597849" cy="170937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4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4200"/>
            </a:p>
          </p:txBody>
        </p:sp>
        <p:sp>
          <p:nvSpPr>
            <p:cNvPr id="167" name="p {color: black;}…"/>
            <p:cNvSpPr txBox="1"/>
            <p:nvPr/>
          </p:nvSpPr>
          <p:spPr>
            <a:xfrm>
              <a:off x="162078" y="147225"/>
              <a:ext cx="4435770" cy="1433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p {</a:t>
              </a:r>
              <a:r>
                <a:rPr sz="1400">
                  <a:solidFill>
                    <a:srgbClr val="7F007F"/>
                  </a:solidFill>
                </a:rPr>
                <a:t>color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black</a:t>
              </a:r>
              <a:r>
                <a:rPr sz="1400"/>
                <a:t>;}  </a:t>
              </a:r>
            </a:p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p {</a:t>
              </a:r>
              <a:r>
                <a:rPr sz="1400">
                  <a:solidFill>
                    <a:srgbClr val="7F007F"/>
                  </a:solidFill>
                </a:rPr>
                <a:t>background-color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teal</a:t>
              </a:r>
              <a:r>
                <a:rPr sz="1400"/>
                <a:t>;}  </a:t>
              </a:r>
            </a:p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p {</a:t>
              </a:r>
              <a:r>
                <a:rPr sz="1400">
                  <a:solidFill>
                    <a:srgbClr val="7F007F"/>
                  </a:solidFill>
                </a:rPr>
                <a:t>padding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1em</a:t>
              </a:r>
              <a:r>
                <a:rPr sz="1400"/>
                <a:t>;}  </a:t>
              </a:r>
            </a:p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p {</a:t>
              </a:r>
              <a:r>
                <a:rPr sz="1400">
                  <a:solidFill>
                    <a:srgbClr val="7F007F"/>
                  </a:solidFill>
                </a:rPr>
                <a:t>margin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1em</a:t>
              </a:r>
              <a:r>
                <a:rPr sz="1400"/>
                <a:t>;}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p {</a:t>
              </a:r>
              <a:r>
                <a:rPr sz="1400">
                  <a:solidFill>
                    <a:srgbClr val="7F007F"/>
                  </a:solidFill>
                </a:rPr>
                <a:t>font-family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helvetica,</a:t>
              </a:r>
              <a:r>
                <a:rPr sz="1400"/>
                <a:t> </a:t>
              </a:r>
              <a:r>
                <a:rPr sz="1400">
                  <a:solidFill>
                    <a:srgbClr val="2A00E1"/>
                  </a:solidFill>
                </a:rPr>
                <a:t>sans-serif</a:t>
              </a:r>
              <a:r>
                <a:rPr sz="1400"/>
                <a:t>;}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p {</a:t>
              </a:r>
              <a:r>
                <a:rPr sz="1400">
                  <a:solidFill>
                    <a:srgbClr val="7F007F"/>
                  </a:solidFill>
                </a:rPr>
                <a:t>text-align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justify</a:t>
              </a:r>
              <a:r>
                <a:rPr sz="1400"/>
                <a:t>;}</a:t>
              </a:r>
            </a:p>
          </p:txBody>
        </p:sp>
      </p:grpSp>
      <p:grpSp>
        <p:nvGrpSpPr>
          <p:cNvPr id="171" name="Rectangle 4"/>
          <p:cNvGrpSpPr/>
          <p:nvPr/>
        </p:nvGrpSpPr>
        <p:grpSpPr>
          <a:xfrm>
            <a:off x="5848718" y="3902813"/>
            <a:ext cx="4597848" cy="2108753"/>
            <a:chOff x="0" y="0"/>
            <a:chExt cx="4597846" cy="2108751"/>
          </a:xfrm>
        </p:grpSpPr>
        <p:sp>
          <p:nvSpPr>
            <p:cNvPr id="169" name="Rectangle"/>
            <p:cNvSpPr/>
            <p:nvPr/>
          </p:nvSpPr>
          <p:spPr>
            <a:xfrm>
              <a:off x="-1" y="0"/>
              <a:ext cx="4597848" cy="21087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4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sz="4200"/>
            </a:p>
          </p:txBody>
        </p:sp>
        <p:sp>
          <p:nvSpPr>
            <p:cNvPr id="170" name="p {…"/>
            <p:cNvSpPr txBox="1"/>
            <p:nvPr/>
          </p:nvSpPr>
          <p:spPr>
            <a:xfrm>
              <a:off x="242759" y="114659"/>
              <a:ext cx="4355088" cy="19104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3F7F7F"/>
                  </a:solidFill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p {  </a:t>
              </a: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  </a:t>
              </a:r>
              <a:r>
                <a:rPr sz="1400">
                  <a:solidFill>
                    <a:srgbClr val="7F007F"/>
                  </a:solidFill>
                </a:rPr>
                <a:t>color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black</a:t>
              </a:r>
              <a:r>
                <a:rPr sz="1400"/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  </a:t>
              </a:r>
              <a:r>
                <a:rPr sz="1400">
                  <a:solidFill>
                    <a:srgbClr val="7F007F"/>
                  </a:solidFill>
                </a:rPr>
                <a:t>background-color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teal</a:t>
              </a:r>
              <a:r>
                <a:rPr sz="1400"/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  </a:t>
              </a:r>
              <a:r>
                <a:rPr sz="1400">
                  <a:solidFill>
                    <a:srgbClr val="7F007F"/>
                  </a:solidFill>
                </a:rPr>
                <a:t>padding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1em</a:t>
              </a:r>
              <a:r>
                <a:rPr sz="1400"/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  </a:t>
              </a:r>
              <a:r>
                <a:rPr sz="1400">
                  <a:solidFill>
                    <a:srgbClr val="7F007F"/>
                  </a:solidFill>
                </a:rPr>
                <a:t>margin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1em</a:t>
              </a:r>
              <a:r>
                <a:rPr sz="1400"/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  </a:t>
              </a:r>
              <a:r>
                <a:rPr sz="1400">
                  <a:solidFill>
                    <a:srgbClr val="7F007F"/>
                  </a:solidFill>
                </a:rPr>
                <a:t>font-family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helvetica,</a:t>
              </a:r>
              <a:r>
                <a:rPr sz="1400"/>
                <a:t> </a:t>
              </a:r>
              <a:r>
                <a:rPr sz="1400">
                  <a:solidFill>
                    <a:srgbClr val="2A00E1"/>
                  </a:solidFill>
                </a:rPr>
                <a:t>sans-serif</a:t>
              </a:r>
              <a:r>
                <a:rPr sz="1400"/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  </a:t>
              </a:r>
              <a:r>
                <a:rPr sz="1400">
                  <a:solidFill>
                    <a:srgbClr val="7F007F"/>
                  </a:solidFill>
                </a:rPr>
                <a:t>text-align</a:t>
              </a:r>
              <a:r>
                <a:rPr sz="1400"/>
                <a:t>: </a:t>
              </a:r>
              <a:r>
                <a:rPr sz="1400">
                  <a:solidFill>
                    <a:srgbClr val="2A00E1"/>
                  </a:solidFill>
                </a:rPr>
                <a:t>justify</a:t>
              </a:r>
              <a:r>
                <a:rPr sz="1400"/>
                <a:t>;  </a:t>
              </a:r>
              <a:endParaRPr sz="420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>
                <a:defRPr sz="14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400"/>
                <a:t>}  </a:t>
              </a:r>
            </a:p>
          </p:txBody>
        </p:sp>
      </p:grpSp>
      <p:sp>
        <p:nvSpPr>
          <p:cNvPr id="172" name="Rectangle 2"/>
          <p:cNvSpPr txBox="1"/>
          <p:nvPr/>
        </p:nvSpPr>
        <p:spPr>
          <a:xfrm>
            <a:off x="6363096" y="503090"/>
            <a:ext cx="4083472" cy="1709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5" tIns="45715" rIns="45715" bIns="45715">
            <a:normAutofit/>
          </a:bodyPr>
          <a:lstStyle>
            <a:lvl1pPr algn="ctr">
              <a:lnSpc>
                <a:spcPct val="80000"/>
              </a:lnSpc>
              <a:spcBef>
                <a:spcPts val="600"/>
              </a:spcBef>
              <a:defRPr sz="27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The following two sets of style rules would produce identical results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0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0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0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06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2549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</vt:lpstr>
      <vt:lpstr>Helvetica</vt:lpstr>
      <vt:lpstr>Helvetica Light</vt:lpstr>
      <vt:lpstr>Helvetica Neue</vt:lpstr>
      <vt:lpstr>Helvetica Neue Light</vt:lpstr>
      <vt:lpstr>Menlo</vt:lpstr>
      <vt:lpstr>Monaco</vt:lpstr>
      <vt:lpstr>Office Theme</vt:lpstr>
      <vt:lpstr>PowerPoint Presentation</vt:lpstr>
      <vt:lpstr>Agenda</vt:lpstr>
      <vt:lpstr>Border Styles</vt:lpstr>
      <vt:lpstr>CSS Selectors</vt:lpstr>
      <vt:lpstr>Multiple Rules</vt:lpstr>
      <vt:lpstr>Combining Selectors</vt:lpstr>
      <vt:lpstr>PowerPoint Presentation</vt:lpstr>
      <vt:lpstr>Multiple Rues &amp; Selectors</vt:lpstr>
      <vt:lpstr>PowerPoint Presentation</vt:lpstr>
      <vt:lpstr>PowerPoint Presentation</vt:lpstr>
      <vt:lpstr>Seeing Selectors Visually</vt:lpstr>
      <vt:lpstr>Seeing Selectors Visually</vt:lpstr>
      <vt:lpstr>Seeing Selectors Visually</vt:lpstr>
      <vt:lpstr>class Attribute</vt:lpstr>
      <vt:lpstr>Using class to identify elements</vt:lpstr>
      <vt:lpstr>Classes in Action</vt:lpstr>
      <vt:lpstr>ID Attribute</vt:lpstr>
      <vt:lpstr>Using id to identify elements</vt:lpstr>
      <vt:lpstr>Classes &amp; IDs in Action</vt:lpstr>
      <vt:lpstr>Using Divs to define Regions of a Page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cp:lastModifiedBy>Peter Windle</cp:lastModifiedBy>
  <cp:revision>3</cp:revision>
  <dcterms:modified xsi:type="dcterms:W3CDTF">2023-01-26T11:45:48Z</dcterms:modified>
</cp:coreProperties>
</file>