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9"/>
  </p:normalViewPr>
  <p:slideViewPr>
    <p:cSldViewPr snapToGrid="0">
      <p:cViewPr varScale="1">
        <p:scale>
          <a:sx n="80" d="100"/>
          <a:sy n="80" d="100"/>
        </p:scale>
        <p:origin x="1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xfrm>
            <a:off x="1143000" y="685800"/>
            <a:ext cx="4572000" cy="3429000"/>
          </a:xfrm>
          <a:prstGeom prst="rect">
            <a:avLst/>
          </a:prstGeom>
        </p:spPr>
        <p:txBody>
          <a:bodyPr/>
          <a:lstStyle/>
          <a:p>
            <a:endParaRPr/>
          </a:p>
        </p:txBody>
      </p:sp>
      <p:sp>
        <p:nvSpPr>
          <p:cNvPr id="232" name="Shape 2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Shape 12"/>
          <p:cNvSpPr/>
          <p:nvPr/>
        </p:nvSpPr>
        <p:spPr>
          <a:xfrm>
            <a:off x="647700" y="4749800"/>
            <a:ext cx="11709421"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 name="Shape 13"/>
          <p:cNvSpPr>
            <a:spLocks noGrp="1"/>
          </p:cNvSpPr>
          <p:nvPr>
            <p:ph type="title"/>
          </p:nvPr>
        </p:nvSpPr>
        <p:spPr>
          <a:xfrm>
            <a:off x="571500" y="1320800"/>
            <a:ext cx="11861800" cy="3175000"/>
          </a:xfrm>
          <a:prstGeom prst="rect">
            <a:avLst/>
          </a:prstGeom>
        </p:spPr>
        <p:txBody>
          <a:bodyPr/>
          <a:lstStyle/>
          <a:p>
            <a:r>
              <a:t>Title Text</a:t>
            </a:r>
          </a:p>
        </p:txBody>
      </p:sp>
      <p:sp>
        <p:nvSpPr>
          <p:cNvPr id="14" name="Shape 14"/>
          <p:cNvSpPr>
            <a:spLocks noGrp="1"/>
          </p:cNvSpPr>
          <p:nvPr>
            <p:ph type="body" sz="half"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4" name="Shape 94"/>
          <p:cNvSpPr/>
          <p:nvPr/>
        </p:nvSpPr>
        <p:spPr>
          <a:xfrm>
            <a:off x="647700" y="1968500"/>
            <a:ext cx="4876867"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5" name="Shape 95"/>
          <p:cNvSpPr>
            <a:spLocks noGrp="1"/>
          </p:cNvSpPr>
          <p:nvPr>
            <p:ph type="pic" idx="13"/>
          </p:nvPr>
        </p:nvSpPr>
        <p:spPr>
          <a:xfrm>
            <a:off x="6502400" y="0"/>
            <a:ext cx="6502400" cy="9842500"/>
          </a:xfrm>
          <a:prstGeom prst="rect">
            <a:avLst/>
          </a:prstGeom>
        </p:spPr>
        <p:txBody>
          <a:bodyPr lIns="91439" tIns="45719" rIns="91439" bIns="45719"/>
          <a:lstStyle/>
          <a:p>
            <a:endParaRPr/>
          </a:p>
        </p:txBody>
      </p:sp>
      <p:sp>
        <p:nvSpPr>
          <p:cNvPr id="96" name="Shape 96"/>
          <p:cNvSpPr>
            <a:spLocks noGrp="1"/>
          </p:cNvSpPr>
          <p:nvPr>
            <p:ph type="title"/>
          </p:nvPr>
        </p:nvSpPr>
        <p:spPr>
          <a:xfrm>
            <a:off x="571500" y="330200"/>
            <a:ext cx="5080000" cy="1397000"/>
          </a:xfrm>
          <a:prstGeom prst="rect">
            <a:avLst/>
          </a:prstGeom>
        </p:spPr>
        <p:txBody>
          <a:bodyPr/>
          <a:lstStyle/>
          <a:p>
            <a:r>
              <a:t>Title Text</a:t>
            </a:r>
          </a:p>
        </p:txBody>
      </p:sp>
      <p:sp>
        <p:nvSpPr>
          <p:cNvPr id="97" name="Shape 97"/>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sldNum" sz="quarter" idx="2"/>
          </p:nvPr>
        </p:nvSpPr>
        <p:spPr>
          <a:xfrm>
            <a:off x="510743"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105" name="Shape 105"/>
          <p:cNvSpPr/>
          <p:nvPr/>
        </p:nvSpPr>
        <p:spPr>
          <a:xfrm flipH="1">
            <a:off x="6502399" y="1803400"/>
            <a:ext cx="1" cy="43180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06" name="Shape 106"/>
          <p:cNvSpPr>
            <a:spLocks noGrp="1"/>
          </p:cNvSpPr>
          <p:nvPr>
            <p:ph type="pic" sz="quarter" idx="13"/>
          </p:nvPr>
        </p:nvSpPr>
        <p:spPr>
          <a:xfrm>
            <a:off x="6667500" y="1803400"/>
            <a:ext cx="5816600" cy="4318000"/>
          </a:xfrm>
          <a:prstGeom prst="rect">
            <a:avLst/>
          </a:prstGeom>
        </p:spPr>
        <p:txBody>
          <a:bodyPr lIns="91439" tIns="45719" rIns="91439" bIns="45719"/>
          <a:lstStyle/>
          <a:p>
            <a:endParaRPr/>
          </a:p>
        </p:txBody>
      </p:sp>
      <p:sp>
        <p:nvSpPr>
          <p:cNvPr id="107" name="Shape 107"/>
          <p:cNvSpPr>
            <a:spLocks noGrp="1"/>
          </p:cNvSpPr>
          <p:nvPr>
            <p:ph type="pic" sz="quarter" idx="14"/>
          </p:nvPr>
        </p:nvSpPr>
        <p:spPr>
          <a:xfrm>
            <a:off x="520700" y="1803400"/>
            <a:ext cx="5803900" cy="4318000"/>
          </a:xfrm>
          <a:prstGeom prst="rect">
            <a:avLst/>
          </a:prstGeom>
        </p:spPr>
        <p:txBody>
          <a:bodyPr lIns="91439" tIns="45719" rIns="91439" bIns="45719"/>
          <a:lstStyle/>
          <a:p>
            <a:endParaRPr/>
          </a:p>
        </p:txBody>
      </p:sp>
      <p:sp>
        <p:nvSpPr>
          <p:cNvPr id="108" name="Shape 108"/>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09" name="Shape 10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116" name="Shape 116"/>
          <p:cNvSpPr/>
          <p:nvPr/>
        </p:nvSpPr>
        <p:spPr>
          <a:xfrm flipH="1">
            <a:off x="4432299" y="1778000"/>
            <a:ext cx="1" cy="5054600"/>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17" name="Shape 117"/>
          <p:cNvSpPr>
            <a:spLocks noGrp="1"/>
          </p:cNvSpPr>
          <p:nvPr>
            <p:ph type="pic" sz="quarter" idx="13"/>
          </p:nvPr>
        </p:nvSpPr>
        <p:spPr>
          <a:xfrm>
            <a:off x="520700" y="1778000"/>
            <a:ext cx="3759200" cy="5054600"/>
          </a:xfrm>
          <a:prstGeom prst="rect">
            <a:avLst/>
          </a:prstGeom>
        </p:spPr>
        <p:txBody>
          <a:bodyPr lIns="91439" tIns="45719" rIns="91439" bIns="45719"/>
          <a:lstStyle/>
          <a:p>
            <a:endParaRPr/>
          </a:p>
        </p:txBody>
      </p:sp>
      <p:sp>
        <p:nvSpPr>
          <p:cNvPr id="118" name="Shape 118"/>
          <p:cNvSpPr>
            <a:spLocks noGrp="1"/>
          </p:cNvSpPr>
          <p:nvPr>
            <p:ph type="pic" sz="half" idx="14"/>
          </p:nvPr>
        </p:nvSpPr>
        <p:spPr>
          <a:xfrm>
            <a:off x="4622800" y="1778000"/>
            <a:ext cx="7886700" cy="5054600"/>
          </a:xfrm>
          <a:prstGeom prst="rect">
            <a:avLst/>
          </a:prstGeom>
        </p:spPr>
        <p:txBody>
          <a:bodyPr lIns="91439" tIns="45719" rIns="91439" bIns="45719"/>
          <a:lstStyle/>
          <a:p>
            <a:endParaRPr/>
          </a:p>
        </p:txBody>
      </p:sp>
      <p:sp>
        <p:nvSpPr>
          <p:cNvPr id="119" name="Shape 119"/>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0" name="Shape 12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127" name="Shape 127"/>
          <p:cNvSpPr/>
          <p:nvPr/>
        </p:nvSpPr>
        <p:spPr>
          <a:xfrm flipH="1">
            <a:off x="6489699" y="508000"/>
            <a:ext cx="1" cy="801373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28" name="Shape 128"/>
          <p:cNvSpPr>
            <a:spLocks noGrp="1"/>
          </p:cNvSpPr>
          <p:nvPr>
            <p:ph type="pic" sz="half" idx="13"/>
          </p:nvPr>
        </p:nvSpPr>
        <p:spPr>
          <a:xfrm>
            <a:off x="469900" y="457200"/>
            <a:ext cx="5842000" cy="8064500"/>
          </a:xfrm>
          <a:prstGeom prst="rect">
            <a:avLst/>
          </a:prstGeom>
        </p:spPr>
        <p:txBody>
          <a:bodyPr lIns="91439" tIns="45719" rIns="91439" bIns="45719"/>
          <a:lstStyle/>
          <a:p>
            <a:endParaRPr/>
          </a:p>
        </p:txBody>
      </p:sp>
      <p:sp>
        <p:nvSpPr>
          <p:cNvPr id="129" name="Shape 129"/>
          <p:cNvSpPr>
            <a:spLocks noGrp="1"/>
          </p:cNvSpPr>
          <p:nvPr>
            <p:ph type="pic" sz="half" idx="14"/>
          </p:nvPr>
        </p:nvSpPr>
        <p:spPr>
          <a:xfrm>
            <a:off x="6654800" y="508000"/>
            <a:ext cx="5829300" cy="8013700"/>
          </a:xfrm>
          <a:prstGeom prst="rect">
            <a:avLst/>
          </a:prstGeom>
        </p:spPr>
        <p:txBody>
          <a:bodyPr lIns="91439" tIns="45719" rIns="91439" bIns="45719"/>
          <a:lstStyle/>
          <a:p>
            <a:endParaRPr/>
          </a:p>
        </p:txBody>
      </p:sp>
      <p:sp>
        <p:nvSpPr>
          <p:cNvPr id="130" name="Shape 13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1" name="Shape 1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138" name="Shape 138"/>
          <p:cNvSpPr/>
          <p:nvPr/>
        </p:nvSpPr>
        <p:spPr>
          <a:xfrm flipH="1">
            <a:off x="44449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39" name="Shape 139"/>
          <p:cNvSpPr/>
          <p:nvPr/>
        </p:nvSpPr>
        <p:spPr>
          <a:xfrm flipH="1">
            <a:off x="8547098" y="1777968"/>
            <a:ext cx="1" cy="5067381"/>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40" name="Shape 140"/>
          <p:cNvSpPr>
            <a:spLocks noGrp="1"/>
          </p:cNvSpPr>
          <p:nvPr>
            <p:ph type="pic" sz="quarter" idx="13"/>
          </p:nvPr>
        </p:nvSpPr>
        <p:spPr>
          <a:xfrm>
            <a:off x="508000" y="1778000"/>
            <a:ext cx="3784600" cy="5067300"/>
          </a:xfrm>
          <a:prstGeom prst="rect">
            <a:avLst/>
          </a:prstGeom>
        </p:spPr>
        <p:txBody>
          <a:bodyPr lIns="91439" tIns="45719" rIns="91439" bIns="45719"/>
          <a:lstStyle/>
          <a:p>
            <a:endParaRPr/>
          </a:p>
        </p:txBody>
      </p:sp>
      <p:sp>
        <p:nvSpPr>
          <p:cNvPr id="141" name="Shape 141"/>
          <p:cNvSpPr>
            <a:spLocks noGrp="1"/>
          </p:cNvSpPr>
          <p:nvPr>
            <p:ph type="pic" sz="quarter" idx="14"/>
          </p:nvPr>
        </p:nvSpPr>
        <p:spPr>
          <a:xfrm>
            <a:off x="8724900" y="1778000"/>
            <a:ext cx="3759200" cy="5067300"/>
          </a:xfrm>
          <a:prstGeom prst="rect">
            <a:avLst/>
          </a:prstGeom>
        </p:spPr>
        <p:txBody>
          <a:bodyPr lIns="91439" tIns="45719" rIns="91439" bIns="45719"/>
          <a:lstStyle/>
          <a:p>
            <a:endParaRPr/>
          </a:p>
        </p:txBody>
      </p:sp>
      <p:sp>
        <p:nvSpPr>
          <p:cNvPr id="142" name="Shape 142"/>
          <p:cNvSpPr>
            <a:spLocks noGrp="1"/>
          </p:cNvSpPr>
          <p:nvPr>
            <p:ph type="pic" sz="quarter" idx="15"/>
          </p:nvPr>
        </p:nvSpPr>
        <p:spPr>
          <a:xfrm>
            <a:off x="4622800" y="1778000"/>
            <a:ext cx="3784600" cy="5067300"/>
          </a:xfrm>
          <a:prstGeom prst="rect">
            <a:avLst/>
          </a:prstGeom>
        </p:spPr>
        <p:txBody>
          <a:bodyPr lIns="91439" tIns="45719" rIns="91439" bIns="45719"/>
          <a:lstStyle/>
          <a:p>
            <a:endParaRPr/>
          </a:p>
        </p:txBody>
      </p:sp>
      <p:sp>
        <p:nvSpPr>
          <p:cNvPr id="143" name="Shape 143"/>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4" name="Shape 14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151" name="Shape 151"/>
          <p:cNvSpPr>
            <a:spLocks noGrp="1"/>
          </p:cNvSpPr>
          <p:nvPr>
            <p:ph type="pic" idx="13"/>
          </p:nvPr>
        </p:nvSpPr>
        <p:spPr>
          <a:xfrm>
            <a:off x="533400" y="508000"/>
            <a:ext cx="11938000" cy="7962900"/>
          </a:xfrm>
          <a:prstGeom prst="rect">
            <a:avLst/>
          </a:prstGeom>
        </p:spPr>
        <p:txBody>
          <a:bodyPr lIns="91439" tIns="45719" rIns="91439" bIns="45719"/>
          <a:lstStyle/>
          <a:p>
            <a:endParaRPr/>
          </a:p>
        </p:txBody>
      </p:sp>
      <p:sp>
        <p:nvSpPr>
          <p:cNvPr id="152" name="Shape 152"/>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3" name="Shape 1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60" name="Shape 160"/>
          <p:cNvSpPr/>
          <p:nvPr/>
        </p:nvSpPr>
        <p:spPr>
          <a:xfrm flipH="1">
            <a:off x="64896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61" name="Shape 161"/>
          <p:cNvSpPr/>
          <p:nvPr/>
        </p:nvSpPr>
        <p:spPr>
          <a:xfrm>
            <a:off x="6489696" y="4476750"/>
            <a:ext cx="5994408"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62" name="Shape 162"/>
          <p:cNvSpPr>
            <a:spLocks noGrp="1"/>
          </p:cNvSpPr>
          <p:nvPr>
            <p:ph type="pic" sz="half" idx="13"/>
          </p:nvPr>
        </p:nvSpPr>
        <p:spPr>
          <a:xfrm>
            <a:off x="508000" y="520700"/>
            <a:ext cx="5816600" cy="7962900"/>
          </a:xfrm>
          <a:prstGeom prst="rect">
            <a:avLst/>
          </a:prstGeom>
        </p:spPr>
        <p:txBody>
          <a:bodyPr lIns="91439" tIns="45719" rIns="91439" bIns="45719"/>
          <a:lstStyle/>
          <a:p>
            <a:endParaRPr/>
          </a:p>
        </p:txBody>
      </p:sp>
      <p:sp>
        <p:nvSpPr>
          <p:cNvPr id="163" name="Shape 163"/>
          <p:cNvSpPr>
            <a:spLocks noGrp="1"/>
          </p:cNvSpPr>
          <p:nvPr>
            <p:ph type="pic" sz="quarter" idx="14"/>
          </p:nvPr>
        </p:nvSpPr>
        <p:spPr>
          <a:xfrm>
            <a:off x="6667500" y="520700"/>
            <a:ext cx="5816600" cy="3810000"/>
          </a:xfrm>
          <a:prstGeom prst="rect">
            <a:avLst/>
          </a:prstGeom>
        </p:spPr>
        <p:txBody>
          <a:bodyPr lIns="91439" tIns="45719" rIns="91439" bIns="45719"/>
          <a:lstStyle/>
          <a:p>
            <a:endParaRPr/>
          </a:p>
        </p:txBody>
      </p:sp>
      <p:sp>
        <p:nvSpPr>
          <p:cNvPr id="164" name="Shape 164"/>
          <p:cNvSpPr>
            <a:spLocks noGrp="1"/>
          </p:cNvSpPr>
          <p:nvPr>
            <p:ph type="pic" sz="quarter" idx="15"/>
          </p:nvPr>
        </p:nvSpPr>
        <p:spPr>
          <a:xfrm>
            <a:off x="6667500" y="4660900"/>
            <a:ext cx="5816600" cy="3822700"/>
          </a:xfrm>
          <a:prstGeom prst="rect">
            <a:avLst/>
          </a:prstGeom>
        </p:spPr>
        <p:txBody>
          <a:bodyPr lIns="91439" tIns="45719" rIns="91439" bIns="45719"/>
          <a:lstStyle/>
          <a:p>
            <a:endParaRPr/>
          </a:p>
        </p:txBody>
      </p:sp>
      <p:sp>
        <p:nvSpPr>
          <p:cNvPr id="165" name="Shape 165"/>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6" name="Shape 1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173" name="Shape 173"/>
          <p:cNvSpPr/>
          <p:nvPr/>
        </p:nvSpPr>
        <p:spPr>
          <a:xfrm flipH="1">
            <a:off x="9067798" y="520668"/>
            <a:ext cx="1" cy="7962963"/>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4" name="Shape 174"/>
          <p:cNvSpPr/>
          <p:nvPr/>
        </p:nvSpPr>
        <p:spPr>
          <a:xfrm>
            <a:off x="9067796" y="30924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5" name="Shape 175"/>
          <p:cNvSpPr/>
          <p:nvPr/>
        </p:nvSpPr>
        <p:spPr>
          <a:xfrm>
            <a:off x="9067796" y="5873750"/>
            <a:ext cx="3429023" cy="127"/>
          </a:xfrm>
          <a:prstGeom prst="line">
            <a:avLst/>
          </a:prstGeom>
          <a:ln w="12700">
            <a:solidFill>
              <a:srgbClr val="ABABAB"/>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6" name="Shape 176"/>
          <p:cNvSpPr>
            <a:spLocks noGrp="1"/>
          </p:cNvSpPr>
          <p:nvPr>
            <p:ph type="pic" idx="13"/>
          </p:nvPr>
        </p:nvSpPr>
        <p:spPr>
          <a:xfrm>
            <a:off x="520700" y="508000"/>
            <a:ext cx="8369300" cy="7975600"/>
          </a:xfrm>
          <a:prstGeom prst="rect">
            <a:avLst/>
          </a:prstGeom>
        </p:spPr>
        <p:txBody>
          <a:bodyPr lIns="91439" tIns="45719" rIns="91439" bIns="45719"/>
          <a:lstStyle/>
          <a:p>
            <a:endParaRPr/>
          </a:p>
        </p:txBody>
      </p:sp>
      <p:sp>
        <p:nvSpPr>
          <p:cNvPr id="177" name="Shape 177"/>
          <p:cNvSpPr>
            <a:spLocks noGrp="1"/>
          </p:cNvSpPr>
          <p:nvPr>
            <p:ph type="pic" sz="quarter" idx="14"/>
          </p:nvPr>
        </p:nvSpPr>
        <p:spPr>
          <a:xfrm>
            <a:off x="9220200" y="3289300"/>
            <a:ext cx="3276600" cy="2438400"/>
          </a:xfrm>
          <a:prstGeom prst="rect">
            <a:avLst/>
          </a:prstGeom>
        </p:spPr>
        <p:txBody>
          <a:bodyPr lIns="91439" tIns="45719" rIns="91439" bIns="45719"/>
          <a:lstStyle/>
          <a:p>
            <a:endParaRPr/>
          </a:p>
        </p:txBody>
      </p:sp>
      <p:sp>
        <p:nvSpPr>
          <p:cNvPr id="178" name="Shape 178"/>
          <p:cNvSpPr>
            <a:spLocks noGrp="1"/>
          </p:cNvSpPr>
          <p:nvPr>
            <p:ph type="pic" sz="quarter" idx="15"/>
          </p:nvPr>
        </p:nvSpPr>
        <p:spPr>
          <a:xfrm>
            <a:off x="9220200" y="6019800"/>
            <a:ext cx="3276600" cy="2463800"/>
          </a:xfrm>
          <a:prstGeom prst="rect">
            <a:avLst/>
          </a:prstGeom>
        </p:spPr>
        <p:txBody>
          <a:bodyPr lIns="91439" tIns="45719" rIns="91439" bIns="45719"/>
          <a:lstStyle/>
          <a:p>
            <a:endParaRPr/>
          </a:p>
        </p:txBody>
      </p:sp>
      <p:sp>
        <p:nvSpPr>
          <p:cNvPr id="179" name="Shape 179"/>
          <p:cNvSpPr>
            <a:spLocks noGrp="1"/>
          </p:cNvSpPr>
          <p:nvPr>
            <p:ph type="pic" sz="quarter" idx="16"/>
          </p:nvPr>
        </p:nvSpPr>
        <p:spPr>
          <a:xfrm>
            <a:off x="9220200" y="508000"/>
            <a:ext cx="3276600" cy="2463800"/>
          </a:xfrm>
          <a:prstGeom prst="rect">
            <a:avLst/>
          </a:prstGeom>
        </p:spPr>
        <p:txBody>
          <a:bodyPr lIns="91439" tIns="45719" rIns="91439" bIns="45719"/>
          <a:lstStyle/>
          <a:p>
            <a:endParaRPr/>
          </a:p>
        </p:txBody>
      </p:sp>
      <p:sp>
        <p:nvSpPr>
          <p:cNvPr id="180" name="Shape 180"/>
          <p:cNvSpPr>
            <a:spLocks noGrp="1"/>
          </p:cNvSpPr>
          <p:nvPr>
            <p:ph type="body" sz="quarter"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81" name="Shape 1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Title Text</a:t>
            </a:r>
          </a:p>
        </p:txBody>
      </p:sp>
      <p:sp>
        <p:nvSpPr>
          <p:cNvPr id="189" name="Shape 189"/>
          <p:cNvSpPr>
            <a:spLocks noGrp="1"/>
          </p:cNvSpPr>
          <p:nvPr>
            <p:ph type="body" sz="half"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0" name="Shape 1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Title Text</a:t>
            </a:r>
          </a:p>
        </p:txBody>
      </p:sp>
      <p:sp>
        <p:nvSpPr>
          <p:cNvPr id="198" name="Shape 198"/>
          <p:cNvSpPr>
            <a:spLocks noGrp="1"/>
          </p:cNvSpPr>
          <p:nvPr>
            <p:ph type="body" sz="half"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199" name="Shape 1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r>
              <a:t>Title Text</a:t>
            </a:r>
          </a:p>
        </p:txBody>
      </p:sp>
      <p:sp>
        <p:nvSpPr>
          <p:cNvPr id="23" name="Shape 2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06" name="Shape 206"/>
          <p:cNvSpPr/>
          <p:nvPr/>
        </p:nvSpPr>
        <p:spPr>
          <a:xfrm>
            <a:off x="647700" y="1968500"/>
            <a:ext cx="11709400" cy="0"/>
          </a:xfrm>
          <a:prstGeom prst="line">
            <a:avLst/>
          </a:prstGeom>
          <a:ln w="12700">
            <a:solidFill>
              <a:srgbClr val="888888"/>
            </a:solidFill>
            <a:miter/>
          </a:ln>
        </p:spPr>
        <p:txBody>
          <a:bodyPr lIns="45719" rIns="45719"/>
          <a:lstStyle/>
          <a:p>
            <a:pPr algn="l" defTabSz="457200">
              <a:defRPr sz="1200">
                <a:latin typeface="Helvetica"/>
                <a:ea typeface="Helvetica"/>
                <a:cs typeface="Helvetica"/>
                <a:sym typeface="Helvetica"/>
              </a:defRPr>
            </a:pPr>
            <a:endParaRPr/>
          </a:p>
        </p:txBody>
      </p:sp>
      <p:sp>
        <p:nvSpPr>
          <p:cNvPr id="207" name="Shape 207"/>
          <p:cNvSpPr>
            <a:spLocks noGrp="1"/>
          </p:cNvSpPr>
          <p:nvPr>
            <p:ph type="sldNum" sz="quarter" idx="2"/>
          </p:nvPr>
        </p:nvSpPr>
        <p:spPr>
          <a:xfrm>
            <a:off x="12277496" y="9194800"/>
            <a:ext cx="301854" cy="289662"/>
          </a:xfrm>
          <a:prstGeom prst="rect">
            <a:avLst/>
          </a:prstGeom>
        </p:spPr>
        <p:txBody>
          <a:bodyPr lIns="45719" tIns="45719" rIns="45719" bIns="45719"/>
          <a:lstStyle>
            <a:lvl1pPr defTabSz="457200"/>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31" name="Shape 31"/>
          <p:cNvSpPr>
            <a:spLocks noGrp="1"/>
          </p:cNvSpPr>
          <p:nvPr>
            <p:ph type="body" sz="quarter" idx="13"/>
          </p:nvPr>
        </p:nvSpPr>
        <p:spPr>
          <a:xfrm>
            <a:off x="5981700" y="8496300"/>
            <a:ext cx="6515100" cy="381000"/>
          </a:xfrm>
          <a:prstGeom prst="rect">
            <a:avLst/>
          </a:prstGeom>
          <a:solidFill>
            <a:srgbClr val="FFFFFF"/>
          </a:solidFill>
          <a:ln>
            <a:solidFill>
              <a:srgbClr val="000000"/>
            </a:solidFill>
          </a:ln>
        </p:spPr>
        <p:txBody>
          <a:bodyPr anchor="b">
            <a:spAutoFit/>
          </a:bodyPr>
          <a:lstStyle>
            <a:lvl1pPr marL="0" indent="0">
              <a:spcBef>
                <a:spcPts val="0"/>
              </a:spcBef>
              <a:buSzTx/>
              <a:buNone/>
              <a:defRPr sz="1600">
                <a:latin typeface="Monaco"/>
                <a:ea typeface="Monaco"/>
                <a:cs typeface="Monaco"/>
                <a:sym typeface="Monaco"/>
              </a:defRPr>
            </a:lvl1pPr>
          </a:lstStyle>
          <a:p>
            <a:pPr>
              <a:defRPr sz="4200">
                <a:latin typeface="+mn-lt"/>
                <a:ea typeface="+mn-ea"/>
                <a:cs typeface="+mn-cs"/>
                <a:sym typeface="Helvetica Neue Light"/>
              </a:defRPr>
            </a:pPr>
            <a:r>
              <a:rPr sz="1600">
                <a:latin typeface="Monaco"/>
                <a:ea typeface="Monaco"/>
                <a:cs typeface="Monaco"/>
                <a:sym typeface="Monaco"/>
              </a:rPr>
              <a:t>Text</a:t>
            </a:r>
          </a:p>
        </p:txBody>
      </p:sp>
      <p:sp>
        <p:nvSpPr>
          <p:cNvPr id="32" name="Shape 32"/>
          <p:cNvSpPr>
            <a:spLocks noGrp="1"/>
          </p:cNvSpPr>
          <p:nvPr>
            <p:ph type="title"/>
          </p:nvPr>
        </p:nvSpPr>
        <p:spPr>
          <a:prstGeom prst="rect">
            <a:avLst/>
          </a:prstGeom>
          <a:solidFill>
            <a:srgbClr val="FFFFFF"/>
          </a:solidFill>
        </p:spPr>
        <p:txBody>
          <a:bodyPr/>
          <a:lstStyle/>
          <a:p>
            <a:r>
              <a:t>Title Text</a:t>
            </a:r>
          </a:p>
        </p:txBody>
      </p:sp>
      <p:sp>
        <p:nvSpPr>
          <p:cNvPr id="33" name="Shape 33"/>
          <p:cNvSpPr>
            <a:spLocks noGrp="1"/>
          </p:cNvSpPr>
          <p:nvPr>
            <p:ph type="body" sz="half" idx="1"/>
          </p:nvPr>
        </p:nvSpPr>
        <p:spPr>
          <a:xfrm>
            <a:off x="571500" y="2324100"/>
            <a:ext cx="5219700" cy="65659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41" name="Shape 41"/>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64" name="Shape 64"/>
          <p:cNvSpPr>
            <a:spLocks noGrp="1"/>
          </p:cNvSpPr>
          <p:nvPr>
            <p:ph type="title"/>
          </p:nvPr>
        </p:nvSpPr>
        <p:spPr>
          <a:xfrm>
            <a:off x="571500" y="3708400"/>
            <a:ext cx="11861800" cy="2336800"/>
          </a:xfrm>
          <a:prstGeom prst="rect">
            <a:avLst/>
          </a:prstGeom>
        </p:spPr>
        <p:txBody>
          <a:bodyPr anchor="ctr"/>
          <a:lstStyle/>
          <a:p>
            <a:r>
              <a:t>Title Text</a:t>
            </a:r>
          </a:p>
        </p:txBody>
      </p:sp>
      <p:sp>
        <p:nvSpPr>
          <p:cNvPr id="65" name="Shape 65"/>
          <p:cNvSpPr>
            <a:spLocks noGrp="1"/>
          </p:cNvSpPr>
          <p:nvPr>
            <p:ph type="sldNum" sz="quarter" idx="2"/>
          </p:nvPr>
        </p:nvSpPr>
        <p:spPr>
          <a:xfrm>
            <a:off x="122682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72" name="Shape 72"/>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73" name="Shape 73"/>
          <p:cNvSpPr>
            <a:spLocks noGrp="1"/>
          </p:cNvSpPr>
          <p:nvPr>
            <p:ph type="pic" idx="13"/>
          </p:nvPr>
        </p:nvSpPr>
        <p:spPr>
          <a:xfrm>
            <a:off x="0" y="0"/>
            <a:ext cx="13004800" cy="7581900"/>
          </a:xfrm>
          <a:prstGeom prst="rect">
            <a:avLst/>
          </a:prstGeom>
        </p:spPr>
        <p:txBody>
          <a:bodyPr lIns="91439" tIns="45719" rIns="91439" bIns="45719"/>
          <a:lstStyle/>
          <a:p>
            <a:endParaRPr/>
          </a:p>
        </p:txBody>
      </p:sp>
      <p:sp>
        <p:nvSpPr>
          <p:cNvPr id="74" name="Shape 74"/>
          <p:cNvSpPr>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75" name="Shape 75"/>
          <p:cNvSpPr>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83" name="Shape 83"/>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4" name="Shape 84"/>
          <p:cNvSpPr>
            <a:spLocks noGrp="1"/>
          </p:cNvSpPr>
          <p:nvPr>
            <p:ph type="pic" idx="13"/>
          </p:nvPr>
        </p:nvSpPr>
        <p:spPr>
          <a:xfrm>
            <a:off x="6502400" y="0"/>
            <a:ext cx="6502400" cy="9842500"/>
          </a:xfrm>
          <a:prstGeom prst="rect">
            <a:avLst/>
          </a:prstGeom>
        </p:spPr>
        <p:txBody>
          <a:bodyPr lIns="91439" tIns="45719" rIns="91439" bIns="45719"/>
          <a:lstStyle/>
          <a:p>
            <a:endParaRPr/>
          </a:p>
        </p:txBody>
      </p:sp>
      <p:sp>
        <p:nvSpPr>
          <p:cNvPr id="85" name="Shape 85"/>
          <p:cNvSpPr>
            <a:spLocks noGrp="1"/>
          </p:cNvSpPr>
          <p:nvPr>
            <p:ph type="title"/>
          </p:nvPr>
        </p:nvSpPr>
        <p:spPr>
          <a:xfrm>
            <a:off x="571500" y="1320800"/>
            <a:ext cx="5080000" cy="3175000"/>
          </a:xfrm>
          <a:prstGeom prst="rect">
            <a:avLst/>
          </a:prstGeom>
        </p:spPr>
        <p:txBody>
          <a:bodyPr/>
          <a:lstStyle/>
          <a:p>
            <a:r>
              <a:t>Title Text</a:t>
            </a:r>
          </a:p>
        </p:txBody>
      </p:sp>
      <p:sp>
        <p:nvSpPr>
          <p:cNvPr id="86" name="Shape 86"/>
          <p:cNvSpPr>
            <a:spLocks noGrp="1"/>
          </p:cNvSpPr>
          <p:nvPr>
            <p:ph type="body" sz="quarter"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87" name="Shape 87"/>
          <p:cNvSpPr>
            <a:spLocks noGrp="1"/>
          </p:cNvSpPr>
          <p:nvPr>
            <p:ph type="sldNum" sz="quarter" idx="2"/>
          </p:nvPr>
        </p:nvSpPr>
        <p:spPr>
          <a:xfrm>
            <a:off x="508000" y="9194800"/>
            <a:ext cx="312014" cy="299822"/>
          </a:xfrm>
          <a:prstGeom prst="rect">
            <a:avLst/>
          </a:prstGeom>
        </p:spPr>
        <p:txBody>
          <a:bodyPr/>
          <a:lstStyle>
            <a:lvl1pPr algn="l"/>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r>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50800" tIns="50800" rIns="50800" bIns="50800">
            <a:spAutoFit/>
          </a:bodyPr>
          <a:lstStyle>
            <a:lvl1pPr algn="r">
              <a:defRPr sz="1400">
                <a:latin typeface="+mj-lt"/>
                <a:ea typeface="+mj-ea"/>
                <a:cs typeface="+mj-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Neue Light"/>
        </a:defRPr>
      </a:lvl9pPr>
    </p:titleStyle>
    <p:bodyStyle>
      <a:lvl1pPr marL="266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1pPr>
      <a:lvl2pPr marL="711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2pPr>
      <a:lvl3pPr marL="1155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3pPr>
      <a:lvl4pPr marL="1600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4pPr>
      <a:lvl5pPr marL="2044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5pPr>
      <a:lvl6pPr marL="2489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6pPr>
      <a:lvl7pPr marL="2933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7pPr>
      <a:lvl8pPr marL="33782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8pPr>
      <a:lvl9pPr marL="3822700" marR="0" indent="-266700" algn="l" defTabSz="584200" latinLnBrk="0">
        <a:lnSpc>
          <a:spcPct val="100000"/>
        </a:lnSpc>
        <a:spcBef>
          <a:spcPts val="4800"/>
        </a:spcBef>
        <a:spcAft>
          <a:spcPts val="0"/>
        </a:spcAft>
        <a:buClrTx/>
        <a:buSzPct val="100000"/>
        <a:buFontTx/>
        <a:buChar char="•"/>
        <a:tabLst/>
        <a:defRPr sz="2600" b="0" i="0" u="none" strike="noStrike" cap="none" spc="0" baseline="0">
          <a:ln>
            <a:noFill/>
          </a:ln>
          <a:solidFill>
            <a:srgbClr val="000000"/>
          </a:solidFill>
          <a:uFillTx/>
          <a:latin typeface="+mj-lt"/>
          <a:ea typeface="+mj-ea"/>
          <a:cs typeface="+mj-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ctrTitle"/>
          </p:nvPr>
        </p:nvSpPr>
        <p:spPr>
          <a:prstGeom prst="rect">
            <a:avLst/>
          </a:prstGeom>
        </p:spPr>
        <p:txBody>
          <a:bodyPr/>
          <a:lstStyle/>
          <a:p>
            <a:r>
              <a:t>CSS: The Box Model</a:t>
            </a:r>
          </a:p>
        </p:txBody>
      </p:sp>
      <p:sp>
        <p:nvSpPr>
          <p:cNvPr id="238" name="Shape 238"/>
          <p:cNvSpPr>
            <a:spLocks noGrp="1"/>
          </p:cNvSpPr>
          <p:nvPr>
            <p:ph type="subTitle" sz="half" idx="1"/>
          </p:nvPr>
        </p:nvSpPr>
        <p:spPr>
          <a:prstGeom prst="rect">
            <a:avLst/>
          </a:prstGeom>
        </p:spPr>
        <p:txBody>
          <a:bodyPr/>
          <a:lstStyle/>
          <a:p>
            <a:r>
              <a:t>Web Development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a:spLocks noGrp="1"/>
          </p:cNvSpPr>
          <p:nvPr>
            <p:ph type="title"/>
          </p:nvPr>
        </p:nvSpPr>
        <p:spPr>
          <a:xfrm>
            <a:off x="571500" y="330200"/>
            <a:ext cx="11861800" cy="787400"/>
          </a:xfrm>
          <a:prstGeom prst="rect">
            <a:avLst/>
          </a:prstGeom>
        </p:spPr>
        <p:txBody>
          <a:bodyPr/>
          <a:lstStyle/>
          <a:p>
            <a:r>
              <a:t>Add Margin</a:t>
            </a:r>
          </a:p>
        </p:txBody>
      </p:sp>
      <p:sp>
        <p:nvSpPr>
          <p:cNvPr id="293" name="Shape 293"/>
          <p:cNvSpPr>
            <a:spLocks noGrp="1"/>
          </p:cNvSpPr>
          <p:nvPr>
            <p:ph type="body" sz="quarter" idx="1"/>
          </p:nvPr>
        </p:nvSpPr>
        <p:spPr>
          <a:xfrm>
            <a:off x="9829800" y="4914900"/>
            <a:ext cx="2908300" cy="1574800"/>
          </a:xfrm>
          <a:prstGeom prst="rect">
            <a:avLst/>
          </a:prstGeom>
        </p:spPr>
        <p:txBody>
          <a:bodyPr/>
          <a:lstStyle/>
          <a:p>
            <a:r>
              <a:t>Now we have 25 pixels of margin on all sides. </a:t>
            </a:r>
          </a:p>
        </p:txBody>
      </p:sp>
      <p:sp>
        <p:nvSpPr>
          <p:cNvPr id="294" name="Shape 29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295" name="Screen shot 2010-10-11 at 15.40.13.png"/>
          <p:cNvPicPr>
            <a:picLocks noChangeAspect="1"/>
          </p:cNvPicPr>
          <p:nvPr/>
        </p:nvPicPr>
        <p:blipFill>
          <a:blip r:embed="rId2"/>
          <a:stretch>
            <a:fillRect/>
          </a:stretch>
        </p:blipFill>
        <p:spPr>
          <a:xfrm>
            <a:off x="355600" y="1765300"/>
            <a:ext cx="8343900" cy="6883400"/>
          </a:xfrm>
          <a:prstGeom prst="rect">
            <a:avLst/>
          </a:prstGeom>
          <a:ln w="12700">
            <a:solidFill>
              <a:srgbClr val="000000"/>
            </a:solidFill>
            <a:miter lim="400000"/>
          </a:ln>
        </p:spPr>
      </p:pic>
      <p:pic>
        <p:nvPicPr>
          <p:cNvPr id="296" name="Screen shot 2010-10-11 at 15.32.45.png"/>
          <p:cNvPicPr>
            <a:picLocks noChangeAspect="1"/>
          </p:cNvPicPr>
          <p:nvPr/>
        </p:nvPicPr>
        <p:blipFill>
          <a:blip r:embed="rId3"/>
          <a:stretch>
            <a:fillRect/>
          </a:stretch>
        </p:blipFill>
        <p:spPr>
          <a:xfrm>
            <a:off x="6883400" y="101600"/>
            <a:ext cx="5803900" cy="4503331"/>
          </a:xfrm>
          <a:prstGeom prst="rect">
            <a:avLst/>
          </a:prstGeom>
          <a:ln w="12700">
            <a:solidFill>
              <a:srgbClr val="000000"/>
            </a:solidFill>
            <a:miter lim="400000"/>
          </a:ln>
        </p:spPr>
      </p:pic>
      <p:sp>
        <p:nvSpPr>
          <p:cNvPr id="297" name="Shape 297"/>
          <p:cNvSpPr/>
          <p:nvPr/>
        </p:nvSpPr>
        <p:spPr>
          <a:xfrm>
            <a:off x="8242300" y="6680200"/>
            <a:ext cx="4622800" cy="295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latin typeface="Monaco"/>
                <a:ea typeface="Monaco"/>
                <a:cs typeface="Monaco"/>
                <a:sym typeface="Monaco"/>
              </a:defRPr>
            </a:pPr>
            <a:r>
              <a:t>}</a:t>
            </a:r>
          </a:p>
        </p:txBody>
      </p:sp>
      <p:sp>
        <p:nvSpPr>
          <p:cNvPr id="298" name="Shape 298"/>
          <p:cNvSpPr/>
          <p:nvPr/>
        </p:nvSpPr>
        <p:spPr>
          <a:xfrm rot="8256153">
            <a:off x="8737602" y="4597400"/>
            <a:ext cx="1270001" cy="1270000"/>
          </a:xfrm>
          <a:prstGeom prst="rightArrow">
            <a:avLst>
              <a:gd name="adj1" fmla="val 35596"/>
              <a:gd name="adj2" fmla="val 39426"/>
            </a:avLst>
          </a:prstGeom>
          <a:solidFill>
            <a:srgbClr val="CBCBCB"/>
          </a:solidFill>
          <a:ln w="25400">
            <a:solidFill>
              <a:srgbClr val="000000"/>
            </a:solidFill>
            <a:miter lim="400000"/>
          </a:ln>
        </p:spPr>
        <p:txBody>
          <a:bodyPr lIns="50800" tIns="50800" rIns="50800" bIns="50800" anchor="ctr"/>
          <a:lstStyle/>
          <a:p>
            <a:pPr>
              <a:defRPr sz="3600"/>
            </a:pPr>
            <a:endParaRPr/>
          </a:p>
        </p:txBody>
      </p:sp>
      <p:sp>
        <p:nvSpPr>
          <p:cNvPr id="299" name="Shape 299"/>
          <p:cNvSpPr/>
          <p:nvPr/>
        </p:nvSpPr>
        <p:spPr>
          <a:xfrm>
            <a:off x="8128000" y="8978900"/>
            <a:ext cx="4864100" cy="279400"/>
          </a:xfrm>
          <a:prstGeom prst="roundRect">
            <a:avLst>
              <a:gd name="adj" fmla="val 50000"/>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a:spLocks noGrp="1"/>
          </p:cNvSpPr>
          <p:nvPr>
            <p:ph type="title"/>
          </p:nvPr>
        </p:nvSpPr>
        <p:spPr>
          <a:prstGeom prst="rect">
            <a:avLst/>
          </a:prstGeom>
        </p:spPr>
        <p:txBody>
          <a:bodyPr/>
          <a:lstStyle/>
          <a:p>
            <a:r>
              <a:t>Agenda</a:t>
            </a:r>
          </a:p>
        </p:txBody>
      </p:sp>
      <p:sp>
        <p:nvSpPr>
          <p:cNvPr id="302" name="Shape 302"/>
          <p:cNvSpPr>
            <a:spLocks noGrp="1"/>
          </p:cNvSpPr>
          <p:nvPr>
            <p:ph type="body" idx="1"/>
          </p:nvPr>
        </p:nvSpPr>
        <p:spPr>
          <a:xfrm>
            <a:off x="571500" y="2006600"/>
            <a:ext cx="11861800" cy="6565900"/>
          </a:xfrm>
          <a:prstGeom prst="rect">
            <a:avLst/>
          </a:prstGeom>
        </p:spPr>
        <p:txBody>
          <a:bodyPr/>
          <a:lstStyle/>
          <a:p>
            <a:pPr>
              <a:spcBef>
                <a:spcPts val="1500"/>
              </a:spcBef>
            </a:pPr>
            <a:r>
              <a:t>Box Model</a:t>
            </a:r>
          </a:p>
          <a:p>
            <a:pPr lvl="1">
              <a:spcBef>
                <a:spcPts val="1500"/>
              </a:spcBef>
            </a:pPr>
            <a:r>
              <a:t>Content, Padding, Border &amp; Margin </a:t>
            </a:r>
          </a:p>
          <a:p>
            <a:pPr lvl="1">
              <a:spcBef>
                <a:spcPts val="1500"/>
              </a:spcBef>
            </a:pPr>
            <a:r>
              <a:t>Background images</a:t>
            </a:r>
          </a:p>
          <a:p>
            <a:pPr lvl="1">
              <a:spcBef>
                <a:spcPts val="1500"/>
              </a:spcBef>
            </a:pPr>
            <a:r>
              <a:t>Border Styles, Width, Colour</a:t>
            </a:r>
          </a:p>
        </p:txBody>
      </p:sp>
      <p:sp>
        <p:nvSpPr>
          <p:cNvPr id="303" name="Shape 3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304" name="Shape 304"/>
          <p:cNvSpPr/>
          <p:nvPr/>
        </p:nvSpPr>
        <p:spPr>
          <a:xfrm>
            <a:off x="508000" y="3187700"/>
            <a:ext cx="7137400" cy="546100"/>
          </a:xfrm>
          <a:prstGeom prst="roundRect">
            <a:avLst>
              <a:gd name="adj" fmla="val 34884"/>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p:cNvSpPr>
          <p:nvPr>
            <p:ph type="title"/>
          </p:nvPr>
        </p:nvSpPr>
        <p:spPr>
          <a:prstGeom prst="rect">
            <a:avLst/>
          </a:prstGeom>
        </p:spPr>
        <p:txBody>
          <a:bodyPr/>
          <a:lstStyle/>
          <a:p>
            <a:r>
              <a:t>Add a Background Image</a:t>
            </a:r>
          </a:p>
        </p:txBody>
      </p:sp>
      <p:sp>
        <p:nvSpPr>
          <p:cNvPr id="307" name="Shape 307"/>
          <p:cNvSpPr>
            <a:spLocks noGrp="1"/>
          </p:cNvSpPr>
          <p:nvPr>
            <p:ph type="body" idx="1"/>
          </p:nvPr>
        </p:nvSpPr>
        <p:spPr>
          <a:prstGeom prst="rect">
            <a:avLst/>
          </a:prstGeom>
        </p:spPr>
        <p:txBody>
          <a:bodyPr/>
          <a:lstStyle/>
          <a:p>
            <a:r>
              <a:t>&lt;img&gt; and background images:</a:t>
            </a:r>
          </a:p>
          <a:p>
            <a:pPr lvl="1"/>
            <a:r>
              <a:t>An &lt;img&gt; element, on the other hand, is used to include an image that has a more substantial role in the page, like a photo or a logo  </a:t>
            </a:r>
          </a:p>
          <a:p>
            <a:pPr lvl="1"/>
            <a:r>
              <a:t>A background image is pure presentation, and the only reason you would use a background-image is to improve the attractiveness of an element.</a:t>
            </a:r>
          </a:p>
          <a:p>
            <a:r>
              <a:t>We could have just placed the image inside the paragraph, and we could probably get the same look and feel, but the guarantee star is pure decoration</a:t>
            </a:r>
          </a:p>
          <a:p>
            <a:r>
              <a:t>It has no real meaning on the page and it’s only meant to make the element look better. So, background-image makes more sense. </a:t>
            </a:r>
          </a:p>
        </p:txBody>
      </p:sp>
      <p:sp>
        <p:nvSpPr>
          <p:cNvPr id="308" name="Shape 30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309" name="Screen shot 2010-10-11 at 15.48.13.png"/>
          <p:cNvPicPr>
            <a:picLocks noChangeAspect="1"/>
          </p:cNvPicPr>
          <p:nvPr/>
        </p:nvPicPr>
        <p:blipFill>
          <a:blip r:embed="rId2"/>
          <a:stretch>
            <a:fillRect/>
          </a:stretch>
        </p:blipFill>
        <p:spPr>
          <a:xfrm>
            <a:off x="9931400" y="457200"/>
            <a:ext cx="1130300" cy="1130300"/>
          </a:xfrm>
          <a:prstGeom prst="rect">
            <a:avLst/>
          </a:prstGeom>
          <a:ln w="12700">
            <a:miter lim="400000"/>
          </a:ln>
        </p:spPr>
      </p:pic>
      <p:sp>
        <p:nvSpPr>
          <p:cNvPr id="310" name="Shape 310"/>
          <p:cNvSpPr/>
          <p:nvPr/>
        </p:nvSpPr>
        <p:spPr>
          <a:xfrm>
            <a:off x="9699003" y="1606830"/>
            <a:ext cx="1609345" cy="37437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lvl1pPr>
              <a:defRPr sz="1800"/>
            </a:lvl1pPr>
          </a:lstStyle>
          <a:p>
            <a:r>
              <a:t>Background.gif</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r>
              <a:t>Background Image</a:t>
            </a:r>
          </a:p>
        </p:txBody>
      </p:sp>
      <p:sp>
        <p:nvSpPr>
          <p:cNvPr id="313" name="Shape 313"/>
          <p:cNvSpPr>
            <a:spLocks noGrp="1"/>
          </p:cNvSpPr>
          <p:nvPr>
            <p:ph type="body" sz="half" idx="1"/>
          </p:nvPr>
        </p:nvSpPr>
        <p:spPr>
          <a:xfrm>
            <a:off x="266700" y="2184400"/>
            <a:ext cx="3975100" cy="7327900"/>
          </a:xfrm>
          <a:prstGeom prst="rect">
            <a:avLst/>
          </a:prstGeom>
        </p:spPr>
        <p:txBody>
          <a:bodyPr/>
          <a:lstStyle/>
          <a:p>
            <a:r>
              <a:t>Image sits on top of the background color.</a:t>
            </a:r>
          </a:p>
          <a:p>
            <a:r>
              <a:t>Because it has a transparent background, it lets the color show through </a:t>
            </a:r>
          </a:p>
          <a:p>
            <a:r>
              <a:t>The background images, like the background color, only show under the content area and padding, and not outside the border in the margin </a:t>
            </a:r>
          </a:p>
        </p:txBody>
      </p:sp>
      <p:sp>
        <p:nvSpPr>
          <p:cNvPr id="314" name="Shape 31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pic>
        <p:nvPicPr>
          <p:cNvPr id="315" name="Screen shot 2010-10-11 at 15.52.42.png"/>
          <p:cNvPicPr>
            <a:picLocks noChangeAspect="1"/>
          </p:cNvPicPr>
          <p:nvPr/>
        </p:nvPicPr>
        <p:blipFill>
          <a:blip r:embed="rId2"/>
          <a:stretch>
            <a:fillRect/>
          </a:stretch>
        </p:blipFill>
        <p:spPr>
          <a:xfrm>
            <a:off x="4330700" y="2286000"/>
            <a:ext cx="8343900" cy="6896100"/>
          </a:xfrm>
          <a:prstGeom prst="rect">
            <a:avLst/>
          </a:prstGeom>
          <a:ln w="12700">
            <a:solidFill>
              <a:srgbClr val="000000"/>
            </a:solidFill>
            <a:miter lim="400000"/>
          </a:ln>
        </p:spPr>
      </p:pic>
      <p:sp>
        <p:nvSpPr>
          <p:cNvPr id="316" name="Shape 316"/>
          <p:cNvSpPr/>
          <p:nvPr/>
        </p:nvSpPr>
        <p:spPr>
          <a:xfrm>
            <a:off x="5829300" y="177800"/>
            <a:ext cx="7123299" cy="3276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p>
          <a:p>
            <a:pPr algn="l" defTabSz="457200">
              <a:defRPr sz="1800">
                <a:solidFill>
                  <a:srgbClr val="392DE7"/>
                </a:solidFill>
                <a:latin typeface="Monaco"/>
                <a:ea typeface="Monaco"/>
                <a:cs typeface="Monaco"/>
                <a:sym typeface="Monaco"/>
              </a:defRPr>
            </a:pPr>
            <a:r>
              <a:rPr>
                <a:solidFill>
                  <a:srgbClr val="000000"/>
                </a:solidFill>
              </a:rPr>
              <a:t>}</a:t>
            </a:r>
          </a:p>
        </p:txBody>
      </p:sp>
      <p:sp>
        <p:nvSpPr>
          <p:cNvPr id="317" name="Shape 317"/>
          <p:cNvSpPr/>
          <p:nvPr/>
        </p:nvSpPr>
        <p:spPr>
          <a:xfrm>
            <a:off x="5651500" y="2743200"/>
            <a:ext cx="7277100" cy="381000"/>
          </a:xfrm>
          <a:prstGeom prst="roundRect">
            <a:avLst>
              <a:gd name="adj" fmla="val 50000"/>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p:cNvSpPr>
          <p:nvPr>
            <p:ph type="title"/>
          </p:nvPr>
        </p:nvSpPr>
        <p:spPr>
          <a:prstGeom prst="rect">
            <a:avLst/>
          </a:prstGeom>
        </p:spPr>
        <p:txBody>
          <a:bodyPr/>
          <a:lstStyle/>
          <a:p>
            <a:endParaRPr/>
          </a:p>
        </p:txBody>
      </p:sp>
      <p:sp>
        <p:nvSpPr>
          <p:cNvPr id="320" name="Shape 320"/>
          <p:cNvSpPr>
            <a:spLocks noGrp="1"/>
          </p:cNvSpPr>
          <p:nvPr>
            <p:ph type="body" sz="quarter" idx="1"/>
          </p:nvPr>
        </p:nvSpPr>
        <p:spPr>
          <a:xfrm>
            <a:off x="304800" y="1816100"/>
            <a:ext cx="3594100" cy="7035800"/>
          </a:xfrm>
          <a:prstGeom prst="rect">
            <a:avLst/>
          </a:prstGeom>
        </p:spPr>
        <p:txBody>
          <a:bodyPr/>
          <a:lstStyle/>
          <a:p>
            <a:r>
              <a:t>By default, background images are repeated. </a:t>
            </a:r>
          </a:p>
          <a:p>
            <a:r>
              <a:t>The no-repeat value for the background-repeat property turns this off, so we get just one image. </a:t>
            </a:r>
          </a:p>
          <a:p>
            <a:r>
              <a:t>By default, browsers position a background image in the top, left of the element </a:t>
            </a:r>
          </a:p>
        </p:txBody>
      </p:sp>
      <p:sp>
        <p:nvSpPr>
          <p:cNvPr id="321" name="Shape 32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pic>
        <p:nvPicPr>
          <p:cNvPr id="322" name="Screen shot 2010-10-11 at 15.56.15.png"/>
          <p:cNvPicPr>
            <a:picLocks noChangeAspect="1"/>
          </p:cNvPicPr>
          <p:nvPr/>
        </p:nvPicPr>
        <p:blipFill>
          <a:blip r:embed="rId2"/>
          <a:stretch>
            <a:fillRect/>
          </a:stretch>
        </p:blipFill>
        <p:spPr>
          <a:xfrm>
            <a:off x="4178300" y="292100"/>
            <a:ext cx="8394700" cy="7023100"/>
          </a:xfrm>
          <a:prstGeom prst="rect">
            <a:avLst/>
          </a:prstGeom>
          <a:ln w="12700">
            <a:solidFill>
              <a:srgbClr val="000000"/>
            </a:solidFill>
            <a:miter lim="400000"/>
          </a:ln>
        </p:spPr>
      </p:pic>
      <p:sp>
        <p:nvSpPr>
          <p:cNvPr id="323" name="Shape 323"/>
          <p:cNvSpPr/>
          <p:nvPr/>
        </p:nvSpPr>
        <p:spPr>
          <a:xfrm>
            <a:off x="5943600" y="5702300"/>
            <a:ext cx="7123299" cy="391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24" name="Shape 324"/>
          <p:cNvSpPr/>
          <p:nvPr/>
        </p:nvSpPr>
        <p:spPr>
          <a:xfrm>
            <a:off x="5816600" y="8674100"/>
            <a:ext cx="7150100" cy="546100"/>
          </a:xfrm>
          <a:prstGeom prst="roundRect">
            <a:avLst>
              <a:gd name="adj" fmla="val 34884"/>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p:cNvSpPr>
          <p:nvPr>
            <p:ph type="title"/>
          </p:nvPr>
        </p:nvSpPr>
        <p:spPr>
          <a:xfrm>
            <a:off x="0" y="190500"/>
            <a:ext cx="11861800" cy="1397000"/>
          </a:xfrm>
          <a:prstGeom prst="rect">
            <a:avLst/>
          </a:prstGeom>
        </p:spPr>
        <p:txBody>
          <a:bodyPr/>
          <a:lstStyle/>
          <a:p>
            <a:r>
              <a:t>More Padding</a:t>
            </a:r>
          </a:p>
        </p:txBody>
      </p:sp>
      <p:sp>
        <p:nvSpPr>
          <p:cNvPr id="327" name="Shape 327"/>
          <p:cNvSpPr>
            <a:spLocks noGrp="1"/>
          </p:cNvSpPr>
          <p:nvPr>
            <p:ph type="body" sz="quarter" idx="1"/>
          </p:nvPr>
        </p:nvSpPr>
        <p:spPr>
          <a:xfrm>
            <a:off x="215900" y="2044700"/>
            <a:ext cx="3162300" cy="4826000"/>
          </a:xfrm>
          <a:prstGeom prst="rect">
            <a:avLst/>
          </a:prstGeom>
        </p:spPr>
        <p:txBody>
          <a:bodyPr/>
          <a:lstStyle/>
          <a:p>
            <a:pPr>
              <a:spcBef>
                <a:spcPts val="1800"/>
              </a:spcBef>
            </a:pPr>
            <a:r>
              <a:t>For padding, margins, and even borders, CSS has a property for every direction: top, right, bottom, and left. </a:t>
            </a:r>
          </a:p>
          <a:p>
            <a:pPr>
              <a:spcBef>
                <a:spcPts val="1800"/>
              </a:spcBef>
            </a:pPr>
            <a:r>
              <a:t>To add padding on the left side, use the padding-left property </a:t>
            </a:r>
          </a:p>
        </p:txBody>
      </p:sp>
      <p:sp>
        <p:nvSpPr>
          <p:cNvPr id="328" name="Shape 32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pic>
        <p:nvPicPr>
          <p:cNvPr id="329" name="Screen shot 2010-10-11 at 16.02.13.png"/>
          <p:cNvPicPr>
            <a:picLocks noChangeAspect="1"/>
          </p:cNvPicPr>
          <p:nvPr/>
        </p:nvPicPr>
        <p:blipFill>
          <a:blip r:embed="rId2"/>
          <a:stretch>
            <a:fillRect/>
          </a:stretch>
        </p:blipFill>
        <p:spPr>
          <a:xfrm>
            <a:off x="3454400" y="152400"/>
            <a:ext cx="8394700" cy="7226300"/>
          </a:xfrm>
          <a:prstGeom prst="rect">
            <a:avLst/>
          </a:prstGeom>
          <a:ln w="12700">
            <a:solidFill>
              <a:srgbClr val="000000"/>
            </a:solidFill>
            <a:miter lim="400000"/>
          </a:ln>
        </p:spPr>
      </p:pic>
      <p:sp>
        <p:nvSpPr>
          <p:cNvPr id="330" name="Shape 330"/>
          <p:cNvSpPr/>
          <p:nvPr/>
        </p:nvSpPr>
        <p:spPr>
          <a:xfrm>
            <a:off x="5905500" y="5499100"/>
            <a:ext cx="7123299" cy="42291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932192"/>
                </a:solidFill>
                <a:latin typeface="Monaco"/>
                <a:ea typeface="Monaco"/>
                <a:cs typeface="Monaco"/>
                <a:sym typeface="Monaco"/>
              </a:defRPr>
            </a:pPr>
            <a:r>
              <a:rPr>
                <a:solidFill>
                  <a:srgbClr val="000000"/>
                </a:solidFill>
              </a:rPr>
              <a:t>    </a:t>
            </a:r>
            <a:r>
              <a:t>padding-left</a:t>
            </a:r>
            <a:r>
              <a:rPr>
                <a:solidFill>
                  <a:srgbClr val="000000"/>
                </a:solidFill>
              </a:rPr>
              <a:t>:      </a:t>
            </a:r>
            <a:r>
              <a:rPr>
                <a:solidFill>
                  <a:srgbClr val="392DE7"/>
                </a:solidFill>
              </a:rPr>
              <a:t>80px</a:t>
            </a:r>
            <a:r>
              <a:rPr>
                <a:solidFill>
                  <a:srgbClr val="000000"/>
                </a:solidFill>
              </a:rP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31" name="Shape 331"/>
          <p:cNvSpPr/>
          <p:nvPr/>
        </p:nvSpPr>
        <p:spPr>
          <a:xfrm>
            <a:off x="5791200" y="7493000"/>
            <a:ext cx="7162800" cy="660400"/>
          </a:xfrm>
          <a:prstGeom prst="roundRect">
            <a:avLst>
              <a:gd name="adj" fmla="val 28846"/>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p>
            <a:r>
              <a:t>More Margins</a:t>
            </a:r>
          </a:p>
        </p:txBody>
      </p:sp>
      <p:sp>
        <p:nvSpPr>
          <p:cNvPr id="334" name="Shape 334"/>
          <p:cNvSpPr>
            <a:spLocks noGrp="1"/>
          </p:cNvSpPr>
          <p:nvPr>
            <p:ph type="body" idx="1"/>
          </p:nvPr>
        </p:nvSpPr>
        <p:spPr>
          <a:prstGeom prst="rect">
            <a:avLst/>
          </a:prstGeom>
        </p:spPr>
        <p:txBody>
          <a:bodyPr/>
          <a:lstStyle/>
          <a:p>
            <a:endParaRPr/>
          </a:p>
        </p:txBody>
      </p:sp>
      <p:sp>
        <p:nvSpPr>
          <p:cNvPr id="335" name="Shape 33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pic>
        <p:nvPicPr>
          <p:cNvPr id="336" name="Screen shot 2010-10-11 at 16.11.27.png"/>
          <p:cNvPicPr>
            <a:picLocks noChangeAspect="1"/>
          </p:cNvPicPr>
          <p:nvPr/>
        </p:nvPicPr>
        <p:blipFill>
          <a:blip r:embed="rId2"/>
          <a:stretch>
            <a:fillRect/>
          </a:stretch>
        </p:blipFill>
        <p:spPr>
          <a:xfrm>
            <a:off x="5181600" y="152400"/>
            <a:ext cx="8318500" cy="8432800"/>
          </a:xfrm>
          <a:prstGeom prst="rect">
            <a:avLst/>
          </a:prstGeom>
          <a:ln w="12700">
            <a:solidFill>
              <a:srgbClr val="000000"/>
            </a:solidFill>
            <a:miter lim="400000"/>
          </a:ln>
        </p:spPr>
      </p:pic>
      <p:sp>
        <p:nvSpPr>
          <p:cNvPr id="337" name="Shape 337"/>
          <p:cNvSpPr/>
          <p:nvPr/>
        </p:nvSpPr>
        <p:spPr>
          <a:xfrm>
            <a:off x="215900" y="5041900"/>
            <a:ext cx="7123299" cy="4546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932192"/>
                </a:solidFill>
                <a:latin typeface="Monaco"/>
                <a:ea typeface="Monaco"/>
                <a:cs typeface="Monaco"/>
                <a:sym typeface="Monaco"/>
              </a:defRPr>
            </a:pPr>
            <a:r>
              <a:rPr>
                <a:solidFill>
                  <a:srgbClr val="000000"/>
                </a:solidFill>
              </a:rPr>
              <a:t>    </a:t>
            </a:r>
            <a:r>
              <a:t>padding-left</a:t>
            </a:r>
            <a:r>
              <a:rPr>
                <a:solidFill>
                  <a:srgbClr val="000000"/>
                </a:solidFill>
              </a:rPr>
              <a:t>:      </a:t>
            </a:r>
            <a:r>
              <a:rPr>
                <a:solidFill>
                  <a:srgbClr val="392DE7"/>
                </a:solidFill>
              </a:rPr>
              <a:t>80px</a:t>
            </a:r>
            <a:r>
              <a:rPr>
                <a:solidFill>
                  <a:srgbClr val="000000"/>
                </a:solidFill>
              </a:rPr>
              <a:t>;</a:t>
            </a:r>
          </a:p>
          <a:p>
            <a:pPr algn="l" defTabSz="457200">
              <a:defRPr sz="1800">
                <a:latin typeface="Monaco"/>
                <a:ea typeface="Monaco"/>
                <a:cs typeface="Monaco"/>
                <a:sym typeface="Monaco"/>
              </a:defRPr>
            </a:pPr>
            <a:r>
              <a:t>  </a:t>
            </a:r>
            <a:r>
              <a:rPr>
                <a:solidFill>
                  <a:srgbClr val="932192"/>
                </a:solidFill>
              </a:rPr>
              <a:t>margin</a:t>
            </a:r>
            <a:r>
              <a:t>:              </a:t>
            </a:r>
            <a:r>
              <a:rPr>
                <a:solidFill>
                  <a:srgbClr val="392DE7"/>
                </a:solidFill>
              </a:rPr>
              <a:t>30px</a:t>
            </a:r>
            <a:r>
              <a:t>;</a:t>
            </a:r>
          </a:p>
          <a:p>
            <a:pPr algn="l" defTabSz="457200">
              <a:defRPr sz="1800">
                <a:solidFill>
                  <a:srgbClr val="932192"/>
                </a:solidFill>
                <a:latin typeface="Monaco"/>
                <a:ea typeface="Monaco"/>
                <a:cs typeface="Monaco"/>
                <a:sym typeface="Monaco"/>
              </a:defRPr>
            </a:pPr>
            <a:r>
              <a:rPr>
                <a:solidFill>
                  <a:srgbClr val="000000"/>
                </a:solidFill>
              </a:rPr>
              <a:t>    </a:t>
            </a:r>
            <a:r>
              <a:t>margin-right</a:t>
            </a:r>
            <a:r>
              <a:rPr>
                <a:solidFill>
                  <a:srgbClr val="000000"/>
                </a:solidFill>
              </a:rPr>
              <a:t>:      </a:t>
            </a:r>
            <a:r>
              <a:rPr>
                <a:solidFill>
                  <a:srgbClr val="392DE7"/>
                </a:solidFill>
              </a:rPr>
              <a:t>250px</a:t>
            </a:r>
            <a:r>
              <a:rPr>
                <a:solidFill>
                  <a:srgbClr val="000000"/>
                </a:solidFill>
              </a:rPr>
              <a:t>;</a:t>
            </a:r>
          </a:p>
          <a:p>
            <a:pPr algn="l" defTabSz="457200">
              <a:defRPr sz="1800">
                <a:solidFill>
                  <a:srgbClr val="392DE7"/>
                </a:solidFill>
                <a:latin typeface="Monaco"/>
                <a:ea typeface="Monaco"/>
                <a:cs typeface="Monaco"/>
                <a:sym typeface="Monaco"/>
              </a:defRPr>
            </a:pPr>
            <a:r>
              <a:rPr>
                <a:solidFill>
                  <a:srgbClr val="000000"/>
                </a:solidFill>
              </a:rPr>
              <a:t>  </a:t>
            </a:r>
            <a:r>
              <a:rPr>
                <a:solidFill>
                  <a:srgbClr val="932192"/>
                </a:solidFill>
              </a:rPr>
              <a:t>background-image</a:t>
            </a:r>
            <a:r>
              <a:rPr>
                <a:solidFill>
                  <a:srgbClr val="000000"/>
                </a:solidFill>
              </a:rPr>
              <a:t>:    </a:t>
            </a:r>
            <a:r>
              <a:t>url(images/background.gif)</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background-repeat</a:t>
            </a:r>
            <a:r>
              <a:rPr>
                <a:solidFill>
                  <a:srgbClr val="000000"/>
                </a:solidFill>
              </a:rPr>
              <a:t>:   </a:t>
            </a:r>
            <a:r>
              <a:rPr>
                <a:solidFill>
                  <a:srgbClr val="392DE7"/>
                </a:solidFill>
              </a:rPr>
              <a:t>no-repeat</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background-position</a:t>
            </a:r>
            <a:r>
              <a:rPr>
                <a:solidFill>
                  <a:srgbClr val="000000"/>
                </a:solidFill>
              </a:rPr>
              <a:t>: </a:t>
            </a:r>
            <a:r>
              <a:rPr>
                <a:solidFill>
                  <a:srgbClr val="392DE7"/>
                </a:solidFill>
              </a:rPr>
              <a:t>top</a:t>
            </a:r>
            <a:r>
              <a:rPr>
                <a:solidFill>
                  <a:srgbClr val="000000"/>
                </a:solidFill>
              </a:rPr>
              <a:t> </a:t>
            </a:r>
            <a:r>
              <a:rPr>
                <a:solidFill>
                  <a:srgbClr val="392DE7"/>
                </a:solidFill>
              </a:rPr>
              <a:t>left</a:t>
            </a:r>
          </a:p>
          <a:p>
            <a:pPr algn="l" defTabSz="457200">
              <a:defRPr sz="1800">
                <a:solidFill>
                  <a:srgbClr val="932192"/>
                </a:solidFill>
                <a:latin typeface="Monaco"/>
                <a:ea typeface="Monaco"/>
                <a:cs typeface="Monaco"/>
                <a:sym typeface="Monaco"/>
              </a:defRPr>
            </a:pPr>
            <a:r>
              <a:rPr>
                <a:solidFill>
                  <a:srgbClr val="392DE7"/>
                </a:solidFill>
              </a:rPr>
              <a:t>}</a:t>
            </a:r>
          </a:p>
        </p:txBody>
      </p:sp>
      <p:sp>
        <p:nvSpPr>
          <p:cNvPr id="338" name="Shape 338"/>
          <p:cNvSpPr/>
          <p:nvPr/>
        </p:nvSpPr>
        <p:spPr>
          <a:xfrm>
            <a:off x="12700" y="7683500"/>
            <a:ext cx="7264400" cy="571500"/>
          </a:xfrm>
          <a:prstGeom prst="roundRect">
            <a:avLst>
              <a:gd name="adj" fmla="val 33333"/>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Shape 340"/>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atin typeface="+mj-lt"/>
                <a:ea typeface="+mj-ea"/>
                <a:cs typeface="+mj-cs"/>
                <a:sym typeface="Helvetica Neue"/>
              </a:defRPr>
            </a:lvl1pPr>
          </a:lstStyle>
          <a:p>
            <a:pPr>
              <a:defRPr sz="1800"/>
            </a:pPr>
            <a:r>
              <a:rPr sz="1400"/>
              <a:t>36</a:t>
            </a:r>
          </a:p>
        </p:txBody>
      </p:sp>
      <p:sp>
        <p:nvSpPr>
          <p:cNvPr id="341" name="Shape 341"/>
          <p:cNvSpPr>
            <a:spLocks noGrp="1"/>
          </p:cNvSpPr>
          <p:nvPr>
            <p:ph type="title" idx="4294967295"/>
          </p:nvPr>
        </p:nvSpPr>
        <p:spPr>
          <a:prstGeom prst="rect">
            <a:avLst/>
          </a:prstGeom>
        </p:spPr>
        <p:txBody>
          <a:bodyPr>
            <a:normAutofit/>
          </a:bodyPr>
          <a:lstStyle>
            <a:lvl1pPr defTabSz="914400"/>
          </a:lstStyle>
          <a:p>
            <a:r>
              <a:t>Using DIVs to define sections</a:t>
            </a:r>
          </a:p>
        </p:txBody>
      </p:sp>
      <p:sp>
        <p:nvSpPr>
          <p:cNvPr id="342" name="Shape 342"/>
          <p:cNvSpPr>
            <a:spLocks noGrp="1"/>
          </p:cNvSpPr>
          <p:nvPr>
            <p:ph type="body" idx="4294967295"/>
          </p:nvPr>
        </p:nvSpPr>
        <p:spPr>
          <a:prstGeom prst="rect">
            <a:avLst/>
          </a:prstGeom>
        </p:spPr>
        <p:txBody>
          <a:bodyPr>
            <a:normAutofit/>
          </a:bodyPr>
          <a:lstStyle/>
          <a:p>
            <a:pPr defTabSz="914400">
              <a:buClr>
                <a:srgbClr val="000000"/>
              </a:buClr>
              <a:buFont typeface="Helvetica Neue"/>
            </a:pPr>
            <a:r>
              <a:t>While we have used the box model to specify space within (i.e., padding) and outside (i.e., margin) the border of an element, it can also be employed to specify the position of portions of text on the page</a:t>
            </a:r>
          </a:p>
          <a:p>
            <a:pPr defTabSz="914400">
              <a:buClr>
                <a:srgbClr val="000000"/>
              </a:buClr>
              <a:buFont typeface="Helvetica Neue"/>
            </a:pPr>
            <a:r>
              <a:t>We could, for example, add content related to new releases on the right hand-side and the main content on the left-hand side as illustrated in the next diagram, using a two-column layout</a:t>
            </a:r>
          </a:p>
        </p:txBody>
      </p:sp>
      <p:sp>
        <p:nvSpPr>
          <p:cNvPr id="343" name="Shape 343"/>
          <p:cNvSpPr/>
          <p:nvPr/>
        </p:nvSpPr>
        <p:spPr>
          <a:xfrm>
            <a:off x="3046412" y="6461125"/>
            <a:ext cx="3311526" cy="1655763"/>
          </a:xfrm>
          <a:prstGeom prst="rect">
            <a:avLst/>
          </a:prstGeom>
          <a:ln w="25400">
            <a:solidFill>
              <a:srgbClr val="000000"/>
            </a:solidFill>
          </a:ln>
        </p:spPr>
        <p:txBody>
          <a:bodyPr lIns="45719" rIns="45719"/>
          <a:lstStyle/>
          <a:p>
            <a:pPr algn="l" defTabSz="457200">
              <a:defRPr sz="1800">
                <a:latin typeface="+mj-lt"/>
                <a:ea typeface="+mj-ea"/>
                <a:cs typeface="+mj-cs"/>
                <a:sym typeface="Helvetica Neue"/>
              </a:defRPr>
            </a:pPr>
            <a:endParaRPr/>
          </a:p>
        </p:txBody>
      </p:sp>
      <p:grpSp>
        <p:nvGrpSpPr>
          <p:cNvPr id="346" name="Group 346"/>
          <p:cNvGrpSpPr/>
          <p:nvPr/>
        </p:nvGrpSpPr>
        <p:grpSpPr>
          <a:xfrm>
            <a:off x="6815137" y="5813424"/>
            <a:ext cx="2665413" cy="2663826"/>
            <a:chOff x="0" y="0"/>
            <a:chExt cx="2665412" cy="2663825"/>
          </a:xfrm>
        </p:grpSpPr>
        <p:sp>
          <p:nvSpPr>
            <p:cNvPr id="344" name="Shape 344"/>
            <p:cNvSpPr/>
            <p:nvPr/>
          </p:nvSpPr>
          <p:spPr>
            <a:xfrm>
              <a:off x="0" y="0"/>
              <a:ext cx="2665413" cy="2663825"/>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algn="l" defTabSz="457200">
                <a:defRPr sz="3000">
                  <a:latin typeface="+mj-lt"/>
                  <a:ea typeface="+mj-ea"/>
                  <a:cs typeface="+mj-cs"/>
                  <a:sym typeface="Helvetica Neue"/>
                </a:defRPr>
              </a:pPr>
              <a:endParaRPr/>
            </a:p>
          </p:txBody>
        </p:sp>
        <p:sp>
          <p:nvSpPr>
            <p:cNvPr id="345" name="Shape 345"/>
            <p:cNvSpPr/>
            <p:nvPr/>
          </p:nvSpPr>
          <p:spPr>
            <a:xfrm>
              <a:off x="0" y="0"/>
              <a:ext cx="2665413" cy="5379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a:defRPr sz="1800"/>
              </a:pPr>
              <a:r>
                <a:rPr sz="3000"/>
                <a:t>Releases</a:t>
              </a:r>
            </a:p>
          </p:txBody>
        </p:sp>
      </p:grpSp>
      <p:grpSp>
        <p:nvGrpSpPr>
          <p:cNvPr id="349" name="Group 349"/>
          <p:cNvGrpSpPr/>
          <p:nvPr/>
        </p:nvGrpSpPr>
        <p:grpSpPr>
          <a:xfrm>
            <a:off x="3046412" y="5813424"/>
            <a:ext cx="3311526" cy="2663826"/>
            <a:chOff x="0" y="0"/>
            <a:chExt cx="3311525" cy="2663825"/>
          </a:xfrm>
        </p:grpSpPr>
        <p:sp>
          <p:nvSpPr>
            <p:cNvPr id="347" name="Shape 347"/>
            <p:cNvSpPr/>
            <p:nvPr/>
          </p:nvSpPr>
          <p:spPr>
            <a:xfrm>
              <a:off x="0" y="0"/>
              <a:ext cx="3311525" cy="2663825"/>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algn="l" defTabSz="457200">
                <a:defRPr sz="3000">
                  <a:latin typeface="+mj-lt"/>
                  <a:ea typeface="+mj-ea"/>
                  <a:cs typeface="+mj-cs"/>
                  <a:sym typeface="Helvetica Neue"/>
                </a:defRPr>
              </a:pPr>
              <a:endParaRPr/>
            </a:p>
          </p:txBody>
        </p:sp>
        <p:sp>
          <p:nvSpPr>
            <p:cNvPr id="348" name="Shape 348"/>
            <p:cNvSpPr/>
            <p:nvPr/>
          </p:nvSpPr>
          <p:spPr>
            <a:xfrm>
              <a:off x="0" y="0"/>
              <a:ext cx="3311525" cy="5379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l" defTabSz="457200">
                <a:defRPr sz="3000">
                  <a:latin typeface="+mj-lt"/>
                  <a:ea typeface="+mj-ea"/>
                  <a:cs typeface="+mj-cs"/>
                  <a:sym typeface="Helvetica Neue"/>
                </a:defRPr>
              </a:lvl1pPr>
            </a:lstStyle>
            <a:p>
              <a:pPr>
                <a:defRPr sz="1800"/>
              </a:pPr>
              <a:r>
                <a:rPr sz="3000"/>
                <a:t>Main content</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p:nvPr/>
        </p:nvSpPr>
        <p:spPr>
          <a:xfrm>
            <a:off x="12277496" y="9194800"/>
            <a:ext cx="301854" cy="289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r" defTabSz="457200">
              <a:defRPr sz="1400">
                <a:latin typeface="+mj-lt"/>
                <a:ea typeface="+mj-ea"/>
                <a:cs typeface="+mj-cs"/>
                <a:sym typeface="Helvetica Neue"/>
              </a:defRPr>
            </a:lvl1pPr>
          </a:lstStyle>
          <a:p>
            <a:pPr>
              <a:defRPr sz="1800"/>
            </a:pPr>
            <a:r>
              <a:rPr sz="1400"/>
              <a:t>37</a:t>
            </a:r>
          </a:p>
        </p:txBody>
      </p:sp>
      <p:sp>
        <p:nvSpPr>
          <p:cNvPr id="352" name="Shape 352"/>
          <p:cNvSpPr>
            <a:spLocks noGrp="1"/>
          </p:cNvSpPr>
          <p:nvPr>
            <p:ph type="title" idx="4294967295"/>
          </p:nvPr>
        </p:nvSpPr>
        <p:spPr>
          <a:prstGeom prst="rect">
            <a:avLst/>
          </a:prstGeom>
        </p:spPr>
        <p:txBody>
          <a:bodyPr>
            <a:normAutofit/>
          </a:bodyPr>
          <a:lstStyle>
            <a:lvl1pPr defTabSz="914400"/>
          </a:lstStyle>
          <a:p>
            <a:r>
              <a:t>Using Divs to define Regions of a Page</a:t>
            </a:r>
          </a:p>
        </p:txBody>
      </p:sp>
      <p:sp>
        <p:nvSpPr>
          <p:cNvPr id="353" name="Shape 353"/>
          <p:cNvSpPr>
            <a:spLocks noGrp="1"/>
          </p:cNvSpPr>
          <p:nvPr>
            <p:ph type="body" sz="half" idx="4294967295"/>
          </p:nvPr>
        </p:nvSpPr>
        <p:spPr>
          <a:xfrm>
            <a:off x="571500" y="2324100"/>
            <a:ext cx="11580367" cy="3876775"/>
          </a:xfrm>
          <a:prstGeom prst="rect">
            <a:avLst/>
          </a:prstGeom>
        </p:spPr>
        <p:txBody>
          <a:bodyPr>
            <a:normAutofit/>
          </a:bodyPr>
          <a:lstStyle/>
          <a:p>
            <a:pPr marL="0" indent="0" defTabSz="822959">
              <a:spcBef>
                <a:spcPts val="4300"/>
              </a:spcBef>
              <a:buSzTx/>
              <a:buNone/>
              <a:defRPr sz="2340"/>
            </a:pPr>
            <a:r>
              <a:t>To achieve this we could do the following:</a:t>
            </a:r>
          </a:p>
          <a:p>
            <a:pPr marL="0" indent="0" defTabSz="822959">
              <a:spcBef>
                <a:spcPts val="4300"/>
              </a:spcBef>
              <a:buClr>
                <a:srgbClr val="000000"/>
              </a:buClr>
              <a:buFont typeface="Helvetica Neue"/>
              <a:defRPr sz="2340"/>
            </a:pPr>
            <a:r>
              <a:t>Use DIV elements as containers, one for the main content and one for the left content</a:t>
            </a:r>
          </a:p>
          <a:p>
            <a:pPr marL="0" indent="0" defTabSz="822959">
              <a:spcBef>
                <a:spcPts val="4300"/>
              </a:spcBef>
              <a:buClr>
                <a:srgbClr val="000000"/>
              </a:buClr>
              <a:buFont typeface="Helvetica Neue"/>
              <a:defRPr sz="2340"/>
            </a:pPr>
            <a:r>
              <a:t>Allocate an ID to each of these divs</a:t>
            </a:r>
          </a:p>
          <a:p>
            <a:pPr marL="0" indent="0" defTabSz="822959">
              <a:spcBef>
                <a:spcPts val="4300"/>
              </a:spcBef>
              <a:buClr>
                <a:srgbClr val="000000"/>
              </a:buClr>
              <a:buFont typeface="Helvetica Neue"/>
              <a:defRPr sz="2340"/>
            </a:pPr>
            <a:r>
              <a:t>Create CSS rules for each DIVs so that they are floating to the left and right of the page, respectively</a:t>
            </a:r>
          </a:p>
        </p:txBody>
      </p:sp>
      <p:grpSp>
        <p:nvGrpSpPr>
          <p:cNvPr id="356" name="Group 356"/>
          <p:cNvGrpSpPr/>
          <p:nvPr/>
        </p:nvGrpSpPr>
        <p:grpSpPr>
          <a:xfrm>
            <a:off x="4924425" y="6456362"/>
            <a:ext cx="2663825" cy="2665413"/>
            <a:chOff x="0" y="0"/>
            <a:chExt cx="2663825" cy="2665412"/>
          </a:xfrm>
        </p:grpSpPr>
        <p:sp>
          <p:nvSpPr>
            <p:cNvPr id="354" name="Shape 354"/>
            <p:cNvSpPr/>
            <p:nvPr/>
          </p:nvSpPr>
          <p:spPr>
            <a:xfrm>
              <a:off x="0" y="0"/>
              <a:ext cx="2663825" cy="2665413"/>
            </a:xfrm>
            <a:prstGeom prst="rect">
              <a:avLst/>
            </a:prstGeom>
            <a:solidFill>
              <a:srgbClr val="A3A3E0"/>
            </a:solidFill>
            <a:ln w="25400" cap="flat">
              <a:solidFill>
                <a:srgbClr val="000000"/>
              </a:solidFill>
              <a:prstDash val="solid"/>
              <a:round/>
            </a:ln>
            <a:effectLst/>
          </p:spPr>
          <p:txBody>
            <a:bodyPr wrap="square" lIns="45719" tIns="45719" rIns="45719" bIns="45719" numCol="1" anchor="t">
              <a:noAutofit/>
            </a:bodyPr>
            <a:lstStyle/>
            <a:p>
              <a:pPr algn="l" defTabSz="457200">
                <a:defRPr sz="2000">
                  <a:latin typeface="+mj-lt"/>
                  <a:ea typeface="+mj-ea"/>
                  <a:cs typeface="+mj-cs"/>
                  <a:sym typeface="Helvetica Neue"/>
                </a:defRPr>
              </a:pPr>
              <a:endParaRPr/>
            </a:p>
          </p:txBody>
        </p:sp>
        <p:sp>
          <p:nvSpPr>
            <p:cNvPr id="355" name="Shape 355"/>
            <p:cNvSpPr/>
            <p:nvPr/>
          </p:nvSpPr>
          <p:spPr>
            <a:xfrm>
              <a:off x="0" y="0"/>
              <a:ext cx="2663825" cy="1608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l" defTabSz="457200">
                <a:defRPr sz="1800">
                  <a:latin typeface="+mj-lt"/>
                  <a:ea typeface="+mj-ea"/>
                  <a:cs typeface="+mj-cs"/>
                  <a:sym typeface="Helvetica Neue"/>
                </a:defRPr>
              </a:pPr>
              <a:r>
                <a:rPr sz="2000"/>
                <a:t>&lt;div id = releases&gt;</a:t>
              </a:r>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a:t>
              </a:r>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&lt;/div&gt;</a:t>
              </a:r>
            </a:p>
          </p:txBody>
        </p:sp>
      </p:grpSp>
      <p:grpSp>
        <p:nvGrpSpPr>
          <p:cNvPr id="359" name="Group 359"/>
          <p:cNvGrpSpPr/>
          <p:nvPr/>
        </p:nvGrpSpPr>
        <p:grpSpPr>
          <a:xfrm>
            <a:off x="1482725" y="6456362"/>
            <a:ext cx="3313113" cy="2665413"/>
            <a:chOff x="0" y="0"/>
            <a:chExt cx="3313112" cy="2665412"/>
          </a:xfrm>
        </p:grpSpPr>
        <p:sp>
          <p:nvSpPr>
            <p:cNvPr id="357" name="Shape 357"/>
            <p:cNvSpPr/>
            <p:nvPr/>
          </p:nvSpPr>
          <p:spPr>
            <a:xfrm>
              <a:off x="0" y="0"/>
              <a:ext cx="3313113" cy="2665413"/>
            </a:xfrm>
            <a:prstGeom prst="rect">
              <a:avLst/>
            </a:prstGeom>
            <a:solidFill>
              <a:srgbClr val="BFBFBF"/>
            </a:solidFill>
            <a:ln w="25400" cap="flat">
              <a:solidFill>
                <a:srgbClr val="000000"/>
              </a:solidFill>
              <a:prstDash val="solid"/>
              <a:round/>
            </a:ln>
            <a:effectLst/>
          </p:spPr>
          <p:txBody>
            <a:bodyPr wrap="square" lIns="45719" tIns="45719" rIns="45719" bIns="45719" numCol="1" anchor="t">
              <a:noAutofit/>
            </a:bodyPr>
            <a:lstStyle/>
            <a:p>
              <a:pPr algn="l" defTabSz="457200">
                <a:defRPr sz="2000">
                  <a:latin typeface="+mj-lt"/>
                  <a:ea typeface="+mj-ea"/>
                  <a:cs typeface="+mj-cs"/>
                  <a:sym typeface="Helvetica Neue"/>
                </a:defRPr>
              </a:pPr>
              <a:endParaRPr/>
            </a:p>
          </p:txBody>
        </p:sp>
        <p:sp>
          <p:nvSpPr>
            <p:cNvPr id="358" name="Shape 358"/>
            <p:cNvSpPr/>
            <p:nvPr/>
          </p:nvSpPr>
          <p:spPr>
            <a:xfrm>
              <a:off x="0" y="0"/>
              <a:ext cx="3313113" cy="1608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l" defTabSz="457200">
                <a:defRPr sz="1800">
                  <a:latin typeface="+mj-lt"/>
                  <a:ea typeface="+mj-ea"/>
                  <a:cs typeface="+mj-cs"/>
                  <a:sym typeface="Helvetica Neue"/>
                </a:defRPr>
              </a:pPr>
              <a:r>
                <a:rPr sz="2000"/>
                <a:t>&lt;div id = maincontent&gt;</a:t>
              </a:r>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a:t>
              </a:r>
            </a:p>
            <a:p>
              <a:pPr algn="l" defTabSz="457200">
                <a:defRPr sz="1800">
                  <a:latin typeface="+mj-lt"/>
                  <a:ea typeface="+mj-ea"/>
                  <a:cs typeface="+mj-cs"/>
                  <a:sym typeface="Helvetica Neue"/>
                </a:defRPr>
              </a:pPr>
              <a:endParaRPr sz="2000"/>
            </a:p>
            <a:p>
              <a:pPr algn="l" defTabSz="457200">
                <a:defRPr sz="1800">
                  <a:latin typeface="+mj-lt"/>
                  <a:ea typeface="+mj-ea"/>
                  <a:cs typeface="+mj-cs"/>
                  <a:sym typeface="Helvetica Neue"/>
                </a:defRPr>
              </a:pPr>
              <a:r>
                <a:rPr sz="2000"/>
                <a:t>&lt;/div&gt;</a:t>
              </a:r>
            </a:p>
          </p:txBody>
        </p:sp>
      </p:grpSp>
      <p:sp>
        <p:nvSpPr>
          <p:cNvPr id="360" name="Shape 360"/>
          <p:cNvSpPr/>
          <p:nvPr/>
        </p:nvSpPr>
        <p:spPr>
          <a:xfrm>
            <a:off x="9926339" y="5745162"/>
            <a:ext cx="2822700" cy="3670301"/>
          </a:xfrm>
          <a:prstGeom prst="rect">
            <a:avLst/>
          </a:prstGeom>
          <a:solidFill>
            <a:srgbClr val="FFFFFF"/>
          </a:solidFill>
          <a:ln w="12700">
            <a:solidFill>
              <a:srgbClr val="000000"/>
            </a:solidFill>
          </a:ln>
          <a:extLst>
            <a:ext uri="{C572A759-6A51-4108-AA02-DFA0A04FC94B}">
              <ma14:wrappingTextBoxFlag xmlns:ma14="http://schemas.microsoft.com/office/mac/drawingml/2011/main" xmlns="" val="1"/>
            </a:ext>
          </a:extLst>
        </p:spPr>
        <p:txBody>
          <a:bodyPr lIns="0" tIns="0" rIns="0" bIns="0" anchor="b">
            <a:spAutoFit/>
          </a:bodyPr>
          <a:lstStyle/>
          <a:p>
            <a:pPr algn="l" defTabSz="457200">
              <a:defRPr sz="1800">
                <a:latin typeface="+mj-lt"/>
                <a:ea typeface="+mj-ea"/>
                <a:cs typeface="+mj-cs"/>
                <a:sym typeface="Helvetica Neue"/>
              </a:defRPr>
            </a:pPr>
            <a:r>
              <a:rPr sz="2000">
                <a:latin typeface="Courier"/>
                <a:ea typeface="Courier"/>
                <a:cs typeface="Courier"/>
                <a:sym typeface="Courier"/>
              </a:rPr>
              <a:t>#releases </a:t>
            </a:r>
          </a:p>
          <a:p>
            <a:pPr algn="l" defTabSz="457200">
              <a:defRPr sz="1800">
                <a:latin typeface="+mj-lt"/>
                <a:ea typeface="+mj-ea"/>
                <a:cs typeface="+mj-cs"/>
                <a:sym typeface="Helvetica Neue"/>
              </a:defRPr>
            </a:pPr>
            <a:r>
              <a:rPr sz="2000">
                <a:latin typeface="Courier"/>
                <a:ea typeface="Courier"/>
                <a:cs typeface="Courier"/>
                <a:sym typeface="Courier"/>
              </a:rPr>
              <a:t>{</a:t>
            </a:r>
          </a:p>
          <a:p>
            <a:pPr algn="l" defTabSz="457200">
              <a:defRPr sz="1800">
                <a:latin typeface="+mj-lt"/>
                <a:ea typeface="+mj-ea"/>
                <a:cs typeface="+mj-cs"/>
                <a:sym typeface="Helvetica Neue"/>
              </a:defRPr>
            </a:pPr>
            <a:r>
              <a:rPr sz="2000">
                <a:latin typeface="Courier"/>
                <a:ea typeface="Courier"/>
                <a:cs typeface="Courier"/>
                <a:sym typeface="Courier"/>
              </a:rPr>
              <a:t>  …</a:t>
            </a:r>
          </a:p>
          <a:p>
            <a:pPr algn="l" defTabSz="457200">
              <a:defRPr sz="1800">
                <a:latin typeface="+mj-lt"/>
                <a:ea typeface="+mj-ea"/>
                <a:cs typeface="+mj-cs"/>
                <a:sym typeface="Helvetica Neue"/>
              </a:defRPr>
            </a:pPr>
            <a:r>
              <a:rPr sz="2000">
                <a:latin typeface="Courier"/>
                <a:ea typeface="Courier"/>
                <a:cs typeface="Courier"/>
                <a:sym typeface="Courier"/>
              </a:rPr>
              <a:t>  float:right;</a:t>
            </a:r>
          </a:p>
          <a:p>
            <a:pPr algn="l" defTabSz="457200">
              <a:defRPr sz="1800">
                <a:latin typeface="+mj-lt"/>
                <a:ea typeface="+mj-ea"/>
                <a:cs typeface="+mj-cs"/>
                <a:sym typeface="Helvetica Neue"/>
              </a:defRPr>
            </a:pPr>
            <a:r>
              <a:rPr sz="2000">
                <a:latin typeface="Courier"/>
                <a:ea typeface="Courier"/>
                <a:cs typeface="Courier"/>
                <a:sym typeface="Courier"/>
              </a:rPr>
              <a:t>}</a:t>
            </a:r>
          </a:p>
          <a:p>
            <a:pPr algn="l" defTabSz="457200">
              <a:defRPr sz="1800">
                <a:latin typeface="+mj-lt"/>
                <a:ea typeface="+mj-ea"/>
                <a:cs typeface="+mj-cs"/>
                <a:sym typeface="Helvetica Neue"/>
              </a:defRPr>
            </a:pPr>
            <a:endParaRPr sz="2000">
              <a:latin typeface="Courier"/>
              <a:ea typeface="Courier"/>
              <a:cs typeface="Courier"/>
              <a:sym typeface="Courier"/>
            </a:endParaRPr>
          </a:p>
          <a:p>
            <a:pPr algn="l" defTabSz="457200">
              <a:defRPr sz="1800">
                <a:latin typeface="+mj-lt"/>
                <a:ea typeface="+mj-ea"/>
                <a:cs typeface="+mj-cs"/>
                <a:sym typeface="Helvetica Neue"/>
              </a:defRPr>
            </a:pPr>
            <a:r>
              <a:rPr sz="2000">
                <a:latin typeface="Courier"/>
                <a:ea typeface="Courier"/>
                <a:cs typeface="Courier"/>
                <a:sym typeface="Courier"/>
              </a:rPr>
              <a:t>#maincontent</a:t>
            </a:r>
          </a:p>
          <a:p>
            <a:pPr algn="l" defTabSz="457200">
              <a:defRPr sz="1800">
                <a:latin typeface="+mj-lt"/>
                <a:ea typeface="+mj-ea"/>
                <a:cs typeface="+mj-cs"/>
                <a:sym typeface="Helvetica Neue"/>
              </a:defRPr>
            </a:pPr>
            <a:r>
              <a:rPr sz="2000">
                <a:latin typeface="Courier"/>
                <a:ea typeface="Courier"/>
                <a:cs typeface="Courier"/>
                <a:sym typeface="Courier"/>
              </a:rPr>
              <a:t>{</a:t>
            </a:r>
          </a:p>
          <a:p>
            <a:pPr algn="l" defTabSz="457200">
              <a:defRPr sz="1800">
                <a:latin typeface="+mj-lt"/>
                <a:ea typeface="+mj-ea"/>
                <a:cs typeface="+mj-cs"/>
                <a:sym typeface="Helvetica Neue"/>
              </a:defRPr>
            </a:pPr>
            <a:r>
              <a:rPr sz="2000">
                <a:latin typeface="Courier"/>
                <a:ea typeface="Courier"/>
                <a:cs typeface="Courier"/>
                <a:sym typeface="Courier"/>
              </a:rPr>
              <a:t>  …</a:t>
            </a:r>
          </a:p>
          <a:p>
            <a:pPr algn="l" defTabSz="457200">
              <a:defRPr sz="1800">
                <a:latin typeface="+mj-lt"/>
                <a:ea typeface="+mj-ea"/>
                <a:cs typeface="+mj-cs"/>
                <a:sym typeface="Helvetica Neue"/>
              </a:defRPr>
            </a:pPr>
            <a:r>
              <a:rPr sz="2000">
                <a:latin typeface="Courier"/>
                <a:ea typeface="Courier"/>
                <a:cs typeface="Courier"/>
                <a:sym typeface="Courier"/>
              </a:rPr>
              <a:t>  float:left;</a:t>
            </a:r>
          </a:p>
          <a:p>
            <a:pPr algn="l" defTabSz="457200">
              <a:defRPr sz="1800">
                <a:latin typeface="+mj-lt"/>
                <a:ea typeface="+mj-ea"/>
                <a:cs typeface="+mj-cs"/>
                <a:sym typeface="Helvetica Neue"/>
              </a:defRPr>
            </a:pPr>
            <a:r>
              <a:rPr sz="2000">
                <a:latin typeface="Courier"/>
                <a:ea typeface="Courier"/>
                <a:cs typeface="Courier"/>
                <a:sym typeface="Courier"/>
              </a:rPr>
              <a:t>}</a:t>
            </a:r>
          </a:p>
        </p:txBody>
      </p:sp>
      <p:sp>
        <p:nvSpPr>
          <p:cNvPr id="361" name="Shape 361"/>
          <p:cNvSpPr/>
          <p:nvPr/>
        </p:nvSpPr>
        <p:spPr>
          <a:xfrm>
            <a:off x="7942262" y="7789068"/>
            <a:ext cx="1623716" cy="1"/>
          </a:xfrm>
          <a:prstGeom prst="line">
            <a:avLst/>
          </a:prstGeom>
          <a:ln w="25400">
            <a:solidFill>
              <a:srgbClr val="000000"/>
            </a:solidFill>
            <a:headEnd type="triangle"/>
            <a:tailEnd type="triangle"/>
          </a:ln>
        </p:spPr>
        <p:txBody>
          <a:bodyPr lIns="45719" rIns="45719"/>
          <a:lstStyle/>
          <a:p>
            <a:pPr algn="l" defTabSz="457200">
              <a:defRPr sz="1200">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a:spLocks noGrp="1"/>
          </p:cNvSpPr>
          <p:nvPr>
            <p:ph type="title"/>
          </p:nvPr>
        </p:nvSpPr>
        <p:spPr>
          <a:prstGeom prst="rect">
            <a:avLst/>
          </a:prstGeom>
        </p:spPr>
        <p:txBody>
          <a:bodyPr/>
          <a:lstStyle/>
          <a:p>
            <a:endParaRPr/>
          </a:p>
        </p:txBody>
      </p:sp>
      <p:sp>
        <p:nvSpPr>
          <p:cNvPr id="364" name="Shape 36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pic>
        <p:nvPicPr>
          <p:cNvPr id="365" name="droppedImage.png"/>
          <p:cNvPicPr>
            <a:picLocks noChangeAspect="1"/>
          </p:cNvPicPr>
          <p:nvPr/>
        </p:nvPicPr>
        <p:blipFill>
          <a:blip r:embed="rId2"/>
          <a:stretch>
            <a:fillRect/>
          </a:stretch>
        </p:blipFill>
        <p:spPr>
          <a:xfrm>
            <a:off x="493796" y="-292738"/>
            <a:ext cx="11444204" cy="9017001"/>
          </a:xfrm>
          <a:prstGeom prst="rect">
            <a:avLst/>
          </a:prstGeom>
          <a:ln w="12700">
            <a:miter lim="400000"/>
          </a:ln>
        </p:spPr>
      </p:pic>
      <p:sp>
        <p:nvSpPr>
          <p:cNvPr id="366" name="Shape 366"/>
          <p:cNvSpPr/>
          <p:nvPr/>
        </p:nvSpPr>
        <p:spPr>
          <a:xfrm>
            <a:off x="469900" y="4216400"/>
            <a:ext cx="5614293" cy="52832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2400">
                <a:latin typeface="Courier"/>
                <a:ea typeface="Courier"/>
                <a:cs typeface="Courier"/>
                <a:sym typeface="Courier"/>
              </a:defRPr>
            </a:pPr>
            <a:r>
              <a:t>#releases </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r>
              <a:t>  border-width: thin;</a:t>
            </a:r>
          </a:p>
          <a:p>
            <a:pPr algn="l" defTabSz="457200">
              <a:defRPr sz="2400">
                <a:latin typeface="Courier"/>
                <a:ea typeface="Courier"/>
                <a:cs typeface="Courier"/>
                <a:sym typeface="Courier"/>
              </a:defRPr>
            </a:pPr>
            <a:r>
              <a:t>  border-style: solid;</a:t>
            </a:r>
          </a:p>
          <a:p>
            <a:pPr algn="l" defTabSz="457200">
              <a:defRPr sz="2400">
                <a:latin typeface="Courier"/>
                <a:ea typeface="Courier"/>
                <a:cs typeface="Courier"/>
                <a:sym typeface="Courier"/>
              </a:defRPr>
            </a:pPr>
            <a:r>
              <a:t>  border-color: #007e7e;</a:t>
            </a:r>
          </a:p>
          <a:p>
            <a:pPr algn="l" defTabSz="457200">
              <a:defRPr sz="2400">
                <a:latin typeface="Courier"/>
                <a:ea typeface="Courier"/>
                <a:cs typeface="Courier"/>
                <a:sym typeface="Courier"/>
              </a:defRPr>
            </a:pPr>
            <a:endParaRPr/>
          </a:p>
          <a:p>
            <a:pPr algn="l" defTabSz="457200">
              <a:defRPr sz="2400">
                <a:latin typeface="Courier"/>
                <a:ea typeface="Courier"/>
                <a:cs typeface="Courier"/>
                <a:sym typeface="Courier"/>
              </a:defRPr>
            </a:pPr>
            <a:r>
              <a:t>  width: 150px;</a:t>
            </a:r>
          </a:p>
          <a:p>
            <a:pPr algn="l" defTabSz="457200">
              <a:defRPr sz="2400">
                <a:latin typeface="Courier"/>
                <a:ea typeface="Courier"/>
                <a:cs typeface="Courier"/>
                <a:sym typeface="Courier"/>
              </a:defRPr>
            </a:pPr>
            <a:r>
              <a:t>  padding: 0px 20px 30px 10px</a:t>
            </a:r>
          </a:p>
          <a:p>
            <a:pPr algn="l" defTabSz="457200">
              <a:defRPr sz="2400">
                <a:latin typeface="Courier"/>
                <a:ea typeface="Courier"/>
                <a:cs typeface="Courier"/>
                <a:sym typeface="Courier"/>
              </a:defRPr>
            </a:pPr>
            <a:r>
              <a:t>  margin-left: 20px;</a:t>
            </a:r>
          </a:p>
          <a:p>
            <a:pPr algn="l" defTabSz="457200">
              <a:defRPr sz="2400">
                <a:latin typeface="Courier"/>
                <a:ea typeface="Courier"/>
                <a:cs typeface="Courier"/>
                <a:sym typeface="Courier"/>
              </a:defRPr>
            </a:pPr>
            <a:endParaRPr/>
          </a:p>
          <a:p>
            <a:pPr algn="l" defTabSz="457200">
              <a:defRPr sz="2400">
                <a:latin typeface="Courier"/>
                <a:ea typeface="Courier"/>
                <a:cs typeface="Courier"/>
                <a:sym typeface="Courier"/>
              </a:defRPr>
            </a:pPr>
            <a:r>
              <a:t>  text-align: center;</a:t>
            </a:r>
          </a:p>
          <a:p>
            <a:pPr algn="l" defTabSz="457200">
              <a:defRPr sz="2400">
                <a:latin typeface="Courier"/>
                <a:ea typeface="Courier"/>
                <a:cs typeface="Courier"/>
                <a:sym typeface="Courier"/>
              </a:defRPr>
            </a:pPr>
            <a:r>
              <a:t>  </a:t>
            </a:r>
          </a:p>
          <a:p>
            <a:pPr algn="l" defTabSz="457200">
              <a:defRPr sz="2400">
                <a:latin typeface="Courier"/>
                <a:ea typeface="Courier"/>
                <a:cs typeface="Courier"/>
                <a:sym typeface="Courier"/>
              </a:defRPr>
            </a:pPr>
            <a:r>
              <a:t>  float:right;</a:t>
            </a:r>
          </a:p>
          <a:p>
            <a:pPr algn="l" defTabSz="457200">
              <a:defRPr sz="2400">
                <a:latin typeface="Courier"/>
                <a:ea typeface="Courier"/>
                <a:cs typeface="Courier"/>
                <a:sym typeface="Courier"/>
              </a:defRPr>
            </a:pPr>
            <a:r>
              <a:t>}</a:t>
            </a:r>
          </a:p>
        </p:txBody>
      </p:sp>
      <p:sp>
        <p:nvSpPr>
          <p:cNvPr id="367" name="Shape 367"/>
          <p:cNvSpPr/>
          <p:nvPr/>
        </p:nvSpPr>
        <p:spPr>
          <a:xfrm flipH="1">
            <a:off x="6107515" y="4293548"/>
            <a:ext cx="3668505" cy="1635219"/>
          </a:xfrm>
          <a:prstGeom prst="line">
            <a:avLst/>
          </a:prstGeom>
          <a:ln w="25400">
            <a:solidFill>
              <a:srgbClr val="000000"/>
            </a:solidFill>
            <a:miter lim="400000"/>
            <a:headEnd type="stealth"/>
          </a:ln>
        </p:spPr>
        <p:txBody>
          <a:bodyPr lIns="0" tIns="0" rIns="0" bIns="0"/>
          <a:lstStyle/>
          <a:p>
            <a:pPr algn="l" defTabSz="457200">
              <a:defRPr sz="1200">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p:cNvSpPr>
          <p:nvPr>
            <p:ph type="title"/>
          </p:nvPr>
        </p:nvSpPr>
        <p:spPr>
          <a:prstGeom prst="rect">
            <a:avLst/>
          </a:prstGeom>
        </p:spPr>
        <p:txBody>
          <a:bodyPr/>
          <a:lstStyle/>
          <a:p>
            <a:r>
              <a:t>Box Model in Action</a:t>
            </a:r>
          </a:p>
        </p:txBody>
      </p:sp>
      <p:sp>
        <p:nvSpPr>
          <p:cNvPr id="241" name="Shape 241"/>
          <p:cNvSpPr>
            <a:spLocks noGrp="1"/>
          </p:cNvSpPr>
          <p:nvPr>
            <p:ph type="body" idx="1"/>
          </p:nvPr>
        </p:nvSpPr>
        <p:spPr>
          <a:prstGeom prst="rect">
            <a:avLst/>
          </a:prstGeom>
        </p:spPr>
        <p:txBody>
          <a:bodyPr/>
          <a:lstStyle/>
          <a:p>
            <a:endParaRPr/>
          </a:p>
        </p:txBody>
      </p:sp>
      <p:sp>
        <p:nvSpPr>
          <p:cNvPr id="242" name="Shape 24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pic>
        <p:nvPicPr>
          <p:cNvPr id="243" name="Screen shot 2010-10-11 at 13.44.19.png"/>
          <p:cNvPicPr>
            <a:picLocks noChangeAspect="1"/>
          </p:cNvPicPr>
          <p:nvPr/>
        </p:nvPicPr>
        <p:blipFill>
          <a:blip r:embed="rId2"/>
          <a:stretch>
            <a:fillRect/>
          </a:stretch>
        </p:blipFill>
        <p:spPr>
          <a:xfrm>
            <a:off x="7060236" y="76200"/>
            <a:ext cx="5881064" cy="9588500"/>
          </a:xfrm>
          <a:prstGeom prst="rect">
            <a:avLst/>
          </a:prstGeom>
          <a:ln w="12700">
            <a:solidFill>
              <a:srgbClr val="000000"/>
            </a:solidFill>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Shape 369"/>
          <p:cNvSpPr>
            <a:spLocks noGrp="1"/>
          </p:cNvSpPr>
          <p:nvPr>
            <p:ph type="title"/>
          </p:nvPr>
        </p:nvSpPr>
        <p:spPr>
          <a:prstGeom prst="rect">
            <a:avLst/>
          </a:prstGeom>
        </p:spPr>
        <p:txBody>
          <a:bodyPr/>
          <a:lstStyle/>
          <a:p>
            <a:endParaRPr/>
          </a:p>
        </p:txBody>
      </p:sp>
      <p:sp>
        <p:nvSpPr>
          <p:cNvPr id="370" name="Shape 370"/>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371" name="Shape 371"/>
          <p:cNvSpPr/>
          <p:nvPr/>
        </p:nvSpPr>
        <p:spPr>
          <a:xfrm>
            <a:off x="673100" y="3949700"/>
            <a:ext cx="3552597" cy="33274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a:r>
              <a:t>#maincontent</a:t>
            </a:r>
          </a:p>
          <a:p>
            <a:pPr algn="l"/>
            <a:r>
              <a:t>{</a:t>
            </a:r>
          </a:p>
          <a:p>
            <a:pPr algn="l"/>
            <a:r>
              <a:t>  float:left;</a:t>
            </a:r>
          </a:p>
          <a:p>
            <a:pPr algn="l"/>
            <a:r>
              <a:t>  width:800px;</a:t>
            </a:r>
          </a:p>
          <a:p>
            <a:pPr algn="l"/>
            <a:r>
              <a:t>} </a:t>
            </a:r>
          </a:p>
        </p:txBody>
      </p:sp>
      <p:sp>
        <p:nvSpPr>
          <p:cNvPr id="372" name="Shape 372"/>
          <p:cNvSpPr/>
          <p:nvPr/>
        </p:nvSpPr>
        <p:spPr>
          <a:xfrm>
            <a:off x="698500" y="762000"/>
            <a:ext cx="5614293" cy="82169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2400">
                <a:latin typeface="Courier"/>
                <a:ea typeface="Courier"/>
                <a:cs typeface="Courier"/>
                <a:sym typeface="Courier"/>
              </a:defRPr>
            </a:pPr>
            <a:r>
              <a:t>#releases </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r>
              <a:t>  border-width: thin;</a:t>
            </a:r>
          </a:p>
          <a:p>
            <a:pPr algn="l" defTabSz="457200">
              <a:defRPr sz="2400">
                <a:latin typeface="Courier"/>
                <a:ea typeface="Courier"/>
                <a:cs typeface="Courier"/>
                <a:sym typeface="Courier"/>
              </a:defRPr>
            </a:pPr>
            <a:r>
              <a:t>  border-style: solid;</a:t>
            </a:r>
          </a:p>
          <a:p>
            <a:pPr algn="l" defTabSz="457200">
              <a:defRPr sz="2400">
                <a:latin typeface="Courier"/>
                <a:ea typeface="Courier"/>
                <a:cs typeface="Courier"/>
                <a:sym typeface="Courier"/>
              </a:defRPr>
            </a:pPr>
            <a:r>
              <a:t>  border-color: #007e7e;</a:t>
            </a:r>
          </a:p>
          <a:p>
            <a:pPr algn="l" defTabSz="457200">
              <a:defRPr sz="2400">
                <a:latin typeface="Courier"/>
                <a:ea typeface="Courier"/>
                <a:cs typeface="Courier"/>
                <a:sym typeface="Courier"/>
              </a:defRPr>
            </a:pPr>
            <a:endParaRPr/>
          </a:p>
          <a:p>
            <a:pPr algn="l" defTabSz="457200">
              <a:defRPr sz="2400">
                <a:latin typeface="Courier"/>
                <a:ea typeface="Courier"/>
                <a:cs typeface="Courier"/>
                <a:sym typeface="Courier"/>
              </a:defRPr>
            </a:pPr>
            <a:r>
              <a:t>  width: 150px;</a:t>
            </a:r>
          </a:p>
          <a:p>
            <a:pPr algn="l" defTabSz="457200">
              <a:defRPr sz="2400">
                <a:latin typeface="Courier"/>
                <a:ea typeface="Courier"/>
                <a:cs typeface="Courier"/>
                <a:sym typeface="Courier"/>
              </a:defRPr>
            </a:pPr>
            <a:r>
              <a:t>  padding: 0px 20px 30px 10px</a:t>
            </a:r>
          </a:p>
          <a:p>
            <a:pPr algn="l" defTabSz="457200">
              <a:defRPr sz="2400">
                <a:latin typeface="Courier"/>
                <a:ea typeface="Courier"/>
                <a:cs typeface="Courier"/>
                <a:sym typeface="Courier"/>
              </a:defRPr>
            </a:pPr>
            <a:r>
              <a:t>  margin-left: 20px;</a:t>
            </a:r>
          </a:p>
          <a:p>
            <a:pPr algn="l" defTabSz="457200">
              <a:defRPr sz="2400">
                <a:latin typeface="Courier"/>
                <a:ea typeface="Courier"/>
                <a:cs typeface="Courier"/>
                <a:sym typeface="Courier"/>
              </a:defRPr>
            </a:pPr>
            <a:endParaRPr/>
          </a:p>
          <a:p>
            <a:pPr algn="l" defTabSz="457200">
              <a:defRPr sz="2400">
                <a:latin typeface="Courier"/>
                <a:ea typeface="Courier"/>
                <a:cs typeface="Courier"/>
                <a:sym typeface="Courier"/>
              </a:defRPr>
            </a:pPr>
            <a:r>
              <a:t>  text-align: center;</a:t>
            </a:r>
          </a:p>
          <a:p>
            <a:pPr algn="l" defTabSz="457200">
              <a:defRPr sz="2400">
                <a:latin typeface="Courier"/>
                <a:ea typeface="Courier"/>
                <a:cs typeface="Courier"/>
                <a:sym typeface="Courier"/>
              </a:defRPr>
            </a:pPr>
            <a:r>
              <a:t>  </a:t>
            </a:r>
          </a:p>
          <a:p>
            <a:pPr algn="l" defTabSz="457200">
              <a:defRPr sz="2400">
                <a:latin typeface="Courier"/>
                <a:ea typeface="Courier"/>
                <a:cs typeface="Courier"/>
                <a:sym typeface="Courier"/>
              </a:defRPr>
            </a:pPr>
            <a:r>
              <a:t>  float:right;</a:t>
            </a:r>
          </a:p>
          <a:p>
            <a:pPr algn="l" defTabSz="457200">
              <a:defRPr sz="2400">
                <a:latin typeface="Courier"/>
                <a:ea typeface="Courier"/>
                <a:cs typeface="Courier"/>
                <a:sym typeface="Courier"/>
              </a:defRPr>
            </a:pPr>
            <a:r>
              <a:t>}</a:t>
            </a:r>
          </a:p>
          <a:p>
            <a:pPr algn="l" defTabSz="457200">
              <a:defRPr sz="2400">
                <a:latin typeface="Courier"/>
                <a:ea typeface="Courier"/>
                <a:cs typeface="Courier"/>
                <a:sym typeface="Courier"/>
              </a:defRPr>
            </a:pPr>
            <a:endParaRPr/>
          </a:p>
          <a:p>
            <a:pPr algn="l" defTabSz="457200">
              <a:defRPr sz="2400">
                <a:latin typeface="Courier"/>
                <a:ea typeface="Courier"/>
                <a:cs typeface="Courier"/>
                <a:sym typeface="Courier"/>
              </a:defRPr>
            </a:pPr>
            <a:r>
              <a:t>#maincontent</a:t>
            </a:r>
          </a:p>
          <a:p>
            <a:pPr algn="l" defTabSz="457200">
              <a:defRPr sz="3600">
                <a:latin typeface="Courier"/>
                <a:ea typeface="Courier"/>
                <a:cs typeface="Courier"/>
                <a:sym typeface="Courier"/>
              </a:defRPr>
            </a:pPr>
            <a:r>
              <a:rPr sz="2400"/>
              <a:t>{</a:t>
            </a:r>
          </a:p>
          <a:p>
            <a:pPr algn="l" defTabSz="457200">
              <a:defRPr sz="3600">
                <a:latin typeface="Courier"/>
                <a:ea typeface="Courier"/>
                <a:cs typeface="Courier"/>
                <a:sym typeface="Courier"/>
              </a:defRPr>
            </a:pPr>
            <a:r>
              <a:rPr sz="2400"/>
              <a:t>  float:left;</a:t>
            </a:r>
          </a:p>
          <a:p>
            <a:pPr algn="l" defTabSz="457200">
              <a:defRPr sz="3600">
                <a:latin typeface="Courier"/>
                <a:ea typeface="Courier"/>
                <a:cs typeface="Courier"/>
                <a:sym typeface="Courier"/>
              </a:defRPr>
            </a:pPr>
            <a:r>
              <a:rPr sz="2400"/>
              <a:t>  width:800px;</a:t>
            </a:r>
          </a:p>
          <a:p>
            <a:pPr algn="l" defTabSz="457200">
              <a:defRPr sz="3600">
                <a:latin typeface="Courier"/>
                <a:ea typeface="Courier"/>
                <a:cs typeface="Courier"/>
                <a:sym typeface="Courier"/>
              </a:defRPr>
            </a:pPr>
            <a:r>
              <a:rPr sz="2400"/>
              <a:t>}</a:t>
            </a:r>
            <a:r>
              <a:t> </a:t>
            </a:r>
          </a:p>
        </p:txBody>
      </p:sp>
      <p:pic>
        <p:nvPicPr>
          <p:cNvPr id="373" name="Screen shot 2010-10-11 at 13.44.19.png"/>
          <p:cNvPicPr>
            <a:picLocks noChangeAspect="1"/>
          </p:cNvPicPr>
          <p:nvPr/>
        </p:nvPicPr>
        <p:blipFill>
          <a:blip r:embed="rId2"/>
          <a:stretch>
            <a:fillRect/>
          </a:stretch>
        </p:blipFill>
        <p:spPr>
          <a:xfrm>
            <a:off x="6412536" y="-114300"/>
            <a:ext cx="5881064" cy="9588500"/>
          </a:xfrm>
          <a:prstGeom prst="rect">
            <a:avLst/>
          </a:prstGeom>
          <a:ln w="12700">
            <a:solidFill>
              <a:srgbClr val="000000"/>
            </a:solidFill>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p:cNvSpPr>
          <p:nvPr>
            <p:ph type="title"/>
          </p:nvPr>
        </p:nvSpPr>
        <p:spPr>
          <a:prstGeom prst="rect">
            <a:avLst/>
          </a:prstGeom>
        </p:spPr>
        <p:txBody>
          <a:bodyPr/>
          <a:lstStyle/>
          <a:p>
            <a:endParaRPr/>
          </a:p>
        </p:txBody>
      </p:sp>
      <p:sp>
        <p:nvSpPr>
          <p:cNvPr id="376" name="Shape 376"/>
          <p:cNvSpPr>
            <a:spLocks noGrp="1"/>
          </p:cNvSpPr>
          <p:nvPr>
            <p:ph type="body" idx="1"/>
          </p:nvPr>
        </p:nvSpPr>
        <p:spPr>
          <a:prstGeom prst="rect">
            <a:avLst/>
          </a:prstGeom>
        </p:spPr>
        <p:txBody>
          <a:bodyPr/>
          <a:lstStyle/>
          <a:p>
            <a:endParaRPr/>
          </a:p>
        </p:txBody>
      </p:sp>
      <p:sp>
        <p:nvSpPr>
          <p:cNvPr id="377" name="Shape 37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pic>
        <p:nvPicPr>
          <p:cNvPr id="378" name="Screen shot 2010-10-11 at 16.13.50.png"/>
          <p:cNvPicPr>
            <a:picLocks noChangeAspect="1"/>
          </p:cNvPicPr>
          <p:nvPr/>
        </p:nvPicPr>
        <p:blipFill>
          <a:blip r:embed="rId2"/>
          <a:stretch>
            <a:fillRect/>
          </a:stretch>
        </p:blipFill>
        <p:spPr>
          <a:xfrm>
            <a:off x="1930400" y="177800"/>
            <a:ext cx="8788400" cy="93980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p:cNvSpPr>
          <p:nvPr>
            <p:ph type="title"/>
          </p:nvPr>
        </p:nvSpPr>
        <p:spPr>
          <a:prstGeom prst="rect">
            <a:avLst/>
          </a:prstGeom>
        </p:spPr>
        <p:txBody>
          <a:bodyPr/>
          <a:lstStyle/>
          <a:p>
            <a:endParaRPr/>
          </a:p>
        </p:txBody>
      </p:sp>
      <p:sp>
        <p:nvSpPr>
          <p:cNvPr id="381" name="Shape 381"/>
          <p:cNvSpPr>
            <a:spLocks noGrp="1"/>
          </p:cNvSpPr>
          <p:nvPr>
            <p:ph type="body" idx="1"/>
          </p:nvPr>
        </p:nvSpPr>
        <p:spPr>
          <a:prstGeom prst="rect">
            <a:avLst/>
          </a:prstGeom>
        </p:spPr>
        <p:txBody>
          <a:bodyPr/>
          <a:lstStyle/>
          <a:p>
            <a:endParaRPr/>
          </a:p>
        </p:txBody>
      </p:sp>
      <p:sp>
        <p:nvSpPr>
          <p:cNvPr id="382" name="Shape 38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pic>
        <p:nvPicPr>
          <p:cNvPr id="383" name="Screen shot 2010-10-11 at 16.14.42.png"/>
          <p:cNvPicPr>
            <a:picLocks noChangeAspect="1"/>
          </p:cNvPicPr>
          <p:nvPr/>
        </p:nvPicPr>
        <p:blipFill>
          <a:blip r:embed="rId2"/>
          <a:stretch>
            <a:fillRect/>
          </a:stretch>
        </p:blipFill>
        <p:spPr>
          <a:xfrm>
            <a:off x="850900" y="1714500"/>
            <a:ext cx="4940300" cy="6007100"/>
          </a:xfrm>
          <a:prstGeom prst="rect">
            <a:avLst/>
          </a:prstGeom>
          <a:ln w="12700">
            <a:miter lim="400000"/>
          </a:ln>
        </p:spPr>
      </p:pic>
      <p:pic>
        <p:nvPicPr>
          <p:cNvPr id="384" name="Screen shot 2010-10-11 at 16.23.43.png"/>
          <p:cNvPicPr>
            <a:picLocks noChangeAspect="1"/>
          </p:cNvPicPr>
          <p:nvPr/>
        </p:nvPicPr>
        <p:blipFill>
          <a:blip r:embed="rId3"/>
          <a:stretch>
            <a:fillRect/>
          </a:stretch>
        </p:blipFill>
        <p:spPr>
          <a:xfrm>
            <a:off x="6565900" y="1739900"/>
            <a:ext cx="4787900" cy="596900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p:cNvSpPr>
          <p:nvPr>
            <p:ph type="title"/>
          </p:nvPr>
        </p:nvSpPr>
        <p:spPr>
          <a:prstGeom prst="rect">
            <a:avLst/>
          </a:prstGeom>
        </p:spPr>
        <p:txBody>
          <a:bodyPr/>
          <a:lstStyle/>
          <a:p>
            <a:endParaRPr/>
          </a:p>
        </p:txBody>
      </p:sp>
      <p:sp>
        <p:nvSpPr>
          <p:cNvPr id="387" name="Shape 387"/>
          <p:cNvSpPr>
            <a:spLocks noGrp="1"/>
          </p:cNvSpPr>
          <p:nvPr>
            <p:ph type="body" idx="1"/>
          </p:nvPr>
        </p:nvSpPr>
        <p:spPr>
          <a:prstGeom prst="rect">
            <a:avLst/>
          </a:prstGeom>
        </p:spPr>
        <p:txBody>
          <a:bodyPr/>
          <a:lstStyle/>
          <a:p>
            <a:endParaRPr/>
          </a:p>
        </p:txBody>
      </p:sp>
      <p:sp>
        <p:nvSpPr>
          <p:cNvPr id="388" name="Shape 38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23</a:t>
            </a:fld>
            <a:endParaRPr/>
          </a:p>
        </p:txBody>
      </p:sp>
      <p:pic>
        <p:nvPicPr>
          <p:cNvPr id="389" name="Screen shot 2010-10-11 at 16.15.29.png"/>
          <p:cNvPicPr>
            <a:picLocks noChangeAspect="1"/>
          </p:cNvPicPr>
          <p:nvPr/>
        </p:nvPicPr>
        <p:blipFill>
          <a:blip r:embed="rId2"/>
          <a:stretch>
            <a:fillRect/>
          </a:stretch>
        </p:blipFill>
        <p:spPr>
          <a:xfrm>
            <a:off x="1511300" y="2133600"/>
            <a:ext cx="9982200" cy="5232400"/>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xfrm>
            <a:off x="571500" y="-330073"/>
            <a:ext cx="11861800" cy="1397001"/>
          </a:xfrm>
          <a:prstGeom prst="rect">
            <a:avLst/>
          </a:prstGeom>
        </p:spPr>
        <p:txBody>
          <a:bodyPr/>
          <a:lstStyle/>
          <a:p>
            <a:r>
              <a:t>The “Guarantee” box</a:t>
            </a:r>
          </a:p>
        </p:txBody>
      </p:sp>
      <p:sp>
        <p:nvSpPr>
          <p:cNvPr id="246" name="Shape 246"/>
          <p:cNvSpPr>
            <a:spLocks noGrp="1"/>
          </p:cNvSpPr>
          <p:nvPr>
            <p:ph type="body" idx="1"/>
          </p:nvPr>
        </p:nvSpPr>
        <p:spPr>
          <a:prstGeom prst="rect">
            <a:avLst/>
          </a:prstGeom>
        </p:spPr>
        <p:txBody>
          <a:bodyPr/>
          <a:lstStyle/>
          <a:p>
            <a:endParaRPr/>
          </a:p>
        </p:txBody>
      </p:sp>
      <p:sp>
        <p:nvSpPr>
          <p:cNvPr id="247" name="Shape 24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pic>
        <p:nvPicPr>
          <p:cNvPr id="248" name="Screen shot 2010-10-11 at 14.44.58.png"/>
          <p:cNvPicPr>
            <a:picLocks noChangeAspect="1"/>
          </p:cNvPicPr>
          <p:nvPr/>
        </p:nvPicPr>
        <p:blipFill>
          <a:blip r:embed="rId2"/>
          <a:stretch>
            <a:fillRect/>
          </a:stretch>
        </p:blipFill>
        <p:spPr>
          <a:xfrm>
            <a:off x="1143000" y="1231900"/>
            <a:ext cx="9973686" cy="8344702"/>
          </a:xfrm>
          <a:prstGeom prst="rect">
            <a:avLst/>
          </a:prstGeom>
          <a:ln w="12700">
            <a:miter lim="400000"/>
          </a:ln>
        </p:spPr>
      </p:pic>
      <p:sp>
        <p:nvSpPr>
          <p:cNvPr id="249" name="Shape 249"/>
          <p:cNvSpPr/>
          <p:nvPr/>
        </p:nvSpPr>
        <p:spPr>
          <a:xfrm>
            <a:off x="7402611" y="7340600"/>
            <a:ext cx="4187231" cy="2272556"/>
          </a:xfrm>
          <a:prstGeom prst="rect">
            <a:avLst/>
          </a:prstGeom>
          <a:solidFill>
            <a:srgbClr val="FFFFFF"/>
          </a:solidFill>
          <a:ln w="12700">
            <a:miter lim="400000"/>
          </a:ln>
        </p:spPr>
        <p:txBody>
          <a:bodyPr lIns="50800" tIns="50800" rIns="50800" bIns="50800" anchor="ctr"/>
          <a:lstStyle/>
          <a:p>
            <a:pPr>
              <a:defRPr sz="3600"/>
            </a:pPr>
            <a:endParaRPr/>
          </a:p>
        </p:txBody>
      </p:sp>
      <p:sp>
        <p:nvSpPr>
          <p:cNvPr id="250" name="Shape 250"/>
          <p:cNvSpPr/>
          <p:nvPr/>
        </p:nvSpPr>
        <p:spPr>
          <a:xfrm>
            <a:off x="7270750" y="1720998"/>
            <a:ext cx="5164436" cy="857102"/>
          </a:xfrm>
          <a:prstGeom prst="rect">
            <a:avLst/>
          </a:prstGeom>
          <a:solidFill>
            <a:srgbClr val="FFFFFF"/>
          </a:solidFill>
          <a:ln w="12700">
            <a:miter lim="400000"/>
          </a:ln>
        </p:spPr>
        <p:txBody>
          <a:bodyPr lIns="50800" tIns="50800" rIns="50800" bIns="50800" anchor="ctr"/>
          <a:lstStyle/>
          <a:p>
            <a:pPr>
              <a:defRPr sz="3600"/>
            </a:pPr>
            <a:endParaRPr/>
          </a:p>
        </p:txBody>
      </p:sp>
      <p:sp>
        <p:nvSpPr>
          <p:cNvPr id="251" name="Shape 251"/>
          <p:cNvSpPr/>
          <p:nvPr/>
        </p:nvSpPr>
        <p:spPr>
          <a:xfrm>
            <a:off x="6489700" y="-558800"/>
            <a:ext cx="3378200" cy="685800"/>
          </a:xfrm>
          <a:prstGeom prst="rect">
            <a:avLst/>
          </a:prstGeom>
          <a:solidFill>
            <a:srgbClr val="FFFFFF"/>
          </a:solidFill>
          <a:ln w="12700">
            <a:miter lim="400000"/>
          </a:ln>
        </p:spPr>
        <p:txBody>
          <a:bodyPr lIns="50800" tIns="50800" rIns="50800" bIns="50800" anchor="ctr"/>
          <a:lstStyle/>
          <a:p>
            <a:pPr>
              <a:defRPr sz="3600"/>
            </a:pPr>
            <a:endParaRPr/>
          </a:p>
        </p:txBody>
      </p:sp>
      <p:sp>
        <p:nvSpPr>
          <p:cNvPr id="252" name="Shape 252"/>
          <p:cNvSpPr/>
          <p:nvPr/>
        </p:nvSpPr>
        <p:spPr>
          <a:xfrm>
            <a:off x="10426700" y="2587972"/>
            <a:ext cx="1384300" cy="5311428"/>
          </a:xfrm>
          <a:prstGeom prst="rect">
            <a:avLst/>
          </a:prstGeom>
          <a:solidFill>
            <a:srgbClr val="FFFFFF"/>
          </a:solidFill>
          <a:ln w="12700">
            <a:miter lim="400000"/>
          </a:ln>
        </p:spPr>
        <p:txBody>
          <a:bodyPr lIns="50800" tIns="50800" rIns="50800" bIns="50800" anchor="ctr"/>
          <a:lstStyle/>
          <a:p>
            <a:pPr>
              <a:defRPr sz="3600"/>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title"/>
          </p:nvPr>
        </p:nvSpPr>
        <p:spPr>
          <a:prstGeom prst="rect">
            <a:avLst/>
          </a:prstGeom>
        </p:spPr>
        <p:txBody>
          <a:bodyPr/>
          <a:lstStyle/>
          <a:p>
            <a:endParaRPr/>
          </a:p>
        </p:txBody>
      </p:sp>
      <p:sp>
        <p:nvSpPr>
          <p:cNvPr id="255" name="Shape 255"/>
          <p:cNvSpPr>
            <a:spLocks noGrp="1"/>
          </p:cNvSpPr>
          <p:nvPr>
            <p:ph type="body" sz="quarter" idx="1"/>
          </p:nvPr>
        </p:nvSpPr>
        <p:spPr>
          <a:xfrm>
            <a:off x="571500" y="2324100"/>
            <a:ext cx="3505200" cy="3810000"/>
          </a:xfrm>
          <a:prstGeom prst="rect">
            <a:avLst/>
          </a:prstGeom>
        </p:spPr>
        <p:txBody>
          <a:bodyPr/>
          <a:lstStyle/>
          <a:p>
            <a:r>
              <a:t>Use class to identify the “guarantee” paragraph</a:t>
            </a:r>
          </a:p>
          <a:p>
            <a:r>
              <a:t>No styling initially</a:t>
            </a:r>
          </a:p>
        </p:txBody>
      </p:sp>
      <p:sp>
        <p:nvSpPr>
          <p:cNvPr id="256" name="Shape 256"/>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257" name="Shape 257"/>
          <p:cNvSpPr/>
          <p:nvPr/>
        </p:nvSpPr>
        <p:spPr>
          <a:xfrm>
            <a:off x="1168400" y="6540500"/>
            <a:ext cx="11290300" cy="2641600"/>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algn="l" defTabSz="457200">
              <a:defRPr sz="1800">
                <a:solidFill>
                  <a:srgbClr val="3933FF"/>
                </a:solidFill>
                <a:latin typeface="Monaco"/>
                <a:ea typeface="Monaco"/>
                <a:cs typeface="Monaco"/>
                <a:sym typeface="Monaco"/>
              </a:defRPr>
            </a:pPr>
            <a:r>
              <a:rPr>
                <a:solidFill>
                  <a:srgbClr val="000000"/>
                </a:solidFill>
              </a:rPr>
              <a:t>    </a:t>
            </a:r>
            <a:r>
              <a:rPr>
                <a:solidFill>
                  <a:srgbClr val="009193"/>
                </a:solidFill>
              </a:rPr>
              <a:t>&lt;</a:t>
            </a:r>
            <a:r>
              <a:rPr>
                <a:solidFill>
                  <a:srgbClr val="4E9192"/>
                </a:solidFill>
              </a:rPr>
              <a:t>p</a:t>
            </a:r>
            <a:r>
              <a:rPr>
                <a:solidFill>
                  <a:srgbClr val="000000"/>
                </a:solidFill>
              </a:rPr>
              <a:t> </a:t>
            </a:r>
            <a:r>
              <a:rPr>
                <a:solidFill>
                  <a:srgbClr val="932192"/>
                </a:solidFill>
              </a:rPr>
              <a:t>class</a:t>
            </a:r>
            <a:r>
              <a:rPr>
                <a:solidFill>
                  <a:srgbClr val="000000"/>
                </a:solidFill>
              </a:rPr>
              <a:t>=</a:t>
            </a:r>
            <a:r>
              <a:t>"guarantee"</a:t>
            </a:r>
            <a:r>
              <a:rPr>
                <a:solidFill>
                  <a:srgbClr val="009193"/>
                </a:solidFill>
              </a:rPr>
              <a:t>&gt;</a:t>
            </a:r>
            <a:endParaRPr>
              <a:solidFill>
                <a:srgbClr val="000000"/>
              </a:solidFill>
            </a:endParaRPr>
          </a:p>
          <a:p>
            <a:pPr algn="l" defTabSz="457200">
              <a:defRPr sz="1800">
                <a:latin typeface="Monaco"/>
                <a:ea typeface="Monaco"/>
                <a:cs typeface="Monaco"/>
                <a:sym typeface="Monaco"/>
              </a:defRPr>
            </a:pPr>
            <a:r>
              <a:t>      Our guarantee: at the lounge, we're committed to providing you, </a:t>
            </a:r>
          </a:p>
          <a:p>
            <a:pPr algn="l" defTabSz="457200">
              <a:defRPr sz="1800">
                <a:latin typeface="Monaco"/>
                <a:ea typeface="Monaco"/>
                <a:cs typeface="Monaco"/>
                <a:sym typeface="Monaco"/>
              </a:defRPr>
            </a:pPr>
            <a:r>
              <a:t>      our guest, with an exceptional experience every time you visit. </a:t>
            </a:r>
          </a:p>
          <a:p>
            <a:pPr algn="l" defTabSz="457200">
              <a:defRPr sz="1800">
                <a:latin typeface="Monaco"/>
                <a:ea typeface="Monaco"/>
                <a:cs typeface="Monaco"/>
                <a:sym typeface="Monaco"/>
              </a:defRPr>
            </a:pPr>
            <a:r>
              <a:t>      Whether you're just stopping by to check in on email over an </a:t>
            </a:r>
          </a:p>
          <a:p>
            <a:pPr algn="l" defTabSz="457200">
              <a:defRPr sz="1800">
                <a:latin typeface="Monaco"/>
                <a:ea typeface="Monaco"/>
                <a:cs typeface="Monaco"/>
                <a:sym typeface="Monaco"/>
              </a:defRPr>
            </a:pPr>
            <a:r>
              <a:t>      elixir, or are here for an out-of-the-ordinary dinner, you'll </a:t>
            </a:r>
          </a:p>
          <a:p>
            <a:pPr algn="l" defTabSz="457200">
              <a:defRPr sz="1800">
                <a:latin typeface="Monaco"/>
                <a:ea typeface="Monaco"/>
                <a:cs typeface="Monaco"/>
                <a:sym typeface="Monaco"/>
              </a:defRPr>
            </a:pPr>
            <a:r>
              <a:t>      find our knowledgeable service staff pay attention to every detail. </a:t>
            </a:r>
          </a:p>
          <a:p>
            <a:pPr algn="l" defTabSz="457200">
              <a:defRPr sz="1800">
                <a:latin typeface="Monaco"/>
                <a:ea typeface="Monaco"/>
                <a:cs typeface="Monaco"/>
                <a:sym typeface="Monaco"/>
              </a:defRPr>
            </a:pPr>
            <a:r>
              <a:t>      If you're not fully satisfied, have a Blueberry Bliss Elixir on us.</a:t>
            </a:r>
          </a:p>
          <a:p>
            <a:pPr algn="l" defTabSz="457200">
              <a:defRPr sz="1800">
                <a:latin typeface="Monaco"/>
                <a:ea typeface="Monaco"/>
                <a:cs typeface="Monaco"/>
                <a:sym typeface="Monaco"/>
              </a:defRPr>
            </a:pPr>
            <a:r>
              <a:t>    </a:t>
            </a:r>
            <a:r>
              <a:rPr>
                <a:solidFill>
                  <a:srgbClr val="009193"/>
                </a:solidFill>
              </a:rPr>
              <a:t>&lt;/</a:t>
            </a:r>
            <a:r>
              <a:rPr>
                <a:solidFill>
                  <a:srgbClr val="4E9192"/>
                </a:solidFill>
              </a:rPr>
              <a:t>p</a:t>
            </a:r>
            <a:r>
              <a:rPr>
                <a:solidFill>
                  <a:srgbClr val="009193"/>
                </a:solidFill>
              </a:rPr>
              <a:t>&gt;</a:t>
            </a:r>
          </a:p>
        </p:txBody>
      </p:sp>
      <p:pic>
        <p:nvPicPr>
          <p:cNvPr id="258" name="Screen shot 2010-10-11 at 14.48.40.png"/>
          <p:cNvPicPr>
            <a:picLocks noChangeAspect="1"/>
          </p:cNvPicPr>
          <p:nvPr/>
        </p:nvPicPr>
        <p:blipFill>
          <a:blip r:embed="rId2"/>
          <a:stretch>
            <a:fillRect/>
          </a:stretch>
        </p:blipFill>
        <p:spPr>
          <a:xfrm>
            <a:off x="4178300" y="596900"/>
            <a:ext cx="8382000" cy="5549900"/>
          </a:xfrm>
          <a:prstGeom prst="rect">
            <a:avLst/>
          </a:prstGeom>
          <a:ln w="12700">
            <a:solidFill>
              <a:srgbClr val="000000"/>
            </a:solidFill>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p:cNvSpPr>
          <p:nvPr>
            <p:ph type="title"/>
          </p:nvPr>
        </p:nvSpPr>
        <p:spPr>
          <a:prstGeom prst="rect">
            <a:avLst/>
          </a:prstGeom>
        </p:spPr>
        <p:txBody>
          <a:bodyPr/>
          <a:lstStyle/>
          <a:p>
            <a:endParaRPr/>
          </a:p>
        </p:txBody>
      </p:sp>
      <p:sp>
        <p:nvSpPr>
          <p:cNvPr id="261" name="Shape 261"/>
          <p:cNvSpPr>
            <a:spLocks noGrp="1"/>
          </p:cNvSpPr>
          <p:nvPr>
            <p:ph type="body" sz="quarter" idx="1"/>
          </p:nvPr>
        </p:nvSpPr>
        <p:spPr>
          <a:xfrm>
            <a:off x="673100" y="2324100"/>
            <a:ext cx="3213100" cy="6565900"/>
          </a:xfrm>
          <a:prstGeom prst="rect">
            <a:avLst/>
          </a:prstGeom>
        </p:spPr>
        <p:txBody>
          <a:bodyPr/>
          <a:lstStyle/>
          <a:p>
            <a:r>
              <a:t>No padding around the content - i.e no space between text and border</a:t>
            </a:r>
          </a:p>
          <a:p>
            <a:r>
              <a:t>No margin left/right</a:t>
            </a:r>
          </a:p>
          <a:p>
            <a:r>
              <a:t>But there seems to be a margin top/bottom? -&gt; </a:t>
            </a:r>
            <a:r>
              <a:rPr b="1"/>
              <a:t>Check Default Style Sheet</a:t>
            </a:r>
          </a:p>
        </p:txBody>
      </p:sp>
      <p:sp>
        <p:nvSpPr>
          <p:cNvPr id="262" name="Shape 26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63" name="Shape 263"/>
          <p:cNvSpPr/>
          <p:nvPr/>
        </p:nvSpPr>
        <p:spPr>
          <a:xfrm>
            <a:off x="7975600" y="6388100"/>
            <a:ext cx="4516835" cy="2324100"/>
          </a:xfrm>
          <a:prstGeom prst="rect">
            <a:avLst/>
          </a:prstGeom>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solidFill>
                  <a:srgbClr val="4E9192"/>
                </a:solidFill>
                <a:latin typeface="Monaco"/>
                <a:ea typeface="Monaco"/>
                <a:cs typeface="Monaco"/>
                <a:sym typeface="Monaco"/>
              </a:defRPr>
            </a:pP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a:t>
            </a:r>
          </a:p>
        </p:txBody>
      </p:sp>
      <p:pic>
        <p:nvPicPr>
          <p:cNvPr id="264" name="Screen shot 2010-10-11 at 15.27.03.png"/>
          <p:cNvPicPr>
            <a:picLocks noChangeAspect="1"/>
          </p:cNvPicPr>
          <p:nvPr/>
        </p:nvPicPr>
        <p:blipFill>
          <a:blip r:embed="rId2"/>
          <a:stretch>
            <a:fillRect/>
          </a:stretch>
        </p:blipFill>
        <p:spPr>
          <a:xfrm>
            <a:off x="4051300" y="469900"/>
            <a:ext cx="8318500" cy="5600700"/>
          </a:xfrm>
          <a:prstGeom prst="rect">
            <a:avLst/>
          </a:prstGeom>
          <a:ln w="12700">
            <a:solidFill>
              <a:srgbClr val="000000"/>
            </a:solidFill>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p:cNvSpPr>
          <p:nvPr>
            <p:ph type="title"/>
          </p:nvPr>
        </p:nvSpPr>
        <p:spPr>
          <a:prstGeom prst="rect">
            <a:avLst/>
          </a:prstGeom>
        </p:spPr>
        <p:txBody>
          <a:bodyPr/>
          <a:lstStyle/>
          <a:p>
            <a:r>
              <a:t>Box Model</a:t>
            </a:r>
          </a:p>
        </p:txBody>
      </p:sp>
      <p:sp>
        <p:nvSpPr>
          <p:cNvPr id="267" name="Shape 267"/>
          <p:cNvSpPr>
            <a:spLocks noGrp="1"/>
          </p:cNvSpPr>
          <p:nvPr>
            <p:ph type="body" idx="1"/>
          </p:nvPr>
        </p:nvSpPr>
        <p:spPr>
          <a:prstGeom prst="rect">
            <a:avLst/>
          </a:prstGeom>
        </p:spPr>
        <p:txBody>
          <a:bodyPr/>
          <a:lstStyle/>
          <a:p>
            <a:r>
              <a:t>Here’s what the paragraph would look like if we drew it as a box model diagram </a:t>
            </a:r>
          </a:p>
        </p:txBody>
      </p:sp>
      <p:sp>
        <p:nvSpPr>
          <p:cNvPr id="268" name="Shape 26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pic>
        <p:nvPicPr>
          <p:cNvPr id="269" name="Screen shot 2010-10-11 at 15.30.10.png"/>
          <p:cNvPicPr>
            <a:picLocks noChangeAspect="1"/>
          </p:cNvPicPr>
          <p:nvPr/>
        </p:nvPicPr>
        <p:blipFill>
          <a:blip r:embed="rId2"/>
          <a:stretch>
            <a:fillRect/>
          </a:stretch>
        </p:blipFill>
        <p:spPr>
          <a:xfrm>
            <a:off x="1079500" y="3492500"/>
            <a:ext cx="10350500" cy="45593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What we want:</a:t>
            </a:r>
          </a:p>
        </p:txBody>
      </p:sp>
      <p:sp>
        <p:nvSpPr>
          <p:cNvPr id="272" name="Shape 272"/>
          <p:cNvSpPr>
            <a:spLocks noGrp="1"/>
          </p:cNvSpPr>
          <p:nvPr>
            <p:ph type="body" idx="1"/>
          </p:nvPr>
        </p:nvSpPr>
        <p:spPr>
          <a:prstGeom prst="rect">
            <a:avLst/>
          </a:prstGeom>
        </p:spPr>
        <p:txBody>
          <a:bodyPr/>
          <a:lstStyle/>
          <a:p>
            <a:endParaRPr/>
          </a:p>
        </p:txBody>
      </p:sp>
      <p:sp>
        <p:nvSpPr>
          <p:cNvPr id="273" name="Shape 27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274" name="Screen shot 2010-10-11 at 15.31.37.png"/>
          <p:cNvPicPr>
            <a:picLocks noChangeAspect="1"/>
          </p:cNvPicPr>
          <p:nvPr/>
        </p:nvPicPr>
        <p:blipFill>
          <a:blip r:embed="rId2"/>
          <a:stretch>
            <a:fillRect/>
          </a:stretch>
        </p:blipFill>
        <p:spPr>
          <a:xfrm>
            <a:off x="152400" y="1714500"/>
            <a:ext cx="12700000" cy="68834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xfrm>
            <a:off x="368300" y="330200"/>
            <a:ext cx="4305300" cy="774700"/>
          </a:xfrm>
          <a:prstGeom prst="rect">
            <a:avLst/>
          </a:prstGeom>
        </p:spPr>
        <p:txBody>
          <a:bodyPr/>
          <a:lstStyle/>
          <a:p>
            <a:r>
              <a:t>Add Padding</a:t>
            </a:r>
          </a:p>
        </p:txBody>
      </p:sp>
      <p:sp>
        <p:nvSpPr>
          <p:cNvPr id="277" name="Shape 277"/>
          <p:cNvSpPr>
            <a:spLocks noGrp="1"/>
          </p:cNvSpPr>
          <p:nvPr>
            <p:ph type="body" sz="quarter" idx="1"/>
          </p:nvPr>
        </p:nvSpPr>
        <p:spPr>
          <a:xfrm>
            <a:off x="520700" y="8394700"/>
            <a:ext cx="7429500" cy="1270000"/>
          </a:xfrm>
          <a:prstGeom prst="rect">
            <a:avLst/>
          </a:prstGeom>
        </p:spPr>
        <p:txBody>
          <a:bodyPr/>
          <a:lstStyle/>
          <a:p>
            <a:r>
              <a:t>Can be either to a number of pixels or a percentage of area inside the border </a:t>
            </a:r>
          </a:p>
        </p:txBody>
      </p:sp>
      <p:sp>
        <p:nvSpPr>
          <p:cNvPr id="278" name="Shape 27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pic>
        <p:nvPicPr>
          <p:cNvPr id="279" name="Screen shot 2010-10-11 at 15.32.45.png"/>
          <p:cNvPicPr>
            <a:picLocks noChangeAspect="1"/>
          </p:cNvPicPr>
          <p:nvPr/>
        </p:nvPicPr>
        <p:blipFill>
          <a:blip r:embed="rId2"/>
          <a:stretch>
            <a:fillRect/>
          </a:stretch>
        </p:blipFill>
        <p:spPr>
          <a:xfrm>
            <a:off x="419100" y="1879600"/>
            <a:ext cx="8331200" cy="6464300"/>
          </a:xfrm>
          <a:prstGeom prst="rect">
            <a:avLst/>
          </a:prstGeom>
          <a:ln w="12700">
            <a:solidFill>
              <a:srgbClr val="000000"/>
            </a:solidFill>
            <a:miter lim="400000"/>
          </a:ln>
        </p:spPr>
      </p:pic>
      <p:sp>
        <p:nvSpPr>
          <p:cNvPr id="280" name="Shape 280"/>
          <p:cNvSpPr/>
          <p:nvPr/>
        </p:nvSpPr>
        <p:spPr>
          <a:xfrm>
            <a:off x="7950200" y="6870700"/>
            <a:ext cx="4516835" cy="264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wrap="none"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25px</a:t>
            </a:r>
            <a:r>
              <a:t>;</a:t>
            </a:r>
          </a:p>
          <a:p>
            <a:pPr algn="l" defTabSz="457200">
              <a:defRPr sz="1800">
                <a:solidFill>
                  <a:srgbClr val="4F76CB"/>
                </a:solidFill>
                <a:latin typeface="Monaco"/>
                <a:ea typeface="Monaco"/>
                <a:cs typeface="Monaco"/>
                <a:sym typeface="Monaco"/>
              </a:defRPr>
            </a:pPr>
            <a:r>
              <a:t>}</a:t>
            </a:r>
          </a:p>
        </p:txBody>
      </p:sp>
      <p:sp>
        <p:nvSpPr>
          <p:cNvPr id="281" name="Shape 281"/>
          <p:cNvSpPr/>
          <p:nvPr/>
        </p:nvSpPr>
        <p:spPr>
          <a:xfrm rot="8256153">
            <a:off x="8826502" y="4508500"/>
            <a:ext cx="1270001" cy="1270000"/>
          </a:xfrm>
          <a:prstGeom prst="rightArrow">
            <a:avLst>
              <a:gd name="adj1" fmla="val 32000"/>
              <a:gd name="adj2" fmla="val 44000"/>
            </a:avLst>
          </a:prstGeom>
          <a:solidFill>
            <a:srgbClr val="CBCBCB"/>
          </a:solidFill>
          <a:ln w="25400">
            <a:solidFill>
              <a:srgbClr val="000000"/>
            </a:solidFill>
            <a:miter lim="400000"/>
          </a:ln>
        </p:spPr>
        <p:txBody>
          <a:bodyPr lIns="50800" tIns="50800" rIns="50800" bIns="50800" anchor="ctr"/>
          <a:lstStyle/>
          <a:p>
            <a:pPr>
              <a:defRPr sz="3600"/>
            </a:pPr>
            <a:endParaRPr/>
          </a:p>
        </p:txBody>
      </p:sp>
      <p:pic>
        <p:nvPicPr>
          <p:cNvPr id="282" name="Screen shot 2010-10-11 at 15.27.03.png"/>
          <p:cNvPicPr>
            <a:picLocks noChangeAspect="1"/>
          </p:cNvPicPr>
          <p:nvPr/>
        </p:nvPicPr>
        <p:blipFill>
          <a:blip r:embed="rId3"/>
          <a:stretch>
            <a:fillRect/>
          </a:stretch>
        </p:blipFill>
        <p:spPr>
          <a:xfrm>
            <a:off x="6395529" y="138226"/>
            <a:ext cx="6507671" cy="4381501"/>
          </a:xfrm>
          <a:prstGeom prst="rect">
            <a:avLst/>
          </a:prstGeom>
          <a:ln w="12700">
            <a:solidFill>
              <a:srgbClr val="000000"/>
            </a:solidFill>
            <a:miter lim="400000"/>
          </a:ln>
        </p:spPr>
      </p:pic>
      <p:sp>
        <p:nvSpPr>
          <p:cNvPr id="283" name="Shape 283"/>
          <p:cNvSpPr/>
          <p:nvPr/>
        </p:nvSpPr>
        <p:spPr>
          <a:xfrm>
            <a:off x="7734300" y="8839200"/>
            <a:ext cx="4864100" cy="381000"/>
          </a:xfrm>
          <a:prstGeom prst="roundRect">
            <a:avLst>
              <a:gd name="adj" fmla="val 50000"/>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lstStyle/>
          <a:p>
            <a:endParaRPr/>
          </a:p>
        </p:txBody>
      </p:sp>
      <p:sp>
        <p:nvSpPr>
          <p:cNvPr id="286" name="Shape 286"/>
          <p:cNvSpPr>
            <a:spLocks noGrp="1"/>
          </p:cNvSpPr>
          <p:nvPr>
            <p:ph type="body" sz="quarter" idx="1"/>
          </p:nvPr>
        </p:nvSpPr>
        <p:spPr>
          <a:xfrm>
            <a:off x="571500" y="2324100"/>
            <a:ext cx="3263900" cy="6565900"/>
          </a:xfrm>
          <a:prstGeom prst="rect">
            <a:avLst/>
          </a:prstGeom>
        </p:spPr>
        <p:txBody>
          <a:bodyPr/>
          <a:lstStyle/>
          <a:p>
            <a:r>
              <a:t>Had we chosen %</a:t>
            </a:r>
          </a:p>
        </p:txBody>
      </p:sp>
      <p:sp>
        <p:nvSpPr>
          <p:cNvPr id="287" name="Shape 28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pic>
        <p:nvPicPr>
          <p:cNvPr id="288" name="Screen shot 2010-10-11 at 15.35.21.png"/>
          <p:cNvPicPr>
            <a:picLocks noChangeAspect="1"/>
          </p:cNvPicPr>
          <p:nvPr/>
        </p:nvPicPr>
        <p:blipFill>
          <a:blip r:embed="rId2"/>
          <a:stretch>
            <a:fillRect/>
          </a:stretch>
        </p:blipFill>
        <p:spPr>
          <a:xfrm>
            <a:off x="4292600" y="-939800"/>
            <a:ext cx="8432800" cy="10477500"/>
          </a:xfrm>
          <a:prstGeom prst="rect">
            <a:avLst/>
          </a:prstGeom>
          <a:ln w="12700">
            <a:solidFill>
              <a:srgbClr val="000000"/>
            </a:solidFill>
            <a:miter lim="400000"/>
          </a:ln>
        </p:spPr>
      </p:pic>
      <p:sp>
        <p:nvSpPr>
          <p:cNvPr id="289" name="Shape 289"/>
          <p:cNvSpPr/>
          <p:nvPr/>
        </p:nvSpPr>
        <p:spPr>
          <a:xfrm>
            <a:off x="368300" y="3543300"/>
            <a:ext cx="4597400" cy="2641600"/>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 val="1"/>
            </a:ext>
          </a:extLst>
        </p:spPr>
        <p:txBody>
          <a:bodyPr lIns="50800" tIns="50800" rIns="50800" bIns="50800" anchor="b">
            <a:spAutoFit/>
          </a:bodyPr>
          <a:lstStyle/>
          <a:p>
            <a:pPr algn="l" defTabSz="457200">
              <a:defRPr sz="1800">
                <a:solidFill>
                  <a:srgbClr val="4E9192"/>
                </a:solidFill>
                <a:latin typeface="Monaco"/>
                <a:ea typeface="Monaco"/>
                <a:cs typeface="Monaco"/>
                <a:sym typeface="Monaco"/>
              </a:defRPr>
            </a:pPr>
            <a:r>
              <a:t>.guarantee</a:t>
            </a:r>
            <a:r>
              <a:rPr>
                <a:solidFill>
                  <a:srgbClr val="000000"/>
                </a:solidFill>
              </a:rPr>
              <a:t> </a:t>
            </a:r>
          </a:p>
          <a:p>
            <a:pPr algn="l" defTabSz="457200">
              <a:defRPr sz="1800">
                <a:latin typeface="Monaco"/>
                <a:ea typeface="Monaco"/>
                <a:cs typeface="Monaco"/>
                <a:sym typeface="Monaco"/>
              </a:defRPr>
            </a:pPr>
            <a:r>
              <a:t>{</a:t>
            </a:r>
          </a:p>
          <a:p>
            <a:pPr algn="l" defTabSz="457200">
              <a:defRPr sz="1800">
                <a:solidFill>
                  <a:srgbClr val="932192"/>
                </a:solidFill>
                <a:latin typeface="Monaco"/>
                <a:ea typeface="Monaco"/>
                <a:cs typeface="Monaco"/>
                <a:sym typeface="Monaco"/>
              </a:defRPr>
            </a:pPr>
            <a:r>
              <a:rPr>
                <a:solidFill>
                  <a:srgbClr val="000000"/>
                </a:solidFill>
              </a:rPr>
              <a:t>  </a:t>
            </a:r>
            <a:r>
              <a:t>border-color</a:t>
            </a:r>
            <a:r>
              <a:rPr>
                <a:solidFill>
                  <a:srgbClr val="000000"/>
                </a:solidFill>
              </a:rPr>
              <a:t>:        </a:t>
            </a:r>
            <a:r>
              <a:rPr>
                <a:solidFill>
                  <a:srgbClr val="392DE7"/>
                </a:solidFill>
              </a:rPr>
              <a:t>black</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border-width</a:t>
            </a:r>
            <a:r>
              <a:rPr>
                <a:solidFill>
                  <a:srgbClr val="000000"/>
                </a:solidFill>
              </a:rPr>
              <a:t>:        </a:t>
            </a:r>
            <a:r>
              <a:rPr>
                <a:solidFill>
                  <a:srgbClr val="392DE7"/>
                </a:solidFill>
              </a:rPr>
              <a:t>1px</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border-style</a:t>
            </a:r>
            <a:r>
              <a:rPr>
                <a:solidFill>
                  <a:srgbClr val="000000"/>
                </a:solidFill>
              </a:rPr>
              <a:t>:        </a:t>
            </a:r>
            <a:r>
              <a:rPr>
                <a:solidFill>
                  <a:srgbClr val="392DE7"/>
                </a:solidFill>
              </a:rPr>
              <a:t>solid</a:t>
            </a:r>
            <a:r>
              <a:rPr>
                <a:solidFill>
                  <a:srgbClr val="000000"/>
                </a:solidFill>
              </a:rPr>
              <a:t>;</a:t>
            </a:r>
          </a:p>
          <a:p>
            <a:pPr algn="l" defTabSz="457200">
              <a:defRPr sz="1800">
                <a:solidFill>
                  <a:srgbClr val="932192"/>
                </a:solidFill>
                <a:latin typeface="Monaco"/>
                <a:ea typeface="Monaco"/>
                <a:cs typeface="Monaco"/>
                <a:sym typeface="Monaco"/>
              </a:defRPr>
            </a:pPr>
            <a:r>
              <a:rPr>
                <a:solidFill>
                  <a:srgbClr val="000000"/>
                </a:solidFill>
              </a:rPr>
              <a:t>  </a:t>
            </a:r>
            <a:r>
              <a:t>background-color</a:t>
            </a:r>
            <a:r>
              <a:rPr>
                <a:solidFill>
                  <a:srgbClr val="000000"/>
                </a:solidFill>
              </a:rPr>
              <a:t>:    </a:t>
            </a:r>
            <a:r>
              <a:rPr>
                <a:solidFill>
                  <a:srgbClr val="392DE7"/>
                </a:solidFill>
              </a:rPr>
              <a:t>#a7cece</a:t>
            </a:r>
            <a:r>
              <a:rPr>
                <a:solidFill>
                  <a:srgbClr val="000000"/>
                </a:solidFill>
              </a:rPr>
              <a:t>;</a:t>
            </a:r>
          </a:p>
          <a:p>
            <a:pPr algn="l" defTabSz="457200">
              <a:defRPr sz="1800">
                <a:latin typeface="Monaco"/>
                <a:ea typeface="Monaco"/>
                <a:cs typeface="Monaco"/>
                <a:sym typeface="Monaco"/>
              </a:defRPr>
            </a:pPr>
            <a:r>
              <a:t>  </a:t>
            </a:r>
            <a:r>
              <a:rPr>
                <a:solidFill>
                  <a:srgbClr val="932192"/>
                </a:solidFill>
              </a:rPr>
              <a:t>padding</a:t>
            </a:r>
            <a:r>
              <a:t>:             </a:t>
            </a:r>
            <a:r>
              <a:rPr>
                <a:solidFill>
                  <a:srgbClr val="392DE7"/>
                </a:solidFill>
              </a:rPr>
              <a:t>25%</a:t>
            </a:r>
            <a:r>
              <a:t>;</a:t>
            </a:r>
          </a:p>
          <a:p>
            <a:pPr algn="l" defTabSz="457200">
              <a:defRPr sz="1800">
                <a:solidFill>
                  <a:srgbClr val="4F76CB"/>
                </a:solidFill>
                <a:latin typeface="Monaco"/>
                <a:ea typeface="Monaco"/>
                <a:cs typeface="Monaco"/>
                <a:sym typeface="Monaco"/>
              </a:defRPr>
            </a:pPr>
            <a:r>
              <a:t>}</a:t>
            </a:r>
          </a:p>
        </p:txBody>
      </p:sp>
      <p:sp>
        <p:nvSpPr>
          <p:cNvPr id="290" name="Shape 290"/>
          <p:cNvSpPr/>
          <p:nvPr/>
        </p:nvSpPr>
        <p:spPr>
          <a:xfrm>
            <a:off x="241300" y="5524500"/>
            <a:ext cx="4864100" cy="381000"/>
          </a:xfrm>
          <a:prstGeom prst="roundRect">
            <a:avLst>
              <a:gd name="adj" fmla="val 50000"/>
            </a:avLst>
          </a:prstGeom>
          <a:ln w="25400">
            <a:solidFill>
              <a:srgbClr val="000000"/>
            </a:solidFill>
            <a:miter lim="400000"/>
          </a:ln>
        </p:spPr>
        <p:txBody>
          <a:bodyPr lIns="50800" tIns="50800" rIns="50800" bIns="50800" anchor="ctr"/>
          <a:lstStyle/>
          <a:p>
            <a:pPr>
              <a:defRPr sz="3600"/>
            </a:pPr>
            <a:endParaRPr/>
          </a:p>
        </p:txBody>
      </p:sp>
    </p:spTree>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1182</Words>
  <Application>Microsoft Macintosh PowerPoint</Application>
  <PresentationFormat>Custom</PresentationFormat>
  <Paragraphs>221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Courier</vt:lpstr>
      <vt:lpstr>Helvetica</vt:lpstr>
      <vt:lpstr>Helvetica Neue</vt:lpstr>
      <vt:lpstr>Helvetica Neue Light</vt:lpstr>
      <vt:lpstr>Lucida Grande</vt:lpstr>
      <vt:lpstr>Monaco</vt:lpstr>
      <vt:lpstr>ModernPortfolio</vt:lpstr>
      <vt:lpstr>CSS: The Box Model</vt:lpstr>
      <vt:lpstr>Box Model in Action</vt:lpstr>
      <vt:lpstr>The “Guarantee” box</vt:lpstr>
      <vt:lpstr>PowerPoint Presentation</vt:lpstr>
      <vt:lpstr>PowerPoint Presentation</vt:lpstr>
      <vt:lpstr>Box Model</vt:lpstr>
      <vt:lpstr>What we want:</vt:lpstr>
      <vt:lpstr>Add Padding</vt:lpstr>
      <vt:lpstr>PowerPoint Presentation</vt:lpstr>
      <vt:lpstr>Add Margin</vt:lpstr>
      <vt:lpstr>Agenda</vt:lpstr>
      <vt:lpstr>Add a Background Image</vt:lpstr>
      <vt:lpstr>Background Image</vt:lpstr>
      <vt:lpstr>PowerPoint Presentation</vt:lpstr>
      <vt:lpstr>More Padding</vt:lpstr>
      <vt:lpstr>More Margins</vt:lpstr>
      <vt:lpstr>Using DIVs to define sections</vt:lpstr>
      <vt:lpstr>Using Divs to define Regions of a Page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The Box Model</dc:title>
  <cp:lastModifiedBy>Peter Windle</cp:lastModifiedBy>
  <cp:revision>1</cp:revision>
  <dcterms:modified xsi:type="dcterms:W3CDTF">2023-02-02T10:19:37Z</dcterms:modified>
</cp:coreProperties>
</file>