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>
            <a:off x="2236522" y="2768203"/>
            <a:ext cx="19513832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 defTabSz="1285875">
              <a:defRPr b="0" sz="5800"/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2007219" y="464343"/>
            <a:ext cx="16680657" cy="1964532"/>
          </a:xfrm>
          <a:prstGeom prst="rect">
            <a:avLst/>
          </a:prstGeom>
          <a:solidFill>
            <a:srgbClr val="FFFFFF"/>
          </a:solidFill>
        </p:spPr>
        <p:txBody>
          <a:bodyPr lIns="71437" tIns="71437" rIns="71437" bIns="71437" anchor="b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2074905" y="3302108"/>
            <a:ext cx="7340204" cy="923329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369276" indent="-369276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defRPr sz="3600"/>
            </a:lvl1pPr>
            <a:lvl2pPr marL="762976" indent="-369276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defRPr sz="3600"/>
            </a:lvl2pPr>
            <a:lvl3pPr marL="1207476" indent="-369276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defRPr sz="3600"/>
            </a:lvl3pPr>
            <a:lvl4pPr marL="1651976" indent="-369276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defRPr sz="3600"/>
            </a:lvl4pPr>
            <a:lvl5pPr marL="2096476" indent="-369276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3371184" y="1303171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23780697" y="13066476"/>
            <a:ext cx="453238" cy="46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0" name="Screenshot 2021-02-18 at 07.46.26.png" descr="Screenshot 2021-02-18 at 07.46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2185" y="551357"/>
            <a:ext cx="8759630" cy="11995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lements flow on a page top to bottom, left to right"/>
          <p:cNvSpPr txBox="1"/>
          <p:nvPr>
            <p:ph type="body" sz="quarter" idx="1"/>
          </p:nvPr>
        </p:nvSpPr>
        <p:spPr>
          <a:xfrm>
            <a:off x="12450478" y="3758961"/>
            <a:ext cx="10714911" cy="1990796"/>
          </a:xfrm>
          <a:prstGeom prst="rect">
            <a:avLst/>
          </a:prstGeom>
        </p:spPr>
        <p:txBody>
          <a:bodyPr/>
          <a:lstStyle/>
          <a:p>
            <a:pPr/>
            <a:r>
              <a:t>Elements flow on a page top to bottom, left to right 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Normal Flow"/>
          <p:cNvSpPr txBox="1"/>
          <p:nvPr/>
        </p:nvSpPr>
        <p:spPr>
          <a:xfrm>
            <a:off x="3432171" y="1049111"/>
            <a:ext cx="5431985" cy="161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5900"/>
              </a:spcBef>
              <a:defRPr b="0" sz="6000" u="sng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Normal Flow</a:t>
            </a:r>
          </a:p>
        </p:txBody>
      </p:sp>
      <p:pic>
        <p:nvPicPr>
          <p:cNvPr id="181" name="Screenshot 2020-02-06 at 07.01.38.png" descr="Screenshot 2020-02-06 at 07.01.38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086435" y="6431146"/>
            <a:ext cx="11758039" cy="322670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2" name="&lt;body&gt;…"/>
          <p:cNvSpPr txBox="1"/>
          <p:nvPr/>
        </p:nvSpPr>
        <p:spPr>
          <a:xfrm>
            <a:off x="797058" y="3452243"/>
            <a:ext cx="10702210" cy="660819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 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h1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The Evolution of the Bicycle.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&lt;/</a:t>
            </a:r>
            <a:r>
              <a:rPr>
                <a:solidFill>
                  <a:srgbClr val="011480"/>
                </a:solidFill>
              </a:rPr>
              <a:t>h1</a:t>
            </a:r>
            <a:r>
              <a:t>&gt;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blockquote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"Life is like riding a bicycle.To keep your balance you must keep  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moving." - Albert Einstein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&lt;/</a:t>
            </a:r>
            <a:r>
              <a:t>blockquote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A bicycle, also called a bike or cycle, is a human-powered or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motor-powered, pedal-driven, single-track vehicle, having two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wheels attached to a frame, one behind the other. A bicycle rider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is called a cyclist, or bicyclist. Bicycles were introduced in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the late 19th century in Europe, and by the early 21st century,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more than 1 billion were in existence at a given time. These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numbers far exceed the number of cars, both in total and ranked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by the number of individual models produced.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&lt;body&gt;…"/>
          <p:cNvSpPr txBox="1"/>
          <p:nvPr/>
        </p:nvSpPr>
        <p:spPr>
          <a:xfrm>
            <a:off x="797058" y="3452243"/>
            <a:ext cx="10702210" cy="660819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 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h1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The Evolution of the Bicycle.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&lt;/</a:t>
            </a:r>
            <a:r>
              <a:rPr>
                <a:solidFill>
                  <a:srgbClr val="011480"/>
                </a:solidFill>
              </a:rPr>
              <a:t>h1</a:t>
            </a:r>
            <a:r>
              <a:t>&gt;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blockquote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"Life is like riding a bicycle.To keep your balance you must keep  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moving." - Albert Einstein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&lt;/</a:t>
            </a:r>
            <a:r>
              <a:t>blockquote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A bicycle, also called a bike or cycle, is a human-powered or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motor-powered, pedal-driven, single-track vehicle, having two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wheels attached to a frame, one behind the other. A bicycle rider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is called a cyclist, or bicyclist. Bicycles were introduced in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the late 19th century in Europe, and by the early 21st century,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more than 1 billion were in existence at a given time. These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numbers far exceed the number of cars, both in total and ranked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by the number of individual models produced.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 </a:t>
            </a:r>
          </a:p>
        </p:txBody>
      </p:sp>
      <p:sp>
        <p:nvSpPr>
          <p:cNvPr id="186" name="Width"/>
          <p:cNvSpPr txBox="1"/>
          <p:nvPr/>
        </p:nvSpPr>
        <p:spPr>
          <a:xfrm>
            <a:off x="3536404" y="1092680"/>
            <a:ext cx="5431985" cy="161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5900"/>
              </a:spcBef>
              <a:defRPr b="0" sz="6000" u="sng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Width</a:t>
            </a:r>
          </a:p>
        </p:txBody>
      </p:sp>
      <p:sp>
        <p:nvSpPr>
          <p:cNvPr id="187" name="blockquote {…"/>
          <p:cNvSpPr txBox="1"/>
          <p:nvPr/>
        </p:nvSpPr>
        <p:spPr>
          <a:xfrm>
            <a:off x="12082079" y="3867710"/>
            <a:ext cx="11658220" cy="17557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33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blockquote 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3300">
                <a:solidFill>
                  <a:srgbClr val="0432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width</a:t>
            </a:r>
            <a:r>
              <a:rPr>
                <a:solidFill>
                  <a:srgbClr val="000000"/>
                </a:solidFill>
              </a:rPr>
              <a:t>: </a:t>
            </a:r>
            <a:r>
              <a:t>275</a:t>
            </a:r>
            <a:r>
              <a:rPr>
                <a:solidFill>
                  <a:srgbClr val="018001"/>
                </a:solidFill>
              </a:rPr>
              <a:t>px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33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pic>
        <p:nvPicPr>
          <p:cNvPr id="188" name="Screenshot 2020-02-06 at 07.06.47.png" descr="Screenshot 2020-02-06 at 07.06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2079" y="6448649"/>
            <a:ext cx="11658220" cy="36348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9" name="The overall width of an element can be specified, but does not change normal flow"/>
          <p:cNvSpPr txBox="1"/>
          <p:nvPr>
            <p:ph type="body" sz="quarter" idx="1"/>
          </p:nvPr>
        </p:nvSpPr>
        <p:spPr>
          <a:xfrm>
            <a:off x="11884083" y="1058033"/>
            <a:ext cx="11457000" cy="1990796"/>
          </a:xfrm>
          <a:prstGeom prst="rect">
            <a:avLst/>
          </a:prstGeom>
        </p:spPr>
        <p:txBody>
          <a:bodyPr/>
          <a:lstStyle>
            <a:lvl1pPr marL="603250" indent="-603250" defTabSz="784225">
              <a:spcBef>
                <a:spcPts val="5600"/>
              </a:spcBef>
              <a:defRPr sz="4560"/>
            </a:lvl1pPr>
          </a:lstStyle>
          <a:p>
            <a:pPr/>
            <a:r>
              <a:t>The overall width of an element can be specified, but does not change normal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float: right"/>
          <p:cNvSpPr txBox="1"/>
          <p:nvPr/>
        </p:nvSpPr>
        <p:spPr>
          <a:xfrm>
            <a:off x="3187854" y="1063634"/>
            <a:ext cx="5431985" cy="161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5900"/>
              </a:spcBef>
              <a:defRPr b="0" sz="6000" u="sng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float: right</a:t>
            </a:r>
          </a:p>
        </p:txBody>
      </p:sp>
      <p:sp>
        <p:nvSpPr>
          <p:cNvPr id="193" name="blockquote {…"/>
          <p:cNvSpPr txBox="1"/>
          <p:nvPr/>
        </p:nvSpPr>
        <p:spPr>
          <a:xfrm>
            <a:off x="12086791" y="3588310"/>
            <a:ext cx="11658221" cy="23145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33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blockquote 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3300">
                <a:solidFill>
                  <a:srgbClr val="0432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width</a:t>
            </a:r>
            <a:r>
              <a:rPr>
                <a:solidFill>
                  <a:srgbClr val="000000"/>
                </a:solidFill>
              </a:rPr>
              <a:t>: </a:t>
            </a:r>
            <a:r>
              <a:t>275</a:t>
            </a:r>
            <a:r>
              <a:rPr>
                <a:solidFill>
                  <a:srgbClr val="018001"/>
                </a:solidFill>
              </a:rPr>
              <a:t>px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3300">
                <a:solidFill>
                  <a:srgbClr val="0432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float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right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33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94" name="Anything else that sits inside the containing element will flow around the element that is floated"/>
          <p:cNvSpPr txBox="1"/>
          <p:nvPr>
            <p:ph type="body" sz="quarter" idx="1"/>
          </p:nvPr>
        </p:nvSpPr>
        <p:spPr>
          <a:xfrm>
            <a:off x="11859386" y="10277269"/>
            <a:ext cx="11611838" cy="2877254"/>
          </a:xfrm>
          <a:prstGeom prst="rect">
            <a:avLst/>
          </a:prstGeom>
        </p:spPr>
        <p:txBody>
          <a:bodyPr/>
          <a:lstStyle/>
          <a:p>
            <a:pPr/>
            <a:r>
              <a:t>Anything else that sits inside the containing element will flow around the element that is floated </a:t>
            </a:r>
          </a:p>
        </p:txBody>
      </p:sp>
      <p:pic>
        <p:nvPicPr>
          <p:cNvPr id="195" name="Screenshot 2020-02-06 at 07.09.31.png" descr="Screenshot 2020-02-06 at 07.09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6791" y="6447356"/>
            <a:ext cx="11658220" cy="355313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6" name="The float property allows you to take an element in normal flow and place it as far to the left or right of the containing element as possible."/>
          <p:cNvSpPr txBox="1"/>
          <p:nvPr/>
        </p:nvSpPr>
        <p:spPr>
          <a:xfrm>
            <a:off x="11859386" y="172868"/>
            <a:ext cx="11611838" cy="287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603250" indent="-603250" algn="l" defTabSz="784225">
              <a:spcBef>
                <a:spcPts val="5600"/>
              </a:spcBef>
              <a:buSzPct val="125000"/>
              <a:buChar char="-"/>
              <a:defRPr b="0" sz="456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The float property allows you to take an element in normal flow and place it as far to the left or right of the containing element as possible. </a:t>
            </a:r>
          </a:p>
        </p:txBody>
      </p:sp>
      <p:sp>
        <p:nvSpPr>
          <p:cNvPr id="197" name="&lt;body&gt;…"/>
          <p:cNvSpPr txBox="1"/>
          <p:nvPr/>
        </p:nvSpPr>
        <p:spPr>
          <a:xfrm>
            <a:off x="797058" y="3452243"/>
            <a:ext cx="10702210" cy="660819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 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h1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The Evolution of the Bicycle.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&lt;/</a:t>
            </a:r>
            <a:r>
              <a:rPr>
                <a:solidFill>
                  <a:srgbClr val="011480"/>
                </a:solidFill>
              </a:rPr>
              <a:t>h1</a:t>
            </a:r>
            <a:r>
              <a:t>&gt;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blockquote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"Life is like riding a bicycle.To keep your balance you must keep  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moving." - Albert Einstein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&lt;/</a:t>
            </a:r>
            <a:r>
              <a:t>blockquote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A bicycle, also called a bike or cycle, is a human-powered or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motor-powered, pedal-driven, single-track vehicle, having two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wheels attached to a frame, one behind the other. A bicycle rider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is called a cyclist, or bicyclist. Bicycles were introduced in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the late 19th century in Europe, and by the early 21st century,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more than 1 billion were in existence at a given time. These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numbers far exceed the number of cars, both in total and ranked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by the number of individual models produced.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shot 2019-02-05 at 08.49.13.png" descr="Screenshot 2019-02-05 at 08.49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89552" y="215900"/>
            <a:ext cx="13677901" cy="13284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0" name="Screenshot 2019-02-05 at 08.57.22.png" descr="Screenshot 2019-02-05 at 08.57.22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61887"/>
          <a:stretch>
            <a:fillRect/>
          </a:stretch>
        </p:blipFill>
        <p:spPr>
          <a:xfrm>
            <a:off x="5010718" y="761421"/>
            <a:ext cx="4420270" cy="7981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shot 2019-02-05 at 08.57.22.png" descr="Screenshot 2019-02-05 at 08.57.22.png"/>
          <p:cNvPicPr>
            <a:picLocks noChangeAspect="1"/>
          </p:cNvPicPr>
          <p:nvPr/>
        </p:nvPicPr>
        <p:blipFill>
          <a:blip r:embed="rId3">
            <a:extLst/>
          </a:blip>
          <a:srcRect l="0" t="37876" r="0" b="0"/>
          <a:stretch>
            <a:fillRect/>
          </a:stretch>
        </p:blipFill>
        <p:spPr>
          <a:xfrm>
            <a:off x="291045" y="724693"/>
            <a:ext cx="4167572" cy="1226662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3" name="Screenshot 2019-02-07 at 08.47.53.png" descr="Screenshot 2019-02-07 at 08.47.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4491" y="9317223"/>
            <a:ext cx="2472850" cy="4215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Screenshot 2021-02-18 at 07.46.26.png" descr="Screenshot 2021-02-18 at 07.46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2185" y="551357"/>
            <a:ext cx="8759630" cy="11995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lock vs Inline…"/>
          <p:cNvSpPr txBox="1"/>
          <p:nvPr>
            <p:ph type="body" idx="1"/>
          </p:nvPr>
        </p:nvSpPr>
        <p:spPr>
          <a:xfrm>
            <a:off x="7875868" y="1778000"/>
            <a:ext cx="21005801" cy="10160000"/>
          </a:xfrm>
          <a:prstGeom prst="rect">
            <a:avLst/>
          </a:prstGeom>
        </p:spPr>
        <p:txBody>
          <a:bodyPr/>
          <a:lstStyle/>
          <a:p>
            <a:pPr>
              <a:defRPr sz="7400"/>
            </a:pPr>
            <a:r>
              <a:t>Block vs Inline</a:t>
            </a:r>
          </a:p>
          <a:p>
            <a:pPr>
              <a:defRPr sz="7400"/>
            </a:pPr>
            <a:r>
              <a:t>Display Property</a:t>
            </a:r>
          </a:p>
          <a:p>
            <a:pPr>
              <a:defRPr sz="7400"/>
            </a:pPr>
            <a:r>
              <a:t>Float Property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23865431" y="13066476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lock vs Inline…"/>
          <p:cNvSpPr txBox="1"/>
          <p:nvPr>
            <p:ph type="body" idx="1"/>
          </p:nvPr>
        </p:nvSpPr>
        <p:spPr>
          <a:xfrm>
            <a:off x="7875868" y="1778000"/>
            <a:ext cx="21005801" cy="10160000"/>
          </a:xfrm>
          <a:prstGeom prst="rect">
            <a:avLst/>
          </a:prstGeom>
        </p:spPr>
        <p:txBody>
          <a:bodyPr/>
          <a:lstStyle/>
          <a:p>
            <a:pPr>
              <a:defRPr sz="7400"/>
            </a:pPr>
            <a:r>
              <a:t>Block vs Inline</a:t>
            </a:r>
          </a:p>
          <a:p>
            <a:pPr>
              <a:defRPr sz="7400"/>
            </a:pPr>
            <a:r>
              <a:t>Display Property</a:t>
            </a:r>
          </a:p>
          <a:p>
            <a:pPr>
              <a:defRPr sz="7400"/>
            </a:pPr>
            <a:r>
              <a:t>Float Property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23865431" y="13066476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Rectangle"/>
          <p:cNvSpPr/>
          <p:nvPr/>
        </p:nvSpPr>
        <p:spPr>
          <a:xfrm>
            <a:off x="7621285" y="6223000"/>
            <a:ext cx="8058280" cy="3394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23498285" y="13031717"/>
            <a:ext cx="268390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Block vs Inline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 vs Inline Elements</a:t>
            </a:r>
          </a:p>
        </p:txBody>
      </p:sp>
      <p:sp>
        <p:nvSpPr>
          <p:cNvPr id="141" name="Block elements are always displayed as if they have a line break before and after them…"/>
          <p:cNvSpPr txBox="1"/>
          <p:nvPr>
            <p:ph type="body" sz="half" idx="1"/>
          </p:nvPr>
        </p:nvSpPr>
        <p:spPr>
          <a:xfrm>
            <a:off x="2364365" y="3107531"/>
            <a:ext cx="9503192" cy="9233298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635000" indent="-635000" defTabSz="825500">
              <a:spcBef>
                <a:spcPts val="5900"/>
              </a:spcBef>
              <a:buClrTx/>
              <a:buSzPct val="125000"/>
              <a:buFontTx/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Block elements are always displayed as if they have a line break before and after them </a:t>
            </a:r>
          </a:p>
          <a:p>
            <a:pPr marL="635000" indent="-635000" defTabSz="825500">
              <a:spcBef>
                <a:spcPts val="5900"/>
              </a:spcBef>
              <a:buClrTx/>
              <a:buSzPct val="125000"/>
              <a:buFontTx/>
              <a:buChar char="-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inline elements appear “in line” within the flow of the text in your page. </a:t>
            </a:r>
          </a:p>
        </p:txBody>
      </p:sp>
      <p:sp>
        <p:nvSpPr>
          <p:cNvPr id="142" name="“Block elements stand on their own; inline elements go with the flow.”"/>
          <p:cNvSpPr txBox="1"/>
          <p:nvPr/>
        </p:nvSpPr>
        <p:spPr>
          <a:xfrm>
            <a:off x="14282211" y="4820049"/>
            <a:ext cx="8430189" cy="33415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93" tIns="64293" rIns="64293" bIns="64293">
            <a:spAutoFit/>
          </a:bodyPr>
          <a:lstStyle>
            <a:lvl1pPr defTabSz="1285875">
              <a:defRPr b="0" sz="48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“Block elements stand on their own; inline elements go with the flow.”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23498285" y="13031717"/>
            <a:ext cx="268390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7109" y="4426893"/>
            <a:ext cx="8286751" cy="6503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5156" y="4536281"/>
            <a:ext cx="8677425" cy="773311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Block - h1, h2, p, blockquote"/>
          <p:cNvSpPr txBox="1"/>
          <p:nvPr>
            <p:ph type="body" sz="half" idx="1"/>
          </p:nvPr>
        </p:nvSpPr>
        <p:spPr>
          <a:xfrm>
            <a:off x="3315890" y="3232546"/>
            <a:ext cx="8893970" cy="9858376"/>
          </a:xfrm>
          <a:prstGeom prst="rect">
            <a:avLst/>
          </a:prstGeom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/>
            <a:r>
              <a:t>Block - h1, h2, p, blockquote</a:t>
            </a:r>
          </a:p>
        </p:txBody>
      </p:sp>
      <p:sp>
        <p:nvSpPr>
          <p:cNvPr id="148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12549187" y="3178968"/>
            <a:ext cx="8465345" cy="9858376"/>
            <a:chOff x="0" y="0"/>
            <a:chExt cx="8465343" cy="9858375"/>
          </a:xfrm>
        </p:grpSpPr>
        <p:sp>
          <p:nvSpPr>
            <p:cNvPr id="149" name="Rectangle"/>
            <p:cNvSpPr/>
            <p:nvPr/>
          </p:nvSpPr>
          <p:spPr>
            <a:xfrm>
              <a:off x="0" y="0"/>
              <a:ext cx="8465344" cy="985837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4293" tIns="64293" rIns="64293" bIns="64293" numCol="1" anchor="t">
              <a:noAutofit/>
            </a:bodyPr>
            <a:lstStyle/>
            <a:p>
              <a:pPr algn="l" defTabSz="1285875">
                <a:spcBef>
                  <a:spcPts val="6700"/>
                </a:spcBef>
                <a:defRPr b="0" sz="5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50" name="Inline - a, em, q"/>
            <p:cNvSpPr txBox="1"/>
            <p:nvPr/>
          </p:nvSpPr>
          <p:spPr>
            <a:xfrm>
              <a:off x="0" y="0"/>
              <a:ext cx="8465344" cy="533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369276" indent="-369276" algn="l" defTabSz="1285875">
                <a:spcBef>
                  <a:spcPts val="6700"/>
                </a:spcBef>
                <a:buSzPct val="100000"/>
                <a:buFont typeface="Helvetica Neue"/>
                <a:buChar char="•"/>
                <a:defRPr b="0" sz="3600"/>
              </a:lvl1pPr>
            </a:lstStyle>
            <a:p>
              <a:pPr/>
              <a:r>
                <a:t>Inline - a, em, q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23865431" y="13066476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Block / Inline"/>
          <p:cNvSpPr txBox="1"/>
          <p:nvPr/>
        </p:nvSpPr>
        <p:spPr>
          <a:xfrm>
            <a:off x="3432171" y="1049111"/>
            <a:ext cx="5431985" cy="161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5900"/>
              </a:spcBef>
              <a:defRPr b="0" sz="6000" u="sng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Block / Inline</a:t>
            </a:r>
          </a:p>
        </p:txBody>
      </p:sp>
      <p:sp>
        <p:nvSpPr>
          <p:cNvPr id="155" name="&lt;body&gt;…"/>
          <p:cNvSpPr txBox="1"/>
          <p:nvPr/>
        </p:nvSpPr>
        <p:spPr>
          <a:xfrm>
            <a:off x="684520" y="4068253"/>
            <a:ext cx="10702211" cy="557949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 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h1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The Evolution of the Bicycle.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&lt;/</a:t>
            </a:r>
            <a:r>
              <a:rPr>
                <a:solidFill>
                  <a:srgbClr val="011480"/>
                </a:solidFill>
              </a:rPr>
              <a:t>h1</a:t>
            </a:r>
            <a:r>
              <a:t>&gt;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t>A bicycle, also called a bike or cycle, is a human-powered or    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motor-powered, pedal-driven, single-track vehicle, having two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wheels attached to a frame, one behind the other.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t>&lt;</a:t>
            </a:r>
            <a:r>
              <a:rPr>
                <a:solidFill>
                  <a:srgbClr val="011480"/>
                </a:solidFill>
              </a:rPr>
              <a:t>img </a:t>
            </a:r>
            <a:r>
              <a:rPr>
                <a:solidFill>
                  <a:srgbClr val="0432FF"/>
                </a:solidFill>
              </a:rPr>
              <a:t>src</a:t>
            </a:r>
            <a:r>
              <a:rPr>
                <a:solidFill>
                  <a:srgbClr val="018001"/>
                </a:solidFill>
              </a:rPr>
              <a:t>="./images/bike.png"</a:t>
            </a:r>
            <a:r>
              <a:t>&gt;</a:t>
            </a:r>
            <a:r>
              <a:t> A bicycle rider is called a  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cyclist, or bicyclist. Bicycles were introduced in the late 19th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century in Europe, and by the early 21st century, more than 1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billion were in existence at a given time. These numbers far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exceed the number of cars, both in total and ranked by the number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of individual models produced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 </a:t>
            </a:r>
          </a:p>
        </p:txBody>
      </p:sp>
      <p:pic>
        <p:nvPicPr>
          <p:cNvPr id="156" name="Screenshot 2020-02-06 at 07.43.30.png" descr="Screenshot 2020-02-06 at 07.43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5882" y="4265244"/>
            <a:ext cx="10940299" cy="4838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7" name="“Block elements stand on their own; inline elements go with the flow.”"/>
          <p:cNvSpPr txBox="1"/>
          <p:nvPr/>
        </p:nvSpPr>
        <p:spPr>
          <a:xfrm>
            <a:off x="12817466" y="1038682"/>
            <a:ext cx="10702211" cy="25287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93" tIns="64293" rIns="64293" bIns="64293">
            <a:spAutoFit/>
          </a:bodyPr>
          <a:lstStyle>
            <a:lvl1pPr defTabSz="1285875">
              <a:defRPr b="0" sz="48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“Block elements stand on their own; inline elements go with the flow.”</a:t>
            </a:r>
          </a:p>
        </p:txBody>
      </p:sp>
      <p:sp>
        <p:nvSpPr>
          <p:cNvPr id="158" name="&lt;img&gt; is an inline element.…"/>
          <p:cNvSpPr txBox="1"/>
          <p:nvPr>
            <p:ph type="body" sz="quarter" idx="1"/>
          </p:nvPr>
        </p:nvSpPr>
        <p:spPr>
          <a:xfrm>
            <a:off x="12261680" y="9795374"/>
            <a:ext cx="10952999" cy="3382161"/>
          </a:xfrm>
          <a:prstGeom prst="rect">
            <a:avLst/>
          </a:prstGeom>
        </p:spPr>
        <p:txBody>
          <a:bodyPr/>
          <a:lstStyle/>
          <a:p>
            <a:pPr/>
            <a:r>
              <a:t>&lt;img&gt; is an inline element.</a:t>
            </a:r>
          </a:p>
          <a:p>
            <a:pPr/>
            <a:r>
              <a:t>The containing elements content flows around the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lock vs Inline…"/>
          <p:cNvSpPr txBox="1"/>
          <p:nvPr>
            <p:ph type="body" idx="1"/>
          </p:nvPr>
        </p:nvSpPr>
        <p:spPr>
          <a:xfrm>
            <a:off x="7875868" y="1778000"/>
            <a:ext cx="21005801" cy="10160000"/>
          </a:xfrm>
          <a:prstGeom prst="rect">
            <a:avLst/>
          </a:prstGeom>
        </p:spPr>
        <p:txBody>
          <a:bodyPr/>
          <a:lstStyle/>
          <a:p>
            <a:pPr>
              <a:defRPr sz="7400"/>
            </a:pPr>
            <a:r>
              <a:t>Block vs Inline</a:t>
            </a:r>
          </a:p>
          <a:p>
            <a:pPr>
              <a:defRPr sz="7400"/>
            </a:pPr>
            <a:r>
              <a:t>Display Property</a:t>
            </a:r>
          </a:p>
          <a:p>
            <a:pPr>
              <a:defRPr sz="7400"/>
            </a:pPr>
            <a:r>
              <a:t>Float Property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23865431" y="13066476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Rectangle"/>
          <p:cNvSpPr/>
          <p:nvPr/>
        </p:nvSpPr>
        <p:spPr>
          <a:xfrm>
            <a:off x="7577717" y="7631724"/>
            <a:ext cx="8058279" cy="3394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7708423" y="2054918"/>
            <a:ext cx="8058279" cy="33942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23865431" y="13066476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Display Property"/>
          <p:cNvSpPr txBox="1"/>
          <p:nvPr/>
        </p:nvSpPr>
        <p:spPr>
          <a:xfrm>
            <a:off x="3432171" y="1049111"/>
            <a:ext cx="7036315" cy="161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5900"/>
              </a:spcBef>
              <a:defRPr b="0" sz="6000" u="sng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Display Property</a:t>
            </a:r>
          </a:p>
        </p:txBody>
      </p:sp>
      <p:sp>
        <p:nvSpPr>
          <p:cNvPr id="167" name="&lt;body&gt;…"/>
          <p:cNvSpPr txBox="1"/>
          <p:nvPr/>
        </p:nvSpPr>
        <p:spPr>
          <a:xfrm>
            <a:off x="684520" y="4068253"/>
            <a:ext cx="10702211" cy="557949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 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h1</a:t>
            </a:r>
            <a:r>
              <a:rPr>
                <a:solidFill>
                  <a:srgbClr val="0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The Evolution of the Bicycle.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&lt;/</a:t>
            </a:r>
            <a:r>
              <a:rPr>
                <a:solidFill>
                  <a:srgbClr val="011480"/>
                </a:solidFill>
              </a:rPr>
              <a:t>h1</a:t>
            </a:r>
            <a:r>
              <a:t>&gt;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t>A bicycle, also called a bike or cycle, is a human-powered or    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motor-powered, pedal-driven, single-track vehicle, having two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wheels attached to a frame, one behind the other.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t>&lt;</a:t>
            </a:r>
            <a:r>
              <a:rPr>
                <a:solidFill>
                  <a:srgbClr val="011480"/>
                </a:solidFill>
              </a:rPr>
              <a:t>img </a:t>
            </a:r>
            <a:r>
              <a:rPr>
                <a:solidFill>
                  <a:srgbClr val="0432FF"/>
                </a:solidFill>
              </a:rPr>
              <a:t>src</a:t>
            </a:r>
            <a:r>
              <a:rPr>
                <a:solidFill>
                  <a:srgbClr val="018001"/>
                </a:solidFill>
              </a:rPr>
              <a:t>="./images/bike.png"</a:t>
            </a:r>
            <a:r>
              <a:t>&gt;</a:t>
            </a:r>
            <a:r>
              <a:t> A bicycle rider is called a  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cyclist, or bicyclist. Bicycles were introduced in the late 19th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century in Europe, and by the early 21st century, more than 1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billion were in existence at a given time. These numbers far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exceed the number of cars, both in total and ranked by the number 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  of individual models produced</a:t>
            </a:r>
          </a:p>
          <a:p>
            <a:pPr algn="l" defTabSz="457200">
              <a:defRPr b="0" sz="2000">
                <a:latin typeface="Monaco"/>
                <a:ea typeface="Monaco"/>
                <a:cs typeface="Monaco"/>
                <a:sym typeface="Monaco"/>
              </a:defRPr>
            </a:pPr>
            <a:r>
              <a:t>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 sz="200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 </a:t>
            </a:r>
          </a:p>
        </p:txBody>
      </p:sp>
      <p:sp>
        <p:nvSpPr>
          <p:cNvPr id="168" name="Causes an inline element to act like a block-level element."/>
          <p:cNvSpPr txBox="1"/>
          <p:nvPr>
            <p:ph type="body" sz="quarter" idx="1"/>
          </p:nvPr>
        </p:nvSpPr>
        <p:spPr>
          <a:xfrm>
            <a:off x="12283532" y="9620087"/>
            <a:ext cx="10952999" cy="3382161"/>
          </a:xfrm>
          <a:prstGeom prst="rect">
            <a:avLst/>
          </a:prstGeom>
        </p:spPr>
        <p:txBody>
          <a:bodyPr/>
          <a:lstStyle/>
          <a:p>
            <a:pPr/>
            <a:r>
              <a:t>Causes an inline element to act like a block-level element. </a:t>
            </a:r>
          </a:p>
        </p:txBody>
      </p:sp>
      <p:sp>
        <p:nvSpPr>
          <p:cNvPr id="169" name="The display property allows you to turn an inline element into a block-level element or vice versa"/>
          <p:cNvSpPr txBox="1"/>
          <p:nvPr/>
        </p:nvSpPr>
        <p:spPr>
          <a:xfrm>
            <a:off x="12156313" y="395331"/>
            <a:ext cx="10952999" cy="338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635000" indent="-635000" algn="l">
              <a:spcBef>
                <a:spcPts val="5900"/>
              </a:spcBef>
              <a:buSzPct val="125000"/>
              <a:buChar char="-"/>
              <a:defRPr b="0"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The display property allows you to turn an inline element into a block-level element or vice versa </a:t>
            </a:r>
          </a:p>
        </p:txBody>
      </p:sp>
      <p:pic>
        <p:nvPicPr>
          <p:cNvPr id="170" name="Screenshot 2020-02-06 at 07.48.44.png" descr="Screenshot 2020-02-06 at 07.48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91542" y="4215582"/>
            <a:ext cx="10940299" cy="49664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1" name="img {…"/>
          <p:cNvSpPr txBox="1"/>
          <p:nvPr/>
        </p:nvSpPr>
        <p:spPr>
          <a:xfrm>
            <a:off x="2911739" y="10488872"/>
            <a:ext cx="6896075" cy="16445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>
                <a:solidFill>
                  <a:srgbClr val="0114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img 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0432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display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block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72" name="Arrow"/>
          <p:cNvSpPr/>
          <p:nvPr/>
        </p:nvSpPr>
        <p:spPr>
          <a:xfrm>
            <a:off x="10613009" y="1067616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lock vs Inline…"/>
          <p:cNvSpPr txBox="1"/>
          <p:nvPr>
            <p:ph type="body" idx="1"/>
          </p:nvPr>
        </p:nvSpPr>
        <p:spPr>
          <a:xfrm>
            <a:off x="7875868" y="1778000"/>
            <a:ext cx="21005801" cy="10160000"/>
          </a:xfrm>
          <a:prstGeom prst="rect">
            <a:avLst/>
          </a:prstGeom>
        </p:spPr>
        <p:txBody>
          <a:bodyPr/>
          <a:lstStyle/>
          <a:p>
            <a:pPr>
              <a:defRPr sz="7400"/>
            </a:pPr>
            <a:r>
              <a:t>Block vs Inline</a:t>
            </a:r>
          </a:p>
          <a:p>
            <a:pPr>
              <a:defRPr sz="7400"/>
            </a:pPr>
            <a:r>
              <a:t>Display Property</a:t>
            </a:r>
          </a:p>
          <a:p>
            <a:pPr>
              <a:defRPr sz="7400"/>
            </a:pPr>
            <a:r>
              <a:t>Float Property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23865431" y="13066476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Rectangle"/>
          <p:cNvSpPr/>
          <p:nvPr/>
        </p:nvSpPr>
        <p:spPr>
          <a:xfrm>
            <a:off x="7679377" y="4407633"/>
            <a:ext cx="8058280" cy="3394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