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985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642937">
              <a:defRPr sz="3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22"/>
          </p:nvPr>
        </p:nvSpPr>
        <p:spPr>
          <a:xfrm>
            <a:off x="4833937" y="6034881"/>
            <a:ext cx="14716126" cy="10033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spcBef>
                <a:spcPts val="3300"/>
              </a:spcBef>
              <a:defRPr sz="5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21"/>
          </p:nvPr>
        </p:nvSpPr>
        <p:spPr>
          <a:xfrm>
            <a:off x="2797968" y="0"/>
            <a:ext cx="1880592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/>
          <p:cNvSpPr/>
          <p:nvPr/>
        </p:nvSpPr>
        <p:spPr>
          <a:xfrm>
            <a:off x="13656469" y="11215686"/>
            <a:ext cx="1" cy="20004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Image"/>
          <p:cNvSpPr/>
          <p:nvPr>
            <p:ph type="pic" idx="21"/>
          </p:nvPr>
        </p:nvSpPr>
        <p:spPr>
          <a:xfrm>
            <a:off x="3048000" y="-35719"/>
            <a:ext cx="18288000" cy="10863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"/>
          <p:cNvSpPr/>
          <p:nvPr/>
        </p:nvSpPr>
        <p:spPr>
          <a:xfrm>
            <a:off x="3851671" y="6840140"/>
            <a:ext cx="750160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Image"/>
          <p:cNvSpPr/>
          <p:nvPr>
            <p:ph type="pic" idx="21"/>
          </p:nvPr>
        </p:nvSpPr>
        <p:spPr>
          <a:xfrm>
            <a:off x="9763125" y="0"/>
            <a:ext cx="21645563" cy="13733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09176" y="446665"/>
            <a:ext cx="16680657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 u="sng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xfrm>
            <a:off x="1209176" y="3125390"/>
            <a:ext cx="16680657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6350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1pPr>
            <a:lvl2pPr marL="10922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2pPr>
            <a:lvl3pPr marL="15494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3pPr>
            <a:lvl4pPr marL="20066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4pPr>
            <a:lvl5pPr marL="24638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530217" y="12973154"/>
            <a:ext cx="409780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3851671" y="2768203"/>
            <a:ext cx="7134460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sz="half" idx="21"/>
          </p:nvPr>
        </p:nvSpPr>
        <p:spPr>
          <a:xfrm>
            <a:off x="12156281" y="-214313"/>
            <a:ext cx="9358313" cy="1393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4572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1pPr>
            <a:lvl2pPr marL="7874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2pPr>
            <a:lvl3pPr marL="11176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3pPr>
            <a:lvl4pPr marL="14478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4pPr>
            <a:lvl5pPr marL="17780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 lIns="71437" tIns="71437" rIns="71437" bIns="71437"/>
          <a:lstStyle>
            <a:lvl1pPr marL="6350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1pPr>
            <a:lvl2pPr marL="10922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2pPr>
            <a:lvl3pPr marL="15494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3pPr>
            <a:lvl4pPr marL="20066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4pPr>
            <a:lvl5pPr marL="24638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781732" y="714375"/>
            <a:ext cx="180" cy="112157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15781729" y="6277570"/>
            <a:ext cx="484945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21"/>
          </p:nvPr>
        </p:nvSpPr>
        <p:spPr>
          <a:xfrm>
            <a:off x="15940516" y="6447358"/>
            <a:ext cx="9149996" cy="6107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22"/>
          </p:nvPr>
        </p:nvSpPr>
        <p:spPr>
          <a:xfrm>
            <a:off x="15960328" y="-142875"/>
            <a:ext cx="4732735" cy="70365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23"/>
          </p:nvPr>
        </p:nvSpPr>
        <p:spPr>
          <a:xfrm>
            <a:off x="1922859" y="660796"/>
            <a:ext cx="15537657" cy="11325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Square"/>
          <p:cNvSpPr/>
          <p:nvPr/>
        </p:nvSpPr>
        <p:spPr>
          <a:xfrm>
            <a:off x="11742807" y="853020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Screenshot 2022-02-26 at 10.49.27.png" descr="Screenshot 2022-02-26 at 10.49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9772" y="599340"/>
            <a:ext cx="7156071" cy="11964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rowse to this url:…"/>
          <p:cNvSpPr txBox="1"/>
          <p:nvPr>
            <p:ph type="body" sz="half" idx="1"/>
          </p:nvPr>
        </p:nvSpPr>
        <p:spPr>
          <a:xfrm>
            <a:off x="1069522" y="2964656"/>
            <a:ext cx="8697007" cy="9476358"/>
          </a:xfrm>
          <a:prstGeom prst="rect">
            <a:avLst/>
          </a:prstGeom>
        </p:spPr>
        <p:txBody>
          <a:bodyPr/>
          <a:lstStyle/>
          <a:p>
            <a:pPr/>
            <a:r>
              <a:t>Browse to this url:</a:t>
            </a:r>
          </a:p>
          <a:p>
            <a:pPr lvl="1"/>
            <a:r>
              <a:t>http://localhost:8081</a:t>
            </a:r>
          </a:p>
          <a:p>
            <a:pPr/>
            <a:r>
              <a:t>The page should open, however it will still be 'broken' - no styles and no links.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30.png" descr="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9289" y="260236"/>
            <a:ext cx="14632436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figure an 11ty Project"/>
          <p:cNvSpPr txBox="1"/>
          <p:nvPr>
            <p:ph type="title"/>
          </p:nvPr>
        </p:nvSpPr>
        <p:spPr>
          <a:xfrm>
            <a:off x="13970392" y="1494093"/>
            <a:ext cx="9483880" cy="1964532"/>
          </a:xfrm>
          <a:prstGeom prst="rect">
            <a:avLst/>
          </a:prstGeom>
        </p:spPr>
        <p:txBody>
          <a:bodyPr/>
          <a:lstStyle/>
          <a:p>
            <a:pPr/>
            <a:r>
              <a:t>Configure an 11ty Project</a:t>
            </a:r>
          </a:p>
        </p:txBody>
      </p:sp>
      <p:sp>
        <p:nvSpPr>
          <p:cNvPr id="185" name="Two configuration files required…"/>
          <p:cNvSpPr txBox="1"/>
          <p:nvPr>
            <p:ph type="body" sz="half" idx="1"/>
          </p:nvPr>
        </p:nvSpPr>
        <p:spPr>
          <a:xfrm>
            <a:off x="13231392" y="4801148"/>
            <a:ext cx="9368345" cy="7393903"/>
          </a:xfrm>
          <a:prstGeom prst="rect">
            <a:avLst/>
          </a:prstGeom>
        </p:spPr>
        <p:txBody>
          <a:bodyPr/>
          <a:lstStyle/>
          <a:p>
            <a:pPr/>
            <a:r>
              <a:t>Two configuration files required</a:t>
            </a:r>
          </a:p>
          <a:p>
            <a:pPr/>
            <a:r>
              <a:t>Their contents are JSON/Javascript format.</a:t>
            </a:r>
          </a:p>
          <a:p>
            <a:pPr/>
            <a:r>
              <a:t>These may be tweaked very occasionally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Screenshot 2022-02-26 at 08.25.48.png" descr="Screenshot 2022-02-26 at 08.25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651" y="2553841"/>
            <a:ext cx="10630449" cy="6429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2-02-26 at 09.56.02.png" descr="Screenshot 2022-02-26 at 09.56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37" y="10120945"/>
            <a:ext cx="10647877" cy="240161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ackage.json"/>
          <p:cNvSpPr txBox="1"/>
          <p:nvPr/>
        </p:nvSpPr>
        <p:spPr>
          <a:xfrm>
            <a:off x="1469140" y="1541658"/>
            <a:ext cx="3802381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package.json</a:t>
            </a:r>
          </a:p>
        </p:txBody>
      </p:sp>
      <p:sp>
        <p:nvSpPr>
          <p:cNvPr id="190" name=".eleventy.js:"/>
          <p:cNvSpPr txBox="1"/>
          <p:nvPr/>
        </p:nvSpPr>
        <p:spPr>
          <a:xfrm>
            <a:off x="1479986" y="9267099"/>
            <a:ext cx="3272791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.eleventy.js: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dditional Project Adjustments: Paths"/>
          <p:cNvSpPr txBox="1"/>
          <p:nvPr>
            <p:ph type="title"/>
          </p:nvPr>
        </p:nvSpPr>
        <p:spPr>
          <a:xfrm>
            <a:off x="5665250" y="46434"/>
            <a:ext cx="16680657" cy="1964532"/>
          </a:xfrm>
          <a:prstGeom prst="rect">
            <a:avLst/>
          </a:prstGeom>
        </p:spPr>
        <p:txBody>
          <a:bodyPr/>
          <a:lstStyle/>
          <a:p>
            <a:pPr/>
            <a:r>
              <a:t>Additional Project Adjustments: Paths</a:t>
            </a:r>
          </a:p>
        </p:txBody>
      </p:sp>
      <p:sp>
        <p:nvSpPr>
          <p:cNvPr id="193" name="Replace all relative paths with absolute paths"/>
          <p:cNvSpPr txBox="1"/>
          <p:nvPr>
            <p:ph type="body" sz="quarter" idx="1"/>
          </p:nvPr>
        </p:nvSpPr>
        <p:spPr>
          <a:xfrm>
            <a:off x="345068" y="6540960"/>
            <a:ext cx="7713489" cy="2888281"/>
          </a:xfrm>
          <a:prstGeom prst="rect">
            <a:avLst/>
          </a:prstGeom>
        </p:spPr>
        <p:txBody>
          <a:bodyPr/>
          <a:lstStyle/>
          <a:p>
            <a:pPr/>
            <a:r>
              <a:t>Replace all relative paths with absolute paths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Screenshot 2022-02-26 at 10.06.10.png" descr="Screenshot 2022-02-26 at 10.06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2770" y="4460452"/>
            <a:ext cx="16320635" cy="1447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2-02-26 at 10.06.25.png" descr="Screenshot 2022-02-26 at 10.06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2771" y="8124928"/>
            <a:ext cx="16320634" cy="14473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Arrow"/>
          <p:cNvSpPr/>
          <p:nvPr/>
        </p:nvSpPr>
        <p:spPr>
          <a:xfrm rot="5400000">
            <a:off x="9382252" y="6380578"/>
            <a:ext cx="2174753" cy="1270001"/>
          </a:xfrm>
          <a:prstGeom prst="rightArrow">
            <a:avLst>
              <a:gd name="adj1" fmla="val 45025"/>
              <a:gd name="adj2" fmla="val 57424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dditional Project Adjustments: Links"/>
          <p:cNvSpPr txBox="1"/>
          <p:nvPr>
            <p:ph type="title"/>
          </p:nvPr>
        </p:nvSpPr>
        <p:spPr>
          <a:xfrm>
            <a:off x="5529532" y="-345023"/>
            <a:ext cx="16680657" cy="1964532"/>
          </a:xfrm>
          <a:prstGeom prst="rect">
            <a:avLst/>
          </a:prstGeom>
        </p:spPr>
        <p:txBody>
          <a:bodyPr/>
          <a:lstStyle/>
          <a:p>
            <a:pPr/>
            <a:r>
              <a:t>Additional Project Adjustments: Links</a:t>
            </a:r>
          </a:p>
        </p:txBody>
      </p:sp>
      <p:sp>
        <p:nvSpPr>
          <p:cNvPr id="200" name="Simplify links + reset to absolute paths"/>
          <p:cNvSpPr txBox="1"/>
          <p:nvPr>
            <p:ph type="body" sz="quarter" idx="1"/>
          </p:nvPr>
        </p:nvSpPr>
        <p:spPr>
          <a:xfrm>
            <a:off x="1566530" y="6088567"/>
            <a:ext cx="6302776" cy="3044852"/>
          </a:xfrm>
          <a:prstGeom prst="rect">
            <a:avLst/>
          </a:prstGeom>
        </p:spPr>
        <p:txBody>
          <a:bodyPr/>
          <a:lstStyle/>
          <a:p>
            <a:pPr/>
            <a:r>
              <a:t>Simplify links + reset to absolute paths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Arrow"/>
          <p:cNvSpPr/>
          <p:nvPr/>
        </p:nvSpPr>
        <p:spPr>
          <a:xfrm rot="5400000">
            <a:off x="12747897" y="6675533"/>
            <a:ext cx="1252354" cy="2193045"/>
          </a:xfrm>
          <a:prstGeom prst="rightArrow">
            <a:avLst>
              <a:gd name="adj1" fmla="val 45025"/>
              <a:gd name="adj2" fmla="val 58086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3" name="Screenshot 2022-02-26 at 10.09.42.png" descr="Screenshot 2022-02-26 at 10.09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9534" y="2191463"/>
            <a:ext cx="13930541" cy="493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2-26 at 10.10.28.png" descr="Screenshot 2022-02-26 at 10.10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9534" y="8419948"/>
            <a:ext cx="13930541" cy="493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leventy —server"/>
          <p:cNvSpPr txBox="1"/>
          <p:nvPr>
            <p:ph type="title"/>
          </p:nvPr>
        </p:nvSpPr>
        <p:spPr>
          <a:xfrm>
            <a:off x="1729428" y="514524"/>
            <a:ext cx="16680658" cy="1964532"/>
          </a:xfrm>
          <a:prstGeom prst="rect">
            <a:avLst/>
          </a:prstGeom>
        </p:spPr>
        <p:txBody>
          <a:bodyPr/>
          <a:lstStyle/>
          <a:p>
            <a:pPr/>
            <a:r>
              <a:t>eleventy —server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Screenshot 2022-02-26 at 10.14.51.png" descr="Screenshot 2022-02-26 at 10.1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9420" y="-214111"/>
            <a:ext cx="15089271" cy="14144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shot 2022-02-26 at 10.15.29.png" descr="Screenshot 2022-02-26 at 10.15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871" y="2633827"/>
            <a:ext cx="83058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As you edit the files, the server will automatically regenerate the site"/>
          <p:cNvSpPr txBox="1"/>
          <p:nvPr>
            <p:ph type="body" sz="quarter" idx="1"/>
          </p:nvPr>
        </p:nvSpPr>
        <p:spPr>
          <a:xfrm>
            <a:off x="686384" y="8108705"/>
            <a:ext cx="7760775" cy="3867618"/>
          </a:xfrm>
          <a:prstGeom prst="rect">
            <a:avLst/>
          </a:prstGeom>
        </p:spPr>
        <p:txBody>
          <a:bodyPr/>
          <a:lstStyle/>
          <a:p>
            <a:pPr/>
            <a:r>
              <a:t>As you edit the files, the server will automatically regenerate the 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_site folder"/>
          <p:cNvSpPr txBox="1"/>
          <p:nvPr>
            <p:ph type="title"/>
          </p:nvPr>
        </p:nvSpPr>
        <p:spPr>
          <a:xfrm>
            <a:off x="236530" y="9064758"/>
            <a:ext cx="16680658" cy="1964532"/>
          </a:xfrm>
          <a:prstGeom prst="rect">
            <a:avLst/>
          </a:prstGeom>
        </p:spPr>
        <p:txBody>
          <a:bodyPr/>
          <a:lstStyle/>
          <a:p>
            <a:pPr>
              <a:defRPr u="none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_site</a:t>
            </a:r>
            <a:r>
              <a:t> folder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Running ‘eleventy’ command will generate a version of the site to a _site folder inside the project"/>
          <p:cNvSpPr txBox="1"/>
          <p:nvPr>
            <p:ph type="body" sz="quarter" idx="1"/>
          </p:nvPr>
        </p:nvSpPr>
        <p:spPr>
          <a:xfrm>
            <a:off x="9010421" y="1025457"/>
            <a:ext cx="14724206" cy="2744822"/>
          </a:xfrm>
          <a:prstGeom prst="rect">
            <a:avLst/>
          </a:prstGeom>
        </p:spPr>
        <p:txBody>
          <a:bodyPr/>
          <a:lstStyle/>
          <a:p>
            <a:pPr/>
            <a:r>
              <a:t>Running ‘eleventy’ command will generate a version of the site to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_site </a:t>
            </a:r>
            <a:r>
              <a:t>folder inside the project </a:t>
            </a:r>
          </a:p>
        </p:txBody>
      </p:sp>
      <p:pic>
        <p:nvPicPr>
          <p:cNvPr id="215" name="Screenshot 2022-02-26 at 08.08.35.png" descr="Screenshot 2022-02-26 at 08.08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710" y="374508"/>
            <a:ext cx="6532246" cy="824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shot 2022-02-26 at 10.22.18.png" descr="Screenshot 2022-02-26 at 10.22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7774" y="4844122"/>
            <a:ext cx="5384899" cy="831196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Arrow"/>
          <p:cNvSpPr/>
          <p:nvPr/>
        </p:nvSpPr>
        <p:spPr>
          <a:xfrm>
            <a:off x="4515562" y="8914740"/>
            <a:ext cx="3639803" cy="307703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This is generated by eleventy, you should not edit or modify this subfolder in any way.…"/>
          <p:cNvSpPr txBox="1"/>
          <p:nvPr/>
        </p:nvSpPr>
        <p:spPr>
          <a:xfrm>
            <a:off x="15045083" y="4817520"/>
            <a:ext cx="8575308" cy="6858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This is generated by eleventy, you should not edit or modify this subfolder in any way.</a:t>
            </a:r>
          </a:p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Every time you modify the main folder, this is regenerated by eleventy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ployment : Netlify"/>
          <p:cNvSpPr txBox="1"/>
          <p:nvPr>
            <p:ph type="title"/>
          </p:nvPr>
        </p:nvSpPr>
        <p:spPr>
          <a:xfrm>
            <a:off x="8062935" y="-616459"/>
            <a:ext cx="16680658" cy="1964532"/>
          </a:xfrm>
          <a:prstGeom prst="rect">
            <a:avLst/>
          </a:prstGeom>
        </p:spPr>
        <p:txBody>
          <a:bodyPr/>
          <a:lstStyle/>
          <a:p>
            <a:pPr/>
            <a:r>
              <a:t>Deployment : Netlify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2" name="Screenshot 2022-02-26 at 10.27.48.png" descr="Screenshot 2022-02-26 at 10.2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652" y="1441492"/>
            <a:ext cx="21484137" cy="10833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Screenshot 2022-02-26 at 10.28.58.png" descr="Screenshot 2022-02-26 at 10.28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581" y="524953"/>
            <a:ext cx="22606881" cy="12122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0" name="22.png" descr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209" y="478574"/>
            <a:ext cx="17743344" cy="12061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shot 2022-02-26 at 10.22.18.png" descr="Screenshot 2022-02-26 at 10.22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849" y="6689721"/>
            <a:ext cx="4115958" cy="6353262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Drag &amp; Drop the _site folder to Netlify browser window"/>
          <p:cNvSpPr txBox="1"/>
          <p:nvPr/>
        </p:nvSpPr>
        <p:spPr>
          <a:xfrm>
            <a:off x="613736" y="2197177"/>
            <a:ext cx="5571900" cy="338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635000" indent="-635000" algn="l">
              <a:spcBef>
                <a:spcPts val="5900"/>
              </a:spcBef>
              <a:buSzPct val="75000"/>
              <a:buFont typeface="Helvetica Neue"/>
              <a:buChar char="•"/>
            </a:lvl1pPr>
          </a:lstStyle>
          <a:p>
            <a:pPr/>
            <a:r>
              <a:t>Drag &amp; Drop the _site folder to Netlify browser window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eploy"/>
          <p:cNvSpPr txBox="1"/>
          <p:nvPr>
            <p:ph type="title"/>
          </p:nvPr>
        </p:nvSpPr>
        <p:spPr>
          <a:xfrm>
            <a:off x="16206015" y="426357"/>
            <a:ext cx="7015290" cy="1964532"/>
          </a:xfrm>
          <a:prstGeom prst="rect">
            <a:avLst/>
          </a:prstGeom>
        </p:spPr>
        <p:txBody>
          <a:bodyPr/>
          <a:lstStyle/>
          <a:p>
            <a:pPr/>
            <a:r>
              <a:t>Deploy</a:t>
            </a:r>
          </a:p>
        </p:txBody>
      </p:sp>
      <p:sp>
        <p:nvSpPr>
          <p:cNvPr id="235" name="Once _site is dropped onto netlify, the website will be deployed globally"/>
          <p:cNvSpPr txBox="1"/>
          <p:nvPr>
            <p:ph type="body" sz="quarter" idx="1"/>
          </p:nvPr>
        </p:nvSpPr>
        <p:spPr>
          <a:xfrm>
            <a:off x="14199035" y="3526630"/>
            <a:ext cx="8268811" cy="4071940"/>
          </a:xfrm>
          <a:prstGeom prst="rect">
            <a:avLst/>
          </a:prstGeom>
        </p:spPr>
        <p:txBody>
          <a:bodyPr/>
          <a:lstStyle/>
          <a:p>
            <a:pPr/>
            <a:r>
              <a:t>Once _site is dropped onto netlify, the website will be deployed globally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23.png" descr="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56" y="337736"/>
            <a:ext cx="12869305" cy="8604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8" name="25.png" descr="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0852" y="6176067"/>
            <a:ext cx="9906001" cy="3759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9" name="28.png" descr="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4245" y="8752489"/>
            <a:ext cx="11417301" cy="4254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 Shot 2015-11-06 at 10.02.12 a.m..png" descr="Screen Shot 2015-11-06 at 10.02.12 a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2281" y="3817850"/>
            <a:ext cx="14119552" cy="770668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he Role of a Web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Role of a Web Server</a:t>
            </a:r>
          </a:p>
        </p:txBody>
      </p:sp>
      <p:sp>
        <p:nvSpPr>
          <p:cNvPr id="142" name="A Web Server is a program which is ‘listening’ on a particular ‘Port’ for HTTP Requests…"/>
          <p:cNvSpPr txBox="1"/>
          <p:nvPr>
            <p:ph type="body" sz="half" idx="1"/>
          </p:nvPr>
        </p:nvSpPr>
        <p:spPr>
          <a:xfrm>
            <a:off x="600001" y="2820623"/>
            <a:ext cx="11055973" cy="10605610"/>
          </a:xfrm>
          <a:prstGeom prst="rect">
            <a:avLst/>
          </a:prstGeom>
        </p:spPr>
        <p:txBody>
          <a:bodyPr/>
          <a:lstStyle/>
          <a:p>
            <a:pPr marL="527050" indent="-527050" defTabSz="681870">
              <a:spcBef>
                <a:spcPts val="4900"/>
              </a:spcBef>
              <a:defRPr sz="4150"/>
            </a:pPr>
            <a:r>
              <a:t>A Web Server is a program which is ‘listening’ on a particular ‘Port’ for HTTP Requests</a:t>
            </a:r>
          </a:p>
          <a:p>
            <a:pPr marL="527050" indent="-527050" defTabSz="681870">
              <a:spcBef>
                <a:spcPts val="4900"/>
              </a:spcBef>
              <a:defRPr sz="4150"/>
            </a:pPr>
            <a:r>
              <a:t>When a requests is received, the server determines if the request can be ‘served’</a:t>
            </a:r>
          </a:p>
          <a:p>
            <a:pPr marL="527050" indent="-527050" defTabSz="681870">
              <a:spcBef>
                <a:spcPts val="4900"/>
              </a:spcBef>
              <a:defRPr sz="4150"/>
            </a:pPr>
            <a:r>
              <a:t>If it can, then the server packages up a response and sends it</a:t>
            </a:r>
          </a:p>
          <a:p>
            <a:pPr marL="527050" indent="-527050" defTabSz="681870">
              <a:spcBef>
                <a:spcPts val="4900"/>
              </a:spcBef>
              <a:defRPr sz="4150"/>
            </a:pPr>
            <a:r>
              <a:t>Requests are generated by browsers (usually), either by:</a:t>
            </a:r>
          </a:p>
          <a:p>
            <a:pPr lvl="1" marL="906525" indent="-527050" defTabSz="681870">
              <a:spcBef>
                <a:spcPts val="4900"/>
              </a:spcBef>
              <a:defRPr sz="4150"/>
            </a:pPr>
            <a:r>
              <a:t>The user entering a url in the address bar of the browser</a:t>
            </a:r>
          </a:p>
          <a:p>
            <a:pPr lvl="1" marL="906525" indent="-527050" defTabSz="681870">
              <a:spcBef>
                <a:spcPts val="4900"/>
              </a:spcBef>
              <a:defRPr sz="4150"/>
            </a:pPr>
            <a:r>
              <a:t>Or the user clicking on a link on a page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27.png" descr="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8656" y="2225780"/>
            <a:ext cx="17441647" cy="926444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Customise Domain Name"/>
          <p:cNvSpPr txBox="1"/>
          <p:nvPr/>
        </p:nvSpPr>
        <p:spPr>
          <a:xfrm>
            <a:off x="1046467" y="1602579"/>
            <a:ext cx="4246882" cy="3269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sz="5800" u="sng"/>
            </a:lvl1pPr>
          </a:lstStyle>
          <a:p>
            <a:pPr/>
            <a:r>
              <a:t>Customise Domain Name</a:t>
            </a:r>
          </a:p>
        </p:txBody>
      </p:sp>
      <p:sp>
        <p:nvSpPr>
          <p:cNvPr id="244" name="Edit and replace the generated name.…"/>
          <p:cNvSpPr txBox="1"/>
          <p:nvPr/>
        </p:nvSpPr>
        <p:spPr>
          <a:xfrm>
            <a:off x="717714" y="6082653"/>
            <a:ext cx="5318215" cy="469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28650" indent="-628650" algn="l" defTabSz="813315">
              <a:spcBef>
                <a:spcPts val="5800"/>
              </a:spcBef>
              <a:buSzPct val="75000"/>
              <a:buFont typeface="Helvetica Neue"/>
              <a:buChar char="•"/>
              <a:defRPr sz="4950"/>
            </a:pPr>
            <a:r>
              <a:t>Edit and replace the generated name.</a:t>
            </a:r>
          </a:p>
          <a:p>
            <a:pPr marL="628650" indent="-628650" algn="l" defTabSz="813315">
              <a:spcBef>
                <a:spcPts val="5800"/>
              </a:spcBef>
              <a:buSzPct val="75000"/>
              <a:buFont typeface="Helvetica Neue"/>
              <a:buChar char="•"/>
              <a:defRPr sz="4950"/>
            </a:pPr>
            <a:r>
              <a:t>Domain will end with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.netlify.app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Square"/>
          <p:cNvSpPr/>
          <p:nvPr/>
        </p:nvSpPr>
        <p:spPr>
          <a:xfrm>
            <a:off x="11742807" y="853020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8" name="Screenshot 2022-02-26 at 10.49.27.png" descr="Screenshot 2022-02-26 at 10.49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9772" y="599340"/>
            <a:ext cx="7156071" cy="11964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1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11ty</a:t>
            </a:r>
          </a:p>
        </p:txBody>
      </p:sp>
      <p:sp>
        <p:nvSpPr>
          <p:cNvPr id="146" name="For professional web site development, you need a local web server. Otherwise, the site you develop will not be sufficiently tested.…"/>
          <p:cNvSpPr txBox="1"/>
          <p:nvPr>
            <p:ph type="body" sz="half" idx="1"/>
          </p:nvPr>
        </p:nvSpPr>
        <p:spPr>
          <a:xfrm>
            <a:off x="11215520" y="1571592"/>
            <a:ext cx="12333285" cy="105728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622300" indent="-622300" defTabSz="805100">
              <a:spcBef>
                <a:spcPts val="5700"/>
              </a:spcBef>
              <a:defRPr sz="4900"/>
            </a:pPr>
            <a:r>
              <a:t>For professional web site development, you need a local web server. Otherwise, the site you develop will not be sufficiently tested.</a:t>
            </a:r>
          </a:p>
          <a:p>
            <a:pPr marL="622300" indent="-622300" defTabSz="805100">
              <a:spcBef>
                <a:spcPts val="5700"/>
              </a:spcBef>
              <a:defRPr sz="4900"/>
            </a:pPr>
            <a:r>
              <a:t>11ty is a web server you can run on your own computer.</a:t>
            </a:r>
          </a:p>
          <a:p>
            <a:pPr marL="622300" indent="-622300" defTabSz="805100">
              <a:spcBef>
                <a:spcPts val="5700"/>
              </a:spcBef>
              <a:defRPr sz="4900"/>
            </a:pPr>
            <a:r>
              <a:t>It behaves exactly like a web server used by a hosting company</a:t>
            </a:r>
          </a:p>
          <a:p>
            <a:pPr marL="622300" indent="-622300" defTabSz="805100">
              <a:spcBef>
                <a:spcPts val="5700"/>
              </a:spcBef>
              <a:defRPr sz="4900"/>
            </a:pPr>
            <a:r>
              <a:t>In addition, 11ty provides Templates, Layouts &amp; Partials + a range for other productivity features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Screenshot 2022-02-25 at 17.16.17.png" descr="Screenshot 2022-02-25 at 17.1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046" y="3243891"/>
            <a:ext cx="10103441" cy="7478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stalling 11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11ty</a:t>
            </a:r>
          </a:p>
        </p:txBody>
      </p:sp>
      <p:sp>
        <p:nvSpPr>
          <p:cNvPr id="151" name="On your own machine:…"/>
          <p:cNvSpPr txBox="1"/>
          <p:nvPr>
            <p:ph type="body" sz="half" idx="1"/>
          </p:nvPr>
        </p:nvSpPr>
        <p:spPr>
          <a:xfrm>
            <a:off x="1127637" y="3107712"/>
            <a:ext cx="9758676" cy="10339951"/>
          </a:xfrm>
          <a:prstGeom prst="rect">
            <a:avLst/>
          </a:prstGeom>
        </p:spPr>
        <p:txBody>
          <a:bodyPr/>
          <a:lstStyle/>
          <a:p>
            <a:pPr/>
            <a:r>
              <a:t>On your own machine:</a:t>
            </a:r>
          </a:p>
          <a:p>
            <a:pPr lvl="1"/>
            <a:r>
              <a:t>First install Node.js</a:t>
            </a:r>
          </a:p>
          <a:p>
            <a:pPr lvl="1"/>
            <a:r>
              <a:t>Then Install 11ty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02x.png" descr="0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3533" y="262376"/>
            <a:ext cx="11499143" cy="796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shot 2022-02-25 at 17.26.58.png" descr="Screenshot 2022-02-25 at 17.26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9329" y="9504866"/>
            <a:ext cx="12592324" cy="1964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un a Command Prompt"/>
          <p:cNvSpPr txBox="1"/>
          <p:nvPr>
            <p:ph type="title"/>
          </p:nvPr>
        </p:nvSpPr>
        <p:spPr>
          <a:xfrm>
            <a:off x="11951053" y="-734939"/>
            <a:ext cx="16680657" cy="1964533"/>
          </a:xfrm>
          <a:prstGeom prst="rect">
            <a:avLst/>
          </a:prstGeom>
        </p:spPr>
        <p:txBody>
          <a:bodyPr/>
          <a:lstStyle/>
          <a:p>
            <a:pPr/>
            <a:r>
              <a:t>Run a Command Prompt</a:t>
            </a:r>
          </a:p>
        </p:txBody>
      </p:sp>
      <p:pic>
        <p:nvPicPr>
          <p:cNvPr id="157" name="Screen Shot 2015-11-06 at 11.00.52 a.m..png" descr="Screen Shot 2015-11-06 at 11.00.52 a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6558" y="1320998"/>
            <a:ext cx="14912579" cy="8483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5-11-06 at 11.01.19 a.m..png" descr="Screen Shot 2015-11-06 at 11.01.19 a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7104" y="5021083"/>
            <a:ext cx="12177904" cy="801372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Screenshot 2022-02-25 at 17.28.50.png" descr="Screenshot 2022-02-25 at 17.28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484" y="100798"/>
            <a:ext cx="13462426" cy="135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Install by running a command.…"/>
          <p:cNvSpPr txBox="1"/>
          <p:nvPr>
            <p:ph type="body" sz="quarter" idx="1"/>
          </p:nvPr>
        </p:nvSpPr>
        <p:spPr>
          <a:xfrm>
            <a:off x="14973655" y="3991277"/>
            <a:ext cx="8263157" cy="49618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Install by running a command.</a:t>
            </a:r>
          </a:p>
          <a:p>
            <a:pPr/>
            <a:r>
              <a:t>This installs a new command, which you use to run eleventy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rve the site from Lab-04 Navigation"/>
          <p:cNvSpPr txBox="1"/>
          <p:nvPr>
            <p:ph type="title"/>
          </p:nvPr>
        </p:nvSpPr>
        <p:spPr>
          <a:xfrm>
            <a:off x="982980" y="5015838"/>
            <a:ext cx="16680657" cy="1964532"/>
          </a:xfrm>
          <a:prstGeom prst="rect">
            <a:avLst/>
          </a:prstGeom>
        </p:spPr>
        <p:txBody>
          <a:bodyPr/>
          <a:lstStyle/>
          <a:p>
            <a:pPr/>
            <a:r>
              <a:t>Serve the site from Lab-04 Navigation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Screenshot 2022-02-25 at 17.31.25.png" descr="Screenshot 2022-02-25 at 17.31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3444" y="886276"/>
            <a:ext cx="6730843" cy="11943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pand the lab04 project zip file"/>
          <p:cNvSpPr txBox="1"/>
          <p:nvPr>
            <p:ph type="body" sz="quarter" idx="1"/>
          </p:nvPr>
        </p:nvSpPr>
        <p:spPr>
          <a:xfrm>
            <a:off x="16443622" y="397756"/>
            <a:ext cx="7779453" cy="20034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Expand the lab04 project zip file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1" name="10x.png" descr="1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73" y="1468053"/>
            <a:ext cx="15850801" cy="10421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2" name="Screenshot 2022-02-26 at 08.08.35.png" descr="Screenshot 2022-02-26 at 08.08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7717" y="2395265"/>
            <a:ext cx="8478749" cy="10706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aunching the Eleventy Web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Launching the Eleventy Web Server</a:t>
            </a:r>
          </a:p>
        </p:txBody>
      </p:sp>
      <p:sp>
        <p:nvSpPr>
          <p:cNvPr id="175" name="Enter this command from shell…"/>
          <p:cNvSpPr txBox="1"/>
          <p:nvPr>
            <p:ph type="body" sz="quarter" idx="1"/>
          </p:nvPr>
        </p:nvSpPr>
        <p:spPr>
          <a:xfrm>
            <a:off x="1361059" y="3034912"/>
            <a:ext cx="6073443" cy="9816221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</a:pPr>
            <a:r>
              <a:t>Enter this command from shell</a:t>
            </a:r>
          </a:p>
          <a:p>
            <a:pPr marL="0" indent="0" algn="r">
              <a:buSzTx/>
              <a:buFontTx/>
              <a:buNone/>
            </a:pPr>
          </a:p>
          <a:p>
            <a:pPr marL="0" indent="0" algn="r">
              <a:buSzTx/>
              <a:buFontTx/>
              <a:buNone/>
            </a:pPr>
            <a:r>
              <a:t>Systems responds with this log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23657319" y="12973154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Screenshot 2022-02-26 at 08.10.39.png" descr="Screenshot 2022-02-26 at 08.1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9925" y="3189681"/>
            <a:ext cx="16228784" cy="1283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2-02-26 at 08.11.14.png" descr="Screenshot 2022-02-26 at 08.11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3930" y="5466119"/>
            <a:ext cx="16200775" cy="7767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