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D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685"/>
    <p:restoredTop sz="96327"/>
  </p:normalViewPr>
  <p:slideViewPr>
    <p:cSldViewPr snapToGrid="0">
      <p:cViewPr>
        <p:scale>
          <a:sx n="121" d="100"/>
          <a:sy n="121" d="100"/>
        </p:scale>
        <p:origin x="38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6B4690-CABD-493B-9E8B-A8056DC5156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4EC15-C677-4874-809B-8E1C0148E1C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E" sz="1600" dirty="0"/>
            <a:t>JavaScript is a high-level, versatile, and dynamically-typed programming language primarily used for building interactive and dynamic content on the web. </a:t>
          </a:r>
          <a:endParaRPr lang="en-US" sz="1600" dirty="0"/>
        </a:p>
      </dgm:t>
    </dgm:pt>
    <dgm:pt modelId="{14AA18C5-690C-41F6-BB2D-5913F8CF6047}" type="parTrans" cxnId="{B3048B03-72C6-4F53-99F7-43E460C965C1}">
      <dgm:prSet/>
      <dgm:spPr/>
      <dgm:t>
        <a:bodyPr/>
        <a:lstStyle/>
        <a:p>
          <a:endParaRPr lang="en-US"/>
        </a:p>
      </dgm:t>
    </dgm:pt>
    <dgm:pt modelId="{8B6D060E-3274-4408-863E-5B87747496A8}" type="sibTrans" cxnId="{B3048B03-72C6-4F53-99F7-43E460C965C1}">
      <dgm:prSet/>
      <dgm:spPr/>
      <dgm:t>
        <a:bodyPr/>
        <a:lstStyle/>
        <a:p>
          <a:endParaRPr lang="en-US"/>
        </a:p>
      </dgm:t>
    </dgm:pt>
    <dgm:pt modelId="{8C461743-6ED7-4FE0-8B5D-A5ED84F2B5BA}">
      <dgm:prSet/>
      <dgm:spPr/>
      <dgm:t>
        <a:bodyPr/>
        <a:lstStyle/>
        <a:p>
          <a:pPr>
            <a:lnSpc>
              <a:spcPct val="100000"/>
            </a:lnSpc>
          </a:pPr>
          <a:r>
            <a:rPr lang="en-IE" dirty="0"/>
            <a:t>It is a crucial component of web development alongside HTML and CSS. JavaScript allows developers to add functionality, interactivity, and behaviour to web pages.</a:t>
          </a:r>
          <a:endParaRPr lang="en-US" dirty="0"/>
        </a:p>
      </dgm:t>
    </dgm:pt>
    <dgm:pt modelId="{5936E9C9-C0D5-4F82-ABFD-98181A125445}" type="parTrans" cxnId="{7D3512C8-84FA-4B07-A5BF-1427A28D8376}">
      <dgm:prSet/>
      <dgm:spPr/>
      <dgm:t>
        <a:bodyPr/>
        <a:lstStyle/>
        <a:p>
          <a:endParaRPr lang="en-US"/>
        </a:p>
      </dgm:t>
    </dgm:pt>
    <dgm:pt modelId="{9BD467DC-CE88-4229-8F57-B413D23C380F}" type="sibTrans" cxnId="{7D3512C8-84FA-4B07-A5BF-1427A28D8376}">
      <dgm:prSet/>
      <dgm:spPr/>
      <dgm:t>
        <a:bodyPr/>
        <a:lstStyle/>
        <a:p>
          <a:endParaRPr lang="en-US"/>
        </a:p>
      </dgm:t>
    </dgm:pt>
    <dgm:pt modelId="{9FA53BC5-6F8D-4CA9-9941-F535728D0708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JavaScript can also run on outside of the context of a browser thanks to the Node.js runtime that is built on top of Google Chromes V8 JavaScript engine</a:t>
          </a:r>
          <a:endParaRPr lang="en-US"/>
        </a:p>
      </dgm:t>
    </dgm:pt>
    <dgm:pt modelId="{D3767D18-ECC7-4E37-AFC4-25DE489728E4}" type="parTrans" cxnId="{97C864E5-0E82-4E19-8245-9A880AA7A698}">
      <dgm:prSet/>
      <dgm:spPr/>
      <dgm:t>
        <a:bodyPr/>
        <a:lstStyle/>
        <a:p>
          <a:endParaRPr lang="en-US"/>
        </a:p>
      </dgm:t>
    </dgm:pt>
    <dgm:pt modelId="{28790FE6-44F6-41F1-9960-8E0FD1BF5D10}" type="sibTrans" cxnId="{97C864E5-0E82-4E19-8245-9A880AA7A698}">
      <dgm:prSet/>
      <dgm:spPr/>
      <dgm:t>
        <a:bodyPr/>
        <a:lstStyle/>
        <a:p>
          <a:endParaRPr lang="en-US"/>
        </a:p>
      </dgm:t>
    </dgm:pt>
    <dgm:pt modelId="{8C380E07-08C4-4B95-9E9E-71F0A56F4B10}" type="pres">
      <dgm:prSet presAssocID="{236B4690-CABD-493B-9E8B-A8056DC51565}" presName="root" presStyleCnt="0">
        <dgm:presLayoutVars>
          <dgm:dir/>
          <dgm:resizeHandles val="exact"/>
        </dgm:presLayoutVars>
      </dgm:prSet>
      <dgm:spPr/>
    </dgm:pt>
    <dgm:pt modelId="{2A5C48A0-7DCA-49C3-B153-FACD54F8C02D}" type="pres">
      <dgm:prSet presAssocID="{3DC4EC15-C677-4874-809B-8E1C0148E1C7}" presName="compNode" presStyleCnt="0"/>
      <dgm:spPr/>
    </dgm:pt>
    <dgm:pt modelId="{5A524079-9184-46DC-90A6-470544C7CE0D}" type="pres">
      <dgm:prSet presAssocID="{3DC4EC15-C677-4874-809B-8E1C0148E1C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6E64560-08D8-4CE2-B27C-51C9BBFED381}" type="pres">
      <dgm:prSet presAssocID="{3DC4EC15-C677-4874-809B-8E1C0148E1C7}" presName="spaceRect" presStyleCnt="0"/>
      <dgm:spPr/>
    </dgm:pt>
    <dgm:pt modelId="{9FB0A479-1F85-4956-8D1A-2C5399978756}" type="pres">
      <dgm:prSet presAssocID="{3DC4EC15-C677-4874-809B-8E1C0148E1C7}" presName="textRect" presStyleLbl="revTx" presStyleIdx="0" presStyleCnt="3">
        <dgm:presLayoutVars>
          <dgm:chMax val="1"/>
          <dgm:chPref val="1"/>
        </dgm:presLayoutVars>
      </dgm:prSet>
      <dgm:spPr/>
    </dgm:pt>
    <dgm:pt modelId="{9F0A5FD5-76B3-44AC-A0BC-53CFC27729E0}" type="pres">
      <dgm:prSet presAssocID="{8B6D060E-3274-4408-863E-5B87747496A8}" presName="sibTrans" presStyleCnt="0"/>
      <dgm:spPr/>
    </dgm:pt>
    <dgm:pt modelId="{0B334C9A-5695-4F2B-8A1E-DB74BE31CC2B}" type="pres">
      <dgm:prSet presAssocID="{8C461743-6ED7-4FE0-8B5D-A5ED84F2B5BA}" presName="compNode" presStyleCnt="0"/>
      <dgm:spPr/>
    </dgm:pt>
    <dgm:pt modelId="{E818F3A2-2DC9-44FF-A595-9C3F0AA35337}" type="pres">
      <dgm:prSet presAssocID="{8C461743-6ED7-4FE0-8B5D-A5ED84F2B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9CE9BC6-23E4-46CD-B5AE-6928714F44F3}" type="pres">
      <dgm:prSet presAssocID="{8C461743-6ED7-4FE0-8B5D-A5ED84F2B5BA}" presName="spaceRect" presStyleCnt="0"/>
      <dgm:spPr/>
    </dgm:pt>
    <dgm:pt modelId="{FFC8F382-128A-4F7C-A16F-904E83E5A313}" type="pres">
      <dgm:prSet presAssocID="{8C461743-6ED7-4FE0-8B5D-A5ED84F2B5BA}" presName="textRect" presStyleLbl="revTx" presStyleIdx="1" presStyleCnt="3">
        <dgm:presLayoutVars>
          <dgm:chMax val="1"/>
          <dgm:chPref val="1"/>
        </dgm:presLayoutVars>
      </dgm:prSet>
      <dgm:spPr/>
    </dgm:pt>
    <dgm:pt modelId="{F5E4BF31-75CB-4849-A27D-268D6018D488}" type="pres">
      <dgm:prSet presAssocID="{9BD467DC-CE88-4229-8F57-B413D23C380F}" presName="sibTrans" presStyleCnt="0"/>
      <dgm:spPr/>
    </dgm:pt>
    <dgm:pt modelId="{8C56769A-A06E-4257-ABC2-CADD81F75265}" type="pres">
      <dgm:prSet presAssocID="{9FA53BC5-6F8D-4CA9-9941-F535728D0708}" presName="compNode" presStyleCnt="0"/>
      <dgm:spPr/>
    </dgm:pt>
    <dgm:pt modelId="{4E05AD82-E1A2-4DA0-8748-E927782BE52A}" type="pres">
      <dgm:prSet presAssocID="{9FA53BC5-6F8D-4CA9-9941-F535728D07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95B19BF-217E-4EA2-8548-6FAA066B1851}" type="pres">
      <dgm:prSet presAssocID="{9FA53BC5-6F8D-4CA9-9941-F535728D0708}" presName="spaceRect" presStyleCnt="0"/>
      <dgm:spPr/>
    </dgm:pt>
    <dgm:pt modelId="{AC874AFD-A008-4BF1-9764-8534B59DCAB1}" type="pres">
      <dgm:prSet presAssocID="{9FA53BC5-6F8D-4CA9-9941-F535728D070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3048B03-72C6-4F53-99F7-43E460C965C1}" srcId="{236B4690-CABD-493B-9E8B-A8056DC51565}" destId="{3DC4EC15-C677-4874-809B-8E1C0148E1C7}" srcOrd="0" destOrd="0" parTransId="{14AA18C5-690C-41F6-BB2D-5913F8CF6047}" sibTransId="{8B6D060E-3274-4408-863E-5B87747496A8}"/>
    <dgm:cxn modelId="{7E4C3051-B1C2-4072-9D18-84E13F307C65}" type="presOf" srcId="{3DC4EC15-C677-4874-809B-8E1C0148E1C7}" destId="{9FB0A479-1F85-4956-8D1A-2C5399978756}" srcOrd="0" destOrd="0" presId="urn:microsoft.com/office/officeart/2018/2/layout/IconLabelList"/>
    <dgm:cxn modelId="{0F745294-517F-47B2-8D5C-9110CF6B5E45}" type="presOf" srcId="{8C461743-6ED7-4FE0-8B5D-A5ED84F2B5BA}" destId="{FFC8F382-128A-4F7C-A16F-904E83E5A313}" srcOrd="0" destOrd="0" presId="urn:microsoft.com/office/officeart/2018/2/layout/IconLabelList"/>
    <dgm:cxn modelId="{7D3512C8-84FA-4B07-A5BF-1427A28D8376}" srcId="{236B4690-CABD-493B-9E8B-A8056DC51565}" destId="{8C461743-6ED7-4FE0-8B5D-A5ED84F2B5BA}" srcOrd="1" destOrd="0" parTransId="{5936E9C9-C0D5-4F82-ABFD-98181A125445}" sibTransId="{9BD467DC-CE88-4229-8F57-B413D23C380F}"/>
    <dgm:cxn modelId="{C53662E0-9DA4-4951-A506-170364C064C5}" type="presOf" srcId="{236B4690-CABD-493B-9E8B-A8056DC51565}" destId="{8C380E07-08C4-4B95-9E9E-71F0A56F4B10}" srcOrd="0" destOrd="0" presId="urn:microsoft.com/office/officeart/2018/2/layout/IconLabelList"/>
    <dgm:cxn modelId="{97C864E5-0E82-4E19-8245-9A880AA7A698}" srcId="{236B4690-CABD-493B-9E8B-A8056DC51565}" destId="{9FA53BC5-6F8D-4CA9-9941-F535728D0708}" srcOrd="2" destOrd="0" parTransId="{D3767D18-ECC7-4E37-AFC4-25DE489728E4}" sibTransId="{28790FE6-44F6-41F1-9960-8E0FD1BF5D10}"/>
    <dgm:cxn modelId="{6BF57DFB-1543-4B57-9D7E-E2A396322EEF}" type="presOf" srcId="{9FA53BC5-6F8D-4CA9-9941-F535728D0708}" destId="{AC874AFD-A008-4BF1-9764-8534B59DCAB1}" srcOrd="0" destOrd="0" presId="urn:microsoft.com/office/officeart/2018/2/layout/IconLabelList"/>
    <dgm:cxn modelId="{7B4A9C5B-34BB-4A8B-A9A3-F5A3B86C2E9A}" type="presParOf" srcId="{8C380E07-08C4-4B95-9E9E-71F0A56F4B10}" destId="{2A5C48A0-7DCA-49C3-B153-FACD54F8C02D}" srcOrd="0" destOrd="0" presId="urn:microsoft.com/office/officeart/2018/2/layout/IconLabelList"/>
    <dgm:cxn modelId="{D7A5F746-FCE5-4FD2-B648-87BBF08ED126}" type="presParOf" srcId="{2A5C48A0-7DCA-49C3-B153-FACD54F8C02D}" destId="{5A524079-9184-46DC-90A6-470544C7CE0D}" srcOrd="0" destOrd="0" presId="urn:microsoft.com/office/officeart/2018/2/layout/IconLabelList"/>
    <dgm:cxn modelId="{061ADD55-89E4-4C0B-876B-0132CD3BA1AF}" type="presParOf" srcId="{2A5C48A0-7DCA-49C3-B153-FACD54F8C02D}" destId="{36E64560-08D8-4CE2-B27C-51C9BBFED381}" srcOrd="1" destOrd="0" presId="urn:microsoft.com/office/officeart/2018/2/layout/IconLabelList"/>
    <dgm:cxn modelId="{A6FABA03-D25D-4229-873C-7547C0569A1D}" type="presParOf" srcId="{2A5C48A0-7DCA-49C3-B153-FACD54F8C02D}" destId="{9FB0A479-1F85-4956-8D1A-2C5399978756}" srcOrd="2" destOrd="0" presId="urn:microsoft.com/office/officeart/2018/2/layout/IconLabelList"/>
    <dgm:cxn modelId="{EB0E8385-50A7-4D27-8915-DA35D5F97B9A}" type="presParOf" srcId="{8C380E07-08C4-4B95-9E9E-71F0A56F4B10}" destId="{9F0A5FD5-76B3-44AC-A0BC-53CFC27729E0}" srcOrd="1" destOrd="0" presId="urn:microsoft.com/office/officeart/2018/2/layout/IconLabelList"/>
    <dgm:cxn modelId="{6ABDEE5E-00A1-4736-9153-4870B0994AB2}" type="presParOf" srcId="{8C380E07-08C4-4B95-9E9E-71F0A56F4B10}" destId="{0B334C9A-5695-4F2B-8A1E-DB74BE31CC2B}" srcOrd="2" destOrd="0" presId="urn:microsoft.com/office/officeart/2018/2/layout/IconLabelList"/>
    <dgm:cxn modelId="{035D0D3D-F47B-4F1A-95A3-456D6948CA25}" type="presParOf" srcId="{0B334C9A-5695-4F2B-8A1E-DB74BE31CC2B}" destId="{E818F3A2-2DC9-44FF-A595-9C3F0AA35337}" srcOrd="0" destOrd="0" presId="urn:microsoft.com/office/officeart/2018/2/layout/IconLabelList"/>
    <dgm:cxn modelId="{825DCACC-55DE-4B53-8385-69EA0051C811}" type="presParOf" srcId="{0B334C9A-5695-4F2B-8A1E-DB74BE31CC2B}" destId="{69CE9BC6-23E4-46CD-B5AE-6928714F44F3}" srcOrd="1" destOrd="0" presId="urn:microsoft.com/office/officeart/2018/2/layout/IconLabelList"/>
    <dgm:cxn modelId="{414482BA-C812-4609-89E9-4EF63FF3855F}" type="presParOf" srcId="{0B334C9A-5695-4F2B-8A1E-DB74BE31CC2B}" destId="{FFC8F382-128A-4F7C-A16F-904E83E5A313}" srcOrd="2" destOrd="0" presId="urn:microsoft.com/office/officeart/2018/2/layout/IconLabelList"/>
    <dgm:cxn modelId="{C6DBF87E-F699-486B-84CA-6AEC029C1E0D}" type="presParOf" srcId="{8C380E07-08C4-4B95-9E9E-71F0A56F4B10}" destId="{F5E4BF31-75CB-4849-A27D-268D6018D488}" srcOrd="3" destOrd="0" presId="urn:microsoft.com/office/officeart/2018/2/layout/IconLabelList"/>
    <dgm:cxn modelId="{5990D0B2-21F2-4EC5-8158-12D39454914B}" type="presParOf" srcId="{8C380E07-08C4-4B95-9E9E-71F0A56F4B10}" destId="{8C56769A-A06E-4257-ABC2-CADD81F75265}" srcOrd="4" destOrd="0" presId="urn:microsoft.com/office/officeart/2018/2/layout/IconLabelList"/>
    <dgm:cxn modelId="{4CCC226C-C7EB-4A0B-81B1-449C84A488E8}" type="presParOf" srcId="{8C56769A-A06E-4257-ABC2-CADD81F75265}" destId="{4E05AD82-E1A2-4DA0-8748-E927782BE52A}" srcOrd="0" destOrd="0" presId="urn:microsoft.com/office/officeart/2018/2/layout/IconLabelList"/>
    <dgm:cxn modelId="{2F29B42A-A486-48AF-AE29-86D1295502DA}" type="presParOf" srcId="{8C56769A-A06E-4257-ABC2-CADD81F75265}" destId="{195B19BF-217E-4EA2-8548-6FAA066B1851}" srcOrd="1" destOrd="0" presId="urn:microsoft.com/office/officeart/2018/2/layout/IconLabelList"/>
    <dgm:cxn modelId="{EC1662FA-580E-41A5-9FDD-ECAB178393E6}" type="presParOf" srcId="{8C56769A-A06E-4257-ABC2-CADD81F75265}" destId="{AC874AFD-A008-4BF1-9764-8534B59DCAB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64B7D6-50BC-4442-8AE6-8499C1ACBF1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D46BC1-80BF-43B9-8FFE-BE4261A2CB05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Dynamically typed means that the type of a variable is not explicitly declared and can change at runtime. </a:t>
          </a:r>
          <a:endParaRPr lang="en-US"/>
        </a:p>
      </dgm:t>
    </dgm:pt>
    <dgm:pt modelId="{53A1D72E-F4C6-4F26-9D05-B819BA2780B5}" type="parTrans" cxnId="{A1B1E66A-A034-4DB4-A786-B8F6CCCBE72C}">
      <dgm:prSet/>
      <dgm:spPr/>
      <dgm:t>
        <a:bodyPr/>
        <a:lstStyle/>
        <a:p>
          <a:endParaRPr lang="en-US"/>
        </a:p>
      </dgm:t>
    </dgm:pt>
    <dgm:pt modelId="{DD96C49D-A1A7-4E97-99EE-E159E99BD8E2}" type="sibTrans" cxnId="{A1B1E66A-A034-4DB4-A786-B8F6CCCBE72C}">
      <dgm:prSet/>
      <dgm:spPr/>
      <dgm:t>
        <a:bodyPr/>
        <a:lstStyle/>
        <a:p>
          <a:endParaRPr lang="en-US"/>
        </a:p>
      </dgm:t>
    </dgm:pt>
    <dgm:pt modelId="{256A3F27-EFE0-4A5A-90F1-8FAF89F300DC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This contrasts with statically typed languages like Java, where variable types are explicitly declared and enforced at compile-time.</a:t>
          </a:r>
          <a:endParaRPr lang="en-US"/>
        </a:p>
      </dgm:t>
    </dgm:pt>
    <dgm:pt modelId="{10F4A60F-625D-4251-8734-156771457ED6}" type="parTrans" cxnId="{FBDC5B0C-E04B-405C-9369-9A6021B949D1}">
      <dgm:prSet/>
      <dgm:spPr/>
      <dgm:t>
        <a:bodyPr/>
        <a:lstStyle/>
        <a:p>
          <a:endParaRPr lang="en-US"/>
        </a:p>
      </dgm:t>
    </dgm:pt>
    <dgm:pt modelId="{A96DC052-5741-4F84-9717-CB3D7672EAFC}" type="sibTrans" cxnId="{FBDC5B0C-E04B-405C-9369-9A6021B949D1}">
      <dgm:prSet/>
      <dgm:spPr/>
      <dgm:t>
        <a:bodyPr/>
        <a:lstStyle/>
        <a:p>
          <a:endParaRPr lang="en-US"/>
        </a:p>
      </dgm:t>
    </dgm:pt>
    <dgm:pt modelId="{252ADAAB-D783-4167-96BA-336DEEE4A338}" type="pres">
      <dgm:prSet presAssocID="{AE64B7D6-50BC-4442-8AE6-8499C1ACBF1E}" presName="root" presStyleCnt="0">
        <dgm:presLayoutVars>
          <dgm:dir/>
          <dgm:resizeHandles val="exact"/>
        </dgm:presLayoutVars>
      </dgm:prSet>
      <dgm:spPr/>
    </dgm:pt>
    <dgm:pt modelId="{428085CE-E533-4C5A-87F3-49C461A7FE90}" type="pres">
      <dgm:prSet presAssocID="{15D46BC1-80BF-43B9-8FFE-BE4261A2CB05}" presName="compNode" presStyleCnt="0"/>
      <dgm:spPr/>
    </dgm:pt>
    <dgm:pt modelId="{64CF3B24-CCAD-4BAB-AF30-48A3C3A0B501}" type="pres">
      <dgm:prSet presAssocID="{15D46BC1-80BF-43B9-8FFE-BE4261A2CB05}" presName="bgRect" presStyleLbl="bgShp" presStyleIdx="0" presStyleCnt="2"/>
      <dgm:spPr/>
    </dgm:pt>
    <dgm:pt modelId="{5548A875-8DFC-481C-BE03-9E26BD1E4C0D}" type="pres">
      <dgm:prSet presAssocID="{15D46BC1-80BF-43B9-8FFE-BE4261A2CB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400951F-578C-4E78-8BF3-3D11584E2B4B}" type="pres">
      <dgm:prSet presAssocID="{15D46BC1-80BF-43B9-8FFE-BE4261A2CB05}" presName="spaceRect" presStyleCnt="0"/>
      <dgm:spPr/>
    </dgm:pt>
    <dgm:pt modelId="{443FB66C-3221-4B75-8572-9D7A91FED4E7}" type="pres">
      <dgm:prSet presAssocID="{15D46BC1-80BF-43B9-8FFE-BE4261A2CB05}" presName="parTx" presStyleLbl="revTx" presStyleIdx="0" presStyleCnt="2">
        <dgm:presLayoutVars>
          <dgm:chMax val="0"/>
          <dgm:chPref val="0"/>
        </dgm:presLayoutVars>
      </dgm:prSet>
      <dgm:spPr/>
    </dgm:pt>
    <dgm:pt modelId="{23D680DA-1326-4B57-8C47-53378D0F8F8F}" type="pres">
      <dgm:prSet presAssocID="{DD96C49D-A1A7-4E97-99EE-E159E99BD8E2}" presName="sibTrans" presStyleCnt="0"/>
      <dgm:spPr/>
    </dgm:pt>
    <dgm:pt modelId="{9FEAAD90-4E0C-4F2D-843F-422AACFD6C04}" type="pres">
      <dgm:prSet presAssocID="{256A3F27-EFE0-4A5A-90F1-8FAF89F300DC}" presName="compNode" presStyleCnt="0"/>
      <dgm:spPr/>
    </dgm:pt>
    <dgm:pt modelId="{1FAC24AF-9363-4546-AA46-3F241DE310DD}" type="pres">
      <dgm:prSet presAssocID="{256A3F27-EFE0-4A5A-90F1-8FAF89F300DC}" presName="bgRect" presStyleLbl="bgShp" presStyleIdx="1" presStyleCnt="2"/>
      <dgm:spPr/>
    </dgm:pt>
    <dgm:pt modelId="{5C87A15C-E93E-478D-BD44-AF51AEA9B9BE}" type="pres">
      <dgm:prSet presAssocID="{256A3F27-EFE0-4A5A-90F1-8FAF89F300D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6DFF98E-7FAB-4852-A9C2-77E3CD083EC8}" type="pres">
      <dgm:prSet presAssocID="{256A3F27-EFE0-4A5A-90F1-8FAF89F300DC}" presName="spaceRect" presStyleCnt="0"/>
      <dgm:spPr/>
    </dgm:pt>
    <dgm:pt modelId="{E24AF3CD-4253-43B0-A069-E727D93E79CE}" type="pres">
      <dgm:prSet presAssocID="{256A3F27-EFE0-4A5A-90F1-8FAF89F300D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DFB8009-6162-4ADF-9AF7-3A6350690EBA}" type="presOf" srcId="{256A3F27-EFE0-4A5A-90F1-8FAF89F300DC}" destId="{E24AF3CD-4253-43B0-A069-E727D93E79CE}" srcOrd="0" destOrd="0" presId="urn:microsoft.com/office/officeart/2018/2/layout/IconVerticalSolidList"/>
    <dgm:cxn modelId="{FBDC5B0C-E04B-405C-9369-9A6021B949D1}" srcId="{AE64B7D6-50BC-4442-8AE6-8499C1ACBF1E}" destId="{256A3F27-EFE0-4A5A-90F1-8FAF89F300DC}" srcOrd="1" destOrd="0" parTransId="{10F4A60F-625D-4251-8734-156771457ED6}" sibTransId="{A96DC052-5741-4F84-9717-CB3D7672EAFC}"/>
    <dgm:cxn modelId="{A1B1E66A-A034-4DB4-A786-B8F6CCCBE72C}" srcId="{AE64B7D6-50BC-4442-8AE6-8499C1ACBF1E}" destId="{15D46BC1-80BF-43B9-8FFE-BE4261A2CB05}" srcOrd="0" destOrd="0" parTransId="{53A1D72E-F4C6-4F26-9D05-B819BA2780B5}" sibTransId="{DD96C49D-A1A7-4E97-99EE-E159E99BD8E2}"/>
    <dgm:cxn modelId="{ADF92DE0-DF34-4BAF-B904-3C0DF0ED135E}" type="presOf" srcId="{15D46BC1-80BF-43B9-8FFE-BE4261A2CB05}" destId="{443FB66C-3221-4B75-8572-9D7A91FED4E7}" srcOrd="0" destOrd="0" presId="urn:microsoft.com/office/officeart/2018/2/layout/IconVerticalSolidList"/>
    <dgm:cxn modelId="{D7E374FE-F07C-4E75-92FD-D6EF16B00F76}" type="presOf" srcId="{AE64B7D6-50BC-4442-8AE6-8499C1ACBF1E}" destId="{252ADAAB-D783-4167-96BA-336DEEE4A338}" srcOrd="0" destOrd="0" presId="urn:microsoft.com/office/officeart/2018/2/layout/IconVerticalSolidList"/>
    <dgm:cxn modelId="{4C2226C2-DC27-4339-A4E0-C7720D0F8691}" type="presParOf" srcId="{252ADAAB-D783-4167-96BA-336DEEE4A338}" destId="{428085CE-E533-4C5A-87F3-49C461A7FE90}" srcOrd="0" destOrd="0" presId="urn:microsoft.com/office/officeart/2018/2/layout/IconVerticalSolidList"/>
    <dgm:cxn modelId="{63D7D659-052D-4D2D-9F2B-6E110B6412EA}" type="presParOf" srcId="{428085CE-E533-4C5A-87F3-49C461A7FE90}" destId="{64CF3B24-CCAD-4BAB-AF30-48A3C3A0B501}" srcOrd="0" destOrd="0" presId="urn:microsoft.com/office/officeart/2018/2/layout/IconVerticalSolidList"/>
    <dgm:cxn modelId="{042D811C-6E40-421E-9F8E-4EEF5C657105}" type="presParOf" srcId="{428085CE-E533-4C5A-87F3-49C461A7FE90}" destId="{5548A875-8DFC-481C-BE03-9E26BD1E4C0D}" srcOrd="1" destOrd="0" presId="urn:microsoft.com/office/officeart/2018/2/layout/IconVerticalSolidList"/>
    <dgm:cxn modelId="{4BAF179C-C78D-4CCD-B0E9-605F60E5DBE1}" type="presParOf" srcId="{428085CE-E533-4C5A-87F3-49C461A7FE90}" destId="{8400951F-578C-4E78-8BF3-3D11584E2B4B}" srcOrd="2" destOrd="0" presId="urn:microsoft.com/office/officeart/2018/2/layout/IconVerticalSolidList"/>
    <dgm:cxn modelId="{5F8CCA79-0EC8-4D3F-8577-C324A67E6ACE}" type="presParOf" srcId="{428085CE-E533-4C5A-87F3-49C461A7FE90}" destId="{443FB66C-3221-4B75-8572-9D7A91FED4E7}" srcOrd="3" destOrd="0" presId="urn:microsoft.com/office/officeart/2018/2/layout/IconVerticalSolidList"/>
    <dgm:cxn modelId="{CFA2EF8B-5A84-48C8-B0F9-4B10CFB761FD}" type="presParOf" srcId="{252ADAAB-D783-4167-96BA-336DEEE4A338}" destId="{23D680DA-1326-4B57-8C47-53378D0F8F8F}" srcOrd="1" destOrd="0" presId="urn:microsoft.com/office/officeart/2018/2/layout/IconVerticalSolidList"/>
    <dgm:cxn modelId="{B0DFF376-B263-4F60-BC88-1926A9044F8C}" type="presParOf" srcId="{252ADAAB-D783-4167-96BA-336DEEE4A338}" destId="{9FEAAD90-4E0C-4F2D-843F-422AACFD6C04}" srcOrd="2" destOrd="0" presId="urn:microsoft.com/office/officeart/2018/2/layout/IconVerticalSolidList"/>
    <dgm:cxn modelId="{0BB0E946-6E0B-4052-9747-E5BE8C3F3E82}" type="presParOf" srcId="{9FEAAD90-4E0C-4F2D-843F-422AACFD6C04}" destId="{1FAC24AF-9363-4546-AA46-3F241DE310DD}" srcOrd="0" destOrd="0" presId="urn:microsoft.com/office/officeart/2018/2/layout/IconVerticalSolidList"/>
    <dgm:cxn modelId="{62D21B88-EC2F-44C6-BC7B-D23CDB9E7B32}" type="presParOf" srcId="{9FEAAD90-4E0C-4F2D-843F-422AACFD6C04}" destId="{5C87A15C-E93E-478D-BD44-AF51AEA9B9BE}" srcOrd="1" destOrd="0" presId="urn:microsoft.com/office/officeart/2018/2/layout/IconVerticalSolidList"/>
    <dgm:cxn modelId="{EBC39CDE-5D57-48CA-A608-749419A85D26}" type="presParOf" srcId="{9FEAAD90-4E0C-4F2D-843F-422AACFD6C04}" destId="{26DFF98E-7FAB-4852-A9C2-77E3CD083EC8}" srcOrd="2" destOrd="0" presId="urn:microsoft.com/office/officeart/2018/2/layout/IconVerticalSolidList"/>
    <dgm:cxn modelId="{0790DD97-AB4C-4215-B63B-E7B997C96A3C}" type="presParOf" srcId="{9FEAAD90-4E0C-4F2D-843F-422AACFD6C04}" destId="{E24AF3CD-4253-43B0-A069-E727D93E79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24079-9184-46DC-90A6-470544C7CE0D}">
      <dsp:nvSpPr>
        <dsp:cNvPr id="0" name=""/>
        <dsp:cNvSpPr/>
      </dsp:nvSpPr>
      <dsp:spPr>
        <a:xfrm>
          <a:off x="1212569" y="669519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0A479-1F85-4956-8D1A-2C5399978756}">
      <dsp:nvSpPr>
        <dsp:cNvPr id="0" name=""/>
        <dsp:cNvSpPr/>
      </dsp:nvSpPr>
      <dsp:spPr>
        <a:xfrm>
          <a:off x="417971" y="2421818"/>
          <a:ext cx="288945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JavaScript is a high-level, versatile, and dynamically-typed programming language primarily used for building interactive and dynamic content on the web. </a:t>
          </a:r>
          <a:endParaRPr lang="en-US" sz="1600" kern="1200" dirty="0"/>
        </a:p>
      </dsp:txBody>
      <dsp:txXfrm>
        <a:off x="417971" y="2421818"/>
        <a:ext cx="2889450" cy="1260000"/>
      </dsp:txXfrm>
    </dsp:sp>
    <dsp:sp modelId="{E818F3A2-2DC9-44FF-A595-9C3F0AA35337}">
      <dsp:nvSpPr>
        <dsp:cNvPr id="0" name=""/>
        <dsp:cNvSpPr/>
      </dsp:nvSpPr>
      <dsp:spPr>
        <a:xfrm>
          <a:off x="4607673" y="669519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8F382-128A-4F7C-A16F-904E83E5A313}">
      <dsp:nvSpPr>
        <dsp:cNvPr id="0" name=""/>
        <dsp:cNvSpPr/>
      </dsp:nvSpPr>
      <dsp:spPr>
        <a:xfrm>
          <a:off x="3813074" y="2421818"/>
          <a:ext cx="288945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It is a crucial component of web development alongside HTML and CSS. JavaScript allows developers to add functionality, interactivity, and behaviour to web pages.</a:t>
          </a:r>
          <a:endParaRPr lang="en-US" sz="1600" kern="1200" dirty="0"/>
        </a:p>
      </dsp:txBody>
      <dsp:txXfrm>
        <a:off x="3813074" y="2421818"/>
        <a:ext cx="2889450" cy="1260000"/>
      </dsp:txXfrm>
    </dsp:sp>
    <dsp:sp modelId="{4E05AD82-E1A2-4DA0-8748-E927782BE52A}">
      <dsp:nvSpPr>
        <dsp:cNvPr id="0" name=""/>
        <dsp:cNvSpPr/>
      </dsp:nvSpPr>
      <dsp:spPr>
        <a:xfrm>
          <a:off x="8002777" y="669519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74AFD-A008-4BF1-9764-8534B59DCAB1}">
      <dsp:nvSpPr>
        <dsp:cNvPr id="0" name=""/>
        <dsp:cNvSpPr/>
      </dsp:nvSpPr>
      <dsp:spPr>
        <a:xfrm>
          <a:off x="7208178" y="2421818"/>
          <a:ext cx="288945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/>
            <a:t>JavaScript can also run on outside of the context of a browser thanks to the Node.js runtime that is built on top of Google Chromes V8 JavaScript engine</a:t>
          </a:r>
          <a:endParaRPr lang="en-US" sz="1600" kern="1200"/>
        </a:p>
      </dsp:txBody>
      <dsp:txXfrm>
        <a:off x="7208178" y="2421818"/>
        <a:ext cx="2889450" cy="126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F3B24-CCAD-4BAB-AF30-48A3C3A0B501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8A875-8DFC-481C-BE03-9E26BD1E4C0D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FB66C-3221-4B75-8572-9D7A91FED4E7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Dynamically typed means that the type of a variable is not explicitly declared and can change at runtime. </a:t>
          </a:r>
          <a:endParaRPr lang="en-US" sz="2500" kern="1200"/>
        </a:p>
      </dsp:txBody>
      <dsp:txXfrm>
        <a:off x="1507738" y="707092"/>
        <a:ext cx="9007861" cy="1305401"/>
      </dsp:txXfrm>
    </dsp:sp>
    <dsp:sp modelId="{1FAC24AF-9363-4546-AA46-3F241DE310DD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7A15C-E93E-478D-BD44-AF51AEA9B9BE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AF3CD-4253-43B0-A069-E727D93E79CE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This contrasts with statically typed languages like Java, where variable types are explicitly declared and enforced at compile-time.</a:t>
          </a:r>
          <a:endParaRPr lang="en-US" sz="2500" kern="1200"/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2E5D-9651-70BB-AFD6-515A35581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1627F-1E58-E508-FBE5-AFF338854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251B2-5C4A-EAFD-2CBD-1D0FC776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E54F-DBCD-3F46-A75D-070B8CDC6B46}" type="datetimeFigureOut">
              <a:rPr lang="en-IE" smtClean="0"/>
              <a:t>28/02/2024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F0517-4EEF-037D-98F5-7434EAAD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2F91A-AD40-55F8-5170-F23D458D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2EB1-1A90-8D4C-AD70-834E962924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824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E387-9EEA-C999-793B-0A293AA3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268E6-C33C-6BDE-9D53-E89236F99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D6FC6-0636-B51C-7651-210DA143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E54F-DBCD-3F46-A75D-070B8CDC6B46}" type="datetimeFigureOut">
              <a:rPr lang="en-IE" smtClean="0"/>
              <a:t>28/02/2024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B0CAE-A8F5-0BC0-9689-E5CE451F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968B2-02FD-C023-FBDA-85710E2B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2EB1-1A90-8D4C-AD70-834E962924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370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804EC5-260E-64DC-4307-A0A042BEF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A89C4-2D3F-BD32-ECDE-84ABDBF0F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00E6E-8B88-C737-4337-35B21048A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E54F-DBCD-3F46-A75D-070B8CDC6B46}" type="datetimeFigureOut">
              <a:rPr lang="en-IE" smtClean="0"/>
              <a:t>28/02/2024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26728-BA4E-7E32-112C-9E48AD5C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9352-A50C-BAC4-CA3B-5EB3BDD4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2EB1-1A90-8D4C-AD70-834E962924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164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CDF8-8614-906B-1EFD-EF0425FC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F4FF8-DEAE-3E08-AD8D-378525EF9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9354E-4D56-8F5E-45E5-CA4BA254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E54F-DBCD-3F46-A75D-070B8CDC6B46}" type="datetimeFigureOut">
              <a:rPr lang="en-IE" smtClean="0"/>
              <a:t>28/02/2024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A5838-B412-A181-9846-DEF8F2F6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ABE9E-6A0E-DC46-13D3-EBF29C4E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2EB1-1A90-8D4C-AD70-834E962924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540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AA99-D328-E28A-E7E0-F9554AD9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DE792-9C9E-7E1C-DC68-651D08CF3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D6443-F82D-2D46-FA22-F9EA287D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E54F-DBCD-3F46-A75D-070B8CDC6B46}" type="datetimeFigureOut">
              <a:rPr lang="en-IE" smtClean="0"/>
              <a:t>28/02/2024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0B31B-62C7-6585-88BA-0B79F6A0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BF1B4-15E4-00A8-3DFD-7906916F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2EB1-1A90-8D4C-AD70-834E962924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709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E6A6-3490-9780-0AA2-B53033C6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CDA95-C45A-4770-E5DE-585C1BBE3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EB718-D41B-6128-8C09-33111F7C2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8DD97-3DAB-17FF-CF01-5C2926C3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E54F-DBCD-3F46-A75D-070B8CDC6B46}" type="datetimeFigureOut">
              <a:rPr lang="en-IE" smtClean="0"/>
              <a:t>28/02/2024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02191-C8D9-DBB5-7D1E-8397DC58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4AEDE-99D0-5CF1-4F17-E9FA1A6A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2EB1-1A90-8D4C-AD70-834E962924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948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EFCC-7EAC-EBE8-A424-8F658F48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EBC23-5E68-1914-E76D-9514302FE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D75EB-0459-5F55-FEB4-4615ECDEC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FD6B8-9754-D074-CB7A-F82573253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2C856-A749-1A23-A32E-79E4AD772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1C4EA-37E2-59B1-3AB9-F31507C5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E54F-DBCD-3F46-A75D-070B8CDC6B46}" type="datetimeFigureOut">
              <a:rPr lang="en-IE" smtClean="0"/>
              <a:t>28/02/2024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26D6F3-9CD8-F26A-3018-DA54374C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AAA0B-1120-37EA-3742-8AED2073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2EB1-1A90-8D4C-AD70-834E962924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472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51E5-CADC-4088-DBAB-E3845BEB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303B1-8D32-5593-9567-2B57D75C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E54F-DBCD-3F46-A75D-070B8CDC6B46}" type="datetimeFigureOut">
              <a:rPr lang="en-IE" smtClean="0"/>
              <a:t>28/02/2024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02737-E339-CF48-6402-9EB5AC65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B22CA-8CEB-1CC5-C7F7-5D1B943E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2EB1-1A90-8D4C-AD70-834E962924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965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FF92C-A355-9EC0-5B5D-C8DFAB8A8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E54F-DBCD-3F46-A75D-070B8CDC6B46}" type="datetimeFigureOut">
              <a:rPr lang="en-IE" smtClean="0"/>
              <a:t>28/02/2024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291912-FCD7-ABB9-9F21-A4835776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74425-12AA-BCC4-76A8-ABA1F320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2EB1-1A90-8D4C-AD70-834E962924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641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6A0D-CEBE-4055-F8BD-C4EA15B84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929AC-5762-6D35-25B4-C7446B7B2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4ECD1-8888-3836-5E7E-706D3D202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A0CD9-7B56-B84B-805E-68E9D575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E54F-DBCD-3F46-A75D-070B8CDC6B46}" type="datetimeFigureOut">
              <a:rPr lang="en-IE" smtClean="0"/>
              <a:t>28/02/2024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D4B8E-1684-05C1-2024-402BB8704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252FC-CF38-3FDE-6041-2914C932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2EB1-1A90-8D4C-AD70-834E962924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382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2578-3AC4-96CC-97D0-33C595F91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3AA74-FA51-6BF9-05B0-E4762CC70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245D4-9A22-F724-C3B1-45B884646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F230E-054A-4A0F-39CA-3C0FEEE6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E54F-DBCD-3F46-A75D-070B8CDC6B46}" type="datetimeFigureOut">
              <a:rPr lang="en-IE" smtClean="0"/>
              <a:t>28/02/2024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133A0-7C9A-6C0E-13EF-536C5517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814F5-4680-C382-505B-CEF95D6F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2EB1-1A90-8D4C-AD70-834E962924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346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F02BED-1473-C8D1-3BF3-9EC450719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56A3A-CDF7-38CA-BC1A-C0668AA0C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90504-C79A-387A-B064-AE0431279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EE54F-DBCD-3F46-A75D-070B8CDC6B46}" type="datetimeFigureOut">
              <a:rPr lang="en-IE" smtClean="0"/>
              <a:t>28/02/2024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60FB3-B0D2-4D95-1FFE-CDF402065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985C6-739C-642D-3330-29121EE73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72EB1-1A90-8D4C-AD70-834E962924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356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Camel_cas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eveloper.mozilla.org/en-US/pla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7428A6-F961-C04C-F7C8-2290C622D4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1A5E3A-6832-EF4B-7F91-8A4118B79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F9B3C-C0E5-667F-1595-1C2A5571F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A Programming Language – 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565486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E413-D2A9-1C8C-9C86-A55AB7A6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Deep Dive: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75FB4-A1D5-5253-2853-85570E2A1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5160" y="3303905"/>
            <a:ext cx="5821680" cy="521335"/>
          </a:xfrm>
        </p:spPr>
        <p:txBody>
          <a:bodyPr/>
          <a:lstStyle/>
          <a:p>
            <a:pPr marL="0" indent="0">
              <a:buNone/>
            </a:pPr>
            <a:r>
              <a:rPr lang="en-IE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numberOfApples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pPr marL="0" indent="0">
              <a:buNone/>
            </a:pPr>
            <a:endParaRPr lang="en-IE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000E20-0C2A-0E04-AA52-07D51724AB62}"/>
              </a:ext>
            </a:extLst>
          </p:cNvPr>
          <p:cNvCxnSpPr>
            <a:cxnSpLocks/>
          </p:cNvCxnSpPr>
          <p:nvPr/>
        </p:nvCxnSpPr>
        <p:spPr>
          <a:xfrm flipH="1" flipV="1">
            <a:off x="3810000" y="3825240"/>
            <a:ext cx="609600" cy="135636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8557B1-6402-B1BF-D1ED-05AD32DF5EBA}"/>
              </a:ext>
            </a:extLst>
          </p:cNvPr>
          <p:cNvSpPr txBox="1"/>
          <p:nvPr/>
        </p:nvSpPr>
        <p:spPr>
          <a:xfrm>
            <a:off x="3185160" y="5333603"/>
            <a:ext cx="234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>
                <a:solidFill>
                  <a:schemeClr val="bg1"/>
                </a:solidFill>
              </a:rPr>
              <a:t>Declare a CONSTANT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21F93C-07B8-144F-9AB1-AB115D90F22D}"/>
              </a:ext>
            </a:extLst>
          </p:cNvPr>
          <p:cNvCxnSpPr>
            <a:cxnSpLocks/>
          </p:cNvCxnSpPr>
          <p:nvPr/>
        </p:nvCxnSpPr>
        <p:spPr>
          <a:xfrm>
            <a:off x="5530482" y="2144385"/>
            <a:ext cx="565518" cy="99505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F204FD-E1B5-6257-E1B0-3D70730FDB6A}"/>
              </a:ext>
            </a:extLst>
          </p:cNvPr>
          <p:cNvSpPr txBox="1"/>
          <p:nvPr/>
        </p:nvSpPr>
        <p:spPr>
          <a:xfrm>
            <a:off x="3278006" y="1527264"/>
            <a:ext cx="4504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>
                <a:solidFill>
                  <a:schemeClr val="bg1"/>
                </a:solidFill>
              </a:rPr>
              <a:t>This constant is called “</a:t>
            </a:r>
            <a:r>
              <a:rPr lang="en-IE" sz="2000" dirty="0" err="1">
                <a:solidFill>
                  <a:schemeClr val="bg1"/>
                </a:solidFill>
              </a:rPr>
              <a:t>numberOfApples</a:t>
            </a:r>
            <a:r>
              <a:rPr lang="en-IE" sz="2000" dirty="0">
                <a:solidFill>
                  <a:schemeClr val="bg1"/>
                </a:solidFill>
              </a:rPr>
              <a:t>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947B94-ECEF-0ABD-6CE1-2BA4AA3B1D1E}"/>
              </a:ext>
            </a:extLst>
          </p:cNvPr>
          <p:cNvCxnSpPr>
            <a:cxnSpLocks/>
          </p:cNvCxnSpPr>
          <p:nvPr/>
        </p:nvCxnSpPr>
        <p:spPr>
          <a:xfrm flipH="1" flipV="1">
            <a:off x="8397240" y="3825240"/>
            <a:ext cx="609600" cy="135636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DFB153-93CE-4F66-D90B-028778091AAB}"/>
              </a:ext>
            </a:extLst>
          </p:cNvPr>
          <p:cNvSpPr txBox="1"/>
          <p:nvPr/>
        </p:nvSpPr>
        <p:spPr>
          <a:xfrm>
            <a:off x="6848849" y="5412759"/>
            <a:ext cx="323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>
                <a:solidFill>
                  <a:schemeClr val="bg1"/>
                </a:solidFill>
              </a:rPr>
              <a:t>This constant has a value of 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76A845-B0FA-6218-2A52-4895CE20B8F0}"/>
              </a:ext>
            </a:extLst>
          </p:cNvPr>
          <p:cNvCxnSpPr>
            <a:cxnSpLocks/>
          </p:cNvCxnSpPr>
          <p:nvPr/>
        </p:nvCxnSpPr>
        <p:spPr>
          <a:xfrm flipH="1">
            <a:off x="8702040" y="3032760"/>
            <a:ext cx="1290824" cy="53181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A86FEB-2D1A-48A0-EEE8-B61091E7A19D}"/>
              </a:ext>
            </a:extLst>
          </p:cNvPr>
          <p:cNvSpPr txBox="1"/>
          <p:nvPr/>
        </p:nvSpPr>
        <p:spPr>
          <a:xfrm>
            <a:off x="7909560" y="2286912"/>
            <a:ext cx="3462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>
                <a:solidFill>
                  <a:schemeClr val="bg1"/>
                </a:solidFill>
              </a:rPr>
              <a:t>All declarations and statements</a:t>
            </a:r>
            <a:br>
              <a:rPr lang="en-IE" sz="2000" dirty="0">
                <a:solidFill>
                  <a:schemeClr val="bg1"/>
                </a:solidFill>
              </a:rPr>
            </a:br>
            <a:r>
              <a:rPr lang="en-IE" sz="2000" dirty="0">
                <a:solidFill>
                  <a:schemeClr val="bg1"/>
                </a:solidFill>
              </a:rPr>
              <a:t> should end in a semicolon</a:t>
            </a:r>
          </a:p>
        </p:txBody>
      </p:sp>
    </p:spTree>
    <p:extLst>
      <p:ext uri="{BB962C8B-B14F-4D97-AF65-F5344CB8AC3E}">
        <p14:creationId xmlns:p14="http://schemas.microsoft.com/office/powerpoint/2010/main" val="259886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6DC2-170B-1967-2640-94954FC0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485"/>
            <a:ext cx="10515600" cy="1325563"/>
          </a:xfrm>
        </p:spPr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What is a constant?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2D90B-4DCB-3BF9-34F2-FEF5053F4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705"/>
            <a:ext cx="10515600" cy="1776219"/>
          </a:xfrm>
        </p:spPr>
        <p:txBody>
          <a:bodyPr>
            <a:normAutofit fontScale="92500" lnSpcReduction="10000"/>
          </a:bodyPr>
          <a:lstStyle/>
          <a:p>
            <a:r>
              <a:rPr lang="en-IE" dirty="0">
                <a:solidFill>
                  <a:schemeClr val="bg1"/>
                </a:solidFill>
              </a:rPr>
              <a:t>A constant must be initialized when declared</a:t>
            </a:r>
          </a:p>
          <a:p>
            <a:r>
              <a:rPr lang="en-IE" dirty="0">
                <a:solidFill>
                  <a:schemeClr val="bg1"/>
                </a:solidFill>
              </a:rPr>
              <a:t>Once a constant is initialized, it’s value cannot be changed</a:t>
            </a:r>
          </a:p>
          <a:p>
            <a:pPr lvl="1"/>
            <a:r>
              <a:rPr lang="en-IE" dirty="0">
                <a:solidFill>
                  <a:schemeClr val="bg1"/>
                </a:solidFill>
              </a:rPr>
              <a:t>If the value is an object, the internals of the object can still change</a:t>
            </a:r>
          </a:p>
          <a:p>
            <a:r>
              <a:rPr lang="en-IE" dirty="0">
                <a:solidFill>
                  <a:schemeClr val="bg1"/>
                </a:solidFill>
              </a:rPr>
              <a:t>This is similar to declaring a variable “final” in 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F7980-1E24-E939-3DF6-112F7F470FB5}"/>
              </a:ext>
            </a:extLst>
          </p:cNvPr>
          <p:cNvSpPr txBox="1"/>
          <p:nvPr/>
        </p:nvSpPr>
        <p:spPr>
          <a:xfrm>
            <a:off x="1052792" y="3098924"/>
            <a:ext cx="10086416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numberOfApples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IE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a variable to store the number of apples</a:t>
            </a:r>
            <a:endParaRPr lang="en-IE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E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numberOfBananas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IE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a variable to store the number of bananas</a:t>
            </a:r>
            <a:endParaRPr lang="en-IE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E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numberOfFruits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numberOfApples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numberOfBananas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IE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IE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 have </a:t>
            </a:r>
            <a:r>
              <a:rPr lang="en-IE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IE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numberOfFruits</a:t>
            </a:r>
            <a:r>
              <a:rPr lang="en-IE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IE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fruits in total.`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I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55920A-7DF0-8CAE-BE0A-A0BA9B2FC40C}"/>
              </a:ext>
            </a:extLst>
          </p:cNvPr>
          <p:cNvSpPr txBox="1"/>
          <p:nvPr/>
        </p:nvSpPr>
        <p:spPr>
          <a:xfrm>
            <a:off x="1052792" y="4576251"/>
            <a:ext cx="91122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400" dirty="0">
                <a:solidFill>
                  <a:srgbClr val="CF8E6D"/>
                </a:solidFill>
                <a:effectLst/>
              </a:rPr>
              <a:t>final int </a:t>
            </a:r>
            <a:r>
              <a:rPr lang="en-IE" sz="2400" dirty="0" err="1">
                <a:solidFill>
                  <a:srgbClr val="BCBEC4"/>
                </a:solidFill>
                <a:effectLst/>
              </a:rPr>
              <a:t>numberOfApples</a:t>
            </a:r>
            <a:r>
              <a:rPr lang="en-IE" sz="2400" dirty="0">
                <a:solidFill>
                  <a:srgbClr val="BCBEC4"/>
                </a:solidFill>
                <a:effectLst/>
              </a:rPr>
              <a:t> = </a:t>
            </a:r>
            <a:r>
              <a:rPr lang="en-IE" sz="2400" dirty="0">
                <a:solidFill>
                  <a:srgbClr val="2AACB8"/>
                </a:solidFill>
                <a:effectLst/>
              </a:rPr>
              <a:t>2</a:t>
            </a:r>
            <a:r>
              <a:rPr lang="en-IE" sz="2400" dirty="0">
                <a:solidFill>
                  <a:srgbClr val="BCBEC4"/>
                </a:solidFill>
                <a:effectLst/>
              </a:rPr>
              <a:t>;</a:t>
            </a:r>
            <a:br>
              <a:rPr lang="en-IE" sz="2400" dirty="0">
                <a:solidFill>
                  <a:srgbClr val="BCBEC4"/>
                </a:solidFill>
                <a:effectLst/>
              </a:rPr>
            </a:br>
            <a:r>
              <a:rPr lang="en-IE" sz="2400" dirty="0">
                <a:solidFill>
                  <a:srgbClr val="CF8E6D"/>
                </a:solidFill>
                <a:effectLst/>
              </a:rPr>
              <a:t>final int </a:t>
            </a:r>
            <a:r>
              <a:rPr lang="en-IE" sz="2400" dirty="0" err="1">
                <a:solidFill>
                  <a:srgbClr val="BCBEC4"/>
                </a:solidFill>
                <a:effectLst/>
              </a:rPr>
              <a:t>numberOfBananas</a:t>
            </a:r>
            <a:r>
              <a:rPr lang="en-IE" sz="2400" dirty="0">
                <a:solidFill>
                  <a:srgbClr val="BCBEC4"/>
                </a:solidFill>
                <a:effectLst/>
              </a:rPr>
              <a:t> = </a:t>
            </a:r>
            <a:r>
              <a:rPr lang="en-IE" sz="2400" dirty="0">
                <a:solidFill>
                  <a:srgbClr val="2AACB8"/>
                </a:solidFill>
                <a:effectLst/>
              </a:rPr>
              <a:t>3</a:t>
            </a:r>
            <a:r>
              <a:rPr lang="en-IE" sz="2400" dirty="0">
                <a:solidFill>
                  <a:srgbClr val="BCBEC4"/>
                </a:solidFill>
                <a:effectLst/>
              </a:rPr>
              <a:t>;</a:t>
            </a:r>
            <a:br>
              <a:rPr lang="en-IE" sz="2400" dirty="0">
                <a:solidFill>
                  <a:srgbClr val="BCBEC4"/>
                </a:solidFill>
                <a:effectLst/>
              </a:rPr>
            </a:br>
            <a:r>
              <a:rPr lang="en-IE" sz="2400" dirty="0">
                <a:solidFill>
                  <a:srgbClr val="CF8E6D"/>
                </a:solidFill>
                <a:effectLst/>
              </a:rPr>
              <a:t>final int </a:t>
            </a:r>
            <a:r>
              <a:rPr lang="en-IE" sz="2400" dirty="0" err="1">
                <a:solidFill>
                  <a:srgbClr val="BCBEC4"/>
                </a:solidFill>
                <a:effectLst/>
              </a:rPr>
              <a:t>numberOfFruits</a:t>
            </a:r>
            <a:r>
              <a:rPr lang="en-IE" sz="2400" dirty="0">
                <a:solidFill>
                  <a:srgbClr val="BCBEC4"/>
                </a:solidFill>
                <a:effectLst/>
              </a:rPr>
              <a:t> = </a:t>
            </a:r>
            <a:r>
              <a:rPr lang="en-IE" sz="2400" dirty="0" err="1">
                <a:solidFill>
                  <a:srgbClr val="BCBEC4"/>
                </a:solidFill>
                <a:effectLst/>
              </a:rPr>
              <a:t>numberOfApples</a:t>
            </a:r>
            <a:r>
              <a:rPr lang="en-IE" sz="2400" dirty="0">
                <a:solidFill>
                  <a:srgbClr val="BCBEC4"/>
                </a:solidFill>
                <a:effectLst/>
              </a:rPr>
              <a:t> + </a:t>
            </a:r>
            <a:r>
              <a:rPr lang="en-IE" sz="2400" dirty="0" err="1">
                <a:solidFill>
                  <a:srgbClr val="BCBEC4"/>
                </a:solidFill>
                <a:effectLst/>
              </a:rPr>
              <a:t>numberOfBananas</a:t>
            </a:r>
            <a:r>
              <a:rPr lang="en-IE" sz="2400" dirty="0">
                <a:solidFill>
                  <a:srgbClr val="BCBEC4"/>
                </a:solidFill>
                <a:effectLst/>
              </a:rPr>
              <a:t>;</a:t>
            </a:r>
            <a:br>
              <a:rPr lang="en-IE" sz="2400" dirty="0">
                <a:solidFill>
                  <a:srgbClr val="BCBEC4"/>
                </a:solidFill>
                <a:effectLst/>
              </a:rPr>
            </a:br>
            <a:r>
              <a:rPr lang="en-IE" sz="2400" dirty="0" err="1">
                <a:solidFill>
                  <a:srgbClr val="BCBEC4"/>
                </a:solidFill>
                <a:effectLst/>
              </a:rPr>
              <a:t>System.</a:t>
            </a:r>
            <a:r>
              <a:rPr lang="en-IE" sz="2400" i="1" dirty="0" err="1">
                <a:solidFill>
                  <a:srgbClr val="C77DBB"/>
                </a:solidFill>
                <a:effectLst/>
              </a:rPr>
              <a:t>out</a:t>
            </a:r>
            <a:r>
              <a:rPr lang="en-IE" sz="2400" dirty="0" err="1">
                <a:solidFill>
                  <a:srgbClr val="BCBEC4"/>
                </a:solidFill>
                <a:effectLst/>
              </a:rPr>
              <a:t>.println</a:t>
            </a:r>
            <a:r>
              <a:rPr lang="en-IE" sz="2400" dirty="0">
                <a:solidFill>
                  <a:srgbClr val="BCBEC4"/>
                </a:solidFill>
                <a:effectLst/>
              </a:rPr>
              <a:t>(</a:t>
            </a:r>
            <a:r>
              <a:rPr lang="en-IE" sz="2400" dirty="0">
                <a:solidFill>
                  <a:srgbClr val="6AAB73"/>
                </a:solidFill>
                <a:effectLst/>
              </a:rPr>
              <a:t>"I have " </a:t>
            </a:r>
            <a:r>
              <a:rPr lang="en-IE" sz="2400" dirty="0">
                <a:solidFill>
                  <a:srgbClr val="BCBEC4"/>
                </a:solidFill>
                <a:effectLst/>
              </a:rPr>
              <a:t>+ </a:t>
            </a:r>
            <a:r>
              <a:rPr lang="en-IE" sz="2400" dirty="0" err="1">
                <a:solidFill>
                  <a:srgbClr val="BCBEC4"/>
                </a:solidFill>
                <a:effectLst/>
              </a:rPr>
              <a:t>numberOfFruits</a:t>
            </a:r>
            <a:r>
              <a:rPr lang="en-IE" sz="2400" dirty="0">
                <a:solidFill>
                  <a:srgbClr val="BCBEC4"/>
                </a:solidFill>
                <a:effectLst/>
              </a:rPr>
              <a:t> + </a:t>
            </a:r>
            <a:r>
              <a:rPr lang="en-IE" sz="2400" dirty="0">
                <a:solidFill>
                  <a:srgbClr val="6AAB73"/>
                </a:solidFill>
                <a:effectLst/>
              </a:rPr>
              <a:t>" fruits"</a:t>
            </a:r>
            <a:r>
              <a:rPr lang="en-IE" sz="2400" dirty="0">
                <a:solidFill>
                  <a:srgbClr val="BCBEC4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295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C707618-379D-8858-1E05-981F1BDD63E2}"/>
              </a:ext>
            </a:extLst>
          </p:cNvPr>
          <p:cNvSpPr txBox="1"/>
          <p:nvPr/>
        </p:nvSpPr>
        <p:spPr>
          <a:xfrm>
            <a:off x="318936" y="1846741"/>
            <a:ext cx="4606392" cy="923330"/>
          </a:xfrm>
          <a:custGeom>
            <a:avLst/>
            <a:gdLst>
              <a:gd name="connsiteX0" fmla="*/ 0 w 4606392"/>
              <a:gd name="connsiteY0" fmla="*/ 0 h 923330"/>
              <a:gd name="connsiteX1" fmla="*/ 611992 w 4606392"/>
              <a:gd name="connsiteY1" fmla="*/ 0 h 923330"/>
              <a:gd name="connsiteX2" fmla="*/ 1131856 w 4606392"/>
              <a:gd name="connsiteY2" fmla="*/ 0 h 923330"/>
              <a:gd name="connsiteX3" fmla="*/ 1882040 w 4606392"/>
              <a:gd name="connsiteY3" fmla="*/ 0 h 923330"/>
              <a:gd name="connsiteX4" fmla="*/ 2494032 w 4606392"/>
              <a:gd name="connsiteY4" fmla="*/ 0 h 923330"/>
              <a:gd name="connsiteX5" fmla="*/ 3106024 w 4606392"/>
              <a:gd name="connsiteY5" fmla="*/ 0 h 923330"/>
              <a:gd name="connsiteX6" fmla="*/ 3856208 w 4606392"/>
              <a:gd name="connsiteY6" fmla="*/ 0 h 923330"/>
              <a:gd name="connsiteX7" fmla="*/ 4606392 w 4606392"/>
              <a:gd name="connsiteY7" fmla="*/ 0 h 923330"/>
              <a:gd name="connsiteX8" fmla="*/ 4606392 w 4606392"/>
              <a:gd name="connsiteY8" fmla="*/ 480132 h 923330"/>
              <a:gd name="connsiteX9" fmla="*/ 4606392 w 4606392"/>
              <a:gd name="connsiteY9" fmla="*/ 923330 h 923330"/>
              <a:gd name="connsiteX10" fmla="*/ 4040464 w 4606392"/>
              <a:gd name="connsiteY10" fmla="*/ 923330 h 923330"/>
              <a:gd name="connsiteX11" fmla="*/ 3382408 w 4606392"/>
              <a:gd name="connsiteY11" fmla="*/ 923330 h 923330"/>
              <a:gd name="connsiteX12" fmla="*/ 2770416 w 4606392"/>
              <a:gd name="connsiteY12" fmla="*/ 923330 h 923330"/>
              <a:gd name="connsiteX13" fmla="*/ 2020232 w 4606392"/>
              <a:gd name="connsiteY13" fmla="*/ 923330 h 923330"/>
              <a:gd name="connsiteX14" fmla="*/ 1270048 w 4606392"/>
              <a:gd name="connsiteY14" fmla="*/ 923330 h 923330"/>
              <a:gd name="connsiteX15" fmla="*/ 704120 w 4606392"/>
              <a:gd name="connsiteY15" fmla="*/ 923330 h 923330"/>
              <a:gd name="connsiteX16" fmla="*/ 0 w 4606392"/>
              <a:gd name="connsiteY16" fmla="*/ 923330 h 923330"/>
              <a:gd name="connsiteX17" fmla="*/ 0 w 4606392"/>
              <a:gd name="connsiteY17" fmla="*/ 443198 h 923330"/>
              <a:gd name="connsiteX18" fmla="*/ 0 w 4606392"/>
              <a:gd name="connsiteY18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606392" h="923330" extrusionOk="0">
                <a:moveTo>
                  <a:pt x="0" y="0"/>
                </a:moveTo>
                <a:cubicBezTo>
                  <a:pt x="134958" y="21119"/>
                  <a:pt x="413948" y="26568"/>
                  <a:pt x="611992" y="0"/>
                </a:cubicBezTo>
                <a:cubicBezTo>
                  <a:pt x="810036" y="-26568"/>
                  <a:pt x="964282" y="-704"/>
                  <a:pt x="1131856" y="0"/>
                </a:cubicBezTo>
                <a:cubicBezTo>
                  <a:pt x="1299430" y="704"/>
                  <a:pt x="1615132" y="-34780"/>
                  <a:pt x="1882040" y="0"/>
                </a:cubicBezTo>
                <a:cubicBezTo>
                  <a:pt x="2148948" y="34780"/>
                  <a:pt x="2313584" y="10553"/>
                  <a:pt x="2494032" y="0"/>
                </a:cubicBezTo>
                <a:cubicBezTo>
                  <a:pt x="2674480" y="-10553"/>
                  <a:pt x="2818536" y="16237"/>
                  <a:pt x="3106024" y="0"/>
                </a:cubicBezTo>
                <a:cubicBezTo>
                  <a:pt x="3393512" y="-16237"/>
                  <a:pt x="3519446" y="-360"/>
                  <a:pt x="3856208" y="0"/>
                </a:cubicBezTo>
                <a:cubicBezTo>
                  <a:pt x="4192970" y="360"/>
                  <a:pt x="4351833" y="-6433"/>
                  <a:pt x="4606392" y="0"/>
                </a:cubicBezTo>
                <a:cubicBezTo>
                  <a:pt x="4610411" y="184709"/>
                  <a:pt x="4598520" y="362508"/>
                  <a:pt x="4606392" y="480132"/>
                </a:cubicBezTo>
                <a:cubicBezTo>
                  <a:pt x="4614264" y="597756"/>
                  <a:pt x="4599500" y="715809"/>
                  <a:pt x="4606392" y="923330"/>
                </a:cubicBezTo>
                <a:cubicBezTo>
                  <a:pt x="4391990" y="934866"/>
                  <a:pt x="4293880" y="901522"/>
                  <a:pt x="4040464" y="923330"/>
                </a:cubicBezTo>
                <a:cubicBezTo>
                  <a:pt x="3787048" y="945138"/>
                  <a:pt x="3658301" y="892441"/>
                  <a:pt x="3382408" y="923330"/>
                </a:cubicBezTo>
                <a:cubicBezTo>
                  <a:pt x="3106515" y="954219"/>
                  <a:pt x="3053937" y="944861"/>
                  <a:pt x="2770416" y="923330"/>
                </a:cubicBezTo>
                <a:cubicBezTo>
                  <a:pt x="2486895" y="901799"/>
                  <a:pt x="2231429" y="886910"/>
                  <a:pt x="2020232" y="923330"/>
                </a:cubicBezTo>
                <a:cubicBezTo>
                  <a:pt x="1809035" y="959750"/>
                  <a:pt x="1581454" y="918913"/>
                  <a:pt x="1270048" y="923330"/>
                </a:cubicBezTo>
                <a:cubicBezTo>
                  <a:pt x="958642" y="927747"/>
                  <a:pt x="884865" y="899595"/>
                  <a:pt x="704120" y="923330"/>
                </a:cubicBezTo>
                <a:cubicBezTo>
                  <a:pt x="523375" y="947065"/>
                  <a:pt x="237643" y="954749"/>
                  <a:pt x="0" y="923330"/>
                </a:cubicBezTo>
                <a:cubicBezTo>
                  <a:pt x="954" y="736269"/>
                  <a:pt x="-9531" y="621465"/>
                  <a:pt x="0" y="443198"/>
                </a:cubicBezTo>
                <a:cubicBezTo>
                  <a:pt x="9531" y="264931"/>
                  <a:pt x="-10826" y="199669"/>
                  <a:pt x="0" y="0"/>
                </a:cubicBezTo>
                <a:close/>
              </a:path>
            </a:pathLst>
          </a:custGeom>
          <a:noFill/>
          <a:ln w="25400" cap="rnd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CF8E6D"/>
                </a:solidFill>
                <a:effectLst/>
              </a:rPr>
              <a:t>final int </a:t>
            </a:r>
            <a:r>
              <a:rPr lang="en-IE" dirty="0" err="1">
                <a:solidFill>
                  <a:srgbClr val="BCBEC4"/>
                </a:solidFill>
                <a:effectLst/>
              </a:rPr>
              <a:t>numberOfApples</a:t>
            </a:r>
            <a:r>
              <a:rPr lang="en-IE" dirty="0">
                <a:solidFill>
                  <a:srgbClr val="BCBEC4"/>
                </a:solidFill>
                <a:effectLst/>
              </a:rPr>
              <a:t> = </a:t>
            </a:r>
            <a:r>
              <a:rPr lang="en-IE" dirty="0">
                <a:solidFill>
                  <a:srgbClr val="2AACB8"/>
                </a:solidFill>
                <a:effectLst/>
              </a:rPr>
              <a:t>2</a:t>
            </a:r>
            <a:r>
              <a:rPr lang="en-IE" dirty="0">
                <a:solidFill>
                  <a:srgbClr val="BCBEC4"/>
                </a:solidFill>
                <a:effectLst/>
              </a:rPr>
              <a:t>;</a:t>
            </a:r>
            <a:br>
              <a:rPr lang="en-IE" dirty="0">
                <a:solidFill>
                  <a:srgbClr val="BCBEC4"/>
                </a:solidFill>
                <a:effectLst/>
              </a:rPr>
            </a:br>
            <a:r>
              <a:rPr lang="en-IE" dirty="0">
                <a:solidFill>
                  <a:srgbClr val="CF8E6D"/>
                </a:solidFill>
                <a:effectLst/>
              </a:rPr>
              <a:t>final int </a:t>
            </a:r>
            <a:r>
              <a:rPr lang="en-IE" dirty="0" err="1">
                <a:solidFill>
                  <a:srgbClr val="BCBEC4"/>
                </a:solidFill>
                <a:effectLst/>
              </a:rPr>
              <a:t>numberOfBananas</a:t>
            </a:r>
            <a:r>
              <a:rPr lang="en-IE" dirty="0">
                <a:solidFill>
                  <a:srgbClr val="BCBEC4"/>
                </a:solidFill>
                <a:effectLst/>
              </a:rPr>
              <a:t> = </a:t>
            </a:r>
            <a:r>
              <a:rPr lang="en-IE" dirty="0">
                <a:solidFill>
                  <a:srgbClr val="2AACB8"/>
                </a:solidFill>
                <a:effectLst/>
              </a:rPr>
              <a:t>3</a:t>
            </a:r>
            <a:r>
              <a:rPr lang="en-IE" dirty="0">
                <a:solidFill>
                  <a:srgbClr val="BCBEC4"/>
                </a:solidFill>
                <a:effectLst/>
              </a:rPr>
              <a:t>;</a:t>
            </a:r>
            <a:br>
              <a:rPr lang="en-IE" dirty="0">
                <a:solidFill>
                  <a:srgbClr val="BCBEC4"/>
                </a:solidFill>
                <a:effectLst/>
              </a:rPr>
            </a:br>
            <a:r>
              <a:rPr lang="en-IE" dirty="0" err="1">
                <a:solidFill>
                  <a:srgbClr val="BCBEC4"/>
                </a:solidFill>
                <a:effectLst/>
              </a:rPr>
              <a:t>numberOfBananas</a:t>
            </a:r>
            <a:r>
              <a:rPr lang="en-IE" dirty="0">
                <a:solidFill>
                  <a:srgbClr val="BCBEC4"/>
                </a:solidFill>
                <a:effectLst/>
              </a:rPr>
              <a:t> = </a:t>
            </a:r>
            <a:r>
              <a:rPr lang="en-IE" dirty="0">
                <a:solidFill>
                  <a:srgbClr val="2AACB8"/>
                </a:solidFill>
                <a:effectLst/>
              </a:rPr>
              <a:t>4</a:t>
            </a:r>
            <a:r>
              <a:rPr lang="en-IE" dirty="0">
                <a:solidFill>
                  <a:srgbClr val="BCBEC4"/>
                </a:solidFill>
                <a:effectLst/>
              </a:rPr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8C7939-825D-D172-75D4-07E0574A22FE}"/>
              </a:ext>
            </a:extLst>
          </p:cNvPr>
          <p:cNvSpPr txBox="1"/>
          <p:nvPr/>
        </p:nvSpPr>
        <p:spPr>
          <a:xfrm>
            <a:off x="402578" y="4974309"/>
            <a:ext cx="3940821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Compile Time Error: cannot assign a value to final variable </a:t>
            </a:r>
            <a:r>
              <a:rPr lang="en-IE" dirty="0" err="1"/>
              <a:t>numberOfBananas</a:t>
            </a:r>
            <a:endParaRPr lang="en-I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BED6D-F006-8BD0-25A2-BDF20475E1A4}"/>
              </a:ext>
            </a:extLst>
          </p:cNvPr>
          <p:cNvSpPr txBox="1"/>
          <p:nvPr/>
        </p:nvSpPr>
        <p:spPr>
          <a:xfrm>
            <a:off x="7136736" y="1846741"/>
            <a:ext cx="4606392" cy="923330"/>
          </a:xfrm>
          <a:custGeom>
            <a:avLst/>
            <a:gdLst>
              <a:gd name="connsiteX0" fmla="*/ 0 w 4606392"/>
              <a:gd name="connsiteY0" fmla="*/ 0 h 923330"/>
              <a:gd name="connsiteX1" fmla="*/ 611992 w 4606392"/>
              <a:gd name="connsiteY1" fmla="*/ 0 h 923330"/>
              <a:gd name="connsiteX2" fmla="*/ 1131856 w 4606392"/>
              <a:gd name="connsiteY2" fmla="*/ 0 h 923330"/>
              <a:gd name="connsiteX3" fmla="*/ 1882040 w 4606392"/>
              <a:gd name="connsiteY3" fmla="*/ 0 h 923330"/>
              <a:gd name="connsiteX4" fmla="*/ 2494032 w 4606392"/>
              <a:gd name="connsiteY4" fmla="*/ 0 h 923330"/>
              <a:gd name="connsiteX5" fmla="*/ 3106024 w 4606392"/>
              <a:gd name="connsiteY5" fmla="*/ 0 h 923330"/>
              <a:gd name="connsiteX6" fmla="*/ 3856208 w 4606392"/>
              <a:gd name="connsiteY6" fmla="*/ 0 h 923330"/>
              <a:gd name="connsiteX7" fmla="*/ 4606392 w 4606392"/>
              <a:gd name="connsiteY7" fmla="*/ 0 h 923330"/>
              <a:gd name="connsiteX8" fmla="*/ 4606392 w 4606392"/>
              <a:gd name="connsiteY8" fmla="*/ 480132 h 923330"/>
              <a:gd name="connsiteX9" fmla="*/ 4606392 w 4606392"/>
              <a:gd name="connsiteY9" fmla="*/ 923330 h 923330"/>
              <a:gd name="connsiteX10" fmla="*/ 4040464 w 4606392"/>
              <a:gd name="connsiteY10" fmla="*/ 923330 h 923330"/>
              <a:gd name="connsiteX11" fmla="*/ 3382408 w 4606392"/>
              <a:gd name="connsiteY11" fmla="*/ 923330 h 923330"/>
              <a:gd name="connsiteX12" fmla="*/ 2770416 w 4606392"/>
              <a:gd name="connsiteY12" fmla="*/ 923330 h 923330"/>
              <a:gd name="connsiteX13" fmla="*/ 2020232 w 4606392"/>
              <a:gd name="connsiteY13" fmla="*/ 923330 h 923330"/>
              <a:gd name="connsiteX14" fmla="*/ 1270048 w 4606392"/>
              <a:gd name="connsiteY14" fmla="*/ 923330 h 923330"/>
              <a:gd name="connsiteX15" fmla="*/ 704120 w 4606392"/>
              <a:gd name="connsiteY15" fmla="*/ 923330 h 923330"/>
              <a:gd name="connsiteX16" fmla="*/ 0 w 4606392"/>
              <a:gd name="connsiteY16" fmla="*/ 923330 h 923330"/>
              <a:gd name="connsiteX17" fmla="*/ 0 w 4606392"/>
              <a:gd name="connsiteY17" fmla="*/ 443198 h 923330"/>
              <a:gd name="connsiteX18" fmla="*/ 0 w 4606392"/>
              <a:gd name="connsiteY18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606392" h="923330" extrusionOk="0">
                <a:moveTo>
                  <a:pt x="0" y="0"/>
                </a:moveTo>
                <a:cubicBezTo>
                  <a:pt x="134958" y="21119"/>
                  <a:pt x="413948" y="26568"/>
                  <a:pt x="611992" y="0"/>
                </a:cubicBezTo>
                <a:cubicBezTo>
                  <a:pt x="810036" y="-26568"/>
                  <a:pt x="964282" y="-704"/>
                  <a:pt x="1131856" y="0"/>
                </a:cubicBezTo>
                <a:cubicBezTo>
                  <a:pt x="1299430" y="704"/>
                  <a:pt x="1615132" y="-34780"/>
                  <a:pt x="1882040" y="0"/>
                </a:cubicBezTo>
                <a:cubicBezTo>
                  <a:pt x="2148948" y="34780"/>
                  <a:pt x="2313584" y="10553"/>
                  <a:pt x="2494032" y="0"/>
                </a:cubicBezTo>
                <a:cubicBezTo>
                  <a:pt x="2674480" y="-10553"/>
                  <a:pt x="2818536" y="16237"/>
                  <a:pt x="3106024" y="0"/>
                </a:cubicBezTo>
                <a:cubicBezTo>
                  <a:pt x="3393512" y="-16237"/>
                  <a:pt x="3519446" y="-360"/>
                  <a:pt x="3856208" y="0"/>
                </a:cubicBezTo>
                <a:cubicBezTo>
                  <a:pt x="4192970" y="360"/>
                  <a:pt x="4351833" y="-6433"/>
                  <a:pt x="4606392" y="0"/>
                </a:cubicBezTo>
                <a:cubicBezTo>
                  <a:pt x="4610411" y="184709"/>
                  <a:pt x="4598520" y="362508"/>
                  <a:pt x="4606392" y="480132"/>
                </a:cubicBezTo>
                <a:cubicBezTo>
                  <a:pt x="4614264" y="597756"/>
                  <a:pt x="4599500" y="715809"/>
                  <a:pt x="4606392" y="923330"/>
                </a:cubicBezTo>
                <a:cubicBezTo>
                  <a:pt x="4391990" y="934866"/>
                  <a:pt x="4293880" y="901522"/>
                  <a:pt x="4040464" y="923330"/>
                </a:cubicBezTo>
                <a:cubicBezTo>
                  <a:pt x="3787048" y="945138"/>
                  <a:pt x="3658301" y="892441"/>
                  <a:pt x="3382408" y="923330"/>
                </a:cubicBezTo>
                <a:cubicBezTo>
                  <a:pt x="3106515" y="954219"/>
                  <a:pt x="3053937" y="944861"/>
                  <a:pt x="2770416" y="923330"/>
                </a:cubicBezTo>
                <a:cubicBezTo>
                  <a:pt x="2486895" y="901799"/>
                  <a:pt x="2231429" y="886910"/>
                  <a:pt x="2020232" y="923330"/>
                </a:cubicBezTo>
                <a:cubicBezTo>
                  <a:pt x="1809035" y="959750"/>
                  <a:pt x="1581454" y="918913"/>
                  <a:pt x="1270048" y="923330"/>
                </a:cubicBezTo>
                <a:cubicBezTo>
                  <a:pt x="958642" y="927747"/>
                  <a:pt x="884865" y="899595"/>
                  <a:pt x="704120" y="923330"/>
                </a:cubicBezTo>
                <a:cubicBezTo>
                  <a:pt x="523375" y="947065"/>
                  <a:pt x="237643" y="954749"/>
                  <a:pt x="0" y="923330"/>
                </a:cubicBezTo>
                <a:cubicBezTo>
                  <a:pt x="954" y="736269"/>
                  <a:pt x="-9531" y="621465"/>
                  <a:pt x="0" y="443198"/>
                </a:cubicBezTo>
                <a:cubicBezTo>
                  <a:pt x="9531" y="264931"/>
                  <a:pt x="-10826" y="199669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numberOfApples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IE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numberOfBananas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IE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numberOfBananas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76D045-3FF0-5957-4400-CC63C2FE3292}"/>
              </a:ext>
            </a:extLst>
          </p:cNvPr>
          <p:cNvSpPr txBox="1"/>
          <p:nvPr/>
        </p:nvSpPr>
        <p:spPr>
          <a:xfrm>
            <a:off x="7040879" y="4427378"/>
            <a:ext cx="4158305" cy="17543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Runtime Error: </a:t>
            </a:r>
            <a:br>
              <a:rPr lang="en-IE" dirty="0"/>
            </a:br>
            <a:r>
              <a:rPr lang="en-IE" dirty="0"/>
              <a:t>variables.js:3</a:t>
            </a:r>
          </a:p>
          <a:p>
            <a:r>
              <a:rPr lang="en-IE" dirty="0" err="1"/>
              <a:t>numberOfBananas</a:t>
            </a:r>
            <a:r>
              <a:rPr lang="en-IE" dirty="0"/>
              <a:t> = 4;</a:t>
            </a:r>
          </a:p>
          <a:p>
            <a:r>
              <a:rPr lang="en-IE" dirty="0"/>
              <a:t>                ^</a:t>
            </a:r>
          </a:p>
          <a:p>
            <a:r>
              <a:rPr lang="en-IE" dirty="0" err="1"/>
              <a:t>TypeError</a:t>
            </a:r>
            <a:r>
              <a:rPr lang="en-IE" dirty="0"/>
              <a:t>: Assignment to constant variable.</a:t>
            </a:r>
          </a:p>
        </p:txBody>
      </p:sp>
      <p:pic>
        <p:nvPicPr>
          <p:cNvPr id="1026" name="Picture 2" descr="Java Logo, symbol, meaning, history, PNG, brand">
            <a:extLst>
              <a:ext uri="{FF2B5EF4-FFF2-40B4-BE49-F238E27FC236}">
                <a16:creationId xmlns:a16="http://schemas.microsoft.com/office/drawing/2014/main" id="{46F43BC3-67E0-7F91-A7B3-9C76EC2A0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01" y="226271"/>
            <a:ext cx="2238739" cy="125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F8AECA6-2DCF-FA64-E935-2B4A25273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262" y="438538"/>
            <a:ext cx="1047024" cy="104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CA7C1AE-3934-E971-67EE-E97D2F02574B}"/>
              </a:ext>
            </a:extLst>
          </p:cNvPr>
          <p:cNvSpPr txBox="1"/>
          <p:nvPr/>
        </p:nvSpPr>
        <p:spPr>
          <a:xfrm>
            <a:off x="4546858" y="159035"/>
            <a:ext cx="3098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+mj-lt"/>
              </a:rPr>
              <a:t>Constants, final….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5CA47A-C0D8-7FB8-7C78-D39746662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1" y="2935163"/>
            <a:ext cx="5709920" cy="16132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F26BB9-A951-EFAE-7300-F6E065034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0870" y="3109519"/>
            <a:ext cx="3940822" cy="97841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7D5D03-F403-B6D6-FF34-D7E9771CDE2D}"/>
              </a:ext>
            </a:extLst>
          </p:cNvPr>
          <p:cNvCxnSpPr>
            <a:cxnSpLocks/>
          </p:cNvCxnSpPr>
          <p:nvPr/>
        </p:nvCxnSpPr>
        <p:spPr>
          <a:xfrm flipH="1" flipV="1">
            <a:off x="2072640" y="3873002"/>
            <a:ext cx="2011680" cy="67537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D156BE-F29F-19DB-4DE6-F7FAF932B73B}"/>
              </a:ext>
            </a:extLst>
          </p:cNvPr>
          <p:cNvSpPr txBox="1"/>
          <p:nvPr/>
        </p:nvSpPr>
        <p:spPr>
          <a:xfrm>
            <a:off x="3323634" y="4532479"/>
            <a:ext cx="310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The IDE tells us there’s an error</a:t>
            </a:r>
          </a:p>
        </p:txBody>
      </p:sp>
    </p:spTree>
    <p:extLst>
      <p:ext uri="{BB962C8B-B14F-4D97-AF65-F5344CB8AC3E}">
        <p14:creationId xmlns:p14="http://schemas.microsoft.com/office/powerpoint/2010/main" val="338524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6DC2-170B-1967-2640-94954FC0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Learning JS: Variables - </a:t>
            </a:r>
            <a:r>
              <a:rPr lang="en-IE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2D90B-4DCB-3BF9-34F2-FEF5053F4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6219"/>
          </a:xfrm>
        </p:spPr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Use the </a:t>
            </a:r>
            <a:r>
              <a:rPr lang="en-IE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 </a:t>
            </a:r>
            <a:r>
              <a:rPr lang="en-IE" dirty="0">
                <a:solidFill>
                  <a:schemeClr val="bg1"/>
                </a:solidFill>
              </a:rPr>
              <a:t>keyword to create a variable that can change</a:t>
            </a:r>
          </a:p>
          <a:p>
            <a:r>
              <a:rPr lang="en-IE" dirty="0">
                <a:solidFill>
                  <a:schemeClr val="bg1"/>
                </a:solidFill>
              </a:rPr>
              <a:t>Another way of saying this is, Use the </a:t>
            </a:r>
            <a:r>
              <a:rPr lang="en-IE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 </a:t>
            </a:r>
            <a:r>
              <a:rPr lang="en-IE" dirty="0">
                <a:solidFill>
                  <a:schemeClr val="bg1"/>
                </a:solidFill>
              </a:rPr>
              <a:t>keyword to create a variable that is </a:t>
            </a:r>
            <a:r>
              <a:rPr lang="en-IE" b="1" i="1" dirty="0">
                <a:solidFill>
                  <a:schemeClr val="bg1"/>
                </a:solidFill>
              </a:rPr>
              <a:t>mutable</a:t>
            </a:r>
            <a:endParaRPr lang="en-IE" dirty="0">
              <a:solidFill>
                <a:schemeClr val="bg1"/>
              </a:solidFill>
            </a:endParaRPr>
          </a:p>
          <a:p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F7980-1E24-E939-3DF6-112F7F470FB5}"/>
              </a:ext>
            </a:extLst>
          </p:cNvPr>
          <p:cNvSpPr txBox="1"/>
          <p:nvPr/>
        </p:nvSpPr>
        <p:spPr>
          <a:xfrm>
            <a:off x="1192253" y="3927421"/>
            <a:ext cx="184731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347196-1753-10B0-A355-5C143FA03088}"/>
              </a:ext>
            </a:extLst>
          </p:cNvPr>
          <p:cNvSpPr txBox="1"/>
          <p:nvPr/>
        </p:nvSpPr>
        <p:spPr>
          <a:xfrm>
            <a:off x="3540760" y="3601844"/>
            <a:ext cx="51104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price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IE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allowCredit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IE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price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IE" dirty="0">
                <a:solidFill>
                  <a:srgbClr val="9CDCFE"/>
                </a:solidFill>
                <a:latin typeface="Menlo" panose="020B0609030804020204" pitchFamily="49" charset="0"/>
              </a:rPr>
              <a:t>  </a:t>
            </a:r>
            <a:r>
              <a:rPr lang="en-IE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allowCredit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IE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IE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allowCredit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IE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false</a:t>
            </a:r>
            <a:endParaRPr lang="en-IE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408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E413-D2A9-1C8C-9C86-A55AB7A6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Deep Dive: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75FB4-A1D5-5253-2853-85570E2A1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5160" y="3303905"/>
            <a:ext cx="5821680" cy="521335"/>
          </a:xfrm>
        </p:spPr>
        <p:txBody>
          <a:bodyPr/>
          <a:lstStyle/>
          <a:p>
            <a:pPr marL="0" indent="0">
              <a:buNone/>
            </a:pPr>
            <a:r>
              <a:rPr lang="en-IE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allowCredit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dirty="0">
                <a:solidFill>
                  <a:srgbClr val="B5CEA8"/>
                </a:solidFill>
                <a:latin typeface="Menlo" panose="020B0609030804020204" pitchFamily="49" charset="0"/>
              </a:rPr>
              <a:t>true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pPr marL="0" indent="0">
              <a:buNone/>
            </a:pPr>
            <a:endParaRPr lang="en-IE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000E20-0C2A-0E04-AA52-07D51724AB62}"/>
              </a:ext>
            </a:extLst>
          </p:cNvPr>
          <p:cNvCxnSpPr>
            <a:cxnSpLocks/>
          </p:cNvCxnSpPr>
          <p:nvPr/>
        </p:nvCxnSpPr>
        <p:spPr>
          <a:xfrm flipH="1" flipV="1">
            <a:off x="3810000" y="3825240"/>
            <a:ext cx="609600" cy="135636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8557B1-6402-B1BF-D1ED-05AD32DF5EBA}"/>
              </a:ext>
            </a:extLst>
          </p:cNvPr>
          <p:cNvSpPr txBox="1"/>
          <p:nvPr/>
        </p:nvSpPr>
        <p:spPr>
          <a:xfrm>
            <a:off x="3185160" y="5333603"/>
            <a:ext cx="204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>
                <a:solidFill>
                  <a:schemeClr val="bg1"/>
                </a:solidFill>
              </a:rPr>
              <a:t>Declare a variable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21F93C-07B8-144F-9AB1-AB115D90F22D}"/>
              </a:ext>
            </a:extLst>
          </p:cNvPr>
          <p:cNvCxnSpPr>
            <a:cxnSpLocks/>
          </p:cNvCxnSpPr>
          <p:nvPr/>
        </p:nvCxnSpPr>
        <p:spPr>
          <a:xfrm>
            <a:off x="5530482" y="2144385"/>
            <a:ext cx="565518" cy="99505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F204FD-E1B5-6257-E1B0-3D70730FDB6A}"/>
              </a:ext>
            </a:extLst>
          </p:cNvPr>
          <p:cNvSpPr txBox="1"/>
          <p:nvPr/>
        </p:nvSpPr>
        <p:spPr>
          <a:xfrm>
            <a:off x="3278006" y="1527264"/>
            <a:ext cx="3844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>
                <a:solidFill>
                  <a:schemeClr val="bg1"/>
                </a:solidFill>
              </a:rPr>
              <a:t>This variable is called “</a:t>
            </a:r>
            <a:r>
              <a:rPr lang="en-IE" sz="2000" dirty="0" err="1">
                <a:solidFill>
                  <a:schemeClr val="bg1"/>
                </a:solidFill>
              </a:rPr>
              <a:t>allowCredit</a:t>
            </a:r>
            <a:r>
              <a:rPr lang="en-IE" sz="2000" dirty="0">
                <a:solidFill>
                  <a:schemeClr val="bg1"/>
                </a:solidFill>
              </a:rPr>
              <a:t>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947B94-ECEF-0ABD-6CE1-2BA4AA3B1D1E}"/>
              </a:ext>
            </a:extLst>
          </p:cNvPr>
          <p:cNvCxnSpPr>
            <a:cxnSpLocks/>
          </p:cNvCxnSpPr>
          <p:nvPr/>
        </p:nvCxnSpPr>
        <p:spPr>
          <a:xfrm flipH="1" flipV="1">
            <a:off x="8397240" y="3825240"/>
            <a:ext cx="609600" cy="135636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DFB153-93CE-4F66-D90B-028778091AAB}"/>
              </a:ext>
            </a:extLst>
          </p:cNvPr>
          <p:cNvSpPr txBox="1"/>
          <p:nvPr/>
        </p:nvSpPr>
        <p:spPr>
          <a:xfrm>
            <a:off x="6848849" y="5412759"/>
            <a:ext cx="3472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>
                <a:solidFill>
                  <a:schemeClr val="bg1"/>
                </a:solidFill>
              </a:rPr>
              <a:t>This variable has a value of true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76A845-B0FA-6218-2A52-4895CE20B8F0}"/>
              </a:ext>
            </a:extLst>
          </p:cNvPr>
          <p:cNvCxnSpPr>
            <a:cxnSpLocks/>
          </p:cNvCxnSpPr>
          <p:nvPr/>
        </p:nvCxnSpPr>
        <p:spPr>
          <a:xfrm flipH="1">
            <a:off x="8702040" y="3032760"/>
            <a:ext cx="1290824" cy="53181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A86FEB-2D1A-48A0-EEE8-B61091E7A19D}"/>
              </a:ext>
            </a:extLst>
          </p:cNvPr>
          <p:cNvSpPr txBox="1"/>
          <p:nvPr/>
        </p:nvSpPr>
        <p:spPr>
          <a:xfrm>
            <a:off x="7909560" y="2286912"/>
            <a:ext cx="3462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>
                <a:solidFill>
                  <a:schemeClr val="bg1"/>
                </a:solidFill>
              </a:rPr>
              <a:t>All declarations and statements</a:t>
            </a:r>
            <a:br>
              <a:rPr lang="en-IE" sz="2000" dirty="0">
                <a:solidFill>
                  <a:schemeClr val="bg1"/>
                </a:solidFill>
              </a:rPr>
            </a:br>
            <a:r>
              <a:rPr lang="en-IE" sz="2000" dirty="0">
                <a:solidFill>
                  <a:schemeClr val="bg1"/>
                </a:solidFill>
              </a:rPr>
              <a:t> should end in a semicolon</a:t>
            </a:r>
          </a:p>
        </p:txBody>
      </p:sp>
    </p:spTree>
    <p:extLst>
      <p:ext uri="{BB962C8B-B14F-4D97-AF65-F5344CB8AC3E}">
        <p14:creationId xmlns:p14="http://schemas.microsoft.com/office/powerpoint/2010/main" val="4219477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6DC2-170B-1967-2640-94954FC0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When to use </a:t>
            </a:r>
            <a:r>
              <a:rPr lang="en-IE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E" dirty="0">
                <a:solidFill>
                  <a:schemeClr val="bg1"/>
                </a:solidFill>
              </a:rPr>
              <a:t> or </a:t>
            </a:r>
            <a:r>
              <a:rPr lang="en-IE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IE" dirty="0">
                <a:solidFill>
                  <a:schemeClr val="bg1"/>
                </a:solidFill>
              </a:rPr>
              <a:t>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2D90B-4DCB-3BF9-34F2-FEF5053F4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460" y="2184400"/>
            <a:ext cx="11181080" cy="3809999"/>
          </a:xfrm>
        </p:spPr>
        <p:txBody>
          <a:bodyPr>
            <a:normAutofit/>
          </a:bodyPr>
          <a:lstStyle/>
          <a:p>
            <a:r>
              <a:rPr lang="en-IE" b="1" dirty="0">
                <a:solidFill>
                  <a:schemeClr val="bg1"/>
                </a:solidFill>
              </a:rPr>
              <a:t>Use </a:t>
            </a:r>
            <a:r>
              <a:rPr lang="en-IE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E" b="1" dirty="0">
                <a:solidFill>
                  <a:schemeClr val="bg1"/>
                </a:solidFill>
              </a:rPr>
              <a:t> by default</a:t>
            </a:r>
            <a:r>
              <a:rPr lang="en-IE" dirty="0">
                <a:solidFill>
                  <a:schemeClr val="bg1"/>
                </a:solidFill>
              </a:rPr>
              <a:t>. If the value needs to remain constant, it helps prevent accidental reassignments.</a:t>
            </a:r>
          </a:p>
          <a:p>
            <a:r>
              <a:rPr lang="en-IE" dirty="0">
                <a:solidFill>
                  <a:schemeClr val="bg1"/>
                </a:solidFill>
              </a:rPr>
              <a:t>Use </a:t>
            </a:r>
            <a:r>
              <a:rPr lang="en-IE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IE" dirty="0">
                <a:solidFill>
                  <a:schemeClr val="bg1"/>
                </a:solidFill>
              </a:rPr>
              <a:t> when you know the value will change, such as in loops or when the variable's value needs to be reassigned.</a:t>
            </a:r>
          </a:p>
          <a:p>
            <a:r>
              <a:rPr lang="en-IE" dirty="0">
                <a:solidFill>
                  <a:schemeClr val="bg1"/>
                </a:solidFill>
              </a:rPr>
              <a:t>In general, it's good practice to use </a:t>
            </a:r>
            <a:r>
              <a:rPr lang="en-IE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E" dirty="0">
                <a:solidFill>
                  <a:schemeClr val="bg1"/>
                </a:solidFill>
              </a:rPr>
              <a:t> when possible to make your code more robust and easier to reason about, only resorting to let when mutability is necessary.</a:t>
            </a:r>
          </a:p>
        </p:txBody>
      </p:sp>
    </p:spTree>
    <p:extLst>
      <p:ext uri="{BB962C8B-B14F-4D97-AF65-F5344CB8AC3E}">
        <p14:creationId xmlns:p14="http://schemas.microsoft.com/office/powerpoint/2010/main" val="2337629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6DC2-170B-1967-2640-94954FC0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When to use </a:t>
            </a:r>
            <a:r>
              <a:rPr lang="en-IE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E" dirty="0">
                <a:solidFill>
                  <a:schemeClr val="bg1"/>
                </a:solidFill>
              </a:rPr>
              <a:t> or </a:t>
            </a:r>
            <a:r>
              <a:rPr lang="en-IE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IE" dirty="0">
                <a:solidFill>
                  <a:schemeClr val="bg1"/>
                </a:solidFill>
              </a:rPr>
              <a:t>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2D90B-4DCB-3BF9-34F2-FEF5053F4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460" y="2184400"/>
            <a:ext cx="11181080" cy="2204719"/>
          </a:xfrm>
        </p:spPr>
        <p:txBody>
          <a:bodyPr>
            <a:normAutofit lnSpcReduction="10000"/>
          </a:bodyPr>
          <a:lstStyle/>
          <a:p>
            <a:r>
              <a:rPr lang="en-IE" b="1" dirty="0">
                <a:solidFill>
                  <a:schemeClr val="bg1"/>
                </a:solidFill>
              </a:rPr>
              <a:t>Using </a:t>
            </a:r>
            <a:r>
              <a:rPr lang="en-IE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E" b="1" dirty="0">
                <a:solidFill>
                  <a:schemeClr val="bg1"/>
                </a:solidFill>
              </a:rPr>
              <a:t> by default </a:t>
            </a:r>
            <a:r>
              <a:rPr lang="en-IE" dirty="0">
                <a:solidFill>
                  <a:schemeClr val="bg1"/>
                </a:solidFill>
              </a:rPr>
              <a:t>helps to enforce </a:t>
            </a:r>
            <a:r>
              <a:rPr lang="en-IE" b="1" i="1" dirty="0">
                <a:solidFill>
                  <a:schemeClr val="bg1"/>
                </a:solidFill>
              </a:rPr>
              <a:t>immutability</a:t>
            </a:r>
          </a:p>
          <a:p>
            <a:r>
              <a:rPr lang="en-IE" dirty="0">
                <a:solidFill>
                  <a:schemeClr val="bg1"/>
                </a:solidFill>
              </a:rPr>
              <a:t>If you are new to programming, immutability can be daunting, so we won’t delve into it</a:t>
            </a:r>
          </a:p>
          <a:p>
            <a:r>
              <a:rPr lang="en-IE" dirty="0">
                <a:solidFill>
                  <a:schemeClr val="bg1"/>
                </a:solidFill>
              </a:rPr>
              <a:t>Just know that it has been shown that immutability can help reduce bugs and maintenance effort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B1D960-1D29-9877-9039-1931078AE904}"/>
              </a:ext>
            </a:extLst>
          </p:cNvPr>
          <p:cNvSpPr txBox="1"/>
          <p:nvPr/>
        </p:nvSpPr>
        <p:spPr>
          <a:xfrm>
            <a:off x="2118360" y="4772728"/>
            <a:ext cx="79552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adjective. </a:t>
            </a:r>
            <a:r>
              <a:rPr lang="en-IE" sz="2000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im</a:t>
            </a:r>
            <a:r>
              <a:rPr lang="en-IE" sz="2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·​mu·​ta·​</a:t>
            </a:r>
            <a:r>
              <a:rPr lang="en-IE" sz="2000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ble</a:t>
            </a:r>
            <a:r>
              <a:rPr lang="en-IE" sz="2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(ˌ)</a:t>
            </a:r>
            <a:r>
              <a:rPr lang="en-IE" sz="2000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IE" sz="2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(m)-ˈ</a:t>
            </a:r>
            <a:r>
              <a:rPr lang="en-IE" sz="2000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myü-tə-bəl</a:t>
            </a:r>
            <a:r>
              <a:rPr lang="en-IE" sz="2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 : </a:t>
            </a:r>
            <a:r>
              <a:rPr lang="en-IE" sz="2000" b="1" i="0" dirty="0">
                <a:solidFill>
                  <a:srgbClr val="BCC0C3"/>
                </a:solidFill>
                <a:effectLst/>
                <a:latin typeface="arial" panose="020B0604020202020204" pitchFamily="34" charset="0"/>
              </a:rPr>
              <a:t>not capable of or susceptible to change</a:t>
            </a:r>
            <a:r>
              <a:rPr lang="en-IE" sz="2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3184578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6DC2-170B-1967-2640-94954FC0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Learning JS: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2D90B-4DCB-3BF9-34F2-FEF5053F4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380" y="1757583"/>
            <a:ext cx="6619240" cy="592455"/>
          </a:xfrm>
        </p:spPr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We now have 2 ways of creating variables</a:t>
            </a:r>
          </a:p>
          <a:p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F7980-1E24-E939-3DF6-112F7F470FB5}"/>
              </a:ext>
            </a:extLst>
          </p:cNvPr>
          <p:cNvSpPr txBox="1"/>
          <p:nvPr/>
        </p:nvSpPr>
        <p:spPr>
          <a:xfrm>
            <a:off x="1192253" y="3927421"/>
            <a:ext cx="184731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FEE20-17B3-B0D0-D730-A20FD7CE63EE}"/>
              </a:ext>
            </a:extLst>
          </p:cNvPr>
          <p:cNvSpPr txBox="1"/>
          <p:nvPr/>
        </p:nvSpPr>
        <p:spPr>
          <a:xfrm>
            <a:off x="458470" y="3206094"/>
            <a:ext cx="525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endParaRPr lang="en-IE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endParaRPr lang="en-I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Use </a:t>
            </a:r>
            <a:r>
              <a:rPr lang="en-IE" dirty="0" err="1">
                <a:solidFill>
                  <a:schemeClr val="bg1"/>
                </a:solidFill>
              </a:rPr>
              <a:t>const</a:t>
            </a:r>
            <a:r>
              <a:rPr lang="en-IE" dirty="0">
                <a:solidFill>
                  <a:schemeClr val="bg1"/>
                </a:solidFill>
              </a:rPr>
              <a:t> when the value of the variable is not expected to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It is often used for constants and values that remain constant throughout the program.</a:t>
            </a:r>
            <a:br>
              <a:rPr lang="en-IE" dirty="0">
                <a:solidFill>
                  <a:schemeClr val="bg1"/>
                </a:solidFill>
              </a:rPr>
            </a:br>
            <a:r>
              <a:rPr lang="en-I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CF3AC4-07F3-7476-101E-32AA4BA4B750}"/>
              </a:ext>
            </a:extLst>
          </p:cNvPr>
          <p:cNvSpPr txBox="1"/>
          <p:nvPr/>
        </p:nvSpPr>
        <p:spPr>
          <a:xfrm>
            <a:off x="6450053" y="3205369"/>
            <a:ext cx="52834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</a:p>
          <a:p>
            <a:endParaRPr lang="en-I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Use let when the value of the variable is expected to change during the program execution.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It is commonly used for loop counters and variables whose values may be reassigned.</a:t>
            </a:r>
            <a:br>
              <a:rPr lang="en-IE" dirty="0">
                <a:solidFill>
                  <a:schemeClr val="bg1"/>
                </a:solidFill>
              </a:rPr>
            </a:br>
            <a:r>
              <a:rPr lang="en-IE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0724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6DC2-170B-1967-2640-94954FC0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Learning JS: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F7980-1E24-E939-3DF6-112F7F470FB5}"/>
              </a:ext>
            </a:extLst>
          </p:cNvPr>
          <p:cNvSpPr txBox="1"/>
          <p:nvPr/>
        </p:nvSpPr>
        <p:spPr>
          <a:xfrm>
            <a:off x="1192253" y="3927421"/>
            <a:ext cx="184731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A82ADD-DD8B-CCE0-0F98-7AD8A78F90E2}"/>
              </a:ext>
            </a:extLst>
          </p:cNvPr>
          <p:cNvSpPr txBox="1"/>
          <p:nvPr/>
        </p:nvSpPr>
        <p:spPr>
          <a:xfrm>
            <a:off x="2954172" y="3004091"/>
            <a:ext cx="6283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multiple declaration</a:t>
            </a:r>
            <a:endParaRPr lang="en-IE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E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'John'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E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'Doe'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E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"John"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"Doe"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39577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6DC2-170B-1967-2640-94954FC0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Learning JS: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F7980-1E24-E939-3DF6-112F7F470FB5}"/>
              </a:ext>
            </a:extLst>
          </p:cNvPr>
          <p:cNvSpPr txBox="1"/>
          <p:nvPr/>
        </p:nvSpPr>
        <p:spPr>
          <a:xfrm>
            <a:off x="1192253" y="3927421"/>
            <a:ext cx="184731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A2AFB5-2177-4EE5-1D7F-3D8D794BAD91}"/>
              </a:ext>
            </a:extLst>
          </p:cNvPr>
          <p:cNvSpPr txBox="1"/>
          <p:nvPr/>
        </p:nvSpPr>
        <p:spPr>
          <a:xfrm>
            <a:off x="4064000" y="2357760"/>
            <a:ext cx="4064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initialize later</a:t>
            </a:r>
            <a:endParaRPr lang="en-IE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E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myName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E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myAge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IE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someStatementIsTrue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IE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IE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myName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"John"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E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IE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myAge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IE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IE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IE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myName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"Doe"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E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IE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myAge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30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636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A611C-0521-EC7F-055F-6F4930C0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E" sz="3600">
                <a:solidFill>
                  <a:schemeClr val="tx2"/>
                </a:solidFill>
              </a:rPr>
              <a:t>What will we cover:</a:t>
            </a:r>
          </a:p>
        </p:txBody>
      </p:sp>
      <p:pic>
        <p:nvPicPr>
          <p:cNvPr id="7" name="Graphic 6" descr="Tick">
            <a:extLst>
              <a:ext uri="{FF2B5EF4-FFF2-40B4-BE49-F238E27FC236}">
                <a16:creationId xmlns:a16="http://schemas.microsoft.com/office/drawing/2014/main" id="{00AF4818-F5EB-0B86-0C70-FB0FBE7CD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4E93-F4C2-0F87-BD7B-1E08FE288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IE" sz="1800">
                <a:solidFill>
                  <a:schemeClr val="tx2"/>
                </a:solidFill>
              </a:rPr>
              <a:t>What is JavaScript?</a:t>
            </a:r>
          </a:p>
          <a:p>
            <a:r>
              <a:rPr lang="en-IE" sz="1800">
                <a:solidFill>
                  <a:schemeClr val="tx2"/>
                </a:solidFill>
              </a:rPr>
              <a:t>What is Dynamic Typing?</a:t>
            </a:r>
          </a:p>
          <a:p>
            <a:r>
              <a:rPr lang="en-IE" sz="1800">
                <a:solidFill>
                  <a:schemeClr val="tx2"/>
                </a:solidFill>
              </a:rPr>
              <a:t>An introduction to JavaScript variables</a:t>
            </a:r>
          </a:p>
          <a:p>
            <a:r>
              <a:rPr lang="en-IE" sz="1800">
                <a:solidFill>
                  <a:schemeClr val="tx2"/>
                </a:solidFill>
              </a:rPr>
              <a:t>An introduction to JavaScript types</a:t>
            </a:r>
          </a:p>
          <a:p>
            <a:endParaRPr lang="en-IE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5630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6DC2-170B-1967-2640-94954FC0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Learning JS: Variables – What is </a:t>
            </a:r>
            <a:r>
              <a:rPr lang="en-IE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IE" dirty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F7980-1E24-E939-3DF6-112F7F470FB5}"/>
              </a:ext>
            </a:extLst>
          </p:cNvPr>
          <p:cNvSpPr txBox="1"/>
          <p:nvPr/>
        </p:nvSpPr>
        <p:spPr>
          <a:xfrm>
            <a:off x="1192253" y="3927421"/>
            <a:ext cx="184731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5EDF9D-EE2E-2469-A35E-6E40F26B6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920" y="2791292"/>
            <a:ext cx="5598160" cy="394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88FD86-F939-5D58-201F-F85D3703B7EC}"/>
              </a:ext>
            </a:extLst>
          </p:cNvPr>
          <p:cNvSpPr txBox="1"/>
          <p:nvPr/>
        </p:nvSpPr>
        <p:spPr>
          <a:xfrm>
            <a:off x="1192253" y="2389168"/>
            <a:ext cx="10840720" cy="1754326"/>
          </a:xfrm>
          <a:prstGeom prst="rect">
            <a:avLst/>
          </a:prstGeom>
          <a:solidFill>
            <a:schemeClr val="tx1">
              <a:lumMod val="75000"/>
              <a:lumOff val="25000"/>
              <a:alpha val="74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FFFFFF"/>
                </a:solidFill>
                <a:effectLst/>
                <a:latin typeface="Inter"/>
              </a:rPr>
              <a:t>Back when JavaScript was first created, this was the only way to declare variables.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0" i="0" dirty="0">
              <a:solidFill>
                <a:srgbClr val="FFFFFF"/>
              </a:solidFill>
              <a:effectLst/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FFFFFF"/>
                </a:solidFill>
                <a:effectLst/>
                <a:latin typeface="Inter"/>
              </a:rPr>
              <a:t>The design of </a:t>
            </a:r>
            <a:r>
              <a:rPr lang="en-IE" i="0" dirty="0">
                <a:solidFill>
                  <a:srgbClr val="569CD6"/>
                </a:solidFill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 </a:t>
            </a:r>
            <a:r>
              <a:rPr lang="en-IE" b="0" i="0" dirty="0">
                <a:solidFill>
                  <a:srgbClr val="FFFFFF"/>
                </a:solidFill>
                <a:effectLst/>
                <a:latin typeface="Inter"/>
              </a:rPr>
              <a:t>is confusing and error-prone.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0" i="0" dirty="0">
              <a:solidFill>
                <a:srgbClr val="FFFFFF"/>
              </a:solidFill>
              <a:effectLst/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IE" b="0" i="0" dirty="0">
                <a:solidFill>
                  <a:srgbClr val="FFFFFF"/>
                </a:solidFill>
                <a:effectLst/>
                <a:latin typeface="Inter"/>
              </a:rPr>
              <a:t> was created in modern versions of JavaScript, a new keyword for creating variables that works somewhat differently to </a:t>
            </a:r>
            <a:r>
              <a:rPr lang="en-IE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IE" b="0" i="0" dirty="0">
                <a:solidFill>
                  <a:srgbClr val="FFFFFF"/>
                </a:solidFill>
                <a:effectLst/>
                <a:latin typeface="Inter"/>
              </a:rPr>
              <a:t>, fixing its issues in the process.</a:t>
            </a: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5EC72C-74AF-FEDD-7958-E6CEACAD103B}"/>
              </a:ext>
            </a:extLst>
          </p:cNvPr>
          <p:cNvSpPr txBox="1"/>
          <p:nvPr/>
        </p:nvSpPr>
        <p:spPr>
          <a:xfrm>
            <a:off x="5151120" y="1490395"/>
            <a:ext cx="1889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myName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E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myAge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51110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6DC2-170B-1967-2640-94954FC0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Learning JS: Variables – Naming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F7980-1E24-E939-3DF6-112F7F470FB5}"/>
              </a:ext>
            </a:extLst>
          </p:cNvPr>
          <p:cNvSpPr txBox="1"/>
          <p:nvPr/>
        </p:nvSpPr>
        <p:spPr>
          <a:xfrm>
            <a:off x="1192253" y="3927421"/>
            <a:ext cx="184731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88FD86-F939-5D58-201F-F85D3703B7EC}"/>
              </a:ext>
            </a:extLst>
          </p:cNvPr>
          <p:cNvSpPr txBox="1"/>
          <p:nvPr/>
        </p:nvSpPr>
        <p:spPr>
          <a:xfrm>
            <a:off x="1192253" y="2389168"/>
            <a:ext cx="10840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chemeClr val="bg1"/>
                </a:solidFill>
                <a:effectLst/>
                <a:latin typeface="Inter"/>
              </a:rPr>
              <a:t>You can call a variable pretty much anything you like, but there are limitations.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0" i="0" dirty="0">
              <a:solidFill>
                <a:schemeClr val="bg1"/>
              </a:solidFill>
              <a:effectLst/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chemeClr val="bg1"/>
                </a:solidFill>
                <a:effectLst/>
                <a:latin typeface="Inter"/>
              </a:rPr>
              <a:t>Generally, you should stick to just using Latin characters (0-9, a-z, A-Z) and the underscore character.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0" i="0" dirty="0">
              <a:solidFill>
                <a:schemeClr val="bg1"/>
              </a:solidFill>
              <a:effectLst/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  <a:latin typeface="Inter"/>
              </a:rPr>
              <a:t>Do not use underscores, stuck to </a:t>
            </a:r>
            <a:r>
              <a:rPr lang="en-IE" dirty="0">
                <a:solidFill>
                  <a:schemeClr val="bg1"/>
                </a:solidFill>
                <a:latin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lower camel case</a:t>
            </a:r>
            <a:r>
              <a:rPr lang="en-IE" dirty="0">
                <a:solidFill>
                  <a:schemeClr val="bg1"/>
                </a:solidFill>
                <a:latin typeface="Inter"/>
              </a:rPr>
              <a:t> – lowercase first letter, any “new word” begins with capital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b="0" i="0" dirty="0" err="1">
                <a:solidFill>
                  <a:schemeClr val="bg1"/>
                </a:solidFill>
                <a:effectLst/>
                <a:latin typeface="Inter"/>
              </a:rPr>
              <a:t>firstName</a:t>
            </a:r>
            <a:r>
              <a:rPr lang="en-IE" b="0" i="0" dirty="0">
                <a:solidFill>
                  <a:schemeClr val="bg1"/>
                </a:solidFill>
                <a:effectLst/>
                <a:latin typeface="Inter"/>
              </a:rPr>
              <a:t>, </a:t>
            </a:r>
            <a:r>
              <a:rPr lang="en-IE" b="0" i="0" dirty="0" err="1">
                <a:solidFill>
                  <a:schemeClr val="bg1"/>
                </a:solidFill>
                <a:effectLst/>
                <a:latin typeface="Inter"/>
              </a:rPr>
              <a:t>lastName</a:t>
            </a:r>
            <a:r>
              <a:rPr lang="en-IE" dirty="0">
                <a:solidFill>
                  <a:schemeClr val="bg1"/>
                </a:solidFill>
                <a:latin typeface="Inter"/>
              </a:rPr>
              <a:t>, </a:t>
            </a:r>
            <a:r>
              <a:rPr lang="en-IE" dirty="0" err="1">
                <a:solidFill>
                  <a:schemeClr val="bg1"/>
                </a:solidFill>
                <a:latin typeface="Inter"/>
              </a:rPr>
              <a:t>finalOutputValue</a:t>
            </a:r>
            <a:endParaRPr lang="en-IE" dirty="0">
              <a:solidFill>
                <a:schemeClr val="bg1"/>
              </a:solidFill>
              <a:latin typeface="Inter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1"/>
              </a:solidFill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chemeClr val="bg1"/>
                </a:solidFill>
                <a:effectLst/>
                <a:latin typeface="Inter"/>
              </a:rPr>
              <a:t>Make variable names intuitive, so they describe the data they contain.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0" i="0" dirty="0">
              <a:solidFill>
                <a:schemeClr val="bg1"/>
              </a:solidFill>
              <a:effectLst/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chemeClr val="bg1"/>
                </a:solidFill>
                <a:effectLst/>
                <a:latin typeface="Inter"/>
              </a:rPr>
              <a:t>Don't just use single letters/numbers, or big long phrases.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0" i="0" dirty="0">
              <a:solidFill>
                <a:schemeClr val="bg1"/>
              </a:solidFill>
              <a:effectLst/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  <a:latin typeface="Inter"/>
              </a:rPr>
              <a:t>A</a:t>
            </a:r>
            <a:r>
              <a:rPr lang="en-IE" b="0" i="0" dirty="0">
                <a:solidFill>
                  <a:schemeClr val="bg1"/>
                </a:solidFill>
                <a:effectLst/>
                <a:latin typeface="Inter"/>
              </a:rPr>
              <a:t>void using JavaScript reserved words as your variable names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 err="1">
                <a:solidFill>
                  <a:srgbClr val="9CDD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var,function,l</a:t>
            </a:r>
            <a:r>
              <a:rPr lang="en-IE" b="0" i="0" dirty="0" err="1">
                <a:solidFill>
                  <a:srgbClr val="9CDD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</a:t>
            </a:r>
            <a:r>
              <a:rPr lang="en-IE" b="0" i="0" dirty="0">
                <a:solidFill>
                  <a:schemeClr val="bg1"/>
                </a:solidFill>
                <a:effectLst/>
                <a:latin typeface="Inter"/>
              </a:rPr>
              <a:t>, and </a:t>
            </a:r>
            <a:r>
              <a:rPr lang="en-IE" b="0" i="0" dirty="0">
                <a:solidFill>
                  <a:srgbClr val="9CDD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en-IE" b="0" i="0" dirty="0">
                <a:solidFill>
                  <a:schemeClr val="bg1"/>
                </a:solidFill>
                <a:effectLst/>
                <a:latin typeface="Inter"/>
              </a:rPr>
              <a:t> as variable names.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chemeClr val="bg1"/>
                </a:solidFill>
                <a:effectLst/>
                <a:latin typeface="Inter"/>
              </a:rPr>
              <a:t>Browsers recognize them as different code items, and so you'll get errors.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5EC72C-74AF-FEDD-7958-E6CEACAD103B}"/>
              </a:ext>
            </a:extLst>
          </p:cNvPr>
          <p:cNvSpPr txBox="1"/>
          <p:nvPr/>
        </p:nvSpPr>
        <p:spPr>
          <a:xfrm>
            <a:off x="5151120" y="1490395"/>
            <a:ext cx="1889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myName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E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myAge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45754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6DC2-170B-1967-2640-94954FC0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Learning JS: Variables – Types -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F7980-1E24-E939-3DF6-112F7F470FB5}"/>
              </a:ext>
            </a:extLst>
          </p:cNvPr>
          <p:cNvSpPr txBox="1"/>
          <p:nvPr/>
        </p:nvSpPr>
        <p:spPr>
          <a:xfrm>
            <a:off x="1192253" y="3927421"/>
            <a:ext cx="184731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88FD86-F939-5D58-201F-F85D3703B7EC}"/>
              </a:ext>
            </a:extLst>
          </p:cNvPr>
          <p:cNvSpPr txBox="1"/>
          <p:nvPr/>
        </p:nvSpPr>
        <p:spPr>
          <a:xfrm>
            <a:off x="1192253" y="2389168"/>
            <a:ext cx="1084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chemeClr val="bg1"/>
                </a:solidFill>
                <a:effectLst/>
                <a:latin typeface="Inter"/>
              </a:rPr>
              <a:t>Number values represent floating-point numbers like </a:t>
            </a:r>
            <a:r>
              <a:rPr lang="en-IE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37</a:t>
            </a:r>
            <a:r>
              <a:rPr lang="en-IE" b="0" i="0" dirty="0">
                <a:solidFill>
                  <a:schemeClr val="bg1"/>
                </a:solidFill>
                <a:effectLst/>
                <a:latin typeface="Inter"/>
              </a:rPr>
              <a:t> or </a:t>
            </a:r>
            <a:r>
              <a:rPr lang="en-IE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-2.95</a:t>
            </a:r>
            <a:r>
              <a:rPr lang="en-IE" b="0" i="0" dirty="0">
                <a:solidFill>
                  <a:schemeClr val="bg1"/>
                </a:solidFill>
                <a:effectLst/>
                <a:latin typeface="Inter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chemeClr val="bg1"/>
                </a:solidFill>
                <a:effectLst/>
                <a:latin typeface="Inter"/>
              </a:rPr>
              <a:t>A number literal like </a:t>
            </a:r>
            <a:r>
              <a:rPr lang="en-IE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-IE" b="0" i="0" dirty="0">
                <a:solidFill>
                  <a:schemeClr val="bg1"/>
                </a:solidFill>
                <a:effectLst/>
                <a:latin typeface="Inter"/>
              </a:rPr>
              <a:t> in JavaScript code is a floating-point value, not an integer.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chemeClr val="bg1"/>
                </a:solidFill>
                <a:effectLst/>
                <a:latin typeface="Inter"/>
              </a:rPr>
              <a:t>There is no separate integer type in common everyday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  <a:latin typeface="Inter"/>
              </a:rPr>
              <a:t>Numbers in JavaScript can exhibit some bizarre behaviour, for now, we’ll keep it simple with the above</a:t>
            </a:r>
            <a:endParaRPr lang="en-IE" b="0" i="0" dirty="0">
              <a:solidFill>
                <a:schemeClr val="bg1"/>
              </a:solidFill>
              <a:effectLst/>
              <a:latin typeface="Inte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265444-91B7-FD1B-0B85-962719229C85}"/>
              </a:ext>
            </a:extLst>
          </p:cNvPr>
          <p:cNvSpPr txBox="1"/>
          <p:nvPr/>
        </p:nvSpPr>
        <p:spPr>
          <a:xfrm>
            <a:off x="3162300" y="3733979"/>
            <a:ext cx="5867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price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IE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E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price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===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parseInt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"200"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IE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true</a:t>
            </a:r>
          </a:p>
          <a:p>
            <a:endParaRPr lang="en-IE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E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typeof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price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IE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"number”</a:t>
            </a:r>
          </a:p>
          <a:p>
            <a:endParaRPr lang="en-IE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E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66.66666666666667</a:t>
            </a:r>
            <a:br>
              <a:rPr lang="en-IE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</a:br>
            <a:br>
              <a:rPr lang="en-IE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</a:br>
            <a:r>
              <a:rPr lang="en-IE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distance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2.5</a:t>
            </a:r>
            <a:endParaRPr lang="en-IE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908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6DC2-170B-1967-2640-94954FC0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Learning JS: Variables – Types -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F7980-1E24-E939-3DF6-112F7F470FB5}"/>
              </a:ext>
            </a:extLst>
          </p:cNvPr>
          <p:cNvSpPr txBox="1"/>
          <p:nvPr/>
        </p:nvSpPr>
        <p:spPr>
          <a:xfrm>
            <a:off x="1192253" y="3927421"/>
            <a:ext cx="184731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88FD86-F939-5D58-201F-F85D3703B7EC}"/>
              </a:ext>
            </a:extLst>
          </p:cNvPr>
          <p:cNvSpPr txBox="1"/>
          <p:nvPr/>
        </p:nvSpPr>
        <p:spPr>
          <a:xfrm>
            <a:off x="1192253" y="2389168"/>
            <a:ext cx="1084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chemeClr val="bg1"/>
                </a:solidFill>
                <a:effectLst/>
                <a:latin typeface="Inter"/>
              </a:rPr>
              <a:t>The String object is used to represent and manipulate a sequence of characters.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chemeClr val="bg1"/>
                </a:solidFill>
                <a:effectLst/>
                <a:latin typeface="Inter"/>
              </a:rPr>
              <a:t>Strings are useful for holding data that can be represented in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  <a:latin typeface="Inter"/>
              </a:rPr>
              <a:t>Strings are </a:t>
            </a:r>
            <a:r>
              <a:rPr lang="en-IE" b="1" dirty="0" err="1">
                <a:solidFill>
                  <a:schemeClr val="bg1"/>
                </a:solidFill>
                <a:latin typeface="Inter"/>
              </a:rPr>
              <a:t>IM</a:t>
            </a:r>
            <a:r>
              <a:rPr lang="en-IE" dirty="0" err="1">
                <a:solidFill>
                  <a:schemeClr val="bg1"/>
                </a:solidFill>
                <a:latin typeface="Inter"/>
              </a:rPr>
              <a:t>mutable</a:t>
            </a:r>
            <a:r>
              <a:rPr lang="en-IE" dirty="0">
                <a:solidFill>
                  <a:schemeClr val="bg1"/>
                </a:solidFill>
                <a:latin typeface="Inter"/>
              </a:rPr>
              <a:t> – </a:t>
            </a:r>
            <a:r>
              <a:rPr lang="en-IE" b="1" dirty="0" err="1">
                <a:solidFill>
                  <a:schemeClr val="bg1"/>
                </a:solidFill>
                <a:latin typeface="Inter"/>
              </a:rPr>
              <a:t>IM</a:t>
            </a:r>
            <a:r>
              <a:rPr lang="en-IE" dirty="0" err="1">
                <a:solidFill>
                  <a:schemeClr val="bg1"/>
                </a:solidFill>
                <a:latin typeface="Inter"/>
              </a:rPr>
              <a:t>possible</a:t>
            </a:r>
            <a:r>
              <a:rPr lang="en-IE" dirty="0">
                <a:solidFill>
                  <a:schemeClr val="bg1"/>
                </a:solidFill>
                <a:latin typeface="Inter"/>
              </a:rPr>
              <a:t> to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chemeClr val="bg1"/>
                </a:solidFill>
                <a:effectLst/>
                <a:latin typeface="Inter"/>
              </a:rPr>
              <a:t>Strings will be covered in more detail later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265444-91B7-FD1B-0B85-962719229C85}"/>
              </a:ext>
            </a:extLst>
          </p:cNvPr>
          <p:cNvSpPr txBox="1"/>
          <p:nvPr/>
        </p:nvSpPr>
        <p:spPr>
          <a:xfrm>
            <a:off x="2000250" y="3835088"/>
            <a:ext cx="74993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string1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 string primitive"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E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string2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'Also a string primitive'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E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string3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`Yet another string primitive`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79642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6DC2-170B-1967-2640-94954FC0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Learning JS: Variables – Types - Boolean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F7980-1E24-E939-3DF6-112F7F470FB5}"/>
              </a:ext>
            </a:extLst>
          </p:cNvPr>
          <p:cNvSpPr txBox="1"/>
          <p:nvPr/>
        </p:nvSpPr>
        <p:spPr>
          <a:xfrm>
            <a:off x="1192253" y="3927421"/>
            <a:ext cx="184731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88FD86-F939-5D58-201F-F85D3703B7EC}"/>
              </a:ext>
            </a:extLst>
          </p:cNvPr>
          <p:cNvSpPr txBox="1"/>
          <p:nvPr/>
        </p:nvSpPr>
        <p:spPr>
          <a:xfrm>
            <a:off x="1192253" y="2389168"/>
            <a:ext cx="1084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chemeClr val="bg1"/>
                </a:solidFill>
                <a:effectLst/>
                <a:latin typeface="Inter"/>
              </a:rPr>
              <a:t>The Boolean object represents a truth value: true or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0" i="0" dirty="0">
              <a:solidFill>
                <a:schemeClr val="bg1"/>
              </a:solidFill>
              <a:effectLst/>
              <a:latin typeface="Inte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265444-91B7-FD1B-0B85-962719229C85}"/>
              </a:ext>
            </a:extLst>
          </p:cNvPr>
          <p:cNvSpPr txBox="1"/>
          <p:nvPr/>
        </p:nvSpPr>
        <p:spPr>
          <a:xfrm>
            <a:off x="4410732" y="3829749"/>
            <a:ext cx="33705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started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E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stopped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6131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6DC2-170B-1967-2640-94954FC0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Learning JS: Variables – Types -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F7980-1E24-E939-3DF6-112F7F470FB5}"/>
              </a:ext>
            </a:extLst>
          </p:cNvPr>
          <p:cNvSpPr txBox="1"/>
          <p:nvPr/>
        </p:nvSpPr>
        <p:spPr>
          <a:xfrm>
            <a:off x="1192253" y="3927421"/>
            <a:ext cx="184731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88FD86-F939-5D58-201F-F85D3703B7EC}"/>
              </a:ext>
            </a:extLst>
          </p:cNvPr>
          <p:cNvSpPr txBox="1"/>
          <p:nvPr/>
        </p:nvSpPr>
        <p:spPr>
          <a:xfrm>
            <a:off x="1192253" y="2389168"/>
            <a:ext cx="10840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chemeClr val="bg1"/>
                </a:solidFill>
                <a:effectLst/>
                <a:latin typeface="Inter"/>
              </a:rPr>
              <a:t>In programming, an object is a structure of code that models a real-life object.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chemeClr val="bg1"/>
                </a:solidFill>
                <a:effectLst/>
                <a:latin typeface="Inter"/>
              </a:rPr>
              <a:t>A simple object could represent a box and contain information about its width, length, and height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chemeClr val="bg1"/>
                </a:solidFill>
                <a:effectLst/>
                <a:latin typeface="Inter"/>
              </a:rPr>
              <a:t>An object could represent a person and contains data about their name, height, weight, what language they speak, how to say hello to them, and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  <a:latin typeface="Inter"/>
              </a:rPr>
              <a:t>Objects are often used as associative arrays or “maps” in JavaScript</a:t>
            </a:r>
            <a:endParaRPr lang="en-IE" b="0" i="0" dirty="0">
              <a:solidFill>
                <a:schemeClr val="bg1"/>
              </a:solidFill>
              <a:effectLst/>
              <a:latin typeface="Inte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265444-91B7-FD1B-0B85-962719229C85}"/>
              </a:ext>
            </a:extLst>
          </p:cNvPr>
          <p:cNvSpPr txBox="1"/>
          <p:nvPr/>
        </p:nvSpPr>
        <p:spPr>
          <a:xfrm>
            <a:off x="2510166" y="4426191"/>
            <a:ext cx="71716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dog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IE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name: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"Spot"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breed: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"Dalmatian"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r>
              <a:rPr lang="en-IE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IE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E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dog</a:t>
            </a:r>
            <a:r>
              <a:rPr lang="en-IE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IE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Spot</a:t>
            </a:r>
            <a:endParaRPr lang="en-IE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E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typeof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dog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IE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"object"</a:t>
            </a:r>
            <a:endParaRPr lang="en-IE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E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typeof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dog</a:t>
            </a:r>
            <a:r>
              <a:rPr lang="en-IE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IE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"string"</a:t>
            </a:r>
            <a:endParaRPr lang="en-IE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889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6DC2-170B-1967-2640-94954FC0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Learning JS: Variables – Types -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F7980-1E24-E939-3DF6-112F7F470FB5}"/>
              </a:ext>
            </a:extLst>
          </p:cNvPr>
          <p:cNvSpPr txBox="1"/>
          <p:nvPr/>
        </p:nvSpPr>
        <p:spPr>
          <a:xfrm>
            <a:off x="1192253" y="3927421"/>
            <a:ext cx="184731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88FD86-F939-5D58-201F-F85D3703B7EC}"/>
              </a:ext>
            </a:extLst>
          </p:cNvPr>
          <p:cNvSpPr txBox="1"/>
          <p:nvPr/>
        </p:nvSpPr>
        <p:spPr>
          <a:xfrm>
            <a:off x="1192253" y="2389168"/>
            <a:ext cx="10161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chemeClr val="bg1"/>
                </a:solidFill>
                <a:effectLst/>
                <a:latin typeface="Inter"/>
              </a:rPr>
              <a:t>Like other languages, arrays can hold multiple values and are accessed via the index of the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  <a:latin typeface="Inter"/>
              </a:rPr>
              <a:t>Arrays in JavaScript are zero-indexed, that is, the first index is zero</a:t>
            </a:r>
            <a:endParaRPr lang="en-IE" b="0" i="0" dirty="0">
              <a:solidFill>
                <a:schemeClr val="bg1"/>
              </a:solidFill>
              <a:effectLst/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chemeClr val="bg1"/>
                </a:solidFill>
                <a:effectLst/>
                <a:latin typeface="Inter"/>
              </a:rPr>
              <a:t>Technically, an array in JavaScript Array is syntactic sugar for an Object that behaves like an array in other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  <a:latin typeface="Inter"/>
              </a:rPr>
              <a:t>If that doesn’t make sense now, don’t worry, it is initially beneficial to think of them separately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265444-91B7-FD1B-0B85-962719229C85}"/>
              </a:ext>
            </a:extLst>
          </p:cNvPr>
          <p:cNvSpPr txBox="1"/>
          <p:nvPr/>
        </p:nvSpPr>
        <p:spPr>
          <a:xfrm>
            <a:off x="1496074" y="3955504"/>
            <a:ext cx="95539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foods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IE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"apple"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"banana"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"cherry"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endParaRPr lang="en-IE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E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foods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IE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]; </a:t>
            </a:r>
            <a:r>
              <a:rPr lang="en-IE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apple</a:t>
            </a:r>
            <a:endParaRPr lang="en-IE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E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typeof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foods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IE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"object"</a:t>
            </a:r>
            <a:endParaRPr lang="en-IE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E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IE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isArray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foods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IE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true</a:t>
            </a:r>
          </a:p>
          <a:p>
            <a:r>
              <a:rPr lang="en-IE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foods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IE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IE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undefined</a:t>
            </a:r>
            <a:endParaRPr lang="en-IE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IE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can mix types inside a single array</a:t>
            </a:r>
            <a:endParaRPr lang="en-IE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E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mixed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IE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"apple"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{ </a:t>
            </a:r>
            <a:r>
              <a:rPr lang="en-IE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name: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"John"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}, [</a:t>
            </a:r>
            <a:r>
              <a:rPr lang="en-IE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]];</a:t>
            </a:r>
          </a:p>
        </p:txBody>
      </p:sp>
    </p:spTree>
    <p:extLst>
      <p:ext uri="{BB962C8B-B14F-4D97-AF65-F5344CB8AC3E}">
        <p14:creationId xmlns:p14="http://schemas.microsoft.com/office/powerpoint/2010/main" val="548170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6DC2-170B-1967-2640-94954FC0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Learning JS: Variables –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F7980-1E24-E939-3DF6-112F7F470FB5}"/>
              </a:ext>
            </a:extLst>
          </p:cNvPr>
          <p:cNvSpPr txBox="1"/>
          <p:nvPr/>
        </p:nvSpPr>
        <p:spPr>
          <a:xfrm>
            <a:off x="1192253" y="3927421"/>
            <a:ext cx="184731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88FD86-F939-5D58-201F-F85D3703B7EC}"/>
              </a:ext>
            </a:extLst>
          </p:cNvPr>
          <p:cNvSpPr txBox="1"/>
          <p:nvPr/>
        </p:nvSpPr>
        <p:spPr>
          <a:xfrm>
            <a:off x="1192252" y="2425681"/>
            <a:ext cx="10161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  <a:latin typeface="Inter"/>
              </a:rPr>
              <a:t>There are other types, but for now we are fine to stick with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  <a:latin typeface="Inter"/>
              </a:rPr>
              <a:t>Numbers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  <a:latin typeface="Inter"/>
              </a:rPr>
              <a:t>Strings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  <a:latin typeface="Inter"/>
              </a:rPr>
              <a:t>Arrays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  <a:latin typeface="Inter"/>
              </a:rPr>
              <a:t>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  <a:latin typeface="Inter"/>
              </a:rPr>
              <a:t>Booleans</a:t>
            </a:r>
          </a:p>
        </p:txBody>
      </p:sp>
    </p:spTree>
    <p:extLst>
      <p:ext uri="{BB962C8B-B14F-4D97-AF65-F5344CB8AC3E}">
        <p14:creationId xmlns:p14="http://schemas.microsoft.com/office/powerpoint/2010/main" val="1075728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7D136-4B0F-DD92-7C4D-8B35BE8D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E" sz="3600">
                <a:solidFill>
                  <a:schemeClr val="tx2"/>
                </a:solidFill>
              </a:rPr>
              <a:t>Recap: What did we cover?</a:t>
            </a:r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4721CEE8-DED6-1AC2-15B1-967957447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62736-EDF3-B2A7-C0B4-4F60B2F7C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IE" sz="1800">
                <a:solidFill>
                  <a:schemeClr val="tx2"/>
                </a:solidFill>
              </a:rPr>
              <a:t>Dynamic Typing</a:t>
            </a:r>
          </a:p>
          <a:p>
            <a:r>
              <a:rPr lang="en-IE" sz="1800">
                <a:solidFill>
                  <a:schemeClr val="tx2"/>
                </a:solidFill>
              </a:rPr>
              <a:t>Compile time vs Runtime</a:t>
            </a:r>
          </a:p>
          <a:p>
            <a:r>
              <a:rPr lang="en-IE" sz="1800">
                <a:solidFill>
                  <a:schemeClr val="tx2"/>
                </a:solidFill>
              </a:rPr>
              <a:t>Variables – let &amp; const</a:t>
            </a:r>
          </a:p>
          <a:p>
            <a:r>
              <a:rPr lang="en-IE" sz="1800">
                <a:solidFill>
                  <a:schemeClr val="tx2"/>
                </a:solidFill>
              </a:rPr>
              <a:t>Types – a brief intro to </a:t>
            </a:r>
          </a:p>
          <a:p>
            <a:pPr lvl="1"/>
            <a:r>
              <a:rPr lang="en-IE" sz="1800">
                <a:solidFill>
                  <a:schemeClr val="tx2"/>
                </a:solidFill>
              </a:rPr>
              <a:t>Number</a:t>
            </a:r>
          </a:p>
          <a:p>
            <a:pPr lvl="1"/>
            <a:r>
              <a:rPr lang="en-IE" sz="1800">
                <a:solidFill>
                  <a:schemeClr val="tx2"/>
                </a:solidFill>
              </a:rPr>
              <a:t>String</a:t>
            </a:r>
          </a:p>
          <a:p>
            <a:pPr lvl="1"/>
            <a:r>
              <a:rPr lang="en-IE" sz="1800">
                <a:solidFill>
                  <a:schemeClr val="tx2"/>
                </a:solidFill>
              </a:rPr>
              <a:t>Array</a:t>
            </a:r>
          </a:p>
          <a:p>
            <a:pPr lvl="1"/>
            <a:r>
              <a:rPr lang="en-IE" sz="1800">
                <a:solidFill>
                  <a:schemeClr val="tx2"/>
                </a:solidFill>
              </a:rPr>
              <a:t>Objects</a:t>
            </a:r>
          </a:p>
          <a:p>
            <a:pPr lvl="1"/>
            <a:r>
              <a:rPr lang="en-IE" sz="1800">
                <a:solidFill>
                  <a:schemeClr val="tx2"/>
                </a:solidFill>
              </a:rPr>
              <a:t>Boolean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356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01F0-32DD-4688-3641-7CA42D98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What is JavaScript?</a:t>
            </a:r>
            <a:endParaRPr lang="en-IE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68062A6-E0F9-B117-C7D4-8D699EA4C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069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272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BECE-00DD-EFB8-39D6-6FBA5944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Dynamically Typed?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9279BB-0F92-F35C-9FED-DD18F08696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330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C707618-379D-8858-1E05-981F1BDD63E2}"/>
              </a:ext>
            </a:extLst>
          </p:cNvPr>
          <p:cNvSpPr txBox="1"/>
          <p:nvPr/>
        </p:nvSpPr>
        <p:spPr>
          <a:xfrm>
            <a:off x="318936" y="1846741"/>
            <a:ext cx="4606392" cy="1477328"/>
          </a:xfrm>
          <a:custGeom>
            <a:avLst/>
            <a:gdLst>
              <a:gd name="connsiteX0" fmla="*/ 0 w 4606392"/>
              <a:gd name="connsiteY0" fmla="*/ 0 h 1477328"/>
              <a:gd name="connsiteX1" fmla="*/ 611992 w 4606392"/>
              <a:gd name="connsiteY1" fmla="*/ 0 h 1477328"/>
              <a:gd name="connsiteX2" fmla="*/ 1131856 w 4606392"/>
              <a:gd name="connsiteY2" fmla="*/ 0 h 1477328"/>
              <a:gd name="connsiteX3" fmla="*/ 1882040 w 4606392"/>
              <a:gd name="connsiteY3" fmla="*/ 0 h 1477328"/>
              <a:gd name="connsiteX4" fmla="*/ 2494032 w 4606392"/>
              <a:gd name="connsiteY4" fmla="*/ 0 h 1477328"/>
              <a:gd name="connsiteX5" fmla="*/ 3106024 w 4606392"/>
              <a:gd name="connsiteY5" fmla="*/ 0 h 1477328"/>
              <a:gd name="connsiteX6" fmla="*/ 3856208 w 4606392"/>
              <a:gd name="connsiteY6" fmla="*/ 0 h 1477328"/>
              <a:gd name="connsiteX7" fmla="*/ 4606392 w 4606392"/>
              <a:gd name="connsiteY7" fmla="*/ 0 h 1477328"/>
              <a:gd name="connsiteX8" fmla="*/ 4606392 w 4606392"/>
              <a:gd name="connsiteY8" fmla="*/ 521989 h 1477328"/>
              <a:gd name="connsiteX9" fmla="*/ 4606392 w 4606392"/>
              <a:gd name="connsiteY9" fmla="*/ 984885 h 1477328"/>
              <a:gd name="connsiteX10" fmla="*/ 4606392 w 4606392"/>
              <a:gd name="connsiteY10" fmla="*/ 1477328 h 1477328"/>
              <a:gd name="connsiteX11" fmla="*/ 3948336 w 4606392"/>
              <a:gd name="connsiteY11" fmla="*/ 1477328 h 1477328"/>
              <a:gd name="connsiteX12" fmla="*/ 3336344 w 4606392"/>
              <a:gd name="connsiteY12" fmla="*/ 1477328 h 1477328"/>
              <a:gd name="connsiteX13" fmla="*/ 2586160 w 4606392"/>
              <a:gd name="connsiteY13" fmla="*/ 1477328 h 1477328"/>
              <a:gd name="connsiteX14" fmla="*/ 1835976 w 4606392"/>
              <a:gd name="connsiteY14" fmla="*/ 1477328 h 1477328"/>
              <a:gd name="connsiteX15" fmla="*/ 1270048 w 4606392"/>
              <a:gd name="connsiteY15" fmla="*/ 1477328 h 1477328"/>
              <a:gd name="connsiteX16" fmla="*/ 611992 w 4606392"/>
              <a:gd name="connsiteY16" fmla="*/ 1477328 h 1477328"/>
              <a:gd name="connsiteX17" fmla="*/ 0 w 4606392"/>
              <a:gd name="connsiteY17" fmla="*/ 1477328 h 1477328"/>
              <a:gd name="connsiteX18" fmla="*/ 0 w 4606392"/>
              <a:gd name="connsiteY18" fmla="*/ 984885 h 1477328"/>
              <a:gd name="connsiteX19" fmla="*/ 0 w 4606392"/>
              <a:gd name="connsiteY19" fmla="*/ 521989 h 1477328"/>
              <a:gd name="connsiteX20" fmla="*/ 0 w 4606392"/>
              <a:gd name="connsiteY20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06392" h="1477328" extrusionOk="0">
                <a:moveTo>
                  <a:pt x="0" y="0"/>
                </a:moveTo>
                <a:cubicBezTo>
                  <a:pt x="134958" y="21119"/>
                  <a:pt x="413948" y="26568"/>
                  <a:pt x="611992" y="0"/>
                </a:cubicBezTo>
                <a:cubicBezTo>
                  <a:pt x="810036" y="-26568"/>
                  <a:pt x="964282" y="-704"/>
                  <a:pt x="1131856" y="0"/>
                </a:cubicBezTo>
                <a:cubicBezTo>
                  <a:pt x="1299430" y="704"/>
                  <a:pt x="1615132" y="-34780"/>
                  <a:pt x="1882040" y="0"/>
                </a:cubicBezTo>
                <a:cubicBezTo>
                  <a:pt x="2148948" y="34780"/>
                  <a:pt x="2313584" y="10553"/>
                  <a:pt x="2494032" y="0"/>
                </a:cubicBezTo>
                <a:cubicBezTo>
                  <a:pt x="2674480" y="-10553"/>
                  <a:pt x="2818536" y="16237"/>
                  <a:pt x="3106024" y="0"/>
                </a:cubicBezTo>
                <a:cubicBezTo>
                  <a:pt x="3393512" y="-16237"/>
                  <a:pt x="3519446" y="-360"/>
                  <a:pt x="3856208" y="0"/>
                </a:cubicBezTo>
                <a:cubicBezTo>
                  <a:pt x="4192970" y="360"/>
                  <a:pt x="4351833" y="-6433"/>
                  <a:pt x="4606392" y="0"/>
                </a:cubicBezTo>
                <a:cubicBezTo>
                  <a:pt x="4624275" y="218194"/>
                  <a:pt x="4603624" y="384543"/>
                  <a:pt x="4606392" y="521989"/>
                </a:cubicBezTo>
                <a:cubicBezTo>
                  <a:pt x="4609160" y="659435"/>
                  <a:pt x="4589366" y="778934"/>
                  <a:pt x="4606392" y="984885"/>
                </a:cubicBezTo>
                <a:cubicBezTo>
                  <a:pt x="4623418" y="1190836"/>
                  <a:pt x="4599678" y="1305048"/>
                  <a:pt x="4606392" y="1477328"/>
                </a:cubicBezTo>
                <a:cubicBezTo>
                  <a:pt x="4452347" y="1495662"/>
                  <a:pt x="4224229" y="1446439"/>
                  <a:pt x="3948336" y="1477328"/>
                </a:cubicBezTo>
                <a:cubicBezTo>
                  <a:pt x="3672443" y="1508217"/>
                  <a:pt x="3619865" y="1498859"/>
                  <a:pt x="3336344" y="1477328"/>
                </a:cubicBezTo>
                <a:cubicBezTo>
                  <a:pt x="3052823" y="1455797"/>
                  <a:pt x="2797357" y="1440908"/>
                  <a:pt x="2586160" y="1477328"/>
                </a:cubicBezTo>
                <a:cubicBezTo>
                  <a:pt x="2374963" y="1513748"/>
                  <a:pt x="2147382" y="1472911"/>
                  <a:pt x="1835976" y="1477328"/>
                </a:cubicBezTo>
                <a:cubicBezTo>
                  <a:pt x="1524570" y="1481745"/>
                  <a:pt x="1450793" y="1453593"/>
                  <a:pt x="1270048" y="1477328"/>
                </a:cubicBezTo>
                <a:cubicBezTo>
                  <a:pt x="1089303" y="1501063"/>
                  <a:pt x="880713" y="1488892"/>
                  <a:pt x="611992" y="1477328"/>
                </a:cubicBezTo>
                <a:cubicBezTo>
                  <a:pt x="343271" y="1465764"/>
                  <a:pt x="140436" y="1505379"/>
                  <a:pt x="0" y="1477328"/>
                </a:cubicBezTo>
                <a:cubicBezTo>
                  <a:pt x="-5939" y="1270971"/>
                  <a:pt x="-10169" y="1137651"/>
                  <a:pt x="0" y="984885"/>
                </a:cubicBezTo>
                <a:cubicBezTo>
                  <a:pt x="10169" y="832119"/>
                  <a:pt x="-8046" y="748358"/>
                  <a:pt x="0" y="521989"/>
                </a:cubicBezTo>
                <a:cubicBezTo>
                  <a:pt x="8046" y="295620"/>
                  <a:pt x="-3704" y="104421"/>
                  <a:pt x="0" y="0"/>
                </a:cubicBezTo>
                <a:close/>
              </a:path>
            </a:pathLst>
          </a:custGeom>
          <a:noFill/>
          <a:ln w="25400" cap="rnd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CF8E6D"/>
                </a:solidFill>
                <a:effectLst/>
              </a:rPr>
              <a:t>public static void </a:t>
            </a:r>
            <a:r>
              <a:rPr lang="en-IE" dirty="0">
                <a:solidFill>
                  <a:srgbClr val="56A8F5"/>
                </a:solidFill>
                <a:effectLst/>
              </a:rPr>
              <a:t>main</a:t>
            </a:r>
            <a:r>
              <a:rPr lang="en-IE" dirty="0">
                <a:solidFill>
                  <a:srgbClr val="BCBEC4"/>
                </a:solidFill>
                <a:effectLst/>
              </a:rPr>
              <a:t>(String[] </a:t>
            </a:r>
            <a:r>
              <a:rPr lang="en-IE" dirty="0" err="1">
                <a:solidFill>
                  <a:srgbClr val="BCBEC4"/>
                </a:solidFill>
                <a:effectLst/>
              </a:rPr>
              <a:t>args</a:t>
            </a:r>
            <a:r>
              <a:rPr lang="en-IE" dirty="0">
                <a:solidFill>
                  <a:srgbClr val="BCBEC4"/>
                </a:solidFill>
                <a:effectLst/>
              </a:rPr>
              <a:t>) {</a:t>
            </a:r>
            <a:br>
              <a:rPr lang="en-IE" dirty="0">
                <a:solidFill>
                  <a:srgbClr val="BCBEC4"/>
                </a:solidFill>
                <a:effectLst/>
              </a:rPr>
            </a:br>
            <a:r>
              <a:rPr lang="en-IE" dirty="0">
                <a:solidFill>
                  <a:srgbClr val="BCBEC4"/>
                </a:solidFill>
                <a:effectLst/>
              </a:rPr>
              <a:t>    String name = </a:t>
            </a:r>
            <a:r>
              <a:rPr lang="en-IE" dirty="0">
                <a:solidFill>
                  <a:srgbClr val="6AAB73"/>
                </a:solidFill>
                <a:effectLst/>
              </a:rPr>
              <a:t>"john"</a:t>
            </a:r>
            <a:r>
              <a:rPr lang="en-IE" dirty="0">
                <a:solidFill>
                  <a:srgbClr val="BCBEC4"/>
                </a:solidFill>
                <a:effectLst/>
              </a:rPr>
              <a:t>;</a:t>
            </a:r>
            <a:br>
              <a:rPr lang="en-IE" dirty="0">
                <a:solidFill>
                  <a:srgbClr val="BCBEC4"/>
                </a:solidFill>
                <a:effectLst/>
              </a:rPr>
            </a:br>
            <a:r>
              <a:rPr lang="en-IE" dirty="0">
                <a:solidFill>
                  <a:srgbClr val="BCBEC4"/>
                </a:solidFill>
                <a:effectLst/>
              </a:rPr>
              <a:t>    name = </a:t>
            </a:r>
            <a:r>
              <a:rPr lang="en-IE" dirty="0">
                <a:solidFill>
                  <a:srgbClr val="2AACB8"/>
                </a:solidFill>
                <a:effectLst/>
              </a:rPr>
              <a:t>25</a:t>
            </a:r>
            <a:r>
              <a:rPr lang="en-IE" dirty="0">
                <a:solidFill>
                  <a:srgbClr val="BCBEC4"/>
                </a:solidFill>
                <a:effectLst/>
              </a:rPr>
              <a:t>;</a:t>
            </a:r>
            <a:br>
              <a:rPr lang="en-IE" dirty="0">
                <a:solidFill>
                  <a:srgbClr val="BCBEC4"/>
                </a:solidFill>
                <a:effectLst/>
              </a:rPr>
            </a:br>
            <a:r>
              <a:rPr lang="en-IE" dirty="0">
                <a:solidFill>
                  <a:srgbClr val="BCBEC4"/>
                </a:solidFill>
                <a:effectLst/>
              </a:rPr>
              <a:t>    </a:t>
            </a:r>
            <a:r>
              <a:rPr lang="en-IE" dirty="0" err="1">
                <a:solidFill>
                  <a:srgbClr val="BCBEC4"/>
                </a:solidFill>
                <a:effectLst/>
              </a:rPr>
              <a:t>System.</a:t>
            </a:r>
            <a:r>
              <a:rPr lang="en-IE" i="1" dirty="0" err="1">
                <a:solidFill>
                  <a:srgbClr val="C77DBB"/>
                </a:solidFill>
                <a:effectLst/>
              </a:rPr>
              <a:t>out</a:t>
            </a:r>
            <a:r>
              <a:rPr lang="en-IE" dirty="0" err="1">
                <a:solidFill>
                  <a:srgbClr val="BCBEC4"/>
                </a:solidFill>
                <a:effectLst/>
              </a:rPr>
              <a:t>.println</a:t>
            </a:r>
            <a:r>
              <a:rPr lang="en-IE" dirty="0">
                <a:solidFill>
                  <a:srgbClr val="BCBEC4"/>
                </a:solidFill>
                <a:effectLst/>
              </a:rPr>
              <a:t>(name);</a:t>
            </a:r>
            <a:br>
              <a:rPr lang="en-IE" dirty="0">
                <a:solidFill>
                  <a:srgbClr val="BCBEC4"/>
                </a:solidFill>
                <a:effectLst/>
              </a:rPr>
            </a:br>
            <a:r>
              <a:rPr lang="en-IE" dirty="0">
                <a:solidFill>
                  <a:srgbClr val="BCBEC4"/>
                </a:solidFill>
                <a:effectLst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8C7939-825D-D172-75D4-07E0574A22FE}"/>
              </a:ext>
            </a:extLst>
          </p:cNvPr>
          <p:cNvSpPr txBox="1"/>
          <p:nvPr/>
        </p:nvSpPr>
        <p:spPr>
          <a:xfrm>
            <a:off x="402578" y="4272595"/>
            <a:ext cx="3940821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Result: java: incompatible types: int cannot be converted to </a:t>
            </a:r>
            <a:r>
              <a:rPr lang="en-IE" dirty="0" err="1"/>
              <a:t>java.lang.String</a:t>
            </a:r>
            <a:endParaRPr lang="en-I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BED6D-F006-8BD0-25A2-BDF20475E1A4}"/>
              </a:ext>
            </a:extLst>
          </p:cNvPr>
          <p:cNvSpPr txBox="1"/>
          <p:nvPr/>
        </p:nvSpPr>
        <p:spPr>
          <a:xfrm>
            <a:off x="7136736" y="1846741"/>
            <a:ext cx="4606392" cy="923330"/>
          </a:xfrm>
          <a:custGeom>
            <a:avLst/>
            <a:gdLst>
              <a:gd name="connsiteX0" fmla="*/ 0 w 4606392"/>
              <a:gd name="connsiteY0" fmla="*/ 0 h 923330"/>
              <a:gd name="connsiteX1" fmla="*/ 611992 w 4606392"/>
              <a:gd name="connsiteY1" fmla="*/ 0 h 923330"/>
              <a:gd name="connsiteX2" fmla="*/ 1131856 w 4606392"/>
              <a:gd name="connsiteY2" fmla="*/ 0 h 923330"/>
              <a:gd name="connsiteX3" fmla="*/ 1882040 w 4606392"/>
              <a:gd name="connsiteY3" fmla="*/ 0 h 923330"/>
              <a:gd name="connsiteX4" fmla="*/ 2494032 w 4606392"/>
              <a:gd name="connsiteY4" fmla="*/ 0 h 923330"/>
              <a:gd name="connsiteX5" fmla="*/ 3106024 w 4606392"/>
              <a:gd name="connsiteY5" fmla="*/ 0 h 923330"/>
              <a:gd name="connsiteX6" fmla="*/ 3856208 w 4606392"/>
              <a:gd name="connsiteY6" fmla="*/ 0 h 923330"/>
              <a:gd name="connsiteX7" fmla="*/ 4606392 w 4606392"/>
              <a:gd name="connsiteY7" fmla="*/ 0 h 923330"/>
              <a:gd name="connsiteX8" fmla="*/ 4606392 w 4606392"/>
              <a:gd name="connsiteY8" fmla="*/ 480132 h 923330"/>
              <a:gd name="connsiteX9" fmla="*/ 4606392 w 4606392"/>
              <a:gd name="connsiteY9" fmla="*/ 923330 h 923330"/>
              <a:gd name="connsiteX10" fmla="*/ 4040464 w 4606392"/>
              <a:gd name="connsiteY10" fmla="*/ 923330 h 923330"/>
              <a:gd name="connsiteX11" fmla="*/ 3382408 w 4606392"/>
              <a:gd name="connsiteY11" fmla="*/ 923330 h 923330"/>
              <a:gd name="connsiteX12" fmla="*/ 2770416 w 4606392"/>
              <a:gd name="connsiteY12" fmla="*/ 923330 h 923330"/>
              <a:gd name="connsiteX13" fmla="*/ 2020232 w 4606392"/>
              <a:gd name="connsiteY13" fmla="*/ 923330 h 923330"/>
              <a:gd name="connsiteX14" fmla="*/ 1270048 w 4606392"/>
              <a:gd name="connsiteY14" fmla="*/ 923330 h 923330"/>
              <a:gd name="connsiteX15" fmla="*/ 704120 w 4606392"/>
              <a:gd name="connsiteY15" fmla="*/ 923330 h 923330"/>
              <a:gd name="connsiteX16" fmla="*/ 0 w 4606392"/>
              <a:gd name="connsiteY16" fmla="*/ 923330 h 923330"/>
              <a:gd name="connsiteX17" fmla="*/ 0 w 4606392"/>
              <a:gd name="connsiteY17" fmla="*/ 443198 h 923330"/>
              <a:gd name="connsiteX18" fmla="*/ 0 w 4606392"/>
              <a:gd name="connsiteY18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606392" h="923330" extrusionOk="0">
                <a:moveTo>
                  <a:pt x="0" y="0"/>
                </a:moveTo>
                <a:cubicBezTo>
                  <a:pt x="134958" y="21119"/>
                  <a:pt x="413948" y="26568"/>
                  <a:pt x="611992" y="0"/>
                </a:cubicBezTo>
                <a:cubicBezTo>
                  <a:pt x="810036" y="-26568"/>
                  <a:pt x="964282" y="-704"/>
                  <a:pt x="1131856" y="0"/>
                </a:cubicBezTo>
                <a:cubicBezTo>
                  <a:pt x="1299430" y="704"/>
                  <a:pt x="1615132" y="-34780"/>
                  <a:pt x="1882040" y="0"/>
                </a:cubicBezTo>
                <a:cubicBezTo>
                  <a:pt x="2148948" y="34780"/>
                  <a:pt x="2313584" y="10553"/>
                  <a:pt x="2494032" y="0"/>
                </a:cubicBezTo>
                <a:cubicBezTo>
                  <a:pt x="2674480" y="-10553"/>
                  <a:pt x="2818536" y="16237"/>
                  <a:pt x="3106024" y="0"/>
                </a:cubicBezTo>
                <a:cubicBezTo>
                  <a:pt x="3393512" y="-16237"/>
                  <a:pt x="3519446" y="-360"/>
                  <a:pt x="3856208" y="0"/>
                </a:cubicBezTo>
                <a:cubicBezTo>
                  <a:pt x="4192970" y="360"/>
                  <a:pt x="4351833" y="-6433"/>
                  <a:pt x="4606392" y="0"/>
                </a:cubicBezTo>
                <a:cubicBezTo>
                  <a:pt x="4610411" y="184709"/>
                  <a:pt x="4598520" y="362508"/>
                  <a:pt x="4606392" y="480132"/>
                </a:cubicBezTo>
                <a:cubicBezTo>
                  <a:pt x="4614264" y="597756"/>
                  <a:pt x="4599500" y="715809"/>
                  <a:pt x="4606392" y="923330"/>
                </a:cubicBezTo>
                <a:cubicBezTo>
                  <a:pt x="4391990" y="934866"/>
                  <a:pt x="4293880" y="901522"/>
                  <a:pt x="4040464" y="923330"/>
                </a:cubicBezTo>
                <a:cubicBezTo>
                  <a:pt x="3787048" y="945138"/>
                  <a:pt x="3658301" y="892441"/>
                  <a:pt x="3382408" y="923330"/>
                </a:cubicBezTo>
                <a:cubicBezTo>
                  <a:pt x="3106515" y="954219"/>
                  <a:pt x="3053937" y="944861"/>
                  <a:pt x="2770416" y="923330"/>
                </a:cubicBezTo>
                <a:cubicBezTo>
                  <a:pt x="2486895" y="901799"/>
                  <a:pt x="2231429" y="886910"/>
                  <a:pt x="2020232" y="923330"/>
                </a:cubicBezTo>
                <a:cubicBezTo>
                  <a:pt x="1809035" y="959750"/>
                  <a:pt x="1581454" y="918913"/>
                  <a:pt x="1270048" y="923330"/>
                </a:cubicBezTo>
                <a:cubicBezTo>
                  <a:pt x="958642" y="927747"/>
                  <a:pt x="884865" y="899595"/>
                  <a:pt x="704120" y="923330"/>
                </a:cubicBezTo>
                <a:cubicBezTo>
                  <a:pt x="523375" y="947065"/>
                  <a:pt x="237643" y="954749"/>
                  <a:pt x="0" y="923330"/>
                </a:cubicBezTo>
                <a:cubicBezTo>
                  <a:pt x="954" y="736269"/>
                  <a:pt x="-9531" y="621465"/>
                  <a:pt x="0" y="443198"/>
                </a:cubicBezTo>
                <a:cubicBezTo>
                  <a:pt x="9531" y="264931"/>
                  <a:pt x="-10826" y="199669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IE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"john"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E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E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IE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76D045-3FF0-5957-4400-CC63C2FE3292}"/>
              </a:ext>
            </a:extLst>
          </p:cNvPr>
          <p:cNvSpPr txBox="1"/>
          <p:nvPr/>
        </p:nvSpPr>
        <p:spPr>
          <a:xfrm>
            <a:off x="7183032" y="4272594"/>
            <a:ext cx="3940821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Result: 25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C5B0CE-F7C9-5315-CAA3-F1D93AD9DE15}"/>
              </a:ext>
            </a:extLst>
          </p:cNvPr>
          <p:cNvSpPr txBox="1"/>
          <p:nvPr/>
        </p:nvSpPr>
        <p:spPr>
          <a:xfrm>
            <a:off x="402578" y="5350213"/>
            <a:ext cx="4622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Note that this a “compile time” error, the code</a:t>
            </a:r>
            <a:br>
              <a:rPr lang="en-IE" dirty="0">
                <a:solidFill>
                  <a:schemeClr val="bg1"/>
                </a:solidFill>
              </a:rPr>
            </a:br>
            <a:r>
              <a:rPr lang="en-IE" dirty="0">
                <a:solidFill>
                  <a:schemeClr val="bg1"/>
                </a:solidFill>
              </a:rPr>
              <a:t>can never actually run.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940BDE-C666-9A28-9443-87FCFD4E1555}"/>
              </a:ext>
            </a:extLst>
          </p:cNvPr>
          <p:cNvSpPr txBox="1"/>
          <p:nvPr/>
        </p:nvSpPr>
        <p:spPr>
          <a:xfrm>
            <a:off x="7136736" y="5233481"/>
            <a:ext cx="388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The variable changes from a String to a </a:t>
            </a:r>
            <a:br>
              <a:rPr lang="en-IE" dirty="0">
                <a:solidFill>
                  <a:schemeClr val="bg1"/>
                </a:solidFill>
              </a:rPr>
            </a:br>
            <a:r>
              <a:rPr lang="en-IE" dirty="0">
                <a:solidFill>
                  <a:schemeClr val="bg1"/>
                </a:solidFill>
              </a:rPr>
              <a:t>Number at “runtime”</a:t>
            </a:r>
          </a:p>
        </p:txBody>
      </p:sp>
      <p:pic>
        <p:nvPicPr>
          <p:cNvPr id="1026" name="Picture 2" descr="Java Logo, symbol, meaning, history, PNG, brand">
            <a:extLst>
              <a:ext uri="{FF2B5EF4-FFF2-40B4-BE49-F238E27FC236}">
                <a16:creationId xmlns:a16="http://schemas.microsoft.com/office/drawing/2014/main" id="{46F43BC3-67E0-7F91-A7B3-9C76EC2A0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01" y="226271"/>
            <a:ext cx="2238739" cy="125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F8AECA6-2DCF-FA64-E935-2B4A25273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262" y="438538"/>
            <a:ext cx="1047024" cy="104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CA7C1AE-3934-E971-67EE-E97D2F02574B}"/>
              </a:ext>
            </a:extLst>
          </p:cNvPr>
          <p:cNvSpPr txBox="1"/>
          <p:nvPr/>
        </p:nvSpPr>
        <p:spPr>
          <a:xfrm>
            <a:off x="4709049" y="146150"/>
            <a:ext cx="2773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+mj-lt"/>
              </a:rPr>
              <a:t>Dynamic Typing</a:t>
            </a:r>
          </a:p>
        </p:txBody>
      </p:sp>
    </p:spTree>
    <p:extLst>
      <p:ext uri="{BB962C8B-B14F-4D97-AF65-F5344CB8AC3E}">
        <p14:creationId xmlns:p14="http://schemas.microsoft.com/office/powerpoint/2010/main" val="1896818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0022CF-D73B-45FB-8DD4-1B1C0C92E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CC54D-AEE3-9C62-52E4-006BFD61D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741082"/>
            <a:ext cx="9224061" cy="949606"/>
          </a:xfrm>
        </p:spPr>
        <p:txBody>
          <a:bodyPr>
            <a:normAutofit/>
          </a:bodyPr>
          <a:lstStyle/>
          <a:p>
            <a:r>
              <a:rPr lang="en-IE" dirty="0"/>
              <a:t>Compile time? Runtime?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C2C106E-0A9A-4090-95B9-B7070646D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61483" y="-2"/>
            <a:ext cx="1329192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364418" h="6858000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101112" y="6857735"/>
                </a:lnTo>
                <a:cubicBezTo>
                  <a:pt x="115369" y="6839114"/>
                  <a:pt x="142394" y="6806441"/>
                  <a:pt x="137705" y="6776847"/>
                </a:cubicBezTo>
                <a:cubicBezTo>
                  <a:pt x="148424" y="6767643"/>
                  <a:pt x="156380" y="6753187"/>
                  <a:pt x="149205" y="6737706"/>
                </a:cubicBezTo>
                <a:cubicBezTo>
                  <a:pt x="155245" y="6708183"/>
                  <a:pt x="170958" y="6713000"/>
                  <a:pt x="173944" y="6691589"/>
                </a:cubicBezTo>
                <a:cubicBezTo>
                  <a:pt x="174057" y="6689618"/>
                  <a:pt x="165855" y="6661941"/>
                  <a:pt x="165968" y="6659970"/>
                </a:cubicBezTo>
                <a:cubicBezTo>
                  <a:pt x="166538" y="6656036"/>
                  <a:pt x="165560" y="6637698"/>
                  <a:pt x="166592" y="6636211"/>
                </a:cubicBezTo>
                <a:lnTo>
                  <a:pt x="184036" y="6594177"/>
                </a:lnTo>
                <a:cubicBezTo>
                  <a:pt x="192044" y="6580421"/>
                  <a:pt x="188570" y="6573022"/>
                  <a:pt x="198076" y="6557575"/>
                </a:cubicBezTo>
                <a:cubicBezTo>
                  <a:pt x="200255" y="6540981"/>
                  <a:pt x="232864" y="6478671"/>
                  <a:pt x="251033" y="6492130"/>
                </a:cubicBezTo>
                <a:cubicBezTo>
                  <a:pt x="252316" y="6486906"/>
                  <a:pt x="263405" y="6432771"/>
                  <a:pt x="266720" y="6431610"/>
                </a:cubicBezTo>
                <a:lnTo>
                  <a:pt x="310425" y="6379786"/>
                </a:lnTo>
                <a:cubicBezTo>
                  <a:pt x="310468" y="6347539"/>
                  <a:pt x="314739" y="6343120"/>
                  <a:pt x="293648" y="6334727"/>
                </a:cubicBezTo>
                <a:cubicBezTo>
                  <a:pt x="293165" y="6323607"/>
                  <a:pt x="271546" y="6324415"/>
                  <a:pt x="271063" y="6313295"/>
                </a:cubicBezTo>
                <a:cubicBezTo>
                  <a:pt x="270633" y="6307513"/>
                  <a:pt x="278657" y="6285828"/>
                  <a:pt x="278227" y="6280046"/>
                </a:cubicBezTo>
                <a:cubicBezTo>
                  <a:pt x="276993" y="6275532"/>
                  <a:pt x="276658" y="6280700"/>
                  <a:pt x="281226" y="6272987"/>
                </a:cubicBezTo>
                <a:lnTo>
                  <a:pt x="288000" y="6252834"/>
                </a:ln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3EB98-0A55-072B-A5D1-7CBD6964C1D0}"/>
              </a:ext>
            </a:extLst>
          </p:cNvPr>
          <p:cNvSpPr>
            <a:spLocks/>
          </p:cNvSpPr>
          <p:nvPr/>
        </p:nvSpPr>
        <p:spPr>
          <a:xfrm>
            <a:off x="1561404" y="2224585"/>
            <a:ext cx="9046528" cy="1140376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en-I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Compile time and runtime are two distinct phases in the lifecycle of a program, referring to when specific processes occur during the development and execution of software.</a:t>
            </a:r>
          </a:p>
          <a:p>
            <a:pPr defTabSz="786384">
              <a:spcAft>
                <a:spcPts val="600"/>
              </a:spcAft>
            </a:pPr>
            <a:endParaRPr lang="en-IE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spcAft>
                <a:spcPts val="600"/>
              </a:spcAft>
              <a:buNone/>
            </a:pPr>
            <a:endParaRPr lang="en-I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64AF5-2122-0C15-E53D-963E1C003729}"/>
              </a:ext>
            </a:extLst>
          </p:cNvPr>
          <p:cNvSpPr txBox="1"/>
          <p:nvPr/>
        </p:nvSpPr>
        <p:spPr>
          <a:xfrm>
            <a:off x="457201" y="3493040"/>
            <a:ext cx="54520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3192" lvl="1" algn="ctr" defTabSz="786384">
              <a:spcAft>
                <a:spcPts val="600"/>
              </a:spcAft>
            </a:pPr>
            <a:r>
              <a:rPr lang="en-IE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Compile Time</a:t>
            </a:r>
            <a:endParaRPr lang="en-I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38937" lvl="1" indent="-245745"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Occurs before program execution.</a:t>
            </a:r>
          </a:p>
          <a:p>
            <a:pPr marL="638937" lvl="1" indent="-245745"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Involves checking and translating source code.</a:t>
            </a:r>
          </a:p>
          <a:p>
            <a:pPr marL="638937" lvl="1" indent="-245745"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Detects and reports compile-time errors.</a:t>
            </a:r>
          </a:p>
          <a:p>
            <a:pPr marL="638937" lvl="1" indent="-245745"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Responsibility lies with the developer.</a:t>
            </a: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3F533-CE52-4DF2-1AE4-AE118C018E67}"/>
              </a:ext>
            </a:extLst>
          </p:cNvPr>
          <p:cNvSpPr txBox="1"/>
          <p:nvPr/>
        </p:nvSpPr>
        <p:spPr>
          <a:xfrm>
            <a:off x="5737367" y="3349090"/>
            <a:ext cx="5893355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3192" lvl="1" algn="ctr" defTabSz="786384">
              <a:spcAft>
                <a:spcPts val="600"/>
              </a:spcAft>
            </a:pPr>
            <a:r>
              <a:rPr lang="en-IE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</a:t>
            </a:r>
          </a:p>
          <a:p>
            <a:pPr marL="393192" lvl="1" defTabSz="786384">
              <a:spcAft>
                <a:spcPts val="600"/>
              </a:spcAft>
            </a:pPr>
            <a:endParaRPr lang="en-I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38937" lvl="1" indent="-245745"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Occurs during program execution.</a:t>
            </a:r>
          </a:p>
          <a:p>
            <a:pPr marL="638937" lvl="1" indent="-245745"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Involves memory allocation, dynamic </a:t>
            </a:r>
            <a:r>
              <a:rPr lang="en-I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</a:t>
            </a:r>
            <a:r>
              <a:rPr lang="en-I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error handling.</a:t>
            </a:r>
          </a:p>
          <a:p>
            <a:pPr marL="638937" lvl="1" indent="-245745"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 errors may occur during execution.</a:t>
            </a:r>
          </a:p>
          <a:p>
            <a:pPr marL="638937" lvl="1" indent="-245745"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Developers handle runtime errors using appropriate mechanisms.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0043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01AAA-989B-0376-F072-9610C0485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IE" sz="5400"/>
              <a:t>Putting that all together</a:t>
            </a:r>
          </a:p>
        </p:txBody>
      </p:sp>
      <p:pic>
        <p:nvPicPr>
          <p:cNvPr id="26" name="Picture 25" descr="Computer script on a screen">
            <a:extLst>
              <a:ext uri="{FF2B5EF4-FFF2-40B4-BE49-F238E27FC236}">
                <a16:creationId xmlns:a16="http://schemas.microsoft.com/office/drawing/2014/main" id="{BB1DEF37-65E1-BAEC-5BC2-AD293310E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8" r="4722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D326C20-6087-6C45-43F5-6A4B762AF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E" sz="2200" dirty="0"/>
              <a:t>JavaScript is a dynamically typed programming language.</a:t>
            </a:r>
          </a:p>
          <a:p>
            <a:pPr marL="0" indent="0">
              <a:buNone/>
            </a:pPr>
            <a:endParaRPr lang="en-IE" sz="2200" dirty="0"/>
          </a:p>
          <a:p>
            <a:pPr marL="0" indent="0">
              <a:buNone/>
            </a:pPr>
            <a:r>
              <a:rPr lang="en-IE" sz="2200" dirty="0"/>
              <a:t>It is an interpreted language (not compiled) that is interpreted at runtime.  </a:t>
            </a:r>
            <a:br>
              <a:rPr lang="en-IE" sz="2200" dirty="0"/>
            </a:br>
            <a:br>
              <a:rPr lang="en-IE" sz="2200" dirty="0"/>
            </a:br>
            <a:r>
              <a:rPr lang="en-IE" sz="2200" dirty="0"/>
              <a:t>(Some versions use ”Just in Time” (JIT) compilation, but we won’t go there yet)</a:t>
            </a:r>
          </a:p>
          <a:p>
            <a:pPr marL="0" indent="0">
              <a:buNone/>
            </a:pPr>
            <a:endParaRPr lang="en-IE" sz="2200" dirty="0"/>
          </a:p>
          <a:p>
            <a:pPr marL="0" indent="0">
              <a:buNone/>
            </a:pPr>
            <a:r>
              <a:rPr lang="en-IE" sz="2200" dirty="0"/>
              <a:t>Java is a statically typed programming language that is compiled before execution.</a:t>
            </a:r>
          </a:p>
        </p:txBody>
      </p:sp>
    </p:spTree>
    <p:extLst>
      <p:ext uri="{BB962C8B-B14F-4D97-AF65-F5344CB8AC3E}">
        <p14:creationId xmlns:p14="http://schemas.microsoft.com/office/powerpoint/2010/main" val="267684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6DC2-170B-1967-2640-94954FC0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Learning JS: Variables - </a:t>
            </a:r>
            <a:r>
              <a:rPr lang="en-IE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2D90B-4DCB-3BF9-34F2-FEF5053F4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6219"/>
          </a:xfrm>
        </p:spPr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As with other programming languages, JavaScript has variables</a:t>
            </a:r>
          </a:p>
          <a:p>
            <a:r>
              <a:rPr lang="en-IE" dirty="0">
                <a:solidFill>
                  <a:schemeClr val="bg1"/>
                </a:solidFill>
              </a:rPr>
              <a:t>Variables are containers for all the values we use within our programmes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F7980-1E24-E939-3DF6-112F7F470FB5}"/>
              </a:ext>
            </a:extLst>
          </p:cNvPr>
          <p:cNvSpPr txBox="1"/>
          <p:nvPr/>
        </p:nvSpPr>
        <p:spPr>
          <a:xfrm>
            <a:off x="1192253" y="3927421"/>
            <a:ext cx="10086416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numberOfApples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IE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a variable to store the number of apples</a:t>
            </a:r>
            <a:endParaRPr lang="en-IE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E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numberOfBananas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IE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a variable to store the number of bananas</a:t>
            </a:r>
            <a:endParaRPr lang="en-IE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E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numberOfFruits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numberOfApples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numberOfBananas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IE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IE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 have </a:t>
            </a:r>
            <a:r>
              <a:rPr lang="en-IE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IE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numberOfFruits</a:t>
            </a:r>
            <a:r>
              <a:rPr lang="en-IE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IE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fruits in total.`</a:t>
            </a:r>
            <a:r>
              <a:rPr lang="en-IE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2949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6AA8-3FF5-9756-6023-15DAA1AA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Can I try this out?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EF207-0B4B-63CB-02F5-B978C6321AB9}"/>
              </a:ext>
            </a:extLst>
          </p:cNvPr>
          <p:cNvSpPr txBox="1"/>
          <p:nvPr/>
        </p:nvSpPr>
        <p:spPr>
          <a:xfrm>
            <a:off x="3931920" y="6311900"/>
            <a:ext cx="4023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hlinkClick r:id="rId2"/>
              </a:rPr>
              <a:t>https://developer.mozilla.org/en-US/play</a:t>
            </a:r>
            <a:r>
              <a:rPr lang="en-IE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E8C51E-5AD9-324E-D120-50E5EAC85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90688"/>
            <a:ext cx="7772400" cy="429761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0B4735-4419-BD9E-0EB3-962D09F4BF99}"/>
              </a:ext>
            </a:extLst>
          </p:cNvPr>
          <p:cNvCxnSpPr/>
          <p:nvPr/>
        </p:nvCxnSpPr>
        <p:spPr>
          <a:xfrm flipH="1">
            <a:off x="5288280" y="1143000"/>
            <a:ext cx="1737360" cy="12192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8C2A4F-F80C-E259-F5D3-820D9B5E2DC3}"/>
              </a:ext>
            </a:extLst>
          </p:cNvPr>
          <p:cNvSpPr txBox="1"/>
          <p:nvPr/>
        </p:nvSpPr>
        <p:spPr>
          <a:xfrm>
            <a:off x="6156960" y="780512"/>
            <a:ext cx="264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Run Code with this Button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63FF9C-FA2E-B455-F3C8-EB824A4F6BB7}"/>
              </a:ext>
            </a:extLst>
          </p:cNvPr>
          <p:cNvCxnSpPr>
            <a:cxnSpLocks/>
          </p:cNvCxnSpPr>
          <p:nvPr/>
        </p:nvCxnSpPr>
        <p:spPr>
          <a:xfrm flipH="1" flipV="1">
            <a:off x="4175760" y="4145280"/>
            <a:ext cx="1600200" cy="9144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EFC81A-4B89-F13E-21E1-748115B51F29}"/>
              </a:ext>
            </a:extLst>
          </p:cNvPr>
          <p:cNvSpPr txBox="1"/>
          <p:nvPr/>
        </p:nvSpPr>
        <p:spPr>
          <a:xfrm>
            <a:off x="4941757" y="5154661"/>
            <a:ext cx="166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Type Code Here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973A88-26A4-4C29-EC80-A31EDDB63DE0}"/>
              </a:ext>
            </a:extLst>
          </p:cNvPr>
          <p:cNvCxnSpPr>
            <a:cxnSpLocks/>
          </p:cNvCxnSpPr>
          <p:nvPr/>
        </p:nvCxnSpPr>
        <p:spPr>
          <a:xfrm flipH="1">
            <a:off x="7955280" y="3839497"/>
            <a:ext cx="2392680" cy="7629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4C15F8-0DE6-13E0-5E20-0CA1ABAC7E09}"/>
              </a:ext>
            </a:extLst>
          </p:cNvPr>
          <p:cNvSpPr txBox="1"/>
          <p:nvPr/>
        </p:nvSpPr>
        <p:spPr>
          <a:xfrm>
            <a:off x="10105916" y="3244334"/>
            <a:ext cx="208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Review Output Here</a:t>
            </a:r>
          </a:p>
        </p:txBody>
      </p:sp>
    </p:spTree>
    <p:extLst>
      <p:ext uri="{BB962C8B-B14F-4D97-AF65-F5344CB8AC3E}">
        <p14:creationId xmlns:p14="http://schemas.microsoft.com/office/powerpoint/2010/main" val="267867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4472</TotalTime>
  <Words>1932</Words>
  <Application>Microsoft Macintosh PowerPoint</Application>
  <PresentationFormat>Widescreen</PresentationFormat>
  <Paragraphs>217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</vt:lpstr>
      <vt:lpstr>Calibri</vt:lpstr>
      <vt:lpstr>Calibri Light</vt:lpstr>
      <vt:lpstr>Inter</vt:lpstr>
      <vt:lpstr>Menlo</vt:lpstr>
      <vt:lpstr>Office Theme</vt:lpstr>
      <vt:lpstr>JavaScript</vt:lpstr>
      <vt:lpstr>What will we cover:</vt:lpstr>
      <vt:lpstr>What is JavaScript?</vt:lpstr>
      <vt:lpstr>Dynamically Typed?</vt:lpstr>
      <vt:lpstr>PowerPoint Presentation</vt:lpstr>
      <vt:lpstr>Compile time? Runtime?</vt:lpstr>
      <vt:lpstr>Putting that all together</vt:lpstr>
      <vt:lpstr>Learning JS: Variables - const</vt:lpstr>
      <vt:lpstr>Can I try this out?</vt:lpstr>
      <vt:lpstr>Deep Dive:</vt:lpstr>
      <vt:lpstr>What is a constant?</vt:lpstr>
      <vt:lpstr>PowerPoint Presentation</vt:lpstr>
      <vt:lpstr>Learning JS: Variables - let</vt:lpstr>
      <vt:lpstr>Deep Dive:</vt:lpstr>
      <vt:lpstr>When to use const or let???</vt:lpstr>
      <vt:lpstr>When to use const or let???</vt:lpstr>
      <vt:lpstr>Learning JS: Variables</vt:lpstr>
      <vt:lpstr>Learning JS: Variables</vt:lpstr>
      <vt:lpstr>Learning JS: Variables</vt:lpstr>
      <vt:lpstr>Learning JS: Variables – What is var ?</vt:lpstr>
      <vt:lpstr>Learning JS: Variables – Naming Variables</vt:lpstr>
      <vt:lpstr>Learning JS: Variables – Types - Number</vt:lpstr>
      <vt:lpstr>Learning JS: Variables – Types - String</vt:lpstr>
      <vt:lpstr>Learning JS: Variables – Types - Boolean</vt:lpstr>
      <vt:lpstr>Learning JS: Variables – Types - Object</vt:lpstr>
      <vt:lpstr>Learning JS: Variables – Types - Array</vt:lpstr>
      <vt:lpstr>Learning JS: Variables – Types</vt:lpstr>
      <vt:lpstr>Recap: What did we cover?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Rellis</dc:creator>
  <cp:lastModifiedBy>John Rellis</cp:lastModifiedBy>
  <cp:revision>65</cp:revision>
  <dcterms:created xsi:type="dcterms:W3CDTF">2024-02-26T16:34:59Z</dcterms:created>
  <dcterms:modified xsi:type="dcterms:W3CDTF">2024-03-01T15:14:13Z</dcterms:modified>
</cp:coreProperties>
</file>