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3" r:id="rId4"/>
    <p:sldId id="29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95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2" r:id="rId29"/>
    <p:sldId id="263" r:id="rId30"/>
    <p:sldId id="264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/>
    <p:restoredTop sz="94719"/>
  </p:normalViewPr>
  <p:slideViewPr>
    <p:cSldViewPr snapToGrid="0">
      <p:cViewPr varScale="1">
        <p:scale>
          <a:sx n="146" d="100"/>
          <a:sy n="146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AC0F-E2CA-70F6-4076-7D16766CC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BE01-092A-B04F-C7A5-D9C67E41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B0A7E-1E79-FAE5-5D2C-93284669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9E4D-1BD1-B8D9-022E-57B73179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B300-7C3C-98B0-51EE-5573F181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3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90C-571D-FF34-65DE-D0F87F0B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2B0C7-F262-01AD-EB89-05553AE3C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F185-7D41-0F3C-8393-981C206D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CCDE-BEE8-39C4-509E-BEAD9B3F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B8C4-390E-BB20-94A7-6B7F4B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215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FA7FF-7C31-2A08-50CC-14FE42A68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EFDFB-52BE-B44B-0461-87296BE4F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887D-EFD3-D491-E24E-6507B1BD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1535-409A-D8DE-38BA-15DD3733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62CB-7A62-8D93-88DF-09C0E95E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46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04800" y="6527778"/>
            <a:ext cx="204890" cy="20793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377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1AA7-D64F-2ECB-035D-3ED49946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62AD-9F96-1989-4EA0-624BFA39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1FEF-8F73-7326-E4D8-1EF2FBFD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2178-8E70-52CC-3842-6E71EEA8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341F-0A19-A01E-B770-BE728044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57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B929-A2A7-48ED-252B-9F1F9825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AFBF-5420-416E-42D0-C2104983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ED4-B873-1D32-003F-F97F4821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205DB-3718-C6E0-C596-A186BE33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5637-B27F-F182-EF24-6B8ED93D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818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8732-388C-B277-5632-76EFD7D4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7A96-34E6-FCE2-BB3D-AEDC51FC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1E0B3-E52C-2126-3815-41EA0930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C7AB2-50CD-F77E-4858-6ED06567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928BC-F55B-D033-A6B9-87BC6EAA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17268-3836-CC31-FFDF-F968713E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2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EE93-AE4A-A129-359D-F0D18723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6CFB-BBE0-28CC-0274-E495D8B4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FAA2A-11E2-3D83-94D1-E5268F269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7A9ED-79EE-C2D4-37AF-1EBBDE2C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46FC4-DA58-5714-6DDA-B7A325F48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4D8DA-400D-08A7-5FFC-D436FFAA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F8176-76F8-ECBF-B84C-5DEDC778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65322-A07F-D8B5-142E-3D1FCF30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255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D21-7FFA-625D-A037-F7E28621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0C42D-E478-E258-1A62-DB779BFD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88975-B0FE-2BC7-2BE5-A10F3B3D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42DE1-CCA4-FB0D-EF21-DB89E42D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287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227BF-9067-CD76-1F08-351B01FE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33C5-ED86-A895-E342-FF3A3F60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DB22E-3535-D2DF-4680-234ED68C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285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5FC6-C165-6885-D9D8-C07F371E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608A-F831-CE07-9263-8EB5B9463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C6504-E759-82A4-8595-CB65F9FC4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F3835-7C9A-8E9A-649A-801F067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5D135-08F3-934F-BCCA-DAD97E07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AF8FC-58CE-10D2-0648-6333E5AE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935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FA14-87D0-A3C7-93B1-BDEBE6DB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BA66A-1D09-C7D7-A85B-161BCF6F9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1CBAA-416D-278E-E211-2385FDCF5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A231C-0274-3A05-3AA7-5E56AB54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681C-1B40-1E42-304B-B84081F9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620E1-106A-8E41-31B2-C88E6CB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206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4F315-103A-BA03-7FF1-EE6C8B26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AFAD9-2530-A42A-EB32-BE29DB1F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3DDE-9952-B419-C737-DAB2520A7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1EF93-D270-A14C-93EF-BABA055B06A7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A6EA-0B18-A558-31E5-646ADBCE1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6139-12D4-5F18-9C97-495332412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164C7-3783-3F48-B0B6-A2E8E433A1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62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Web/JavaScript/Reference/Template_literal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2741C-7166-5435-F62E-F53433BC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E" sz="4800" dirty="0"/>
              <a:t>JavaScript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129E0-D73F-FA7C-6F48-F84F73ED3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IE" sz="2000" dirty="0"/>
              <a:t>String</a:t>
            </a:r>
            <a:r>
              <a:rPr lang="en-IE" sz="2000"/>
              <a:t>, Coercion, </a:t>
            </a:r>
            <a:r>
              <a:rPr lang="en-IE" sz="2000" dirty="0"/>
              <a:t>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116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nverting to a number using Num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Converting to a number using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Number</a:t>
            </a:r>
          </a:p>
        </p:txBody>
      </p:sp>
      <p:sp>
        <p:nvSpPr>
          <p:cNvPr id="198" name="This doesn't parse, it simply tries to convert the entire string directly to a number"/>
          <p:cNvSpPr txBox="1">
            <a:spLocks noGrp="1"/>
          </p:cNvSpPr>
          <p:nvPr>
            <p:ph type="body" sz="quarter" idx="1"/>
          </p:nvPr>
        </p:nvSpPr>
        <p:spPr>
          <a:xfrm>
            <a:off x="1845469" y="1777098"/>
            <a:ext cx="8251625" cy="1773207"/>
          </a:xfrm>
          <a:prstGeom prst="rect">
            <a:avLst/>
          </a:prstGeom>
        </p:spPr>
        <p:txBody>
          <a:bodyPr/>
          <a:lstStyle/>
          <a:p>
            <a:r>
              <a:t>This doesn't parse, it simply tries to convert the entire string directly to a number</a:t>
            </a:r>
          </a:p>
        </p:txBody>
      </p:sp>
      <p:sp>
        <p:nvSpPr>
          <p:cNvPr id="199" name="Number(&quot;2&quot;); // 2 Number(&quot;3.14&quot;); // 3.14 Number(&quot;2.3alkweflakwe&quot;); // NaN  Number(&quot;w2.3alkweflakwe&quot;); // NaN"/>
          <p:cNvSpPr txBox="1"/>
          <p:nvPr/>
        </p:nvSpPr>
        <p:spPr>
          <a:xfrm>
            <a:off x="3113484" y="3532215"/>
            <a:ext cx="3873626" cy="12416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>
                <a:solidFill>
                  <a:srgbClr val="000000"/>
                </a:solidFill>
              </a:rPr>
              <a:t>Number(</a:t>
            </a:r>
            <a:r>
              <a:rPr sz="1900"/>
              <a:t>"2"</a:t>
            </a:r>
            <a:r>
              <a:rPr sz="1900">
                <a:solidFill>
                  <a:srgbClr val="000000"/>
                </a:solidFill>
              </a:rPr>
              <a:t>); </a:t>
            </a:r>
            <a:r>
              <a:rPr sz="1900" i="1">
                <a:solidFill>
                  <a:srgbClr val="808080"/>
                </a:solidFill>
              </a:rPr>
              <a:t>// 2</a:t>
            </a:r>
            <a:br>
              <a:rPr sz="1900" i="1">
                <a:solidFill>
                  <a:srgbClr val="808080"/>
                </a:solidFill>
              </a:rPr>
            </a:br>
            <a:r>
              <a:rPr sz="1900">
                <a:solidFill>
                  <a:srgbClr val="000000"/>
                </a:solidFill>
              </a:rPr>
              <a:t>Number(</a:t>
            </a:r>
            <a:r>
              <a:rPr sz="1900"/>
              <a:t>"3.14"</a:t>
            </a:r>
            <a:r>
              <a:rPr sz="1900">
                <a:solidFill>
                  <a:srgbClr val="000000"/>
                </a:solidFill>
              </a:rPr>
              <a:t>); </a:t>
            </a:r>
            <a:r>
              <a:rPr sz="1900" i="1">
                <a:solidFill>
                  <a:srgbClr val="808080"/>
                </a:solidFill>
              </a:rPr>
              <a:t>// 3.14</a:t>
            </a:r>
            <a:br>
              <a:rPr sz="1900" i="1">
                <a:solidFill>
                  <a:srgbClr val="808080"/>
                </a:solidFill>
              </a:rPr>
            </a:br>
            <a:r>
              <a:rPr sz="1900">
                <a:solidFill>
                  <a:srgbClr val="000000"/>
                </a:solidFill>
              </a:rPr>
              <a:t>Number(</a:t>
            </a:r>
            <a:r>
              <a:rPr sz="1900"/>
              <a:t>"2.3alkweflakwe"</a:t>
            </a:r>
            <a:r>
              <a:rPr sz="1900">
                <a:solidFill>
                  <a:srgbClr val="000000"/>
                </a:solidFill>
              </a:rPr>
              <a:t>); </a:t>
            </a:r>
            <a:r>
              <a:rPr sz="1900" i="1">
                <a:solidFill>
                  <a:srgbClr val="808080"/>
                </a:solidFill>
              </a:rPr>
              <a:t>// NaN </a:t>
            </a:r>
            <a:br>
              <a:rPr sz="1900" i="1">
                <a:solidFill>
                  <a:srgbClr val="808080"/>
                </a:solidFill>
              </a:rPr>
            </a:br>
            <a:r>
              <a:rPr sz="1900">
                <a:solidFill>
                  <a:srgbClr val="000000"/>
                </a:solidFill>
              </a:rPr>
              <a:t>Number(</a:t>
            </a:r>
            <a:r>
              <a:rPr sz="1900"/>
              <a:t>"w2.3alkweflakwe"</a:t>
            </a:r>
            <a:r>
              <a:rPr sz="1900">
                <a:solidFill>
                  <a:srgbClr val="000000"/>
                </a:solidFill>
              </a:rPr>
              <a:t>); </a:t>
            </a:r>
            <a:r>
              <a:rPr sz="1900" i="1">
                <a:solidFill>
                  <a:srgbClr val="808080"/>
                </a:solidFill>
              </a:rPr>
              <a:t>// NaN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nverting to a number using +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Converting to a number using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203" name="This doesn't parse, it simply tries to convert the entire string directly to a number."/>
          <p:cNvSpPr txBox="1">
            <a:spLocks noGrp="1"/>
          </p:cNvSpPr>
          <p:nvPr>
            <p:ph type="body" sz="quarter" idx="1"/>
          </p:nvPr>
        </p:nvSpPr>
        <p:spPr>
          <a:xfrm>
            <a:off x="1845469" y="1777098"/>
            <a:ext cx="8251625" cy="1773207"/>
          </a:xfrm>
          <a:prstGeom prst="rect">
            <a:avLst/>
          </a:prstGeom>
        </p:spPr>
        <p:txBody>
          <a:bodyPr/>
          <a:lstStyle/>
          <a:p>
            <a:r>
              <a:t>This doesn't parse, it simply tries to convert the entire string directly to a number.</a:t>
            </a:r>
          </a:p>
        </p:txBody>
      </p:sp>
      <p:sp>
        <p:nvSpPr>
          <p:cNvPr id="204" name="+&quot;2&quot;; // 2 +&quot;3.14&quot;; // 3.14 +&quot;2.3alkweflakwe&quot;; // NaN +&quot;w2.3alkweflakwe&quot;; // NaN"/>
          <p:cNvSpPr txBox="1"/>
          <p:nvPr/>
        </p:nvSpPr>
        <p:spPr>
          <a:xfrm>
            <a:off x="4094442" y="3290360"/>
            <a:ext cx="3012812" cy="12416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>
                <a:solidFill>
                  <a:srgbClr val="000000"/>
                </a:solidFill>
              </a:rPr>
              <a:t>+</a:t>
            </a:r>
            <a:r>
              <a:rPr sz="1900"/>
              <a:t>"2"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2</a:t>
            </a:r>
            <a:br>
              <a:rPr sz="1900" i="1">
                <a:solidFill>
                  <a:srgbClr val="808080"/>
                </a:solidFill>
              </a:rPr>
            </a:br>
            <a:r>
              <a:rPr sz="1900">
                <a:solidFill>
                  <a:srgbClr val="000000"/>
                </a:solidFill>
              </a:rPr>
              <a:t>+</a:t>
            </a:r>
            <a:r>
              <a:rPr sz="1900"/>
              <a:t>"3.14"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3.14</a:t>
            </a:r>
            <a:br>
              <a:rPr sz="1900" i="1">
                <a:solidFill>
                  <a:srgbClr val="808080"/>
                </a:solidFill>
              </a:rPr>
            </a:br>
            <a:r>
              <a:rPr sz="1900">
                <a:solidFill>
                  <a:srgbClr val="000000"/>
                </a:solidFill>
              </a:rPr>
              <a:t>+</a:t>
            </a:r>
            <a:r>
              <a:rPr sz="1900"/>
              <a:t>"2.3alkweflakwe"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NaN</a:t>
            </a:r>
            <a:br>
              <a:rPr sz="1900" i="1">
                <a:solidFill>
                  <a:srgbClr val="808080"/>
                </a:solidFill>
              </a:rPr>
            </a:br>
            <a:r>
              <a:rPr sz="1900">
                <a:solidFill>
                  <a:srgbClr val="000000"/>
                </a:solidFill>
              </a:rPr>
              <a:t>+</a:t>
            </a:r>
            <a:r>
              <a:rPr sz="1900"/>
              <a:t>"w2.3alkweflakwe"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NaN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Boolean Logi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Boolean Logic</a:t>
            </a:r>
          </a:p>
        </p:txBody>
      </p:sp>
      <p:sp>
        <p:nvSpPr>
          <p:cNvPr id="208" name="Write conditional logic using boolean operators…"/>
          <p:cNvSpPr txBox="1">
            <a:spLocks noGrp="1"/>
          </p:cNvSpPr>
          <p:nvPr>
            <p:ph type="body" idx="1"/>
          </p:nvPr>
        </p:nvSpPr>
        <p:spPr>
          <a:xfrm>
            <a:off x="1925836" y="1562695"/>
            <a:ext cx="8272903" cy="4688087"/>
          </a:xfrm>
          <a:prstGeom prst="rect">
            <a:avLst/>
          </a:prstGeom>
        </p:spPr>
        <p:txBody>
          <a:bodyPr/>
          <a:lstStyle/>
          <a:p>
            <a:r>
              <a:t>Write conditional logic using boolean operators</a:t>
            </a:r>
          </a:p>
          <a:p>
            <a:r>
              <a:t>List all of the falsey values in JavaScript</a:t>
            </a:r>
          </a:p>
          <a:p>
            <a:r>
              <a:t>Use if/else and switch statements to include conditional logic in your JavaScript code</a:t>
            </a:r>
          </a:p>
          <a:p>
            <a:r>
              <a:t>Explain the difference between == and === in JavaScript</a:t>
            </a:r>
          </a:p>
          <a:p>
            <a:r>
              <a:t>Convert between data types explicitly in JavaScript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nditional Logi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Logic</a:t>
            </a:r>
          </a:p>
        </p:txBody>
      </p:sp>
      <p:sp>
        <p:nvSpPr>
          <p:cNvPr id="212" name="An essential part of writing programs is being able to execute code that depends on certain conditions.  For examp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76225" indent="-276225" defTabSz="357366">
              <a:spcBef>
                <a:spcPts val="2550"/>
              </a:spcBef>
              <a:defRPr sz="4350"/>
            </a:pPr>
            <a:r>
              <a:t>An essential part of writing programs is being able to execute code that depends on certain conditions.  For example:</a:t>
            </a:r>
          </a:p>
          <a:p>
            <a:pPr marL="475107" lvl="1" indent="-276225" defTabSz="357366">
              <a:spcBef>
                <a:spcPts val="2550"/>
              </a:spcBef>
              <a:defRPr sz="4350"/>
            </a:pPr>
            <a:r>
              <a:t>You want the navigation bar on your website to look different based on whether or not someone is logged in</a:t>
            </a:r>
          </a:p>
          <a:p>
            <a:pPr marL="475107" lvl="1" indent="-276225" defTabSz="357366">
              <a:spcBef>
                <a:spcPts val="2550"/>
              </a:spcBef>
              <a:defRPr sz="4350"/>
            </a:pPr>
            <a:r>
              <a:t>If someone enters their password incorrectly, you want to let them know; otherwise, you want to log them in</a:t>
            </a:r>
          </a:p>
          <a:p>
            <a:pPr marL="475107" lvl="1" indent="-276225" defTabSz="357366">
              <a:spcBef>
                <a:spcPts val="2550"/>
              </a:spcBef>
              <a:defRPr sz="4350"/>
            </a:pPr>
            <a:r>
              <a:t>You're building a tic-tac-toe game, and want to know whether it's X's turn or O's turn</a:t>
            </a:r>
          </a:p>
          <a:p>
            <a:pPr marL="475107" lvl="1" indent="-276225" defTabSz="357366">
              <a:spcBef>
                <a:spcPts val="2550"/>
              </a:spcBef>
              <a:defRPr sz="4350"/>
            </a:pPr>
            <a:r>
              <a:t>You're building a social network and want to keep person A from seeing person B's profile unless the two of them are friends</a:t>
            </a:r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Notice that we used a === instead of =.…"/>
          <p:cNvSpPr txBox="1">
            <a:spLocks noGrp="1"/>
          </p:cNvSpPr>
          <p:nvPr>
            <p:ph type="body" sz="half" idx="1"/>
          </p:nvPr>
        </p:nvSpPr>
        <p:spPr>
          <a:xfrm>
            <a:off x="1890117" y="3670102"/>
            <a:ext cx="7946202" cy="2785784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82575" indent="-282575" defTabSz="365581">
              <a:spcBef>
                <a:spcPts val="2600"/>
              </a:spcBef>
              <a:defRPr sz="4450"/>
            </a:pPr>
            <a:r>
              <a:t>Notice that we used a === instead of =. </a:t>
            </a:r>
          </a:p>
          <a:p>
            <a:pPr marL="282575" indent="-282575" defTabSz="365581">
              <a:spcBef>
                <a:spcPts val="2600"/>
              </a:spcBef>
              <a:defRPr sz="4450"/>
            </a:pPr>
            <a:r>
              <a:t>Anytime that we use more than one equals operator (we can either use == or ===) we are doing a comparison (comparing values). </a:t>
            </a:r>
          </a:p>
          <a:p>
            <a:pPr marL="282575" indent="-282575" defTabSz="365581">
              <a:spcBef>
                <a:spcPts val="2600"/>
              </a:spcBef>
              <a:defRPr sz="4450"/>
            </a:pPr>
            <a:r>
              <a:t>When we use a single equals operator =, we are doing an assignment (setting a variable equal to some value).</a:t>
            </a:r>
          </a:p>
        </p:txBody>
      </p:sp>
      <p:sp>
        <p:nvSpPr>
          <p:cNvPr id="216" name="var instructor = 'Brenda';  // we begin with an &quot;if&quot; statement…"/>
          <p:cNvSpPr txBox="1"/>
          <p:nvPr/>
        </p:nvSpPr>
        <p:spPr>
          <a:xfrm>
            <a:off x="1975542" y="381693"/>
            <a:ext cx="3501088" cy="29960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IE" sz="1900" b="1" dirty="0" err="1">
                <a:solidFill>
                  <a:srgbClr val="011480"/>
                </a:solidFill>
              </a:rPr>
              <a:t>const</a:t>
            </a:r>
            <a:r>
              <a:rPr lang="en-IE"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66187A"/>
                </a:solidFill>
              </a:rPr>
              <a:t>instructor </a:t>
            </a:r>
            <a:r>
              <a:rPr sz="1900" dirty="0">
                <a:solidFill>
                  <a:srgbClr val="000000"/>
                </a:solidFill>
              </a:rPr>
              <a:t>= </a:t>
            </a:r>
            <a:r>
              <a:rPr sz="1900" b="1" dirty="0">
                <a:solidFill>
                  <a:srgbClr val="018001"/>
                </a:solidFill>
              </a:rPr>
              <a:t>'Brenda'</a:t>
            </a:r>
            <a:r>
              <a:rPr sz="1900" dirty="0">
                <a:solidFill>
                  <a:srgbClr val="000000"/>
                </a:solidFill>
              </a:rPr>
              <a:t>;</a:t>
            </a:r>
            <a:br>
              <a:rPr sz="1900" dirty="0">
                <a:solidFill>
                  <a:srgbClr val="000000"/>
                </a:solidFill>
              </a:rPr>
            </a:br>
            <a:br>
              <a:rPr sz="1900" dirty="0">
                <a:solidFill>
                  <a:srgbClr val="000000"/>
                </a:solidFill>
              </a:rPr>
            </a:br>
            <a:r>
              <a:rPr sz="1900" dirty="0"/>
              <a:t>// we begin with an "if" statement </a:t>
            </a:r>
          </a:p>
          <a:p>
            <a:pPr defTabSz="321469">
              <a:defRPr sz="38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 dirty="0"/>
              <a:t>// followed by a condition in () </a:t>
            </a:r>
          </a:p>
          <a:p>
            <a:pPr defTabSz="321469">
              <a:defRPr sz="38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 dirty="0"/>
              <a:t>// and a block of code inside of {}</a:t>
            </a:r>
            <a:br>
              <a:rPr sz="1900" dirty="0"/>
            </a:br>
            <a:r>
              <a:rPr sz="1900" b="1" dirty="0">
                <a:solidFill>
                  <a:srgbClr val="011480"/>
                </a:solidFill>
              </a:rPr>
              <a:t>if </a:t>
            </a:r>
            <a:r>
              <a:rPr sz="1900" dirty="0">
                <a:solidFill>
                  <a:srgbClr val="000000"/>
                </a:solidFill>
              </a:rPr>
              <a:t>(</a:t>
            </a:r>
            <a:r>
              <a:rPr sz="1900" b="1" dirty="0">
                <a:solidFill>
                  <a:srgbClr val="66187A"/>
                </a:solidFill>
              </a:rPr>
              <a:t>instructor </a:t>
            </a:r>
            <a:r>
              <a:rPr sz="1900" dirty="0">
                <a:solidFill>
                  <a:srgbClr val="000000"/>
                </a:solidFill>
              </a:rPr>
              <a:t>=== </a:t>
            </a:r>
            <a:r>
              <a:rPr sz="1900" b="1" dirty="0">
                <a:solidFill>
                  <a:srgbClr val="018001"/>
                </a:solidFill>
              </a:rPr>
              <a:t>'Brenda'</a:t>
            </a:r>
            <a:r>
              <a:rPr sz="1900" dirty="0">
                <a:solidFill>
                  <a:srgbClr val="000000"/>
                </a:solidFill>
              </a:rPr>
              <a:t>) {</a:t>
            </a:r>
            <a:br>
              <a:rPr sz="1900" dirty="0">
                <a:solidFill>
                  <a:srgbClr val="000000"/>
                </a:solidFill>
              </a:rPr>
            </a:br>
            <a:r>
              <a:rPr sz="1900" dirty="0">
                <a:solidFill>
                  <a:srgbClr val="000000"/>
                </a:solidFill>
              </a:rPr>
              <a:t>  </a:t>
            </a:r>
            <a:r>
              <a:rPr sz="1900" b="1" dirty="0" err="1">
                <a:solidFill>
                  <a:srgbClr val="66187A"/>
                </a:solidFill>
              </a:rPr>
              <a:t>console</a:t>
            </a:r>
            <a:r>
              <a:rPr sz="1900" dirty="0" err="1">
                <a:solidFill>
                  <a:srgbClr val="000000"/>
                </a:solidFill>
              </a:rPr>
              <a:t>.</a:t>
            </a:r>
            <a:r>
              <a:rPr sz="1900" dirty="0" err="1">
                <a:solidFill>
                  <a:srgbClr val="7A7A43"/>
                </a:solidFill>
              </a:rPr>
              <a:t>log</a:t>
            </a:r>
            <a:r>
              <a:rPr sz="1900" dirty="0">
                <a:solidFill>
                  <a:srgbClr val="000000"/>
                </a:solidFill>
              </a:rPr>
              <a:t>(</a:t>
            </a:r>
            <a:r>
              <a:rPr sz="1900" b="1" dirty="0">
                <a:solidFill>
                  <a:srgbClr val="018001"/>
                </a:solidFill>
              </a:rPr>
              <a:t>'Yes!'</a:t>
            </a:r>
            <a:r>
              <a:rPr sz="1900" dirty="0">
                <a:solidFill>
                  <a:srgbClr val="000000"/>
                </a:solidFill>
              </a:rPr>
              <a:t>);</a:t>
            </a:r>
            <a:br>
              <a:rPr sz="1900" dirty="0">
                <a:solidFill>
                  <a:srgbClr val="000000"/>
                </a:solidFill>
              </a:rPr>
            </a:br>
            <a:r>
              <a:rPr sz="1900" dirty="0">
                <a:solidFill>
                  <a:srgbClr val="000000"/>
                </a:solidFill>
              </a:rPr>
              <a:t>} </a:t>
            </a:r>
            <a:r>
              <a:rPr sz="1900" b="1" dirty="0">
                <a:solidFill>
                  <a:srgbClr val="011480"/>
                </a:solidFill>
              </a:rPr>
              <a:t>else </a:t>
            </a:r>
            <a:r>
              <a:rPr sz="1900" dirty="0">
                <a:solidFill>
                  <a:srgbClr val="000000"/>
                </a:solidFill>
              </a:rPr>
              <a:t>{</a:t>
            </a:r>
            <a:br>
              <a:rPr sz="1900" dirty="0">
                <a:solidFill>
                  <a:srgbClr val="000000"/>
                </a:solidFill>
              </a:rPr>
            </a:br>
            <a:r>
              <a:rPr sz="1900" dirty="0">
                <a:solidFill>
                  <a:srgbClr val="000000"/>
                </a:solidFill>
              </a:rPr>
              <a:t>  </a:t>
            </a:r>
            <a:r>
              <a:rPr sz="1900" b="1" dirty="0" err="1">
                <a:solidFill>
                  <a:srgbClr val="66187A"/>
                </a:solidFill>
              </a:rPr>
              <a:t>console</a:t>
            </a:r>
            <a:r>
              <a:rPr sz="1900" dirty="0" err="1">
                <a:solidFill>
                  <a:srgbClr val="000000"/>
                </a:solidFill>
              </a:rPr>
              <a:t>.</a:t>
            </a:r>
            <a:r>
              <a:rPr sz="1900" dirty="0" err="1">
                <a:solidFill>
                  <a:srgbClr val="7A7A43"/>
                </a:solidFill>
              </a:rPr>
              <a:t>log</a:t>
            </a:r>
            <a:r>
              <a:rPr sz="1900" dirty="0">
                <a:solidFill>
                  <a:srgbClr val="000000"/>
                </a:solidFill>
              </a:rPr>
              <a:t>(</a:t>
            </a:r>
            <a:r>
              <a:rPr sz="1900" b="1" dirty="0">
                <a:solidFill>
                  <a:srgbClr val="018001"/>
                </a:solidFill>
              </a:rPr>
              <a:t>'No'</a:t>
            </a:r>
            <a:r>
              <a:rPr sz="1900" dirty="0">
                <a:solidFill>
                  <a:srgbClr val="000000"/>
                </a:solidFill>
              </a:rPr>
              <a:t>);</a:t>
            </a:r>
            <a:br>
              <a:rPr sz="1900" dirty="0">
                <a:solidFill>
                  <a:srgbClr val="000000"/>
                </a:solidFill>
              </a:rPr>
            </a:br>
            <a:r>
              <a:rPr sz="19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17" name="Always true"/>
          <p:cNvSpPr txBox="1"/>
          <p:nvPr/>
        </p:nvSpPr>
        <p:spPr>
          <a:xfrm>
            <a:off x="8349813" y="1711874"/>
            <a:ext cx="647614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Always true</a:t>
            </a:r>
          </a:p>
        </p:txBody>
      </p:sp>
      <p:sp>
        <p:nvSpPr>
          <p:cNvPr id="218" name="Arrow"/>
          <p:cNvSpPr/>
          <p:nvPr/>
        </p:nvSpPr>
        <p:spPr>
          <a:xfrm>
            <a:off x="6942890" y="1433215"/>
            <a:ext cx="1251587" cy="892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63" y="14256"/>
                </a:moveTo>
                <a:lnTo>
                  <a:pt x="9863" y="21600"/>
                </a:lnTo>
                <a:lnTo>
                  <a:pt x="0" y="10800"/>
                </a:lnTo>
                <a:lnTo>
                  <a:pt x="9863" y="0"/>
                </a:lnTo>
                <a:lnTo>
                  <a:pt x="9863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00"/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In this version, the boolean expression will be true/false depending on the value entered in ‘prompt’"/>
          <p:cNvSpPr txBox="1">
            <a:spLocks noGrp="1"/>
          </p:cNvSpPr>
          <p:nvPr>
            <p:ph type="body" sz="quarter" idx="1"/>
          </p:nvPr>
        </p:nvSpPr>
        <p:spPr>
          <a:xfrm>
            <a:off x="1925836" y="4309376"/>
            <a:ext cx="8340329" cy="1941406"/>
          </a:xfrm>
          <a:prstGeom prst="rect">
            <a:avLst/>
          </a:prstGeom>
        </p:spPr>
        <p:txBody>
          <a:bodyPr/>
          <a:lstStyle/>
          <a:p>
            <a:r>
              <a:t>In this version, the boolean expression will be true/false depending on the value entered in ‘prompt’</a:t>
            </a:r>
          </a:p>
        </p:txBody>
      </p:sp>
      <p:sp>
        <p:nvSpPr>
          <p:cNvPr id="223" name="var favoriteFood = prompt('What\'s your favorite food?');  if (favoriteFood === 'pizza') {   console.log('Woah! My favorite food is pizza too!'); } else {   console.log('That\'s cool. My favorite food is pizza.'); }"/>
          <p:cNvSpPr txBox="1"/>
          <p:nvPr/>
        </p:nvSpPr>
        <p:spPr>
          <a:xfrm>
            <a:off x="1766305" y="1702482"/>
            <a:ext cx="6138733" cy="2118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IE" sz="1900" dirty="0" err="1">
                <a:solidFill>
                  <a:srgbClr val="011480"/>
                </a:solidFill>
              </a:rPr>
              <a:t>const</a:t>
            </a:r>
            <a:r>
              <a:rPr lang="en-IE" sz="1900" dirty="0">
                <a:solidFill>
                  <a:srgbClr val="011480"/>
                </a:solidFill>
              </a:rPr>
              <a:t> </a:t>
            </a:r>
            <a:r>
              <a:rPr sz="1900" dirty="0">
                <a:solidFill>
                  <a:srgbClr val="011480"/>
                </a:solidFill>
              </a:rPr>
              <a:t> </a:t>
            </a:r>
            <a:r>
              <a:rPr sz="1900" i="1" dirty="0" err="1">
                <a:solidFill>
                  <a:srgbClr val="66187A"/>
                </a:solidFill>
              </a:rPr>
              <a:t>favoriteFood</a:t>
            </a:r>
            <a:r>
              <a:rPr sz="1900" i="1" dirty="0">
                <a:solidFill>
                  <a:srgbClr val="66187A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= </a:t>
            </a:r>
            <a:r>
              <a:rPr sz="1900" dirty="0">
                <a:solidFill>
                  <a:srgbClr val="7A7A43"/>
                </a:solidFill>
              </a:rPr>
              <a:t>prompt</a:t>
            </a:r>
            <a:r>
              <a:rPr sz="1900" dirty="0">
                <a:solidFill>
                  <a:srgbClr val="000000"/>
                </a:solidFill>
              </a:rPr>
              <a:t>(</a:t>
            </a:r>
            <a:r>
              <a:rPr sz="1900" dirty="0"/>
              <a:t>'What</a:t>
            </a:r>
            <a:r>
              <a:rPr sz="1900" dirty="0">
                <a:solidFill>
                  <a:srgbClr val="011480"/>
                </a:solidFill>
              </a:rPr>
              <a:t>\'</a:t>
            </a:r>
            <a:r>
              <a:rPr sz="1900" dirty="0"/>
              <a:t>s your favorite food?'</a:t>
            </a:r>
            <a:r>
              <a:rPr sz="1900" dirty="0">
                <a:solidFill>
                  <a:srgbClr val="000000"/>
                </a:solidFill>
              </a:rPr>
              <a:t>);</a:t>
            </a:r>
            <a:br>
              <a:rPr sz="1900" dirty="0">
                <a:solidFill>
                  <a:srgbClr val="000000"/>
                </a:solidFill>
              </a:rPr>
            </a:br>
            <a:br>
              <a:rPr sz="1900" dirty="0">
                <a:solidFill>
                  <a:srgbClr val="000000"/>
                </a:solidFill>
              </a:rPr>
            </a:br>
            <a:r>
              <a:rPr sz="1900" dirty="0">
                <a:solidFill>
                  <a:srgbClr val="011480"/>
                </a:solidFill>
              </a:rPr>
              <a:t>if </a:t>
            </a:r>
            <a:r>
              <a:rPr sz="1900" dirty="0">
                <a:solidFill>
                  <a:srgbClr val="000000"/>
                </a:solidFill>
              </a:rPr>
              <a:t>(</a:t>
            </a:r>
            <a:r>
              <a:rPr sz="1900" i="1" dirty="0" err="1">
                <a:solidFill>
                  <a:srgbClr val="66187A"/>
                </a:solidFill>
              </a:rPr>
              <a:t>favoriteFood</a:t>
            </a:r>
            <a:r>
              <a:rPr sz="1900" i="1" dirty="0">
                <a:solidFill>
                  <a:srgbClr val="66187A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=== </a:t>
            </a:r>
            <a:r>
              <a:rPr sz="1900" dirty="0"/>
              <a:t>'pizza'</a:t>
            </a:r>
            <a:r>
              <a:rPr sz="1900" dirty="0">
                <a:solidFill>
                  <a:srgbClr val="000000"/>
                </a:solidFill>
              </a:rPr>
              <a:t>) {</a:t>
            </a:r>
            <a:br>
              <a:rPr sz="1900" dirty="0">
                <a:solidFill>
                  <a:srgbClr val="000000"/>
                </a:solidFill>
              </a:rPr>
            </a:br>
            <a:r>
              <a:rPr sz="1900" dirty="0">
                <a:solidFill>
                  <a:srgbClr val="000000"/>
                </a:solidFill>
              </a:rPr>
              <a:t>  </a:t>
            </a:r>
            <a:r>
              <a:rPr sz="1900" i="1" dirty="0" err="1">
                <a:solidFill>
                  <a:srgbClr val="66187A"/>
                </a:solidFill>
              </a:rPr>
              <a:t>console</a:t>
            </a:r>
            <a:r>
              <a:rPr sz="1900" dirty="0" err="1">
                <a:solidFill>
                  <a:srgbClr val="000000"/>
                </a:solidFill>
              </a:rPr>
              <a:t>.</a:t>
            </a:r>
            <a:r>
              <a:rPr sz="1900" dirty="0" err="1">
                <a:solidFill>
                  <a:srgbClr val="7A7A43"/>
                </a:solidFill>
              </a:rPr>
              <a:t>log</a:t>
            </a:r>
            <a:r>
              <a:rPr sz="1900" dirty="0">
                <a:solidFill>
                  <a:srgbClr val="000000"/>
                </a:solidFill>
              </a:rPr>
              <a:t>(</a:t>
            </a:r>
            <a:r>
              <a:rPr sz="1900" dirty="0"/>
              <a:t>'Woah! My favorite food is pizza too!'</a:t>
            </a:r>
            <a:r>
              <a:rPr sz="1900" dirty="0">
                <a:solidFill>
                  <a:srgbClr val="000000"/>
                </a:solidFill>
              </a:rPr>
              <a:t>);</a:t>
            </a:r>
            <a:br>
              <a:rPr sz="1900" dirty="0">
                <a:solidFill>
                  <a:srgbClr val="000000"/>
                </a:solidFill>
              </a:rPr>
            </a:br>
            <a:r>
              <a:rPr sz="1900" dirty="0">
                <a:solidFill>
                  <a:srgbClr val="000000"/>
                </a:solidFill>
              </a:rPr>
              <a:t>} </a:t>
            </a:r>
            <a:r>
              <a:rPr sz="1900" dirty="0">
                <a:solidFill>
                  <a:srgbClr val="011480"/>
                </a:solidFill>
              </a:rPr>
              <a:t>else </a:t>
            </a:r>
            <a:r>
              <a:rPr sz="1900" dirty="0">
                <a:solidFill>
                  <a:srgbClr val="000000"/>
                </a:solidFill>
              </a:rPr>
              <a:t>{</a:t>
            </a:r>
            <a:br>
              <a:rPr sz="1900" dirty="0">
                <a:solidFill>
                  <a:srgbClr val="000000"/>
                </a:solidFill>
              </a:rPr>
            </a:br>
            <a:r>
              <a:rPr sz="1900" dirty="0">
                <a:solidFill>
                  <a:srgbClr val="000000"/>
                </a:solidFill>
              </a:rPr>
              <a:t>  </a:t>
            </a:r>
            <a:r>
              <a:rPr sz="1900" i="1" dirty="0" err="1">
                <a:solidFill>
                  <a:srgbClr val="66187A"/>
                </a:solidFill>
              </a:rPr>
              <a:t>console</a:t>
            </a:r>
            <a:r>
              <a:rPr sz="1900" dirty="0" err="1">
                <a:solidFill>
                  <a:srgbClr val="000000"/>
                </a:solidFill>
              </a:rPr>
              <a:t>.</a:t>
            </a:r>
            <a:r>
              <a:rPr sz="1900" dirty="0" err="1">
                <a:solidFill>
                  <a:srgbClr val="7A7A43"/>
                </a:solidFill>
              </a:rPr>
              <a:t>log</a:t>
            </a:r>
            <a:r>
              <a:rPr sz="1900" dirty="0">
                <a:solidFill>
                  <a:srgbClr val="000000"/>
                </a:solidFill>
              </a:rPr>
              <a:t>(</a:t>
            </a:r>
            <a:r>
              <a:rPr sz="1900" dirty="0"/>
              <a:t>'That</a:t>
            </a:r>
            <a:r>
              <a:rPr sz="1900" dirty="0">
                <a:solidFill>
                  <a:srgbClr val="011480"/>
                </a:solidFill>
              </a:rPr>
              <a:t>\'</a:t>
            </a:r>
            <a:r>
              <a:rPr sz="1900" dirty="0"/>
              <a:t>s cool. My favorite food is pizza.'</a:t>
            </a:r>
            <a:r>
              <a:rPr sz="1900" dirty="0">
                <a:solidFill>
                  <a:srgbClr val="000000"/>
                </a:solidFill>
              </a:rPr>
              <a:t>);</a:t>
            </a:r>
            <a:br>
              <a:rPr sz="1900" dirty="0">
                <a:solidFill>
                  <a:srgbClr val="000000"/>
                </a:solidFill>
              </a:rPr>
            </a:br>
            <a:r>
              <a:rPr sz="19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ifference between “==“ and “===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Difference between “==“ and “===“</a:t>
            </a:r>
          </a:p>
        </p:txBody>
      </p:sp>
      <p:sp>
        <p:nvSpPr>
          <p:cNvPr id="227" name="Two different operators for comparison: the double and triple equal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98450" indent="-298450" defTabSz="386120">
              <a:spcBef>
                <a:spcPts val="2750"/>
              </a:spcBef>
              <a:defRPr sz="4700"/>
            </a:pPr>
            <a:r>
              <a:t>Two different operators for comparison: the double and triple equals. </a:t>
            </a:r>
          </a:p>
          <a:p>
            <a:pPr marL="298450" indent="-298450" defTabSz="386120">
              <a:spcBef>
                <a:spcPts val="2750"/>
              </a:spcBef>
              <a:defRPr sz="4700"/>
            </a:pPr>
            <a:r>
              <a:t>Both operators check whether the two things being compared have the same value, but there's one important difference. </a:t>
            </a:r>
          </a:p>
          <a:p>
            <a:pPr marL="513334" lvl="1" indent="-298450" defTabSz="386120">
              <a:spcBef>
                <a:spcPts val="2750"/>
              </a:spcBef>
              <a:defRPr sz="4700"/>
            </a:pPr>
            <a:r>
              <a:t>== allows for </a:t>
            </a:r>
            <a:r>
              <a:rPr b="1" i="1">
                <a:latin typeface="Helvetica Neue"/>
                <a:ea typeface="Helvetica Neue"/>
                <a:cs typeface="Helvetica Neue"/>
                <a:sym typeface="Helvetica Neue"/>
              </a:rPr>
              <a:t>type coercion</a:t>
            </a:r>
            <a:r>
              <a:t> of the values, </a:t>
            </a:r>
          </a:p>
          <a:p>
            <a:pPr marL="513334" lvl="1" indent="-298450" defTabSz="386120">
              <a:spcBef>
                <a:spcPts val="2750"/>
              </a:spcBef>
              <a:defRPr sz="4700"/>
            </a:pPr>
            <a:r>
              <a:t>=== does not. </a:t>
            </a:r>
          </a:p>
          <a:p>
            <a:pPr marL="298450" indent="-298450" defTabSz="386120">
              <a:spcBef>
                <a:spcPts val="2750"/>
              </a:spcBef>
              <a:defRPr sz="4700"/>
            </a:pPr>
            <a:r>
              <a:t>To understand the difference between these operators, we first need to understand what is meant by </a:t>
            </a:r>
            <a:r>
              <a:rPr b="1" i="1">
                <a:latin typeface="Helvetica Neue"/>
                <a:ea typeface="Helvetica Neue"/>
                <a:cs typeface="Helvetica Neue"/>
                <a:sym typeface="Helvetica Neue"/>
              </a:rPr>
              <a:t>type coercion</a:t>
            </a:r>
            <a:r>
              <a:t>.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ype Coercion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 Coercion 1</a:t>
            </a:r>
          </a:p>
        </p:txBody>
      </p:sp>
      <p:sp>
        <p:nvSpPr>
          <p:cNvPr id="231" name="Add a number and a string.…"/>
          <p:cNvSpPr txBox="1">
            <a:spLocks noGrp="1"/>
          </p:cNvSpPr>
          <p:nvPr>
            <p:ph type="body" sz="half" idx="1"/>
          </p:nvPr>
        </p:nvSpPr>
        <p:spPr>
          <a:xfrm>
            <a:off x="1928626" y="1464469"/>
            <a:ext cx="4863576" cy="516286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98450" indent="-298450" defTabSz="386120">
              <a:spcBef>
                <a:spcPts val="2750"/>
              </a:spcBef>
              <a:defRPr sz="4700"/>
            </a:pPr>
            <a:r>
              <a:t>Add a number and a string. </a:t>
            </a:r>
          </a:p>
          <a:p>
            <a:pPr marL="298450" indent="-298450" defTabSz="386120">
              <a:spcBef>
                <a:spcPts val="2750"/>
              </a:spcBef>
              <a:defRPr sz="4700"/>
            </a:pPr>
            <a:r>
              <a:t>In a lot of programming languages, this would throw an error, but JavaScript is more accommodating</a:t>
            </a:r>
          </a:p>
          <a:p>
            <a:pPr marL="298450" indent="-298450" defTabSz="386120">
              <a:spcBef>
                <a:spcPts val="2750"/>
              </a:spcBef>
              <a:defRPr sz="4700"/>
            </a:pPr>
            <a:r>
              <a:t> It evaluates the expression 5 + "hi" by first coercing 5 into a string, and then interpreting the "+" operator as string concatenation. </a:t>
            </a:r>
          </a:p>
          <a:p>
            <a:pPr marL="298450" indent="-298450" defTabSz="386120">
              <a:spcBef>
                <a:spcPts val="2750"/>
              </a:spcBef>
              <a:defRPr sz="4700"/>
            </a:pPr>
            <a:r>
              <a:t>So it combines the string "5" with the string "hi" into the string "5hi"</a:t>
            </a:r>
          </a:p>
        </p:txBody>
      </p:sp>
      <p:sp>
        <p:nvSpPr>
          <p:cNvPr id="232" name="5 + 'hi'; // '5hi'"/>
          <p:cNvSpPr txBox="1"/>
          <p:nvPr/>
        </p:nvSpPr>
        <p:spPr>
          <a:xfrm>
            <a:off x="6265664" y="3023601"/>
            <a:ext cx="3945004" cy="8107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69">
              <a:defRPr sz="32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 sz="1600" i="1">
                <a:solidFill>
                  <a:srgbClr val="808080"/>
                </a:solidFill>
              </a:rPr>
            </a:br>
            <a:r>
              <a:rPr sz="1600">
                <a:solidFill>
                  <a:srgbClr val="0432FF"/>
                </a:solidFill>
              </a:rPr>
              <a:t>5 </a:t>
            </a:r>
            <a:r>
              <a:rPr sz="1600">
                <a:solidFill>
                  <a:srgbClr val="000000"/>
                </a:solidFill>
              </a:rPr>
              <a:t>+ </a:t>
            </a:r>
            <a:r>
              <a:rPr sz="1600"/>
              <a:t>'hi'</a:t>
            </a:r>
            <a:r>
              <a:rPr sz="1600">
                <a:solidFill>
                  <a:srgbClr val="000000"/>
                </a:solidFill>
              </a:rPr>
              <a:t>; </a:t>
            </a:r>
            <a:r>
              <a:rPr sz="1600" i="1">
                <a:solidFill>
                  <a:srgbClr val="808080"/>
                </a:solidFill>
              </a:rPr>
              <a:t>// '5hi'</a:t>
            </a:r>
            <a:br>
              <a:rPr sz="1600" i="1">
                <a:solidFill>
                  <a:srgbClr val="808080"/>
                </a:solidFill>
              </a:rPr>
            </a:br>
            <a:endParaRPr sz="1600" i="1">
              <a:solidFill>
                <a:srgbClr val="808080"/>
              </a:solidFill>
            </a:endParaRPr>
          </a:p>
        </p:txBody>
      </p:sp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ype Coercion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 Coercion 2</a:t>
            </a:r>
          </a:p>
        </p:txBody>
      </p:sp>
      <p:sp>
        <p:nvSpPr>
          <p:cNvPr id="236" name="JavaScript expects the values inside of parentheses that come after the keyword if to be booleans.…"/>
          <p:cNvSpPr txBox="1">
            <a:spLocks noGrp="1"/>
          </p:cNvSpPr>
          <p:nvPr>
            <p:ph type="body" sz="half" idx="1"/>
          </p:nvPr>
        </p:nvSpPr>
        <p:spPr>
          <a:xfrm>
            <a:off x="1791891" y="1534197"/>
            <a:ext cx="3652836" cy="4754013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98450" indent="-298450" defTabSz="386120">
              <a:spcBef>
                <a:spcPts val="2750"/>
              </a:spcBef>
              <a:defRPr sz="4700"/>
            </a:pPr>
            <a:r>
              <a:t>JavaScript expects the values inside of parentheses that come after the keyword if to be booleans. </a:t>
            </a:r>
          </a:p>
          <a:p>
            <a:pPr marL="298450" indent="-298450" defTabSz="386120">
              <a:spcBef>
                <a:spcPts val="2750"/>
              </a:spcBef>
              <a:defRPr sz="4700"/>
            </a:pPr>
            <a:r>
              <a:t>If you pass in a value which is not a boolean, JavaScript will coerce the value to a boolean according to the rules for </a:t>
            </a:r>
            <a:r>
              <a:rPr b="1" i="1">
                <a:latin typeface="Helvetica Neue"/>
                <a:ea typeface="Helvetica Neue"/>
                <a:cs typeface="Helvetica Neue"/>
                <a:sym typeface="Helvetica Neue"/>
              </a:rPr>
              <a:t>truthy/falsey</a:t>
            </a:r>
            <a:r>
              <a:t> values (more on this later)</a:t>
            </a:r>
          </a:p>
        </p:txBody>
      </p:sp>
      <p:sp>
        <p:nvSpPr>
          <p:cNvPr id="237" name="if ('foo') {   console.log('this will show up!'); }  if (null) {   console.log('this won\'t show up!'); }"/>
          <p:cNvSpPr txBox="1"/>
          <p:nvPr/>
        </p:nvSpPr>
        <p:spPr>
          <a:xfrm>
            <a:off x="5551289" y="2686773"/>
            <a:ext cx="3173113" cy="228812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2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 sz="1600" i="1">
                <a:solidFill>
                  <a:srgbClr val="808080"/>
                </a:solidFill>
              </a:rPr>
            </a:br>
            <a:r>
              <a:rPr sz="1600">
                <a:solidFill>
                  <a:srgbClr val="011480"/>
                </a:solidFill>
              </a:rPr>
              <a:t>if </a:t>
            </a:r>
            <a:r>
              <a:rPr sz="1600">
                <a:solidFill>
                  <a:srgbClr val="000000"/>
                </a:solidFill>
              </a:rPr>
              <a:t>(</a:t>
            </a:r>
            <a:r>
              <a:rPr sz="1600"/>
              <a:t>'foo'</a:t>
            </a:r>
            <a:r>
              <a:rPr sz="1600">
                <a:solidFill>
                  <a:srgbClr val="000000"/>
                </a:solidFill>
              </a:rPr>
              <a:t>) {</a:t>
            </a:r>
            <a:br>
              <a:rPr sz="1600">
                <a:solidFill>
                  <a:srgbClr val="000000"/>
                </a:solidFill>
              </a:rPr>
            </a:br>
            <a:r>
              <a:rPr sz="1600">
                <a:solidFill>
                  <a:srgbClr val="000000"/>
                </a:solidFill>
              </a:rPr>
              <a:t>  </a:t>
            </a:r>
            <a:r>
              <a:rPr sz="1600" i="1">
                <a:solidFill>
                  <a:srgbClr val="66187A"/>
                </a:solidFill>
              </a:rPr>
              <a:t>console</a:t>
            </a:r>
            <a:r>
              <a:rPr sz="1600">
                <a:solidFill>
                  <a:srgbClr val="000000"/>
                </a:solidFill>
              </a:rPr>
              <a:t>.</a:t>
            </a:r>
            <a:r>
              <a:rPr sz="1600">
                <a:solidFill>
                  <a:srgbClr val="7A7A43"/>
                </a:solidFill>
              </a:rPr>
              <a:t>log</a:t>
            </a:r>
            <a:r>
              <a:rPr sz="1600">
                <a:solidFill>
                  <a:srgbClr val="000000"/>
                </a:solidFill>
              </a:rPr>
              <a:t>(</a:t>
            </a:r>
            <a:r>
              <a:rPr sz="1600"/>
              <a:t>'this will show up!'</a:t>
            </a:r>
            <a:r>
              <a:rPr sz="1600">
                <a:solidFill>
                  <a:srgbClr val="000000"/>
                </a:solidFill>
              </a:rPr>
              <a:t>);</a:t>
            </a:r>
            <a:br>
              <a:rPr sz="1600">
                <a:solidFill>
                  <a:srgbClr val="000000"/>
                </a:solidFill>
              </a:rPr>
            </a:br>
            <a:r>
              <a:rPr sz="1600">
                <a:solidFill>
                  <a:srgbClr val="000000"/>
                </a:solidFill>
              </a:rPr>
              <a:t>}</a:t>
            </a:r>
            <a:br>
              <a:rPr sz="1600">
                <a:solidFill>
                  <a:srgbClr val="000000"/>
                </a:solidFill>
              </a:rPr>
            </a:br>
            <a:br>
              <a:rPr sz="1600" i="1">
                <a:solidFill>
                  <a:srgbClr val="808080"/>
                </a:solidFill>
              </a:rPr>
            </a:br>
            <a:r>
              <a:rPr sz="1600">
                <a:solidFill>
                  <a:srgbClr val="011480"/>
                </a:solidFill>
              </a:rPr>
              <a:t>if </a:t>
            </a:r>
            <a:r>
              <a:rPr sz="1600">
                <a:solidFill>
                  <a:srgbClr val="000000"/>
                </a:solidFill>
              </a:rPr>
              <a:t>(</a:t>
            </a:r>
            <a:r>
              <a:rPr sz="1600">
                <a:solidFill>
                  <a:srgbClr val="011480"/>
                </a:solidFill>
              </a:rPr>
              <a:t>null</a:t>
            </a:r>
            <a:r>
              <a:rPr sz="1600">
                <a:solidFill>
                  <a:srgbClr val="000000"/>
                </a:solidFill>
              </a:rPr>
              <a:t>) {</a:t>
            </a:r>
            <a:br>
              <a:rPr sz="1600">
                <a:solidFill>
                  <a:srgbClr val="000000"/>
                </a:solidFill>
              </a:rPr>
            </a:br>
            <a:r>
              <a:rPr sz="1600">
                <a:solidFill>
                  <a:srgbClr val="000000"/>
                </a:solidFill>
              </a:rPr>
              <a:t>  </a:t>
            </a:r>
            <a:r>
              <a:rPr sz="1600" i="1">
                <a:solidFill>
                  <a:srgbClr val="66187A"/>
                </a:solidFill>
              </a:rPr>
              <a:t>console</a:t>
            </a:r>
            <a:r>
              <a:rPr sz="1600">
                <a:solidFill>
                  <a:srgbClr val="000000"/>
                </a:solidFill>
              </a:rPr>
              <a:t>.</a:t>
            </a:r>
            <a:r>
              <a:rPr sz="1600">
                <a:solidFill>
                  <a:srgbClr val="7A7A43"/>
                </a:solidFill>
              </a:rPr>
              <a:t>log</a:t>
            </a:r>
            <a:r>
              <a:rPr sz="1600">
                <a:solidFill>
                  <a:srgbClr val="000000"/>
                </a:solidFill>
              </a:rPr>
              <a:t>(</a:t>
            </a:r>
            <a:r>
              <a:rPr sz="1600"/>
              <a:t>'this won</a:t>
            </a:r>
            <a:r>
              <a:rPr sz="1600">
                <a:solidFill>
                  <a:srgbClr val="011480"/>
                </a:solidFill>
              </a:rPr>
              <a:t>\'</a:t>
            </a:r>
            <a:r>
              <a:rPr sz="1600"/>
              <a:t>t show up!'</a:t>
            </a:r>
            <a:r>
              <a:rPr sz="1600">
                <a:solidFill>
                  <a:srgbClr val="000000"/>
                </a:solidFill>
              </a:rPr>
              <a:t>);</a:t>
            </a:r>
            <a:br>
              <a:rPr sz="1600">
                <a:solidFill>
                  <a:srgbClr val="000000"/>
                </a:solidFill>
              </a:rPr>
            </a:br>
            <a:r>
              <a:rPr sz="1600">
                <a:solidFill>
                  <a:srgbClr val="000000"/>
                </a:solidFill>
              </a:rPr>
              <a:t>}</a:t>
            </a:r>
            <a:br>
              <a:rPr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</p:txBody>
      </p: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ype Coercion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 Coercion 3</a:t>
            </a:r>
          </a:p>
        </p:txBody>
      </p:sp>
      <p:sp>
        <p:nvSpPr>
          <p:cNvPr id="241" name="A very common way to coerce a stringified number back into a number.…"/>
          <p:cNvSpPr txBox="1">
            <a:spLocks noGrp="1"/>
          </p:cNvSpPr>
          <p:nvPr>
            <p:ph type="body" sz="half" idx="1"/>
          </p:nvPr>
        </p:nvSpPr>
        <p:spPr>
          <a:xfrm>
            <a:off x="1925836" y="1919883"/>
            <a:ext cx="4662065" cy="4404673"/>
          </a:xfrm>
          <a:prstGeom prst="rect">
            <a:avLst/>
          </a:prstGeom>
        </p:spPr>
        <p:txBody>
          <a:bodyPr/>
          <a:lstStyle/>
          <a:p>
            <a:r>
              <a:t>A very common way to coerce a stringified number back into a number. </a:t>
            </a:r>
          </a:p>
          <a:p>
            <a:r>
              <a:t>By prefacing the string with the plus sign, JavaScript will perform a coercion on the value and convert it from a string value to a number value.</a:t>
            </a:r>
          </a:p>
        </p:txBody>
      </p:sp>
      <p:sp>
        <p:nvSpPr>
          <p:cNvPr id="242" name="+'304'; // 304"/>
          <p:cNvSpPr txBox="1"/>
          <p:nvPr/>
        </p:nvSpPr>
        <p:spPr>
          <a:xfrm>
            <a:off x="7283648" y="2818218"/>
            <a:ext cx="2709324" cy="8107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69">
              <a:defRPr sz="32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 sz="1600" i="1">
                <a:solidFill>
                  <a:srgbClr val="808080"/>
                </a:solidFill>
              </a:rPr>
            </a:br>
            <a:r>
              <a:rPr sz="1600">
                <a:solidFill>
                  <a:srgbClr val="000000"/>
                </a:solidFill>
              </a:rPr>
              <a:t>+</a:t>
            </a:r>
            <a:r>
              <a:rPr sz="1600"/>
              <a:t>'304'</a:t>
            </a:r>
            <a:r>
              <a:rPr sz="1600">
                <a:solidFill>
                  <a:srgbClr val="000000"/>
                </a:solidFill>
              </a:rPr>
              <a:t>; </a:t>
            </a:r>
            <a:r>
              <a:rPr sz="1600" i="1">
                <a:solidFill>
                  <a:srgbClr val="808080"/>
                </a:solidFill>
              </a:rPr>
              <a:t>// 304</a:t>
            </a:r>
            <a:br>
              <a:rPr sz="1600" i="1">
                <a:solidFill>
                  <a:srgbClr val="808080"/>
                </a:solidFill>
              </a:rPr>
            </a:br>
            <a:endParaRPr sz="1600" i="1">
              <a:solidFill>
                <a:srgbClr val="808080"/>
              </a:solidFill>
            </a:endParaRPr>
          </a:p>
        </p:txBody>
      </p:sp>
      <p:sp>
        <p:nvSpPr>
          <p:cNvPr id="2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FA69-3575-5DD8-8E42-15441AF3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A650-8A40-AFCE-648D-D0E03194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Strings</a:t>
            </a:r>
          </a:p>
          <a:p>
            <a:r>
              <a:rPr lang="en-IE" dirty="0"/>
              <a:t>Null</a:t>
            </a:r>
          </a:p>
          <a:p>
            <a:r>
              <a:rPr lang="en-IE" dirty="0"/>
              <a:t>Undefined</a:t>
            </a:r>
          </a:p>
          <a:p>
            <a:r>
              <a:rPr lang="en-IE" dirty="0"/>
              <a:t>Strings and Numbers</a:t>
            </a:r>
          </a:p>
          <a:p>
            <a:r>
              <a:rPr lang="en-IE" dirty="0"/>
              <a:t>Conditional </a:t>
            </a:r>
          </a:p>
          <a:p>
            <a:r>
              <a:rPr lang="en-IE" dirty="0" err="1"/>
              <a:t>Coercian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6063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EC83-05FC-C196-EAB8-EE022E2E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Coercion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D064E-939D-86CA-5973-F93EB187B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In REAL LIFE: Do not rely on coercion </a:t>
            </a:r>
          </a:p>
          <a:p>
            <a:r>
              <a:rPr lang="en-IE" dirty="0"/>
              <a:t>We typically only need to parse a number from a string on user input</a:t>
            </a:r>
          </a:p>
          <a:p>
            <a:r>
              <a:rPr lang="en-IE" dirty="0" err="1"/>
              <a:t>parseInt</a:t>
            </a:r>
            <a:r>
              <a:rPr lang="en-IE" dirty="0"/>
              <a:t> or </a:t>
            </a:r>
            <a:r>
              <a:rPr lang="en-IE" dirty="0" err="1"/>
              <a:t>parseFloat</a:t>
            </a:r>
            <a:r>
              <a:rPr lang="en-IE" dirty="0"/>
              <a:t> or actual data types as soon as possible in your program (typically as soon as input is read) is the best way to think about it</a:t>
            </a:r>
          </a:p>
          <a:p>
            <a:r>
              <a:rPr lang="en-IE" dirty="0"/>
              <a:t>Do not pass around numbers as strings more than you have to and remember, never use ==</a:t>
            </a:r>
          </a:p>
        </p:txBody>
      </p:sp>
    </p:spTree>
    <p:extLst>
      <p:ext uri="{BB962C8B-B14F-4D97-AF65-F5344CB8AC3E}">
        <p14:creationId xmlns:p14="http://schemas.microsoft.com/office/powerpoint/2010/main" val="22094578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“==“ Vs “===“ ag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“==“ Vs “===“ again</a:t>
            </a:r>
          </a:p>
        </p:txBody>
      </p:sp>
      <p:sp>
        <p:nvSpPr>
          <p:cNvPr id="246" name="5 == '5'; // true 'true' == true; // false true == 1; // true undefined == null; // true"/>
          <p:cNvSpPr txBox="1"/>
          <p:nvPr/>
        </p:nvSpPr>
        <p:spPr>
          <a:xfrm>
            <a:off x="1738397" y="3290360"/>
            <a:ext cx="2652778" cy="12416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 b="1">
                <a:solidFill>
                  <a:srgbClr val="6618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>
                <a:solidFill>
                  <a:srgbClr val="0432FF"/>
                </a:solidFill>
              </a:rPr>
              <a:t>5 </a:t>
            </a:r>
            <a:r>
              <a:rPr sz="1900">
                <a:solidFill>
                  <a:srgbClr val="000000"/>
                </a:solidFill>
              </a:rPr>
              <a:t>== </a:t>
            </a:r>
            <a:r>
              <a:rPr sz="1900">
                <a:solidFill>
                  <a:srgbClr val="018001"/>
                </a:solidFill>
              </a:rPr>
              <a:t>'5'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true</a:t>
            </a:r>
            <a:br>
              <a:rPr sz="1900" i="1">
                <a:solidFill>
                  <a:srgbClr val="808080"/>
                </a:solidFill>
              </a:rPr>
            </a:br>
            <a:r>
              <a:rPr sz="1900">
                <a:solidFill>
                  <a:srgbClr val="018001"/>
                </a:solidFill>
              </a:rPr>
              <a:t>'true' </a:t>
            </a:r>
            <a:r>
              <a:rPr sz="1900">
                <a:solidFill>
                  <a:srgbClr val="000000"/>
                </a:solidFill>
              </a:rPr>
              <a:t>== </a:t>
            </a:r>
            <a:r>
              <a:rPr sz="1900">
                <a:solidFill>
                  <a:srgbClr val="011480"/>
                </a:solidFill>
              </a:rPr>
              <a:t>true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false</a:t>
            </a:r>
            <a:br>
              <a:rPr sz="1900" i="1">
                <a:solidFill>
                  <a:srgbClr val="808080"/>
                </a:solidFill>
              </a:rPr>
            </a:br>
            <a:r>
              <a:rPr sz="1900">
                <a:solidFill>
                  <a:srgbClr val="011480"/>
                </a:solidFill>
              </a:rPr>
              <a:t>true </a:t>
            </a:r>
            <a:r>
              <a:rPr sz="1900">
                <a:solidFill>
                  <a:srgbClr val="000000"/>
                </a:solidFill>
              </a:rPr>
              <a:t>== </a:t>
            </a:r>
            <a:r>
              <a:rPr sz="1900">
                <a:solidFill>
                  <a:srgbClr val="0432FF"/>
                </a:solidFill>
              </a:rPr>
              <a:t>1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true</a:t>
            </a:r>
            <a:br>
              <a:rPr sz="1900" i="1">
                <a:solidFill>
                  <a:srgbClr val="808080"/>
                </a:solidFill>
              </a:rPr>
            </a:br>
            <a:r>
              <a:rPr sz="1900"/>
              <a:t>undefined </a:t>
            </a:r>
            <a:r>
              <a:rPr sz="1900">
                <a:solidFill>
                  <a:srgbClr val="000000"/>
                </a:solidFill>
              </a:rPr>
              <a:t>== </a:t>
            </a:r>
            <a:r>
              <a:rPr sz="1900">
                <a:solidFill>
                  <a:srgbClr val="011480"/>
                </a:solidFill>
              </a:rPr>
              <a:t>null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true</a:t>
            </a:r>
          </a:p>
        </p:txBody>
      </p:sp>
      <p:sp>
        <p:nvSpPr>
          <p:cNvPr id="247" name="=="/>
          <p:cNvSpPr txBox="1"/>
          <p:nvPr/>
        </p:nvSpPr>
        <p:spPr>
          <a:xfrm>
            <a:off x="2203497" y="2287835"/>
            <a:ext cx="344646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000" dirty="0"/>
              <a:t>==</a:t>
            </a:r>
          </a:p>
        </p:txBody>
      </p:sp>
      <p:sp>
        <p:nvSpPr>
          <p:cNvPr id="248" name="loose"/>
          <p:cNvSpPr txBox="1"/>
          <p:nvPr/>
        </p:nvSpPr>
        <p:spPr>
          <a:xfrm>
            <a:off x="4467152" y="2287835"/>
            <a:ext cx="681277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000"/>
              <a:t>loose</a:t>
            </a:r>
          </a:p>
        </p:txBody>
      </p:sp>
      <p:sp>
        <p:nvSpPr>
          <p:cNvPr id="249" name="==="/>
          <p:cNvSpPr txBox="1"/>
          <p:nvPr/>
        </p:nvSpPr>
        <p:spPr>
          <a:xfrm>
            <a:off x="6573920" y="2287835"/>
            <a:ext cx="480902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000"/>
              <a:t>===</a:t>
            </a:r>
          </a:p>
        </p:txBody>
      </p:sp>
      <p:sp>
        <p:nvSpPr>
          <p:cNvPr id="250" name="strict"/>
          <p:cNvSpPr txBox="1"/>
          <p:nvPr/>
        </p:nvSpPr>
        <p:spPr>
          <a:xfrm>
            <a:off x="8965370" y="2287835"/>
            <a:ext cx="644536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000"/>
              <a:t>strict</a:t>
            </a:r>
          </a:p>
        </p:txBody>
      </p:sp>
      <p:sp>
        <p:nvSpPr>
          <p:cNvPr id="251" name="Arrow"/>
          <p:cNvSpPr/>
          <p:nvPr/>
        </p:nvSpPr>
        <p:spPr>
          <a:xfrm>
            <a:off x="3290140" y="2178262"/>
            <a:ext cx="752881" cy="599057"/>
          </a:xfrm>
          <a:prstGeom prst="rightArrow">
            <a:avLst>
              <a:gd name="adj1" fmla="val 32000"/>
              <a:gd name="adj2" fmla="val 80434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2000"/>
          </a:p>
        </p:txBody>
      </p:sp>
      <p:sp>
        <p:nvSpPr>
          <p:cNvPr id="252" name="Arrow"/>
          <p:cNvSpPr/>
          <p:nvPr/>
        </p:nvSpPr>
        <p:spPr>
          <a:xfrm>
            <a:off x="7717559" y="2178262"/>
            <a:ext cx="752880" cy="599057"/>
          </a:xfrm>
          <a:prstGeom prst="rightArrow">
            <a:avLst>
              <a:gd name="adj1" fmla="val 32000"/>
              <a:gd name="adj2" fmla="val 80434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2000"/>
          </a:p>
        </p:txBody>
      </p:sp>
      <p:sp>
        <p:nvSpPr>
          <p:cNvPr id="253" name="5 === '5'; // false 'true' === true; // false true === 1; // false undefined === null; // false"/>
          <p:cNvSpPr txBox="1"/>
          <p:nvPr/>
        </p:nvSpPr>
        <p:spPr>
          <a:xfrm>
            <a:off x="6069211" y="3290360"/>
            <a:ext cx="2833725" cy="12416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 b="1">
                <a:solidFill>
                  <a:srgbClr val="6618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>
                <a:solidFill>
                  <a:srgbClr val="0432FF"/>
                </a:solidFill>
              </a:rPr>
              <a:t>5 </a:t>
            </a:r>
            <a:r>
              <a:rPr sz="1900">
                <a:solidFill>
                  <a:srgbClr val="000000"/>
                </a:solidFill>
              </a:rPr>
              <a:t>=== </a:t>
            </a:r>
            <a:r>
              <a:rPr sz="1900">
                <a:solidFill>
                  <a:srgbClr val="018001"/>
                </a:solidFill>
              </a:rPr>
              <a:t>'5'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false</a:t>
            </a:r>
            <a:br>
              <a:rPr sz="1900" i="1">
                <a:solidFill>
                  <a:srgbClr val="808080"/>
                </a:solidFill>
              </a:rPr>
            </a:br>
            <a:r>
              <a:rPr sz="1900">
                <a:solidFill>
                  <a:srgbClr val="018001"/>
                </a:solidFill>
              </a:rPr>
              <a:t>'true' </a:t>
            </a:r>
            <a:r>
              <a:rPr sz="1900">
                <a:solidFill>
                  <a:srgbClr val="000000"/>
                </a:solidFill>
              </a:rPr>
              <a:t>=== </a:t>
            </a:r>
            <a:r>
              <a:rPr sz="1900">
                <a:solidFill>
                  <a:srgbClr val="011480"/>
                </a:solidFill>
              </a:rPr>
              <a:t>true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false</a:t>
            </a:r>
            <a:br>
              <a:rPr sz="1900" i="1">
                <a:solidFill>
                  <a:srgbClr val="808080"/>
                </a:solidFill>
              </a:rPr>
            </a:br>
            <a:r>
              <a:rPr sz="1900">
                <a:solidFill>
                  <a:srgbClr val="011480"/>
                </a:solidFill>
              </a:rPr>
              <a:t>true </a:t>
            </a:r>
            <a:r>
              <a:rPr sz="1900">
                <a:solidFill>
                  <a:srgbClr val="000000"/>
                </a:solidFill>
              </a:rPr>
              <a:t>=== </a:t>
            </a:r>
            <a:r>
              <a:rPr sz="1900">
                <a:solidFill>
                  <a:srgbClr val="0432FF"/>
                </a:solidFill>
              </a:rPr>
              <a:t>1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false</a:t>
            </a:r>
            <a:br>
              <a:rPr sz="1900" i="1">
                <a:solidFill>
                  <a:srgbClr val="808080"/>
                </a:solidFill>
              </a:rPr>
            </a:br>
            <a:r>
              <a:rPr sz="1900"/>
              <a:t>undefined </a:t>
            </a:r>
            <a:r>
              <a:rPr sz="1900">
                <a:solidFill>
                  <a:srgbClr val="000000"/>
                </a:solidFill>
              </a:rPr>
              <a:t>=== </a:t>
            </a:r>
            <a:r>
              <a:rPr sz="1900">
                <a:solidFill>
                  <a:srgbClr val="011480"/>
                </a:solidFill>
              </a:rPr>
              <a:t>null</a:t>
            </a:r>
            <a:r>
              <a:rPr sz="1900">
                <a:solidFill>
                  <a:srgbClr val="000000"/>
                </a:solidFill>
              </a:rPr>
              <a:t>; </a:t>
            </a:r>
            <a:r>
              <a:rPr sz="1900" i="1">
                <a:solidFill>
                  <a:srgbClr val="808080"/>
                </a:solidFill>
              </a:rPr>
              <a:t>// false</a:t>
            </a:r>
          </a:p>
        </p:txBody>
      </p:sp>
      <p:sp>
        <p:nvSpPr>
          <p:cNvPr id="254" name="== allows for coercion while === doesn't.…"/>
          <p:cNvSpPr txBox="1">
            <a:spLocks noGrp="1"/>
          </p:cNvSpPr>
          <p:nvPr>
            <p:ph type="body" sz="quarter" idx="1"/>
          </p:nvPr>
        </p:nvSpPr>
        <p:spPr>
          <a:xfrm>
            <a:off x="1854329" y="4846204"/>
            <a:ext cx="8483344" cy="181164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== allows for coercion while === doesn't. </a:t>
            </a:r>
          </a:p>
          <a:p>
            <a:pPr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If you don't want to have to think about coercion in your comparisons, stick to ===.</a:t>
            </a:r>
            <a:endParaRPr lang="en-IE" dirty="0"/>
          </a:p>
          <a:p>
            <a:pPr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IE" dirty="0"/>
              <a:t>IN REAL LIFE: DO NOT USE ==, forget about it</a:t>
            </a:r>
            <a:endParaRPr dirty="0"/>
          </a:p>
        </p:txBody>
      </p:sp>
      <p:sp>
        <p:nvSpPr>
          <p:cNvPr id="255" name="Line"/>
          <p:cNvSpPr/>
          <p:nvPr/>
        </p:nvSpPr>
        <p:spPr>
          <a:xfrm flipV="1">
            <a:off x="5924572" y="1554390"/>
            <a:ext cx="1" cy="3126081"/>
          </a:xfrm>
          <a:prstGeom prst="line">
            <a:avLst/>
          </a:prstGeom>
          <a:ln w="88900">
            <a:solidFill>
              <a:srgbClr val="ABABAB"/>
            </a:solidFill>
            <a:miter lim="400000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omparison Operators"/>
          <p:cNvSpPr txBox="1">
            <a:spLocks noGrp="1"/>
          </p:cNvSpPr>
          <p:nvPr>
            <p:ph type="title"/>
          </p:nvPr>
        </p:nvSpPr>
        <p:spPr>
          <a:xfrm>
            <a:off x="793630" y="3420070"/>
            <a:ext cx="4010043" cy="98226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dirty="0"/>
              <a:t>Comparison Operators</a:t>
            </a:r>
          </a:p>
        </p:txBody>
      </p:sp>
      <p:sp>
        <p:nvSpPr>
          <p:cNvPr id="259" name="var x = 4; if (x &lt;= 5) {   console.log('x is less than or equal to five!'); } else {   console.log('x is not less than or equal to five!'); }"/>
          <p:cNvSpPr txBox="1"/>
          <p:nvPr/>
        </p:nvSpPr>
        <p:spPr>
          <a:xfrm>
            <a:off x="2460274" y="198695"/>
            <a:ext cx="4226991" cy="15494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2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IE" sz="1600" dirty="0" err="1">
                <a:solidFill>
                  <a:srgbClr val="011480"/>
                </a:solidFill>
              </a:rPr>
              <a:t>const</a:t>
            </a:r>
            <a:r>
              <a:rPr lang="en-IE" sz="1600" dirty="0">
                <a:solidFill>
                  <a:srgbClr val="011480"/>
                </a:solidFill>
              </a:rPr>
              <a:t> </a:t>
            </a:r>
            <a:r>
              <a:rPr sz="1600" dirty="0">
                <a:solidFill>
                  <a:srgbClr val="011480"/>
                </a:solidFill>
              </a:rPr>
              <a:t> </a:t>
            </a:r>
            <a:r>
              <a:rPr sz="1600" i="1" dirty="0">
                <a:solidFill>
                  <a:srgbClr val="66187A"/>
                </a:solidFill>
              </a:rPr>
              <a:t>x </a:t>
            </a:r>
            <a:r>
              <a:rPr sz="1600" dirty="0">
                <a:solidFill>
                  <a:srgbClr val="000000"/>
                </a:solidFill>
              </a:rPr>
              <a:t>= </a:t>
            </a:r>
            <a:r>
              <a:rPr sz="1600" dirty="0">
                <a:solidFill>
                  <a:srgbClr val="0432FF"/>
                </a:solidFill>
              </a:rPr>
              <a:t>4</a:t>
            </a:r>
            <a:r>
              <a:rPr sz="1600" dirty="0">
                <a:solidFill>
                  <a:srgbClr val="000000"/>
                </a:solidFill>
              </a:rPr>
              <a:t>;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dirty="0">
                <a:solidFill>
                  <a:srgbClr val="011480"/>
                </a:solidFill>
              </a:rPr>
              <a:t>if 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i="1" dirty="0">
                <a:solidFill>
                  <a:srgbClr val="66187A"/>
                </a:solidFill>
              </a:rPr>
              <a:t>x </a:t>
            </a:r>
            <a:r>
              <a:rPr sz="1600" dirty="0">
                <a:solidFill>
                  <a:srgbClr val="000000"/>
                </a:solidFill>
              </a:rPr>
              <a:t>&lt;= </a:t>
            </a:r>
            <a:r>
              <a:rPr sz="1600" dirty="0">
                <a:solidFill>
                  <a:srgbClr val="0432FF"/>
                </a:solidFill>
              </a:rPr>
              <a:t>5</a:t>
            </a:r>
            <a:r>
              <a:rPr sz="1600" dirty="0">
                <a:solidFill>
                  <a:srgbClr val="000000"/>
                </a:solidFill>
              </a:rPr>
              <a:t>) {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dirty="0" err="1">
                <a:solidFill>
                  <a:srgbClr val="66187A"/>
                </a:solidFill>
              </a:rPr>
              <a:t>console</a:t>
            </a:r>
            <a:r>
              <a:rPr sz="1600" dirty="0" err="1">
                <a:solidFill>
                  <a:srgbClr val="000000"/>
                </a:solidFill>
              </a:rPr>
              <a:t>.</a:t>
            </a:r>
            <a:r>
              <a:rPr sz="1600" dirty="0" err="1">
                <a:solidFill>
                  <a:srgbClr val="7A7A43"/>
                </a:solidFill>
              </a:rPr>
              <a:t>log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/>
              <a:t>'x is less than or equal to five!'</a:t>
            </a:r>
            <a:r>
              <a:rPr sz="1600" dirty="0">
                <a:solidFill>
                  <a:srgbClr val="000000"/>
                </a:solidFill>
              </a:rPr>
              <a:t>);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>
                <a:solidFill>
                  <a:srgbClr val="011480"/>
                </a:solidFill>
              </a:rPr>
              <a:t>else </a:t>
            </a:r>
            <a:r>
              <a:rPr sz="1600" dirty="0">
                <a:solidFill>
                  <a:srgbClr val="000000"/>
                </a:solidFill>
              </a:rPr>
              <a:t>{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dirty="0" err="1">
                <a:solidFill>
                  <a:srgbClr val="66187A"/>
                </a:solidFill>
              </a:rPr>
              <a:t>console</a:t>
            </a:r>
            <a:r>
              <a:rPr sz="1600" dirty="0" err="1">
                <a:solidFill>
                  <a:srgbClr val="000000"/>
                </a:solidFill>
              </a:rPr>
              <a:t>.</a:t>
            </a:r>
            <a:r>
              <a:rPr sz="1600" dirty="0" err="1">
                <a:solidFill>
                  <a:srgbClr val="7A7A43"/>
                </a:solidFill>
              </a:rPr>
              <a:t>log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/>
              <a:t>'x is not less than or equal to five!'</a:t>
            </a:r>
            <a:r>
              <a:rPr sz="1600" dirty="0">
                <a:solidFill>
                  <a:srgbClr val="000000"/>
                </a:solidFill>
              </a:rPr>
              <a:t>);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71" y="1872044"/>
            <a:ext cx="4510883" cy="477623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alsey Valu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Falsey Values</a:t>
            </a:r>
          </a:p>
        </p:txBody>
      </p:sp>
      <p:sp>
        <p:nvSpPr>
          <p:cNvPr id="264" name="Some values (aside from false) are actually false as well, when they're used in a context where JavaScript expects a boolean value…"/>
          <p:cNvSpPr txBox="1">
            <a:spLocks noGrp="1"/>
          </p:cNvSpPr>
          <p:nvPr>
            <p:ph type="body" sz="half" idx="1"/>
          </p:nvPr>
        </p:nvSpPr>
        <p:spPr>
          <a:xfrm>
            <a:off x="1925836" y="1562695"/>
            <a:ext cx="3564132" cy="5142315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04800" indent="-304800" defTabSz="394335">
              <a:spcBef>
                <a:spcPts val="2800"/>
              </a:spcBef>
              <a:defRPr sz="4800"/>
            </a:pPr>
            <a:r>
              <a:t>Some values (aside from false) are actually false as well, when they're used in a context where JavaScript expects a boolean value</a:t>
            </a:r>
          </a:p>
          <a:p>
            <a:pPr marL="304800" indent="-304800" defTabSz="394335">
              <a:spcBef>
                <a:spcPts val="2800"/>
              </a:spcBef>
              <a:defRPr sz="4800"/>
            </a:pPr>
            <a:r>
              <a:t>Even if they do not have a "value" of false, these values will be translated (or "coerced") to false when evaluated in a boolean expression.</a:t>
            </a:r>
          </a:p>
        </p:txBody>
      </p:sp>
      <p:sp>
        <p:nvSpPr>
          <p:cNvPr id="265" name="0 &quot;&quot; null undefined false NaN // (short for not a number)"/>
          <p:cNvSpPr txBox="1"/>
          <p:nvPr/>
        </p:nvSpPr>
        <p:spPr>
          <a:xfrm>
            <a:off x="5765602" y="2855097"/>
            <a:ext cx="3273140" cy="18264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 b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>
                <a:solidFill>
                  <a:srgbClr val="0432FF"/>
                </a:solidFill>
              </a:rPr>
              <a:t>0</a:t>
            </a:r>
            <a:br>
              <a:rPr sz="1900">
                <a:solidFill>
                  <a:srgbClr val="0432FF"/>
                </a:solidFill>
              </a:rPr>
            </a:br>
            <a:r>
              <a:rPr sz="1900">
                <a:solidFill>
                  <a:srgbClr val="018001"/>
                </a:solidFill>
              </a:rPr>
              <a:t>""</a:t>
            </a:r>
            <a:br>
              <a:rPr sz="1900">
                <a:solidFill>
                  <a:srgbClr val="018001"/>
                </a:solidFill>
              </a:rPr>
            </a:br>
            <a:r>
              <a:rPr sz="1900">
                <a:solidFill>
                  <a:srgbClr val="011480"/>
                </a:solidFill>
              </a:rPr>
              <a:t>null</a:t>
            </a:r>
            <a:br>
              <a:rPr sz="1900">
                <a:solidFill>
                  <a:srgbClr val="011480"/>
                </a:solidFill>
              </a:rPr>
            </a:br>
            <a:r>
              <a:rPr sz="1900">
                <a:solidFill>
                  <a:srgbClr val="66187A"/>
                </a:solidFill>
              </a:rPr>
              <a:t>undefined</a:t>
            </a:r>
            <a:br>
              <a:rPr sz="1900">
                <a:solidFill>
                  <a:srgbClr val="66187A"/>
                </a:solidFill>
              </a:rPr>
            </a:br>
            <a:r>
              <a:rPr sz="1900">
                <a:solidFill>
                  <a:srgbClr val="011480"/>
                </a:solidFill>
              </a:rPr>
              <a:t>false</a:t>
            </a:r>
            <a:br>
              <a:rPr sz="1900">
                <a:solidFill>
                  <a:srgbClr val="011480"/>
                </a:solidFill>
              </a:rPr>
            </a:br>
            <a:r>
              <a:rPr sz="1900">
                <a:solidFill>
                  <a:srgbClr val="66187A"/>
                </a:solidFill>
              </a:rPr>
              <a:t>NaN </a:t>
            </a:r>
            <a:r>
              <a:rPr sz="1900" i="1"/>
              <a:t>// (short for not a number)</a:t>
            </a:r>
          </a:p>
        </p:txBody>
      </p:sp>
      <p:sp>
        <p:nvSpPr>
          <p:cNvPr id="266" name="6 Falsey Values in Javascript"/>
          <p:cNvSpPr txBox="1"/>
          <p:nvPr/>
        </p:nvSpPr>
        <p:spPr>
          <a:xfrm>
            <a:off x="6160859" y="2412855"/>
            <a:ext cx="1479572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6 Falsey Values in Javascript</a:t>
            </a:r>
          </a:p>
        </p:txBody>
      </p:sp>
      <p:sp>
        <p:nvSpPr>
          <p:cNvPr id="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Logical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Logical Operators</a:t>
            </a:r>
          </a:p>
        </p:txBody>
      </p:sp>
      <p:pic>
        <p:nvPicPr>
          <p:cNvPr id="2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358" y="2254405"/>
            <a:ext cx="5556740" cy="234919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If-El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If-Else</a:t>
            </a:r>
          </a:p>
        </p:txBody>
      </p:sp>
      <p:sp>
        <p:nvSpPr>
          <p:cNvPr id="274" name="Sometimes you may have more than two conditions to check.…"/>
          <p:cNvSpPr txBox="1">
            <a:spLocks noGrp="1"/>
          </p:cNvSpPr>
          <p:nvPr>
            <p:ph type="body" sz="quarter" idx="1"/>
          </p:nvPr>
        </p:nvSpPr>
        <p:spPr>
          <a:xfrm>
            <a:off x="1809750" y="1806134"/>
            <a:ext cx="8446822" cy="1765777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01625" indent="-301625" defTabSz="390227">
              <a:spcBef>
                <a:spcPts val="2800"/>
              </a:spcBef>
              <a:defRPr sz="4750"/>
            </a:pPr>
            <a:r>
              <a:t>Sometimes you may have more than two conditions to check. </a:t>
            </a:r>
          </a:p>
          <a:p>
            <a:pPr marL="301625" indent="-301625" defTabSz="390227">
              <a:spcBef>
                <a:spcPts val="2800"/>
              </a:spcBef>
              <a:defRPr sz="4750"/>
            </a:pPr>
            <a:r>
              <a:t>In this case, you can chain together multiple conditions using else</a:t>
            </a:r>
          </a:p>
        </p:txBody>
      </p:sp>
      <p:sp>
        <p:nvSpPr>
          <p:cNvPr id="275" name="if (number &gt;= 1000) {   console.log('Woah, thats a big number!'); } else if (number &gt;= 0) {   console.log('Thats a cool number.'); } else {   console.log('Negative numbers?! Thats just bananas.'); }"/>
          <p:cNvSpPr txBox="1"/>
          <p:nvPr/>
        </p:nvSpPr>
        <p:spPr>
          <a:xfrm>
            <a:off x="1836469" y="3709028"/>
            <a:ext cx="5706499" cy="21188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>
                <a:solidFill>
                  <a:srgbClr val="011480"/>
                </a:solidFill>
              </a:rPr>
              <a:t>if </a:t>
            </a:r>
            <a:r>
              <a:rPr sz="1900">
                <a:solidFill>
                  <a:srgbClr val="000000"/>
                </a:solidFill>
              </a:rPr>
              <a:t>(</a:t>
            </a:r>
            <a:r>
              <a:rPr sz="1900" i="1">
                <a:solidFill>
                  <a:srgbClr val="66187A"/>
                </a:solidFill>
              </a:rPr>
              <a:t>number </a:t>
            </a:r>
            <a:r>
              <a:rPr sz="1900">
                <a:solidFill>
                  <a:srgbClr val="000000"/>
                </a:solidFill>
              </a:rPr>
              <a:t>&gt;= </a:t>
            </a:r>
            <a:r>
              <a:rPr sz="1900">
                <a:solidFill>
                  <a:srgbClr val="0432FF"/>
                </a:solidFill>
              </a:rPr>
              <a:t>1000</a:t>
            </a:r>
            <a:r>
              <a:rPr sz="1900">
                <a:solidFill>
                  <a:srgbClr val="000000"/>
                </a:solidFill>
              </a:rPr>
              <a:t>) {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</a:t>
            </a:r>
            <a:r>
              <a:rPr sz="1900">
                <a:solidFill>
                  <a:srgbClr val="66187A"/>
                </a:solidFill>
              </a:rPr>
              <a:t>console</a:t>
            </a:r>
            <a:r>
              <a:rPr sz="1900">
                <a:solidFill>
                  <a:srgbClr val="000000"/>
                </a:solidFill>
              </a:rPr>
              <a:t>.</a:t>
            </a:r>
            <a:r>
              <a:rPr sz="1900">
                <a:solidFill>
                  <a:srgbClr val="7A7A43"/>
                </a:solidFill>
              </a:rPr>
              <a:t>log</a:t>
            </a:r>
            <a:r>
              <a:rPr sz="1900">
                <a:solidFill>
                  <a:srgbClr val="000000"/>
                </a:solidFill>
              </a:rPr>
              <a:t>(</a:t>
            </a:r>
            <a:r>
              <a:rPr sz="1900"/>
              <a:t>'Woah, thats a big number!'</a:t>
            </a:r>
            <a:r>
              <a:rPr sz="1900">
                <a:solidFill>
                  <a:srgbClr val="000000"/>
                </a:solidFill>
              </a:rPr>
              <a:t>);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} </a:t>
            </a:r>
            <a:r>
              <a:rPr sz="1900">
                <a:solidFill>
                  <a:srgbClr val="011480"/>
                </a:solidFill>
              </a:rPr>
              <a:t>else if </a:t>
            </a:r>
            <a:r>
              <a:rPr sz="1900">
                <a:solidFill>
                  <a:srgbClr val="000000"/>
                </a:solidFill>
              </a:rPr>
              <a:t>(</a:t>
            </a:r>
            <a:r>
              <a:rPr sz="1900" i="1">
                <a:solidFill>
                  <a:srgbClr val="66187A"/>
                </a:solidFill>
              </a:rPr>
              <a:t>number </a:t>
            </a:r>
            <a:r>
              <a:rPr sz="1900">
                <a:solidFill>
                  <a:srgbClr val="000000"/>
                </a:solidFill>
              </a:rPr>
              <a:t>&gt;= </a:t>
            </a:r>
            <a:r>
              <a:rPr sz="1900">
                <a:solidFill>
                  <a:srgbClr val="0432FF"/>
                </a:solidFill>
              </a:rPr>
              <a:t>0</a:t>
            </a:r>
            <a:r>
              <a:rPr sz="1900">
                <a:solidFill>
                  <a:srgbClr val="000000"/>
                </a:solidFill>
              </a:rPr>
              <a:t>) {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</a:t>
            </a:r>
            <a:r>
              <a:rPr sz="1900">
                <a:solidFill>
                  <a:srgbClr val="66187A"/>
                </a:solidFill>
              </a:rPr>
              <a:t>console</a:t>
            </a:r>
            <a:r>
              <a:rPr sz="1900">
                <a:solidFill>
                  <a:srgbClr val="000000"/>
                </a:solidFill>
              </a:rPr>
              <a:t>.</a:t>
            </a:r>
            <a:r>
              <a:rPr sz="1900">
                <a:solidFill>
                  <a:srgbClr val="7A7A43"/>
                </a:solidFill>
              </a:rPr>
              <a:t>log</a:t>
            </a:r>
            <a:r>
              <a:rPr sz="1900">
                <a:solidFill>
                  <a:srgbClr val="000000"/>
                </a:solidFill>
              </a:rPr>
              <a:t>(</a:t>
            </a:r>
            <a:r>
              <a:rPr sz="1900"/>
              <a:t>'Thats a cool number.'</a:t>
            </a:r>
            <a:r>
              <a:rPr sz="1900">
                <a:solidFill>
                  <a:srgbClr val="000000"/>
                </a:solidFill>
              </a:rPr>
              <a:t>);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} </a:t>
            </a:r>
            <a:r>
              <a:rPr sz="1900">
                <a:solidFill>
                  <a:srgbClr val="011480"/>
                </a:solidFill>
              </a:rPr>
              <a:t>else </a:t>
            </a:r>
            <a:r>
              <a:rPr sz="1900">
                <a:solidFill>
                  <a:srgbClr val="000000"/>
                </a:solidFill>
              </a:rPr>
              <a:t>{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</a:t>
            </a:r>
            <a:r>
              <a:rPr sz="1900">
                <a:solidFill>
                  <a:srgbClr val="66187A"/>
                </a:solidFill>
              </a:rPr>
              <a:t>console</a:t>
            </a:r>
            <a:r>
              <a:rPr sz="1900">
                <a:solidFill>
                  <a:srgbClr val="000000"/>
                </a:solidFill>
              </a:rPr>
              <a:t>.</a:t>
            </a:r>
            <a:r>
              <a:rPr sz="1900">
                <a:solidFill>
                  <a:srgbClr val="7A7A43"/>
                </a:solidFill>
              </a:rPr>
              <a:t>log</a:t>
            </a:r>
            <a:r>
              <a:rPr sz="1900">
                <a:solidFill>
                  <a:srgbClr val="000000"/>
                </a:solidFill>
              </a:rPr>
              <a:t>(</a:t>
            </a:r>
            <a:r>
              <a:rPr sz="1900"/>
              <a:t>'Negative numbers?! Thats just bananas.'</a:t>
            </a:r>
            <a:r>
              <a:rPr sz="1900">
                <a:solidFill>
                  <a:srgbClr val="000000"/>
                </a:solidFill>
              </a:rPr>
              <a:t>);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wit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Switch</a:t>
            </a:r>
          </a:p>
        </p:txBody>
      </p:sp>
      <p:sp>
        <p:nvSpPr>
          <p:cNvPr id="279" name="Another way to write conditional logic is to use a switch statement.…"/>
          <p:cNvSpPr txBox="1">
            <a:spLocks noGrp="1"/>
          </p:cNvSpPr>
          <p:nvPr>
            <p:ph type="body" sz="half" idx="1"/>
          </p:nvPr>
        </p:nvSpPr>
        <p:spPr>
          <a:xfrm>
            <a:off x="1925836" y="1463893"/>
            <a:ext cx="8340329" cy="2108558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44475" indent="-244475" defTabSz="316290">
              <a:spcBef>
                <a:spcPts val="2250"/>
              </a:spcBef>
              <a:defRPr sz="3850"/>
            </a:pPr>
            <a:r>
              <a:t>Another way to write conditional logic is to use a switch statement. </a:t>
            </a:r>
          </a:p>
          <a:p>
            <a:pPr marL="244475" indent="-244475" defTabSz="316290">
              <a:spcBef>
                <a:spcPts val="2250"/>
              </a:spcBef>
              <a:defRPr sz="3850"/>
            </a:pPr>
            <a:r>
              <a:t>While these are used less frequently, they can be quite useful when there are multiple conditions that can be met. </a:t>
            </a:r>
          </a:p>
          <a:p>
            <a:pPr marL="244475" indent="-244475" defTabSz="316290">
              <a:spcBef>
                <a:spcPts val="2250"/>
              </a:spcBef>
              <a:defRPr sz="3850"/>
            </a:pPr>
            <a:r>
              <a:t>Notice that each case clause needs to end with a break so that we exit the switch statement.</a:t>
            </a:r>
          </a:p>
        </p:txBody>
      </p:sp>
      <p:sp>
        <p:nvSpPr>
          <p:cNvPr id="280" name="switch (feeling) {   case 'happy':     console.log(&quot;Awesome, Im feeling happy too!);     break;   case 'sa':     console.log('Thats too bad, I hope you feel better soon.');     break;   case 'hungry':     console.log('Me too, lets go eat some pizza!');  "/>
          <p:cNvSpPr txBox="1"/>
          <p:nvPr/>
        </p:nvSpPr>
        <p:spPr>
          <a:xfrm>
            <a:off x="2772181" y="3823135"/>
            <a:ext cx="4475136" cy="28729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28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>
                <a:solidFill>
                  <a:srgbClr val="011480"/>
                </a:solidFill>
              </a:rPr>
              <a:t>switch </a:t>
            </a:r>
            <a:r>
              <a:rPr sz="1400">
                <a:solidFill>
                  <a:srgbClr val="000000"/>
                </a:solidFill>
              </a:rPr>
              <a:t>(</a:t>
            </a:r>
            <a:r>
              <a:rPr sz="1400" i="1">
                <a:solidFill>
                  <a:srgbClr val="66187A"/>
                </a:solidFill>
              </a:rPr>
              <a:t>feeling</a:t>
            </a:r>
            <a:r>
              <a:rPr sz="1400">
                <a:solidFill>
                  <a:srgbClr val="000000"/>
                </a:solidFill>
              </a:rPr>
              <a:t>) {</a:t>
            </a:r>
            <a:br>
              <a:rPr sz="1400">
                <a:solidFill>
                  <a:srgbClr val="000000"/>
                </a:solidFill>
              </a:rPr>
            </a:br>
            <a:r>
              <a:rPr sz="1400">
                <a:solidFill>
                  <a:srgbClr val="000000"/>
                </a:solidFill>
              </a:rPr>
              <a:t>  </a:t>
            </a:r>
            <a:r>
              <a:rPr sz="1400">
                <a:solidFill>
                  <a:srgbClr val="011480"/>
                </a:solidFill>
              </a:rPr>
              <a:t>case </a:t>
            </a:r>
            <a:r>
              <a:rPr sz="1400"/>
              <a:t>'happy'</a:t>
            </a:r>
            <a:r>
              <a:rPr sz="1400">
                <a:solidFill>
                  <a:srgbClr val="000000"/>
                </a:solidFill>
              </a:rPr>
              <a:t>:</a:t>
            </a:r>
            <a:br>
              <a:rPr sz="1400">
                <a:solidFill>
                  <a:srgbClr val="000000"/>
                </a:solidFill>
              </a:rPr>
            </a:br>
            <a:r>
              <a:rPr sz="1400">
                <a:solidFill>
                  <a:srgbClr val="000000"/>
                </a:solidFill>
              </a:rPr>
              <a:t>    </a:t>
            </a:r>
            <a:r>
              <a:rPr sz="1400">
                <a:solidFill>
                  <a:srgbClr val="66187A"/>
                </a:solidFill>
              </a:rPr>
              <a:t>console</a:t>
            </a:r>
            <a:r>
              <a:rPr sz="1400">
                <a:solidFill>
                  <a:srgbClr val="000000"/>
                </a:solidFill>
              </a:rPr>
              <a:t>.</a:t>
            </a:r>
            <a:r>
              <a:rPr sz="1400">
                <a:solidFill>
                  <a:srgbClr val="7A7A43"/>
                </a:solidFill>
              </a:rPr>
              <a:t>log</a:t>
            </a:r>
            <a:r>
              <a:rPr sz="1400">
                <a:solidFill>
                  <a:srgbClr val="000000"/>
                </a:solidFill>
              </a:rPr>
              <a:t>(</a:t>
            </a:r>
            <a:r>
              <a:rPr sz="1400"/>
              <a:t>"Awesome, Im feeling happy too!);</a:t>
            </a:r>
            <a:br>
              <a:rPr sz="1400"/>
            </a:br>
            <a:r>
              <a:rPr sz="1400"/>
              <a:t>    </a:t>
            </a:r>
            <a:r>
              <a:rPr sz="1400">
                <a:solidFill>
                  <a:srgbClr val="011480"/>
                </a:solidFill>
              </a:rPr>
              <a:t>break</a:t>
            </a:r>
            <a:r>
              <a:rPr sz="1400">
                <a:solidFill>
                  <a:srgbClr val="000000"/>
                </a:solidFill>
              </a:rPr>
              <a:t>;</a:t>
            </a:r>
            <a:br>
              <a:rPr sz="1400">
                <a:solidFill>
                  <a:srgbClr val="000000"/>
                </a:solidFill>
              </a:rPr>
            </a:br>
            <a:r>
              <a:rPr sz="1400">
                <a:solidFill>
                  <a:srgbClr val="000000"/>
                </a:solidFill>
              </a:rPr>
              <a:t>  </a:t>
            </a:r>
            <a:r>
              <a:rPr sz="1400">
                <a:solidFill>
                  <a:srgbClr val="011480"/>
                </a:solidFill>
              </a:rPr>
              <a:t>case </a:t>
            </a:r>
            <a:r>
              <a:rPr sz="1400"/>
              <a:t>'sa'</a:t>
            </a:r>
            <a:r>
              <a:rPr sz="1400">
                <a:solidFill>
                  <a:srgbClr val="000000"/>
                </a:solidFill>
              </a:rPr>
              <a:t>:</a:t>
            </a:r>
            <a:br>
              <a:rPr sz="1400">
                <a:solidFill>
                  <a:srgbClr val="000000"/>
                </a:solidFill>
              </a:rPr>
            </a:br>
            <a:r>
              <a:rPr sz="1400">
                <a:solidFill>
                  <a:srgbClr val="000000"/>
                </a:solidFill>
              </a:rPr>
              <a:t>    </a:t>
            </a:r>
            <a:r>
              <a:rPr sz="1400">
                <a:solidFill>
                  <a:srgbClr val="66187A"/>
                </a:solidFill>
              </a:rPr>
              <a:t>console</a:t>
            </a:r>
            <a:r>
              <a:rPr sz="1400">
                <a:solidFill>
                  <a:srgbClr val="000000"/>
                </a:solidFill>
              </a:rPr>
              <a:t>.</a:t>
            </a:r>
            <a:r>
              <a:rPr sz="1400">
                <a:solidFill>
                  <a:srgbClr val="7A7A43"/>
                </a:solidFill>
              </a:rPr>
              <a:t>log</a:t>
            </a:r>
            <a:r>
              <a:rPr sz="1400">
                <a:solidFill>
                  <a:srgbClr val="000000"/>
                </a:solidFill>
              </a:rPr>
              <a:t>(</a:t>
            </a:r>
            <a:r>
              <a:rPr sz="1400"/>
              <a:t>'Thats too bad, I hope you feel better soon.'</a:t>
            </a:r>
            <a:r>
              <a:rPr sz="1400">
                <a:solidFill>
                  <a:srgbClr val="000000"/>
                </a:solidFill>
              </a:rPr>
              <a:t>);</a:t>
            </a:r>
            <a:br>
              <a:rPr sz="1400">
                <a:solidFill>
                  <a:srgbClr val="000000"/>
                </a:solidFill>
              </a:rPr>
            </a:br>
            <a:r>
              <a:rPr sz="1400">
                <a:solidFill>
                  <a:srgbClr val="000000"/>
                </a:solidFill>
              </a:rPr>
              <a:t>    </a:t>
            </a:r>
            <a:r>
              <a:rPr sz="1400">
                <a:solidFill>
                  <a:srgbClr val="011480"/>
                </a:solidFill>
              </a:rPr>
              <a:t>break</a:t>
            </a:r>
            <a:r>
              <a:rPr sz="1400">
                <a:solidFill>
                  <a:srgbClr val="000000"/>
                </a:solidFill>
              </a:rPr>
              <a:t>;</a:t>
            </a:r>
            <a:br>
              <a:rPr sz="1400">
                <a:solidFill>
                  <a:srgbClr val="000000"/>
                </a:solidFill>
              </a:rPr>
            </a:br>
            <a:r>
              <a:rPr sz="1400">
                <a:solidFill>
                  <a:srgbClr val="000000"/>
                </a:solidFill>
              </a:rPr>
              <a:t>  </a:t>
            </a:r>
            <a:r>
              <a:rPr sz="1400">
                <a:solidFill>
                  <a:srgbClr val="011480"/>
                </a:solidFill>
              </a:rPr>
              <a:t>case </a:t>
            </a:r>
            <a:r>
              <a:rPr sz="1400"/>
              <a:t>'hungry'</a:t>
            </a:r>
            <a:r>
              <a:rPr sz="1400">
                <a:solidFill>
                  <a:srgbClr val="000000"/>
                </a:solidFill>
              </a:rPr>
              <a:t>:</a:t>
            </a:r>
            <a:br>
              <a:rPr sz="1400">
                <a:solidFill>
                  <a:srgbClr val="000000"/>
                </a:solidFill>
              </a:rPr>
            </a:br>
            <a:r>
              <a:rPr sz="1400">
                <a:solidFill>
                  <a:srgbClr val="000000"/>
                </a:solidFill>
              </a:rPr>
              <a:t>    </a:t>
            </a:r>
            <a:r>
              <a:rPr sz="1400">
                <a:solidFill>
                  <a:srgbClr val="66187A"/>
                </a:solidFill>
              </a:rPr>
              <a:t>console</a:t>
            </a:r>
            <a:r>
              <a:rPr sz="1400">
                <a:solidFill>
                  <a:srgbClr val="000000"/>
                </a:solidFill>
              </a:rPr>
              <a:t>.</a:t>
            </a:r>
            <a:r>
              <a:rPr sz="1400">
                <a:solidFill>
                  <a:srgbClr val="7A7A43"/>
                </a:solidFill>
              </a:rPr>
              <a:t>log</a:t>
            </a:r>
            <a:r>
              <a:rPr sz="1400">
                <a:solidFill>
                  <a:srgbClr val="000000"/>
                </a:solidFill>
              </a:rPr>
              <a:t>(</a:t>
            </a:r>
            <a:r>
              <a:rPr sz="1400"/>
              <a:t>'Me too, lets go eat some pizza!'</a:t>
            </a:r>
            <a:r>
              <a:rPr sz="1400">
                <a:solidFill>
                  <a:srgbClr val="000000"/>
                </a:solidFill>
              </a:rPr>
              <a:t>);</a:t>
            </a:r>
            <a:br>
              <a:rPr sz="1400">
                <a:solidFill>
                  <a:srgbClr val="000000"/>
                </a:solidFill>
              </a:rPr>
            </a:br>
            <a:r>
              <a:rPr sz="1400">
                <a:solidFill>
                  <a:srgbClr val="000000"/>
                </a:solidFill>
              </a:rPr>
              <a:t>    </a:t>
            </a:r>
            <a:r>
              <a:rPr sz="1400">
                <a:solidFill>
                  <a:srgbClr val="011480"/>
                </a:solidFill>
              </a:rPr>
              <a:t>break</a:t>
            </a:r>
            <a:r>
              <a:rPr sz="1400">
                <a:solidFill>
                  <a:srgbClr val="000000"/>
                </a:solidFill>
              </a:rPr>
              <a:t>;</a:t>
            </a:r>
            <a:br>
              <a:rPr sz="1400">
                <a:solidFill>
                  <a:srgbClr val="000000"/>
                </a:solidFill>
              </a:rPr>
            </a:br>
            <a:r>
              <a:rPr sz="1400">
                <a:solidFill>
                  <a:srgbClr val="000000"/>
                </a:solidFill>
              </a:rPr>
              <a:t>  </a:t>
            </a:r>
            <a:r>
              <a:rPr sz="1400">
                <a:solidFill>
                  <a:srgbClr val="011480"/>
                </a:solidFill>
              </a:rPr>
              <a:t>default</a:t>
            </a:r>
            <a:r>
              <a:rPr sz="1400">
                <a:solidFill>
                  <a:srgbClr val="000000"/>
                </a:solidFill>
              </a:rPr>
              <a:t>:</a:t>
            </a:r>
            <a:br>
              <a:rPr sz="1400">
                <a:solidFill>
                  <a:srgbClr val="000000"/>
                </a:solidFill>
              </a:rPr>
            </a:br>
            <a:r>
              <a:rPr sz="1400">
                <a:solidFill>
                  <a:srgbClr val="000000"/>
                </a:solidFill>
              </a:rPr>
              <a:t>    </a:t>
            </a:r>
            <a:r>
              <a:rPr sz="1400">
                <a:solidFill>
                  <a:srgbClr val="66187A"/>
                </a:solidFill>
              </a:rPr>
              <a:t>console</a:t>
            </a:r>
            <a:r>
              <a:rPr sz="1400">
                <a:solidFill>
                  <a:srgbClr val="000000"/>
                </a:solidFill>
              </a:rPr>
              <a:t>.</a:t>
            </a:r>
            <a:r>
              <a:rPr sz="1400">
                <a:solidFill>
                  <a:srgbClr val="7A7A43"/>
                </a:solidFill>
              </a:rPr>
              <a:t>log</a:t>
            </a:r>
            <a:r>
              <a:rPr sz="1400">
                <a:solidFill>
                  <a:srgbClr val="000000"/>
                </a:solidFill>
              </a:rPr>
              <a:t>(</a:t>
            </a:r>
            <a:r>
              <a:rPr sz="1400"/>
              <a:t>'I see. Thanks for sharing!'</a:t>
            </a:r>
            <a:r>
              <a:rPr sz="1400">
                <a:solidFill>
                  <a:srgbClr val="000000"/>
                </a:solidFill>
              </a:rPr>
              <a:t>);</a:t>
            </a:r>
            <a:br>
              <a:rPr sz="1400">
                <a:solidFill>
                  <a:srgbClr val="000000"/>
                </a:solidFill>
              </a:rPr>
            </a:br>
            <a:r>
              <a:rPr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Modulus Op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Modulus Operator</a:t>
            </a:r>
          </a:p>
        </p:txBody>
      </p:sp>
      <p:sp>
        <p:nvSpPr>
          <p:cNvPr id="284" name="5 % 3 === 2 // true (the remainder when five is divided by 3 is 2)  var num = prompt('Please enter a whole number'); if ( num % 2 === 0 ) {   console.log('the num variable is even!') } else if ( num % 2 === 1) {   console.log('the num variable is odd!') "/>
          <p:cNvSpPr txBox="1"/>
          <p:nvPr/>
        </p:nvSpPr>
        <p:spPr>
          <a:xfrm>
            <a:off x="1860433" y="2349350"/>
            <a:ext cx="5359417" cy="25343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2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0432FF"/>
                </a:solidFill>
              </a:rPr>
              <a:t>5 </a:t>
            </a:r>
            <a:r>
              <a:rPr sz="1600" dirty="0">
                <a:solidFill>
                  <a:srgbClr val="000000"/>
                </a:solidFill>
              </a:rPr>
              <a:t>% </a:t>
            </a:r>
            <a:r>
              <a:rPr sz="1600" dirty="0">
                <a:solidFill>
                  <a:srgbClr val="0432FF"/>
                </a:solidFill>
              </a:rPr>
              <a:t>3 </a:t>
            </a:r>
            <a:r>
              <a:rPr sz="1600" dirty="0">
                <a:solidFill>
                  <a:srgbClr val="000000"/>
                </a:solidFill>
              </a:rPr>
              <a:t>=== </a:t>
            </a:r>
            <a:r>
              <a:rPr sz="1600" dirty="0">
                <a:solidFill>
                  <a:srgbClr val="0432FF"/>
                </a:solidFill>
              </a:rPr>
              <a:t>2 </a:t>
            </a:r>
            <a:r>
              <a:rPr sz="1600" dirty="0"/>
              <a:t>// true (the remainder when five is divided by 3 is 2)</a:t>
            </a:r>
            <a:br>
              <a:rPr sz="1600" dirty="0"/>
            </a:br>
            <a:br>
              <a:rPr sz="1600" dirty="0"/>
            </a:br>
            <a:r>
              <a:rPr lang="en-IE" sz="1600" b="1" dirty="0" err="1">
                <a:solidFill>
                  <a:srgbClr val="011480"/>
                </a:solidFill>
              </a:rPr>
              <a:t>const</a:t>
            </a:r>
            <a:r>
              <a:rPr lang="en-IE" sz="1600" b="1" dirty="0">
                <a:solidFill>
                  <a:srgbClr val="011480"/>
                </a:solidFill>
              </a:rPr>
              <a:t> </a:t>
            </a:r>
            <a:r>
              <a:rPr sz="1600" b="1" dirty="0">
                <a:solidFill>
                  <a:srgbClr val="011480"/>
                </a:solidFill>
              </a:rPr>
              <a:t> </a:t>
            </a:r>
            <a:r>
              <a:rPr sz="1600" b="1" dirty="0">
                <a:solidFill>
                  <a:srgbClr val="66187A"/>
                </a:solidFill>
              </a:rPr>
              <a:t>num </a:t>
            </a:r>
            <a:r>
              <a:rPr sz="1600" dirty="0">
                <a:solidFill>
                  <a:srgbClr val="000000"/>
                </a:solidFill>
              </a:rPr>
              <a:t>= </a:t>
            </a:r>
            <a:r>
              <a:rPr sz="1600" dirty="0">
                <a:solidFill>
                  <a:srgbClr val="7A7A43"/>
                </a:solidFill>
              </a:rPr>
              <a:t>prompt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b="1" dirty="0">
                <a:solidFill>
                  <a:srgbClr val="018001"/>
                </a:solidFill>
              </a:rPr>
              <a:t>'Please enter a whole number'</a:t>
            </a:r>
            <a:r>
              <a:rPr sz="1600" dirty="0">
                <a:solidFill>
                  <a:srgbClr val="000000"/>
                </a:solidFill>
              </a:rPr>
              <a:t>);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b="1" dirty="0">
                <a:solidFill>
                  <a:srgbClr val="011480"/>
                </a:solidFill>
              </a:rPr>
              <a:t>if </a:t>
            </a:r>
            <a:r>
              <a:rPr sz="1600" dirty="0">
                <a:solidFill>
                  <a:srgbClr val="000000"/>
                </a:solidFill>
              </a:rPr>
              <a:t>( </a:t>
            </a:r>
            <a:r>
              <a:rPr sz="1600" b="1" dirty="0">
                <a:solidFill>
                  <a:srgbClr val="66187A"/>
                </a:solidFill>
              </a:rPr>
              <a:t>num </a:t>
            </a:r>
            <a:r>
              <a:rPr sz="1600" dirty="0">
                <a:solidFill>
                  <a:srgbClr val="000000"/>
                </a:solidFill>
              </a:rPr>
              <a:t>% </a:t>
            </a:r>
            <a:r>
              <a:rPr sz="1600" dirty="0">
                <a:solidFill>
                  <a:srgbClr val="0432FF"/>
                </a:solidFill>
              </a:rPr>
              <a:t>2 </a:t>
            </a:r>
            <a:r>
              <a:rPr sz="1600" dirty="0">
                <a:solidFill>
                  <a:srgbClr val="000000"/>
                </a:solidFill>
              </a:rPr>
              <a:t>=== </a:t>
            </a:r>
            <a:r>
              <a:rPr sz="1600" dirty="0">
                <a:solidFill>
                  <a:srgbClr val="0432FF"/>
                </a:solidFill>
              </a:rPr>
              <a:t>0 </a:t>
            </a:r>
            <a:r>
              <a:rPr sz="1600" dirty="0">
                <a:solidFill>
                  <a:srgbClr val="000000"/>
                </a:solidFill>
              </a:rPr>
              <a:t>) {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b="1" dirty="0" err="1">
                <a:solidFill>
                  <a:srgbClr val="66187A"/>
                </a:solidFill>
              </a:rPr>
              <a:t>console</a:t>
            </a:r>
            <a:r>
              <a:rPr sz="1600" dirty="0" err="1">
                <a:solidFill>
                  <a:srgbClr val="000000"/>
                </a:solidFill>
              </a:rPr>
              <a:t>.</a:t>
            </a:r>
            <a:r>
              <a:rPr sz="1600" dirty="0" err="1">
                <a:solidFill>
                  <a:srgbClr val="7A7A43"/>
                </a:solidFill>
              </a:rPr>
              <a:t>log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b="1" dirty="0">
                <a:solidFill>
                  <a:srgbClr val="018001"/>
                </a:solidFill>
              </a:rPr>
              <a:t>'the num variable is even!'</a:t>
            </a:r>
            <a:r>
              <a:rPr sz="1600" dirty="0">
                <a:solidFill>
                  <a:srgbClr val="000000"/>
                </a:solidFill>
              </a:rPr>
              <a:t>)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b="1" dirty="0">
                <a:solidFill>
                  <a:srgbClr val="011480"/>
                </a:solidFill>
              </a:rPr>
              <a:t>else if </a:t>
            </a:r>
            <a:r>
              <a:rPr sz="1600" dirty="0">
                <a:solidFill>
                  <a:srgbClr val="000000"/>
                </a:solidFill>
              </a:rPr>
              <a:t>( </a:t>
            </a:r>
            <a:r>
              <a:rPr sz="1600" b="1" dirty="0">
                <a:solidFill>
                  <a:srgbClr val="66187A"/>
                </a:solidFill>
              </a:rPr>
              <a:t>num </a:t>
            </a:r>
            <a:r>
              <a:rPr sz="1600" dirty="0">
                <a:solidFill>
                  <a:srgbClr val="000000"/>
                </a:solidFill>
              </a:rPr>
              <a:t>% </a:t>
            </a:r>
            <a:r>
              <a:rPr sz="1600" dirty="0">
                <a:solidFill>
                  <a:srgbClr val="0432FF"/>
                </a:solidFill>
              </a:rPr>
              <a:t>2 </a:t>
            </a:r>
            <a:r>
              <a:rPr sz="1600" dirty="0">
                <a:solidFill>
                  <a:srgbClr val="000000"/>
                </a:solidFill>
              </a:rPr>
              <a:t>=== </a:t>
            </a:r>
            <a:r>
              <a:rPr sz="1600" dirty="0">
                <a:solidFill>
                  <a:srgbClr val="0432FF"/>
                </a:solidFill>
              </a:rPr>
              <a:t>1</a:t>
            </a:r>
            <a:r>
              <a:rPr sz="1600" dirty="0">
                <a:solidFill>
                  <a:srgbClr val="000000"/>
                </a:solidFill>
              </a:rPr>
              <a:t>) {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b="1" dirty="0" err="1">
                <a:solidFill>
                  <a:srgbClr val="66187A"/>
                </a:solidFill>
              </a:rPr>
              <a:t>console</a:t>
            </a:r>
            <a:r>
              <a:rPr sz="1600" dirty="0" err="1">
                <a:solidFill>
                  <a:srgbClr val="000000"/>
                </a:solidFill>
              </a:rPr>
              <a:t>.</a:t>
            </a:r>
            <a:r>
              <a:rPr sz="1600" dirty="0" err="1">
                <a:solidFill>
                  <a:srgbClr val="7A7A43"/>
                </a:solidFill>
              </a:rPr>
              <a:t>log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b="1" dirty="0">
                <a:solidFill>
                  <a:srgbClr val="018001"/>
                </a:solidFill>
              </a:rPr>
              <a:t>'the num variable is odd!'</a:t>
            </a:r>
            <a:r>
              <a:rPr sz="1600" dirty="0">
                <a:solidFill>
                  <a:srgbClr val="000000"/>
                </a:solidFill>
              </a:rPr>
              <a:t>)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b="1" dirty="0">
                <a:solidFill>
                  <a:srgbClr val="011480"/>
                </a:solidFill>
              </a:rPr>
              <a:t>else </a:t>
            </a:r>
            <a:r>
              <a:rPr sz="1600" dirty="0">
                <a:solidFill>
                  <a:srgbClr val="000000"/>
                </a:solidFill>
              </a:rPr>
              <a:t>{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b="1" dirty="0" err="1">
                <a:solidFill>
                  <a:srgbClr val="66187A"/>
                </a:solidFill>
              </a:rPr>
              <a:t>console</a:t>
            </a:r>
            <a:r>
              <a:rPr sz="1600" dirty="0" err="1">
                <a:solidFill>
                  <a:srgbClr val="000000"/>
                </a:solidFill>
              </a:rPr>
              <a:t>.</a:t>
            </a:r>
            <a:r>
              <a:rPr sz="1600" dirty="0" err="1">
                <a:solidFill>
                  <a:srgbClr val="7A7A43"/>
                </a:solidFill>
              </a:rPr>
              <a:t>log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b="1" dirty="0">
                <a:solidFill>
                  <a:srgbClr val="018001"/>
                </a:solidFill>
              </a:rPr>
              <a:t>'Hey! I asked for a whole number!'</a:t>
            </a:r>
            <a:r>
              <a:rPr sz="1600" dirty="0">
                <a:solidFill>
                  <a:srgbClr val="000000"/>
                </a:solidFill>
              </a:rPr>
              <a:t>);</a:t>
            </a:r>
            <a:br>
              <a:rPr sz="1600" dirty="0">
                <a:solidFill>
                  <a:srgbClr val="000000"/>
                </a:solidFill>
              </a:rPr>
            </a:br>
            <a:r>
              <a:rPr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Data Types</a:t>
            </a:r>
          </a:p>
        </p:txBody>
      </p:sp>
      <p:sp>
        <p:nvSpPr>
          <p:cNvPr id="161" name="Whereas primitive data typed variables hold individual values. e.g:…"/>
          <p:cNvSpPr txBox="1">
            <a:spLocks noGrp="1"/>
          </p:cNvSpPr>
          <p:nvPr>
            <p:ph type="body" idx="1"/>
          </p:nvPr>
        </p:nvSpPr>
        <p:spPr>
          <a:xfrm>
            <a:off x="1925836" y="1562695"/>
            <a:ext cx="8174083" cy="5022671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44475" indent="-244475" defTabSz="316290">
              <a:spcBef>
                <a:spcPts val="2250"/>
              </a:spcBef>
              <a:defRPr sz="3850"/>
            </a:pPr>
            <a:r>
              <a:t>Whereas primitive data typed variables hold individual values. e.g:</a:t>
            </a:r>
          </a:p>
          <a:p>
            <a:pPr marL="420497" lvl="1" indent="-244475" defTabSz="316290">
              <a:spcBef>
                <a:spcPts val="2250"/>
              </a:spcBef>
              <a:defRPr sz="3850"/>
            </a:pPr>
            <a:r>
              <a:t>numbers</a:t>
            </a:r>
          </a:p>
          <a:p>
            <a:pPr marL="420497" lvl="1" indent="-244475" defTabSz="316290">
              <a:spcBef>
                <a:spcPts val="2250"/>
              </a:spcBef>
              <a:defRPr sz="3850"/>
            </a:pPr>
            <a:r>
              <a:t>strings</a:t>
            </a:r>
          </a:p>
          <a:p>
            <a:pPr marL="420497" lvl="1" indent="-244475" defTabSz="316290">
              <a:spcBef>
                <a:spcPts val="2250"/>
              </a:spcBef>
              <a:defRPr sz="3850"/>
            </a:pPr>
            <a:r>
              <a:t>boolean etc…</a:t>
            </a:r>
          </a:p>
          <a:p>
            <a:pPr marL="244475" indent="-244475" defTabSz="316290">
              <a:spcBef>
                <a:spcPts val="2250"/>
              </a:spcBef>
              <a:defRPr sz="3850"/>
            </a:pPr>
            <a:r>
              <a:t>Object types can hold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more than one value. e.g.:</a:t>
            </a:r>
          </a:p>
          <a:p>
            <a:pPr marL="420497" lvl="1" indent="-244475" defTabSz="316290">
              <a:spcBef>
                <a:spcPts val="2250"/>
              </a:spcBef>
              <a:defRPr sz="3850"/>
            </a:pPr>
            <a:r>
              <a:t>a number AND a string.</a:t>
            </a:r>
          </a:p>
          <a:p>
            <a:pPr marL="420497" lvl="1" indent="-244475" defTabSz="316290">
              <a:spcBef>
                <a:spcPts val="2250"/>
              </a:spcBef>
              <a:defRPr sz="3850"/>
            </a:pPr>
            <a:r>
              <a:t>2 numbers and a boolean and a string</a:t>
            </a:r>
          </a:p>
          <a:p>
            <a:pPr marL="420497" lvl="1" indent="-244475" defTabSz="316290">
              <a:spcBef>
                <a:spcPts val="2250"/>
              </a:spcBef>
              <a:defRPr sz="3850"/>
            </a:pPr>
            <a:r>
              <a:t>3 strings and 2 numbers</a:t>
            </a:r>
          </a:p>
          <a:p>
            <a:pPr marL="244475" indent="-244475" defTabSz="316290">
              <a:spcBef>
                <a:spcPts val="2250"/>
              </a:spcBef>
              <a:defRPr sz="3850"/>
            </a:pPr>
            <a:r>
              <a:t>Objects are central to creating interesting and powerful programs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57832" y="6476509"/>
            <a:ext cx="141339" cy="207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reating an Ob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an Object</a:t>
            </a:r>
          </a:p>
        </p:txBody>
      </p:sp>
      <p:sp>
        <p:nvSpPr>
          <p:cNvPr id="165" name="Introduces singe variable called ‘homer’.…"/>
          <p:cNvSpPr txBox="1">
            <a:spLocks noGrp="1"/>
          </p:cNvSpPr>
          <p:nvPr>
            <p:ph type="body" sz="half" idx="1"/>
          </p:nvPr>
        </p:nvSpPr>
        <p:spPr>
          <a:xfrm>
            <a:off x="1925836" y="1571625"/>
            <a:ext cx="3829965" cy="4911503"/>
          </a:xfrm>
          <a:prstGeom prst="rect">
            <a:avLst/>
          </a:prstGeom>
        </p:spPr>
        <p:txBody>
          <a:bodyPr/>
          <a:lstStyle/>
          <a:p>
            <a:r>
              <a:t>Introduces singe variable called ‘homer’.</a:t>
            </a:r>
          </a:p>
          <a:p>
            <a:r>
              <a:t>This is an object with two fields</a:t>
            </a:r>
          </a:p>
          <a:p>
            <a:pPr lvl="1"/>
            <a:r>
              <a:t>firstName, containing ‘homer’</a:t>
            </a:r>
          </a:p>
          <a:p>
            <a:pPr lvl="1"/>
            <a:r>
              <a:t>lastName, containing ‘simpson’</a:t>
            </a:r>
          </a:p>
        </p:txBody>
      </p:sp>
      <p:sp>
        <p:nvSpPr>
          <p:cNvPr id="166" name="const homer = {   firstName: 'homer',   lastName: 'simpson', };"/>
          <p:cNvSpPr txBox="1"/>
          <p:nvPr/>
        </p:nvSpPr>
        <p:spPr>
          <a:xfrm>
            <a:off x="6185297" y="2900490"/>
            <a:ext cx="3919331" cy="10570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69">
              <a:defRPr sz="3200" b="1">
                <a:solidFill>
                  <a:srgbClr val="6618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>
                <a:solidFill>
                  <a:srgbClr val="011480"/>
                </a:solidFill>
              </a:rPr>
              <a:t>const </a:t>
            </a:r>
            <a:r>
              <a:rPr sz="1600" i="1"/>
              <a:t>homer </a:t>
            </a:r>
            <a:r>
              <a:rPr sz="1600">
                <a:solidFill>
                  <a:srgbClr val="000000"/>
                </a:solidFill>
              </a:rPr>
              <a:t>= {</a:t>
            </a:r>
            <a:br>
              <a:rPr sz="1600">
                <a:solidFill>
                  <a:srgbClr val="000000"/>
                </a:solidFill>
              </a:rPr>
            </a:br>
            <a:r>
              <a:rPr sz="1600">
                <a:solidFill>
                  <a:srgbClr val="000000"/>
                </a:solidFill>
              </a:rPr>
              <a:t>  </a:t>
            </a:r>
            <a:r>
              <a:rPr sz="1600"/>
              <a:t>firstName</a:t>
            </a:r>
            <a:r>
              <a:rPr sz="1600">
                <a:solidFill>
                  <a:srgbClr val="000000"/>
                </a:solidFill>
              </a:rPr>
              <a:t>: </a:t>
            </a:r>
            <a:r>
              <a:rPr sz="1600">
                <a:solidFill>
                  <a:srgbClr val="018001"/>
                </a:solidFill>
              </a:rPr>
              <a:t>'homer'</a:t>
            </a:r>
            <a:r>
              <a:rPr sz="1600">
                <a:solidFill>
                  <a:srgbClr val="000000"/>
                </a:solidFill>
              </a:rPr>
              <a:t>,</a:t>
            </a:r>
            <a:br>
              <a:rPr sz="1600">
                <a:solidFill>
                  <a:srgbClr val="000000"/>
                </a:solidFill>
              </a:rPr>
            </a:br>
            <a:r>
              <a:rPr sz="1600">
                <a:solidFill>
                  <a:srgbClr val="000000"/>
                </a:solidFill>
              </a:rPr>
              <a:t>  </a:t>
            </a:r>
            <a:r>
              <a:rPr sz="1600"/>
              <a:t>lastName</a:t>
            </a:r>
            <a:r>
              <a:rPr sz="1600">
                <a:solidFill>
                  <a:srgbClr val="000000"/>
                </a:solidFill>
              </a:rPr>
              <a:t>: </a:t>
            </a:r>
            <a:r>
              <a:rPr sz="1600">
                <a:solidFill>
                  <a:srgbClr val="018001"/>
                </a:solidFill>
              </a:rPr>
              <a:t>'simpson'</a:t>
            </a:r>
            <a:r>
              <a:rPr sz="1600">
                <a:solidFill>
                  <a:srgbClr val="000000"/>
                </a:solidFill>
              </a:rPr>
              <a:t>,</a:t>
            </a:r>
            <a:br>
              <a:rPr sz="1600">
                <a:solidFill>
                  <a:srgbClr val="000000"/>
                </a:solidFill>
              </a:rPr>
            </a:br>
            <a:r>
              <a:rPr sz="160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57832" y="6476509"/>
            <a:ext cx="141339" cy="207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verting to a string: toString"/>
          <p:cNvSpPr txBox="1">
            <a:spLocks noGrp="1"/>
          </p:cNvSpPr>
          <p:nvPr>
            <p:ph type="title"/>
          </p:nvPr>
        </p:nvSpPr>
        <p:spPr>
          <a:xfrm>
            <a:off x="252549" y="365125"/>
            <a:ext cx="11101251" cy="1325563"/>
          </a:xfrm>
          <a:prstGeom prst="rect">
            <a:avLst/>
          </a:prstGeo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String Concatenation and Template Literals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4B49-1D89-358F-2A7B-B766E8571B2A}"/>
              </a:ext>
            </a:extLst>
          </p:cNvPr>
          <p:cNvSpPr txBox="1"/>
          <p:nvPr/>
        </p:nvSpPr>
        <p:spPr>
          <a:xfrm>
            <a:off x="213541" y="1511566"/>
            <a:ext cx="107418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firstName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'John'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lastName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'Doe'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fullName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firstName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lastName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  <a:r>
              <a:rPr lang="en-IE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John Doe – Template Literal</a:t>
            </a:r>
            <a:endParaRPr lang="en-IE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fullName2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firstName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 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lastName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  <a:r>
              <a:rPr lang="en-IE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John Doe - Concatenation</a:t>
            </a:r>
            <a:endParaRPr lang="en-IE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"Fifteen is "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and not "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"."</a:t>
            </a:r>
            <a:r>
              <a:rPr lang="en-IE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Fifteen is 15 and not 20.</a:t>
            </a:r>
            <a:endParaRPr lang="en-IE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multiline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`This is a</a:t>
            </a:r>
            <a:endParaRPr lang="en-IE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multiline</a:t>
            </a:r>
            <a:endParaRPr lang="en-IE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string with backticks</a:t>
            </a:r>
            <a:endParaRPr lang="en-IE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we can use variables like 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and 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in it </a:t>
            </a:r>
            <a:endParaRPr lang="en-IE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and expressions like 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+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too`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IE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07ED7-CA39-A580-BFE2-8DEA8BC4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799" y="4535352"/>
            <a:ext cx="38227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406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s with Strings &amp;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Objects with Strings &amp; Numbers</a:t>
            </a:r>
          </a:p>
        </p:txBody>
      </p:sp>
      <p:sp>
        <p:nvSpPr>
          <p:cNvPr id="170" name="An object containing 2 strings and a number."/>
          <p:cNvSpPr txBox="1">
            <a:spLocks noGrp="1"/>
          </p:cNvSpPr>
          <p:nvPr>
            <p:ph type="body" sz="quarter" idx="1"/>
          </p:nvPr>
        </p:nvSpPr>
        <p:spPr>
          <a:xfrm>
            <a:off x="5676305" y="1710035"/>
            <a:ext cx="4693633" cy="3312915"/>
          </a:xfrm>
          <a:prstGeom prst="rect">
            <a:avLst/>
          </a:prstGeom>
        </p:spPr>
        <p:txBody>
          <a:bodyPr/>
          <a:lstStyle/>
          <a:p>
            <a:r>
              <a:t>An object containing 2 strings and a number.</a:t>
            </a:r>
          </a:p>
        </p:txBody>
      </p:sp>
      <p:sp>
        <p:nvSpPr>
          <p:cNvPr id="171" name="const bart = {   firstName: 'bart',   lastName: 'simpson',   age: 10, };  console.log(bart);"/>
          <p:cNvSpPr txBox="1"/>
          <p:nvPr/>
        </p:nvSpPr>
        <p:spPr>
          <a:xfrm>
            <a:off x="1902500" y="1745346"/>
            <a:ext cx="3564376" cy="17956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69">
              <a:defRPr sz="3200">
                <a:solidFill>
                  <a:srgbClr val="6618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b="1">
                <a:solidFill>
                  <a:srgbClr val="011480"/>
                </a:solidFill>
              </a:rPr>
              <a:t>const </a:t>
            </a:r>
            <a:r>
              <a:rPr sz="1600" b="1" i="1"/>
              <a:t>bart </a:t>
            </a:r>
            <a:r>
              <a:rPr sz="1600">
                <a:solidFill>
                  <a:srgbClr val="000000"/>
                </a:solidFill>
              </a:rPr>
              <a:t>= {</a:t>
            </a:r>
            <a:br>
              <a:rPr sz="1600">
                <a:solidFill>
                  <a:srgbClr val="000000"/>
                </a:solidFill>
              </a:rPr>
            </a:br>
            <a:r>
              <a:rPr sz="1600">
                <a:solidFill>
                  <a:srgbClr val="000000"/>
                </a:solidFill>
              </a:rPr>
              <a:t>  </a:t>
            </a:r>
            <a:r>
              <a:rPr sz="1600" b="1"/>
              <a:t>firstName</a:t>
            </a:r>
            <a:r>
              <a:rPr sz="1600">
                <a:solidFill>
                  <a:srgbClr val="000000"/>
                </a:solidFill>
              </a:rPr>
              <a:t>: </a:t>
            </a:r>
            <a:r>
              <a:rPr sz="1600" b="1">
                <a:solidFill>
                  <a:srgbClr val="018001"/>
                </a:solidFill>
              </a:rPr>
              <a:t>'bart'</a:t>
            </a:r>
            <a:r>
              <a:rPr sz="1600">
                <a:solidFill>
                  <a:srgbClr val="000000"/>
                </a:solidFill>
              </a:rPr>
              <a:t>,</a:t>
            </a:r>
            <a:br>
              <a:rPr sz="1600">
                <a:solidFill>
                  <a:srgbClr val="000000"/>
                </a:solidFill>
              </a:rPr>
            </a:br>
            <a:r>
              <a:rPr sz="1600">
                <a:solidFill>
                  <a:srgbClr val="000000"/>
                </a:solidFill>
              </a:rPr>
              <a:t>  </a:t>
            </a:r>
            <a:r>
              <a:rPr sz="1600" b="1"/>
              <a:t>lastName</a:t>
            </a:r>
            <a:r>
              <a:rPr sz="1600">
                <a:solidFill>
                  <a:srgbClr val="000000"/>
                </a:solidFill>
              </a:rPr>
              <a:t>: </a:t>
            </a:r>
            <a:r>
              <a:rPr sz="1600" b="1">
                <a:solidFill>
                  <a:srgbClr val="018001"/>
                </a:solidFill>
              </a:rPr>
              <a:t>'simpson'</a:t>
            </a:r>
            <a:r>
              <a:rPr sz="1600">
                <a:solidFill>
                  <a:srgbClr val="000000"/>
                </a:solidFill>
              </a:rPr>
              <a:t>,</a:t>
            </a:r>
            <a:br>
              <a:rPr sz="1600">
                <a:solidFill>
                  <a:srgbClr val="000000"/>
                </a:solidFill>
              </a:rPr>
            </a:br>
            <a:r>
              <a:rPr sz="1600">
                <a:solidFill>
                  <a:srgbClr val="000000"/>
                </a:solidFill>
              </a:rPr>
              <a:t>  </a:t>
            </a:r>
            <a:r>
              <a:rPr sz="1600" b="1"/>
              <a:t>age</a:t>
            </a:r>
            <a:r>
              <a:rPr sz="1600">
                <a:solidFill>
                  <a:srgbClr val="000000"/>
                </a:solidFill>
              </a:rPr>
              <a:t>: 1</a:t>
            </a:r>
            <a:r>
              <a:rPr sz="1600">
                <a:solidFill>
                  <a:srgbClr val="0432FF"/>
                </a:solidFill>
              </a:rPr>
              <a:t>0</a:t>
            </a:r>
            <a:r>
              <a:rPr sz="1600">
                <a:solidFill>
                  <a:srgbClr val="000000"/>
                </a:solidFill>
              </a:rPr>
              <a:t>,</a:t>
            </a:r>
            <a:br>
              <a:rPr sz="1600">
                <a:solidFill>
                  <a:srgbClr val="000000"/>
                </a:solidFill>
              </a:rPr>
            </a:br>
            <a:r>
              <a:rPr sz="1600">
                <a:solidFill>
                  <a:srgbClr val="000000"/>
                </a:solidFill>
              </a:rPr>
              <a:t>};</a:t>
            </a:r>
            <a:br>
              <a:rPr sz="1600">
                <a:solidFill>
                  <a:srgbClr val="000000"/>
                </a:solidFill>
              </a:rPr>
            </a:br>
            <a:br>
              <a:rPr sz="1600">
                <a:solidFill>
                  <a:srgbClr val="000000"/>
                </a:solidFill>
              </a:rPr>
            </a:br>
            <a:r>
              <a:rPr sz="1600" b="1" i="1"/>
              <a:t>console</a:t>
            </a:r>
            <a:r>
              <a:rPr sz="1600">
                <a:solidFill>
                  <a:srgbClr val="000000"/>
                </a:solidFill>
              </a:rPr>
              <a:t>.</a:t>
            </a:r>
            <a:r>
              <a:rPr sz="1600">
                <a:solidFill>
                  <a:srgbClr val="7A7A43"/>
                </a:solidFill>
              </a:rPr>
              <a:t>log</a:t>
            </a:r>
            <a:r>
              <a:rPr sz="1600">
                <a:solidFill>
                  <a:srgbClr val="000000"/>
                </a:solidFill>
              </a:rPr>
              <a:t>(</a:t>
            </a:r>
            <a:r>
              <a:rPr sz="1600" b="1" i="1"/>
              <a:t>bart</a:t>
            </a:r>
            <a:r>
              <a:rPr sz="160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72" name="{ firstName: 'homer', lastName: 'simpson' }"/>
          <p:cNvSpPr txBox="1"/>
          <p:nvPr/>
        </p:nvSpPr>
        <p:spPr>
          <a:xfrm>
            <a:off x="3358198" y="5584408"/>
            <a:ext cx="3348161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400" dirty="0"/>
              <a:t>{ </a:t>
            </a:r>
            <a:r>
              <a:rPr sz="1400" dirty="0" err="1"/>
              <a:t>firstName</a:t>
            </a:r>
            <a:r>
              <a:rPr sz="1400" dirty="0"/>
              <a:t>: 'homer', </a:t>
            </a:r>
            <a:r>
              <a:rPr sz="1400" dirty="0" err="1"/>
              <a:t>lastName</a:t>
            </a:r>
            <a:r>
              <a:rPr sz="1400" dirty="0"/>
              <a:t>: '</a:t>
            </a:r>
            <a:r>
              <a:rPr sz="1400" dirty="0" err="1"/>
              <a:t>simpson</a:t>
            </a:r>
            <a:r>
              <a:rPr sz="1400" dirty="0"/>
              <a:t>' }</a:t>
            </a:r>
          </a:p>
        </p:txBody>
      </p:sp>
      <p:sp>
        <p:nvSpPr>
          <p:cNvPr id="173" name="Arrow"/>
          <p:cNvSpPr/>
          <p:nvPr/>
        </p:nvSpPr>
        <p:spPr>
          <a:xfrm>
            <a:off x="2416969" y="5377790"/>
            <a:ext cx="892969" cy="756617"/>
          </a:xfrm>
          <a:prstGeom prst="rightArrow">
            <a:avLst>
              <a:gd name="adj1" fmla="val 29078"/>
              <a:gd name="adj2" fmla="val 61763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00"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57832" y="6476509"/>
            <a:ext cx="141339" cy="207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natomy of an Ob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Anatomy of an Object</a:t>
            </a:r>
          </a:p>
        </p:txBody>
      </p:sp>
      <p:sp>
        <p:nvSpPr>
          <p:cNvPr id="177" name="const homer = {   firstName: 'homer',   lastName: 'simpson',   age: 50, };"/>
          <p:cNvSpPr txBox="1"/>
          <p:nvPr/>
        </p:nvSpPr>
        <p:spPr>
          <a:xfrm>
            <a:off x="4117359" y="2831627"/>
            <a:ext cx="3564376" cy="15340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69">
              <a:defRPr sz="3800">
                <a:solidFill>
                  <a:srgbClr val="6618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 b="1">
                <a:solidFill>
                  <a:srgbClr val="011480"/>
                </a:solidFill>
              </a:rPr>
              <a:t>const </a:t>
            </a:r>
            <a:r>
              <a:rPr sz="1900" b="1" i="1"/>
              <a:t>homer </a:t>
            </a:r>
            <a:r>
              <a:rPr sz="1900">
                <a:solidFill>
                  <a:srgbClr val="000000"/>
                </a:solidFill>
              </a:rPr>
              <a:t>= {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</a:t>
            </a:r>
            <a:r>
              <a:rPr sz="1900" b="1"/>
              <a:t>firstName</a:t>
            </a:r>
            <a:r>
              <a:rPr sz="1900">
                <a:solidFill>
                  <a:srgbClr val="000000"/>
                </a:solidFill>
              </a:rPr>
              <a:t>: </a:t>
            </a:r>
            <a:r>
              <a:rPr sz="1900" b="1">
                <a:solidFill>
                  <a:srgbClr val="018001"/>
                </a:solidFill>
              </a:rPr>
              <a:t>'homer'</a:t>
            </a:r>
            <a:r>
              <a:rPr sz="1900">
                <a:solidFill>
                  <a:srgbClr val="000000"/>
                </a:solidFill>
              </a:rPr>
              <a:t>,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</a:t>
            </a:r>
            <a:r>
              <a:rPr sz="1900" b="1"/>
              <a:t>lastName</a:t>
            </a:r>
            <a:r>
              <a:rPr sz="1900">
                <a:solidFill>
                  <a:srgbClr val="000000"/>
                </a:solidFill>
              </a:rPr>
              <a:t>: </a:t>
            </a:r>
            <a:r>
              <a:rPr sz="1900" b="1">
                <a:solidFill>
                  <a:srgbClr val="018001"/>
                </a:solidFill>
              </a:rPr>
              <a:t>'simpson'</a:t>
            </a:r>
            <a:r>
              <a:rPr sz="1900">
                <a:solidFill>
                  <a:srgbClr val="000000"/>
                </a:solidFill>
              </a:rPr>
              <a:t>,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</a:t>
            </a:r>
            <a:r>
              <a:rPr sz="1900" b="1"/>
              <a:t>age</a:t>
            </a:r>
            <a:r>
              <a:rPr sz="1900">
                <a:solidFill>
                  <a:srgbClr val="000000"/>
                </a:solidFill>
              </a:rPr>
              <a:t>: </a:t>
            </a:r>
            <a:r>
              <a:rPr sz="1900">
                <a:solidFill>
                  <a:srgbClr val="0432FF"/>
                </a:solidFill>
              </a:rPr>
              <a:t>50</a:t>
            </a:r>
            <a:r>
              <a:rPr sz="1900">
                <a:solidFill>
                  <a:srgbClr val="000000"/>
                </a:solidFill>
              </a:rPr>
              <a:t>,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178" name="name of the object"/>
          <p:cNvSpPr txBox="1"/>
          <p:nvPr/>
        </p:nvSpPr>
        <p:spPr>
          <a:xfrm>
            <a:off x="5349399" y="1727026"/>
            <a:ext cx="1522854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400" dirty="0"/>
              <a:t>name of the object</a:t>
            </a:r>
          </a:p>
        </p:txBody>
      </p:sp>
      <p:sp>
        <p:nvSpPr>
          <p:cNvPr id="179" name="attributes (fields) of the object"/>
          <p:cNvSpPr txBox="1"/>
          <p:nvPr/>
        </p:nvSpPr>
        <p:spPr>
          <a:xfrm>
            <a:off x="1799177" y="3347153"/>
            <a:ext cx="168147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400" dirty="0"/>
              <a:t>attributes (fields) of the object</a:t>
            </a:r>
          </a:p>
        </p:txBody>
      </p:sp>
      <p:sp>
        <p:nvSpPr>
          <p:cNvPr id="180" name="attribute (field) values for the homer object"/>
          <p:cNvSpPr txBox="1"/>
          <p:nvPr/>
        </p:nvSpPr>
        <p:spPr>
          <a:xfrm>
            <a:off x="8189975" y="3266786"/>
            <a:ext cx="207280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400" dirty="0"/>
              <a:t>attribute (field) values for the homer object</a:t>
            </a:r>
          </a:p>
        </p:txBody>
      </p:sp>
      <p:sp>
        <p:nvSpPr>
          <p:cNvPr id="181" name="Line"/>
          <p:cNvSpPr/>
          <p:nvPr/>
        </p:nvSpPr>
        <p:spPr>
          <a:xfrm flipH="1">
            <a:off x="5546211" y="2163011"/>
            <a:ext cx="684573" cy="684573"/>
          </a:xfrm>
          <a:prstGeom prst="line">
            <a:avLst/>
          </a:prstGeom>
          <a:ln w="1143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182" name="Line"/>
          <p:cNvSpPr/>
          <p:nvPr/>
        </p:nvSpPr>
        <p:spPr>
          <a:xfrm flipV="1">
            <a:off x="3419234" y="3329263"/>
            <a:ext cx="953791" cy="215829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183" name="Line"/>
          <p:cNvSpPr/>
          <p:nvPr/>
        </p:nvSpPr>
        <p:spPr>
          <a:xfrm>
            <a:off x="3475286" y="3579294"/>
            <a:ext cx="960246" cy="1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184" name="Line"/>
          <p:cNvSpPr/>
          <p:nvPr/>
        </p:nvSpPr>
        <p:spPr>
          <a:xfrm>
            <a:off x="3419210" y="3563015"/>
            <a:ext cx="953815" cy="254347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185" name="Line"/>
          <p:cNvSpPr/>
          <p:nvPr/>
        </p:nvSpPr>
        <p:spPr>
          <a:xfrm flipH="1">
            <a:off x="7164807" y="3641394"/>
            <a:ext cx="1050204" cy="286832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186" name="Line"/>
          <p:cNvSpPr/>
          <p:nvPr/>
        </p:nvSpPr>
        <p:spPr>
          <a:xfrm flipH="1" flipV="1">
            <a:off x="7388049" y="3347796"/>
            <a:ext cx="782426" cy="175239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187" name="Line"/>
          <p:cNvSpPr/>
          <p:nvPr/>
        </p:nvSpPr>
        <p:spPr>
          <a:xfrm flipH="1">
            <a:off x="7302557" y="3607943"/>
            <a:ext cx="958415" cy="1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188" name="a specific attribute - called ‘age’"/>
          <p:cNvSpPr txBox="1"/>
          <p:nvPr/>
        </p:nvSpPr>
        <p:spPr>
          <a:xfrm>
            <a:off x="3684508" y="5084498"/>
            <a:ext cx="2528449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400" dirty="0"/>
              <a:t>a specific attribute - called ‘age’</a:t>
            </a:r>
          </a:p>
        </p:txBody>
      </p:sp>
      <p:sp>
        <p:nvSpPr>
          <p:cNvPr id="189" name="Line"/>
          <p:cNvSpPr/>
          <p:nvPr/>
        </p:nvSpPr>
        <p:spPr>
          <a:xfrm flipV="1">
            <a:off x="4774638" y="4036945"/>
            <a:ext cx="1" cy="982267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bjects in the Conso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Objects in the Console</a:t>
            </a:r>
          </a:p>
        </p:txBody>
      </p:sp>
      <p:sp>
        <p:nvSpPr>
          <p:cNvPr id="193" name="We can paste code directly in the console for experimentation purposes…"/>
          <p:cNvSpPr txBox="1">
            <a:spLocks noGrp="1"/>
          </p:cNvSpPr>
          <p:nvPr>
            <p:ph type="body" sz="quarter" idx="1"/>
          </p:nvPr>
        </p:nvSpPr>
        <p:spPr>
          <a:xfrm>
            <a:off x="2164810" y="4445380"/>
            <a:ext cx="8101355" cy="180540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92100" indent="-292100" defTabSz="377904">
              <a:spcBef>
                <a:spcPts val="2700"/>
              </a:spcBef>
              <a:defRPr sz="4600"/>
            </a:pPr>
            <a:r>
              <a:t>We can paste code directly in the console for experimentation purposes</a:t>
            </a:r>
          </a:p>
          <a:p>
            <a:pPr marL="292100" indent="-292100" defTabSz="377904">
              <a:spcBef>
                <a:spcPts val="2700"/>
              </a:spcBef>
              <a:defRPr sz="4600"/>
            </a:pPr>
            <a:r>
              <a:t>Can be useful when learning or to clarify your understanding  about some syntax/feature</a:t>
            </a:r>
          </a:p>
        </p:txBody>
      </p:sp>
      <p:grpSp>
        <p:nvGrpSpPr>
          <p:cNvPr id="196" name="Image"/>
          <p:cNvGrpSpPr/>
          <p:nvPr/>
        </p:nvGrpSpPr>
        <p:grpSpPr>
          <a:xfrm>
            <a:off x="3268344" y="1564175"/>
            <a:ext cx="5530297" cy="2448081"/>
            <a:chOff x="0" y="0"/>
            <a:chExt cx="11060591" cy="4896159"/>
          </a:xfrm>
        </p:grpSpPr>
        <p:pic>
          <p:nvPicPr>
            <p:cNvPr id="19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00" y="50800"/>
              <a:ext cx="10958992" cy="479456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4" name="Image" descr="Imag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060592" cy="4896160"/>
            </a:xfrm>
            <a:prstGeom prst="rect">
              <a:avLst/>
            </a:prstGeom>
            <a:effectLst/>
          </p:spPr>
        </p:pic>
      </p:grp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s with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Objects with Functions</a:t>
            </a:r>
          </a:p>
        </p:txBody>
      </p:sp>
      <p:sp>
        <p:nvSpPr>
          <p:cNvPr id="200" name="const marge = {   firstName: 'marge',   lastName: 'simpson',   age: 10,   sayHello() {     console.log('Hello from me!');   }, };  marge.sayHello();"/>
          <p:cNvSpPr txBox="1"/>
          <p:nvPr/>
        </p:nvSpPr>
        <p:spPr>
          <a:xfrm>
            <a:off x="5024438" y="1730662"/>
            <a:ext cx="4095288" cy="2996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 b="1">
                <a:solidFill>
                  <a:srgbClr val="011480"/>
                </a:solidFill>
              </a:rPr>
              <a:t>const </a:t>
            </a:r>
            <a:r>
              <a:rPr sz="1900" b="1" i="1">
                <a:solidFill>
                  <a:srgbClr val="66187A"/>
                </a:solidFill>
              </a:rPr>
              <a:t>marge </a:t>
            </a:r>
            <a:r>
              <a:rPr sz="1900">
                <a:solidFill>
                  <a:srgbClr val="000000"/>
                </a:solidFill>
              </a:rPr>
              <a:t>= {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</a:t>
            </a:r>
            <a:r>
              <a:rPr sz="1900" b="1">
                <a:solidFill>
                  <a:srgbClr val="66187A"/>
                </a:solidFill>
              </a:rPr>
              <a:t>firstName</a:t>
            </a:r>
            <a:r>
              <a:rPr sz="1900">
                <a:solidFill>
                  <a:srgbClr val="000000"/>
                </a:solidFill>
              </a:rPr>
              <a:t>: </a:t>
            </a:r>
            <a:r>
              <a:rPr sz="1900" b="1"/>
              <a:t>'marge'</a:t>
            </a:r>
            <a:r>
              <a:rPr sz="1900">
                <a:solidFill>
                  <a:srgbClr val="000000"/>
                </a:solidFill>
              </a:rPr>
              <a:t>,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</a:t>
            </a:r>
            <a:r>
              <a:rPr sz="1900" b="1">
                <a:solidFill>
                  <a:srgbClr val="66187A"/>
                </a:solidFill>
              </a:rPr>
              <a:t>lastName</a:t>
            </a:r>
            <a:r>
              <a:rPr sz="1900">
                <a:solidFill>
                  <a:srgbClr val="000000"/>
                </a:solidFill>
              </a:rPr>
              <a:t>: </a:t>
            </a:r>
            <a:r>
              <a:rPr sz="1900" b="1"/>
              <a:t>'simpson'</a:t>
            </a:r>
            <a:r>
              <a:rPr sz="1900">
                <a:solidFill>
                  <a:srgbClr val="000000"/>
                </a:solidFill>
              </a:rPr>
              <a:t>,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</a:t>
            </a:r>
            <a:r>
              <a:rPr sz="1900" b="1">
                <a:solidFill>
                  <a:srgbClr val="66187A"/>
                </a:solidFill>
              </a:rPr>
              <a:t>age</a:t>
            </a:r>
            <a:r>
              <a:rPr sz="1900">
                <a:solidFill>
                  <a:srgbClr val="000000"/>
                </a:solidFill>
              </a:rPr>
              <a:t>: </a:t>
            </a:r>
            <a:r>
              <a:rPr sz="1900">
                <a:solidFill>
                  <a:srgbClr val="0432FF"/>
                </a:solidFill>
              </a:rPr>
              <a:t>10</a:t>
            </a:r>
            <a:r>
              <a:rPr sz="1900">
                <a:solidFill>
                  <a:srgbClr val="000000"/>
                </a:solidFill>
              </a:rPr>
              <a:t>,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</a:t>
            </a:r>
            <a:r>
              <a:rPr sz="1900">
                <a:solidFill>
                  <a:srgbClr val="7A7A43"/>
                </a:solidFill>
              </a:rPr>
              <a:t>sayHello</a:t>
            </a:r>
            <a:r>
              <a:rPr sz="1900">
                <a:solidFill>
                  <a:srgbClr val="000000"/>
                </a:solidFill>
              </a:rPr>
              <a:t>() {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  </a:t>
            </a:r>
            <a:r>
              <a:rPr sz="1900" b="1" i="1">
                <a:solidFill>
                  <a:srgbClr val="66187A"/>
                </a:solidFill>
              </a:rPr>
              <a:t>console</a:t>
            </a:r>
            <a:r>
              <a:rPr sz="1900">
                <a:solidFill>
                  <a:srgbClr val="000000"/>
                </a:solidFill>
              </a:rPr>
              <a:t>.</a:t>
            </a:r>
            <a:r>
              <a:rPr sz="1900">
                <a:solidFill>
                  <a:srgbClr val="7A7A43"/>
                </a:solidFill>
              </a:rPr>
              <a:t>log</a:t>
            </a:r>
            <a:r>
              <a:rPr sz="1900">
                <a:solidFill>
                  <a:srgbClr val="000000"/>
                </a:solidFill>
              </a:rPr>
              <a:t>(</a:t>
            </a:r>
            <a:r>
              <a:rPr sz="1900" b="1"/>
              <a:t>'Hello from me!'</a:t>
            </a:r>
            <a:r>
              <a:rPr sz="1900">
                <a:solidFill>
                  <a:srgbClr val="000000"/>
                </a:solidFill>
              </a:rPr>
              <a:t>);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  },</a:t>
            </a:r>
            <a:br>
              <a:rPr sz="1900">
                <a:solidFill>
                  <a:srgbClr val="000000"/>
                </a:solidFill>
              </a:rPr>
            </a:br>
            <a:r>
              <a:rPr sz="1900">
                <a:solidFill>
                  <a:srgbClr val="000000"/>
                </a:solidFill>
              </a:rPr>
              <a:t>};</a:t>
            </a:r>
            <a:br>
              <a:rPr sz="1900">
                <a:solidFill>
                  <a:srgbClr val="000000"/>
                </a:solidFill>
              </a:rPr>
            </a:br>
            <a:br>
              <a:rPr sz="1900">
                <a:solidFill>
                  <a:srgbClr val="000000"/>
                </a:solidFill>
              </a:rPr>
            </a:br>
            <a:r>
              <a:rPr sz="1900" b="1" i="1">
                <a:solidFill>
                  <a:srgbClr val="66187A"/>
                </a:solidFill>
              </a:rPr>
              <a:t>marge</a:t>
            </a:r>
            <a:r>
              <a:rPr sz="1900">
                <a:solidFill>
                  <a:srgbClr val="000000"/>
                </a:solidFill>
              </a:rPr>
              <a:t>.</a:t>
            </a:r>
            <a:r>
              <a:rPr sz="1900">
                <a:solidFill>
                  <a:srgbClr val="7A7A43"/>
                </a:solidFill>
              </a:rPr>
              <a:t>sayHello</a:t>
            </a:r>
            <a:r>
              <a:rPr sz="190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ame of the object"/>
          <p:cNvSpPr txBox="1"/>
          <p:nvPr/>
        </p:nvSpPr>
        <p:spPr>
          <a:xfrm>
            <a:off x="5693827" y="157872"/>
            <a:ext cx="1724832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r>
              <a:rPr sz="1600"/>
              <a:t>name of the object</a:t>
            </a:r>
          </a:p>
        </p:txBody>
      </p:sp>
      <p:sp>
        <p:nvSpPr>
          <p:cNvPr id="204" name="Line"/>
          <p:cNvSpPr/>
          <p:nvPr/>
        </p:nvSpPr>
        <p:spPr>
          <a:xfrm flipH="1">
            <a:off x="5359914" y="501473"/>
            <a:ext cx="949063" cy="564923"/>
          </a:xfrm>
          <a:prstGeom prst="line">
            <a:avLst/>
          </a:prstGeom>
          <a:ln w="889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grpSp>
        <p:nvGrpSpPr>
          <p:cNvPr id="209" name="Group"/>
          <p:cNvGrpSpPr/>
          <p:nvPr/>
        </p:nvGrpSpPr>
        <p:grpSpPr>
          <a:xfrm>
            <a:off x="1947030" y="1113043"/>
            <a:ext cx="2184893" cy="1057021"/>
            <a:chOff x="0" y="-873"/>
            <a:chExt cx="4369784" cy="2114036"/>
          </a:xfrm>
        </p:grpSpPr>
        <p:sp>
          <p:nvSpPr>
            <p:cNvPr id="205" name="data attributes (fields) of the object"/>
            <p:cNvSpPr/>
            <p:nvPr/>
          </p:nvSpPr>
          <p:spPr>
            <a:xfrm>
              <a:off x="0" y="-873"/>
              <a:ext cx="2279179" cy="2114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200"/>
              </a:lvl1pPr>
            </a:lstStyle>
            <a:p>
              <a:r>
                <a:rPr sz="1600"/>
                <a:t>data attributes (fields) of the object</a:t>
              </a:r>
            </a:p>
          </p:txBody>
        </p:sp>
        <p:sp>
          <p:nvSpPr>
            <p:cNvPr id="206" name="Line"/>
            <p:cNvSpPr/>
            <p:nvPr/>
          </p:nvSpPr>
          <p:spPr>
            <a:xfrm flipV="1">
              <a:off x="2337188" y="788252"/>
              <a:ext cx="1907580" cy="431659"/>
            </a:xfrm>
            <a:prstGeom prst="line">
              <a:avLst/>
            </a:prstGeom>
            <a:noFill/>
            <a:ln w="635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207" name="Line"/>
            <p:cNvSpPr/>
            <p:nvPr/>
          </p:nvSpPr>
          <p:spPr>
            <a:xfrm>
              <a:off x="2449293" y="1288315"/>
              <a:ext cx="1920491" cy="1"/>
            </a:xfrm>
            <a:prstGeom prst="line">
              <a:avLst/>
            </a:prstGeom>
            <a:noFill/>
            <a:ln w="635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208" name="Line"/>
            <p:cNvSpPr/>
            <p:nvPr/>
          </p:nvSpPr>
          <p:spPr>
            <a:xfrm>
              <a:off x="2337139" y="1255756"/>
              <a:ext cx="1907629" cy="508694"/>
            </a:xfrm>
            <a:prstGeom prst="line">
              <a:avLst/>
            </a:prstGeom>
            <a:noFill/>
            <a:ln w="635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210" name="attribute values for the object"/>
          <p:cNvSpPr txBox="1"/>
          <p:nvPr/>
        </p:nvSpPr>
        <p:spPr>
          <a:xfrm>
            <a:off x="9364508" y="1158510"/>
            <a:ext cx="1116420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200"/>
            </a:lvl1pPr>
          </a:lstStyle>
          <a:p>
            <a:r>
              <a:rPr sz="1600"/>
              <a:t>attribute values for the object</a:t>
            </a:r>
          </a:p>
        </p:txBody>
      </p:sp>
      <p:sp>
        <p:nvSpPr>
          <p:cNvPr id="211" name="Line"/>
          <p:cNvSpPr/>
          <p:nvPr/>
        </p:nvSpPr>
        <p:spPr>
          <a:xfrm flipH="1">
            <a:off x="7236244" y="1553689"/>
            <a:ext cx="1871924" cy="330504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212" name="Line"/>
          <p:cNvSpPr/>
          <p:nvPr/>
        </p:nvSpPr>
        <p:spPr>
          <a:xfrm flipH="1" flipV="1">
            <a:off x="7459487" y="1303762"/>
            <a:ext cx="1596957" cy="253895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213" name="Line"/>
          <p:cNvSpPr/>
          <p:nvPr/>
        </p:nvSpPr>
        <p:spPr>
          <a:xfrm flipH="1" flipV="1">
            <a:off x="7373994" y="1563909"/>
            <a:ext cx="1599530" cy="1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214" name="accessing marge’s fields"/>
          <p:cNvSpPr txBox="1"/>
          <p:nvPr/>
        </p:nvSpPr>
        <p:spPr>
          <a:xfrm>
            <a:off x="9301043" y="3794177"/>
            <a:ext cx="1116419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200"/>
            </a:lvl1pPr>
          </a:lstStyle>
          <a:p>
            <a:r>
              <a:rPr sz="1600"/>
              <a:t>accessing marge’s fields</a:t>
            </a:r>
          </a:p>
        </p:txBody>
      </p:sp>
      <p:sp>
        <p:nvSpPr>
          <p:cNvPr id="215" name="Line"/>
          <p:cNvSpPr/>
          <p:nvPr/>
        </p:nvSpPr>
        <p:spPr>
          <a:xfrm flipH="1">
            <a:off x="8506869" y="4239800"/>
            <a:ext cx="825682" cy="1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216" name="const marge = {   firstName: 'marge',   lastName: 'simpson',   age: 45,   sayHello() {     console.log('Hello from me!');   }, };…"/>
          <p:cNvSpPr txBox="1"/>
          <p:nvPr/>
        </p:nvSpPr>
        <p:spPr>
          <a:xfrm>
            <a:off x="3856336" y="970660"/>
            <a:ext cx="4288931" cy="45041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40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000" b="1">
                <a:solidFill>
                  <a:srgbClr val="011480"/>
                </a:solidFill>
              </a:rPr>
              <a:t>const </a:t>
            </a:r>
            <a:r>
              <a:rPr sz="2000" b="1" i="1">
                <a:solidFill>
                  <a:srgbClr val="66187A"/>
                </a:solidFill>
              </a:rPr>
              <a:t>marge </a:t>
            </a:r>
            <a:r>
              <a:rPr sz="2000">
                <a:solidFill>
                  <a:srgbClr val="000000"/>
                </a:solidFill>
              </a:rPr>
              <a:t>= {</a:t>
            </a:r>
            <a:br>
              <a:rPr sz="2000">
                <a:solidFill>
                  <a:srgbClr val="000000"/>
                </a:solidFill>
              </a:rPr>
            </a:br>
            <a:r>
              <a:rPr sz="2000">
                <a:solidFill>
                  <a:srgbClr val="000000"/>
                </a:solidFill>
              </a:rPr>
              <a:t>  </a:t>
            </a:r>
            <a:r>
              <a:rPr sz="2000" b="1">
                <a:solidFill>
                  <a:srgbClr val="66187A"/>
                </a:solidFill>
              </a:rPr>
              <a:t>firstName</a:t>
            </a:r>
            <a:r>
              <a:rPr sz="2000">
                <a:solidFill>
                  <a:srgbClr val="000000"/>
                </a:solidFill>
              </a:rPr>
              <a:t>: </a:t>
            </a:r>
            <a:r>
              <a:rPr sz="2000" b="1"/>
              <a:t>'marge'</a:t>
            </a:r>
            <a:r>
              <a:rPr sz="2000">
                <a:solidFill>
                  <a:srgbClr val="000000"/>
                </a:solidFill>
              </a:rPr>
              <a:t>,</a:t>
            </a:r>
            <a:br>
              <a:rPr sz="2000">
                <a:solidFill>
                  <a:srgbClr val="000000"/>
                </a:solidFill>
              </a:rPr>
            </a:br>
            <a:r>
              <a:rPr sz="2000">
                <a:solidFill>
                  <a:srgbClr val="000000"/>
                </a:solidFill>
              </a:rPr>
              <a:t>  </a:t>
            </a:r>
            <a:r>
              <a:rPr sz="2000" b="1">
                <a:solidFill>
                  <a:srgbClr val="66187A"/>
                </a:solidFill>
              </a:rPr>
              <a:t>lastName</a:t>
            </a:r>
            <a:r>
              <a:rPr sz="2000">
                <a:solidFill>
                  <a:srgbClr val="000000"/>
                </a:solidFill>
              </a:rPr>
              <a:t>: </a:t>
            </a:r>
            <a:r>
              <a:rPr sz="2000" b="1"/>
              <a:t>'simpson'</a:t>
            </a:r>
            <a:r>
              <a:rPr sz="2000">
                <a:solidFill>
                  <a:srgbClr val="000000"/>
                </a:solidFill>
              </a:rPr>
              <a:t>,</a:t>
            </a:r>
            <a:br>
              <a:rPr sz="2000">
                <a:solidFill>
                  <a:srgbClr val="000000"/>
                </a:solidFill>
              </a:rPr>
            </a:br>
            <a:r>
              <a:rPr sz="2000">
                <a:solidFill>
                  <a:srgbClr val="000000"/>
                </a:solidFill>
              </a:rPr>
              <a:t>  </a:t>
            </a:r>
            <a:r>
              <a:rPr sz="2000" b="1">
                <a:solidFill>
                  <a:srgbClr val="66187A"/>
                </a:solidFill>
              </a:rPr>
              <a:t>age</a:t>
            </a:r>
            <a:r>
              <a:rPr sz="2000">
                <a:solidFill>
                  <a:srgbClr val="000000"/>
                </a:solidFill>
              </a:rPr>
              <a:t>: </a:t>
            </a:r>
            <a:r>
              <a:rPr sz="2000">
                <a:solidFill>
                  <a:srgbClr val="0432FF"/>
                </a:solidFill>
              </a:rPr>
              <a:t>45</a:t>
            </a:r>
            <a:r>
              <a:rPr sz="2000">
                <a:solidFill>
                  <a:srgbClr val="000000"/>
                </a:solidFill>
              </a:rPr>
              <a:t>,</a:t>
            </a:r>
            <a:br>
              <a:rPr sz="2000">
                <a:solidFill>
                  <a:srgbClr val="000000"/>
                </a:solidFill>
              </a:rPr>
            </a:br>
            <a:r>
              <a:rPr sz="2000">
                <a:solidFill>
                  <a:srgbClr val="000000"/>
                </a:solidFill>
              </a:rPr>
              <a:t>  </a:t>
            </a:r>
            <a:r>
              <a:rPr sz="2000">
                <a:solidFill>
                  <a:srgbClr val="7A7A43"/>
                </a:solidFill>
              </a:rPr>
              <a:t>sayHello</a:t>
            </a:r>
            <a:r>
              <a:rPr sz="2000">
                <a:solidFill>
                  <a:srgbClr val="000000"/>
                </a:solidFill>
              </a:rPr>
              <a:t>() {</a:t>
            </a:r>
            <a:br>
              <a:rPr sz="2000">
                <a:solidFill>
                  <a:srgbClr val="000000"/>
                </a:solidFill>
              </a:rPr>
            </a:br>
            <a:r>
              <a:rPr sz="2000">
                <a:solidFill>
                  <a:srgbClr val="000000"/>
                </a:solidFill>
              </a:rPr>
              <a:t>    </a:t>
            </a:r>
            <a:r>
              <a:rPr sz="2000" b="1" i="1">
                <a:solidFill>
                  <a:srgbClr val="66187A"/>
                </a:solidFill>
              </a:rPr>
              <a:t>console</a:t>
            </a:r>
            <a:r>
              <a:rPr sz="2000">
                <a:solidFill>
                  <a:srgbClr val="000000"/>
                </a:solidFill>
              </a:rPr>
              <a:t>.</a:t>
            </a:r>
            <a:r>
              <a:rPr sz="2000">
                <a:solidFill>
                  <a:srgbClr val="7A7A43"/>
                </a:solidFill>
              </a:rPr>
              <a:t>log</a:t>
            </a:r>
            <a:r>
              <a:rPr sz="2000">
                <a:solidFill>
                  <a:srgbClr val="000000"/>
                </a:solidFill>
              </a:rPr>
              <a:t>(</a:t>
            </a:r>
            <a:r>
              <a:rPr sz="2000" b="1"/>
              <a:t>'Hello from me!'</a:t>
            </a:r>
            <a:r>
              <a:rPr sz="2000">
                <a:solidFill>
                  <a:srgbClr val="000000"/>
                </a:solidFill>
              </a:rPr>
              <a:t>);</a:t>
            </a:r>
            <a:br>
              <a:rPr sz="2000">
                <a:solidFill>
                  <a:srgbClr val="000000"/>
                </a:solidFill>
              </a:rPr>
            </a:br>
            <a:r>
              <a:rPr sz="2000">
                <a:solidFill>
                  <a:srgbClr val="000000"/>
                </a:solidFill>
              </a:rPr>
              <a:t>  },</a:t>
            </a:r>
            <a:br>
              <a:rPr sz="2000">
                <a:solidFill>
                  <a:srgbClr val="000000"/>
                </a:solidFill>
              </a:rPr>
            </a:br>
            <a:r>
              <a:rPr sz="2000">
                <a:solidFill>
                  <a:srgbClr val="000000"/>
                </a:solidFill>
              </a:rPr>
              <a:t>};</a:t>
            </a:r>
            <a:br>
              <a:rPr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defTabSz="321469">
              <a:defRPr sz="4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000"/>
              <a:t>console.</a:t>
            </a:r>
            <a:r>
              <a:rPr sz="2000">
                <a:solidFill>
                  <a:srgbClr val="7A7A43"/>
                </a:solidFill>
              </a:rPr>
              <a:t>log</a:t>
            </a:r>
            <a:r>
              <a:rPr sz="2000"/>
              <a:t>(</a:t>
            </a:r>
            <a:r>
              <a:rPr sz="2000" b="1" i="1">
                <a:solidFill>
                  <a:srgbClr val="66187A"/>
                </a:solidFill>
              </a:rPr>
              <a:t>marge</a:t>
            </a:r>
            <a:r>
              <a:rPr sz="2000"/>
              <a:t>);</a:t>
            </a:r>
            <a:br>
              <a:rPr sz="2000"/>
            </a:br>
            <a:r>
              <a:rPr sz="2000"/>
              <a:t>console.</a:t>
            </a:r>
            <a:r>
              <a:rPr sz="2000">
                <a:solidFill>
                  <a:srgbClr val="7A7A43"/>
                </a:solidFill>
              </a:rPr>
              <a:t>log</a:t>
            </a:r>
            <a:r>
              <a:rPr sz="2000"/>
              <a:t>(</a:t>
            </a:r>
            <a:r>
              <a:rPr sz="2000" b="1" i="1">
                <a:solidFill>
                  <a:srgbClr val="66187A"/>
                </a:solidFill>
              </a:rPr>
              <a:t>marge</a:t>
            </a:r>
            <a:r>
              <a:rPr sz="2000"/>
              <a:t>.</a:t>
            </a:r>
            <a:r>
              <a:rPr sz="2000" b="1">
                <a:solidFill>
                  <a:srgbClr val="66187A"/>
                </a:solidFill>
              </a:rPr>
              <a:t>firstName</a:t>
            </a:r>
            <a:r>
              <a:rPr sz="2000"/>
              <a:t>);</a:t>
            </a:r>
            <a:br>
              <a:rPr sz="2000"/>
            </a:br>
            <a:r>
              <a:rPr sz="2000"/>
              <a:t>console.</a:t>
            </a:r>
            <a:r>
              <a:rPr sz="2000">
                <a:solidFill>
                  <a:srgbClr val="7A7A43"/>
                </a:solidFill>
              </a:rPr>
              <a:t>log</a:t>
            </a:r>
            <a:r>
              <a:rPr sz="2000"/>
              <a:t>(</a:t>
            </a:r>
            <a:r>
              <a:rPr sz="2000" b="1" i="1">
                <a:solidFill>
                  <a:srgbClr val="66187A"/>
                </a:solidFill>
              </a:rPr>
              <a:t>marge</a:t>
            </a:r>
            <a:r>
              <a:rPr sz="2000"/>
              <a:t>.</a:t>
            </a:r>
            <a:r>
              <a:rPr sz="2000" b="1">
                <a:solidFill>
                  <a:srgbClr val="66187A"/>
                </a:solidFill>
              </a:rPr>
              <a:t>age</a:t>
            </a:r>
            <a:r>
              <a:rPr sz="2000"/>
              <a:t>);</a:t>
            </a:r>
            <a:br>
              <a:rPr sz="2000"/>
            </a:br>
            <a:endParaRPr sz="2000"/>
          </a:p>
          <a:p>
            <a:pPr defTabSz="321469"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800"/>
          </a:p>
          <a:p>
            <a:pPr defTabSz="321469">
              <a:defRPr sz="40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000" b="1" i="1">
                <a:solidFill>
                  <a:srgbClr val="66187A"/>
                </a:solidFill>
              </a:rPr>
              <a:t>marge</a:t>
            </a:r>
            <a:r>
              <a:rPr sz="2000">
                <a:solidFill>
                  <a:srgbClr val="000000"/>
                </a:solidFill>
              </a:rPr>
              <a:t>.</a:t>
            </a:r>
            <a:r>
              <a:rPr sz="2000">
                <a:solidFill>
                  <a:srgbClr val="7A7A43"/>
                </a:solidFill>
              </a:rPr>
              <a:t>sayHello</a:t>
            </a:r>
            <a:r>
              <a:rPr sz="2000">
                <a:solidFill>
                  <a:srgbClr val="000000"/>
                </a:solidFill>
              </a:rPr>
              <a:t>();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2432875" y="2384428"/>
            <a:ext cx="1770161" cy="810799"/>
            <a:chOff x="0" y="-2300"/>
            <a:chExt cx="3540321" cy="1621590"/>
          </a:xfrm>
        </p:grpSpPr>
        <p:sp>
          <p:nvSpPr>
            <p:cNvPr id="217" name="a function attribute of the object"/>
            <p:cNvSpPr/>
            <p:nvPr/>
          </p:nvSpPr>
          <p:spPr>
            <a:xfrm>
              <a:off x="0" y="-2300"/>
              <a:ext cx="2279177" cy="162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200"/>
              </a:lvl1pPr>
            </a:lstStyle>
            <a:p>
              <a:r>
                <a:rPr sz="1600"/>
                <a:t>a function attribute of the object</a:t>
              </a:r>
            </a:p>
          </p:txBody>
        </p:sp>
        <p:sp>
          <p:nvSpPr>
            <p:cNvPr id="218" name="Line"/>
            <p:cNvSpPr/>
            <p:nvPr/>
          </p:nvSpPr>
          <p:spPr>
            <a:xfrm>
              <a:off x="2334225" y="604513"/>
              <a:ext cx="1206096" cy="1"/>
            </a:xfrm>
            <a:prstGeom prst="line">
              <a:avLst/>
            </a:prstGeom>
            <a:noFill/>
            <a:ln w="889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220" name="calling the function within the marge object."/>
          <p:cNvSpPr txBox="1"/>
          <p:nvPr/>
        </p:nvSpPr>
        <p:spPr>
          <a:xfrm>
            <a:off x="2103715" y="4682026"/>
            <a:ext cx="1116420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200"/>
            </a:lvl1pPr>
          </a:lstStyle>
          <a:p>
            <a:r>
              <a:rPr sz="1600"/>
              <a:t>calling the function within the marge object.</a:t>
            </a:r>
          </a:p>
        </p:txBody>
      </p:sp>
      <p:sp>
        <p:nvSpPr>
          <p:cNvPr id="221" name="Line"/>
          <p:cNvSpPr/>
          <p:nvPr/>
        </p:nvSpPr>
        <p:spPr>
          <a:xfrm>
            <a:off x="3352309" y="5333647"/>
            <a:ext cx="449476" cy="1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fld id="{86CB4B4D-7CA3-9044-876B-883B54F8677D}" type="slidenum">
              <a:rPr lang="en-IE" smtClean="0"/>
              <a:p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onst ned = {   firstName: 'ned',   lastName: 'flanders',   age: 45,   speak() {     console.log('How diddley do? says ' + this.firstName);   }, };  ned.speak();"/>
          <p:cNvSpPr txBox="1"/>
          <p:nvPr/>
        </p:nvSpPr>
        <p:spPr>
          <a:xfrm>
            <a:off x="2095500" y="1906289"/>
            <a:ext cx="5062284" cy="26882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4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700">
                <a:solidFill>
                  <a:srgbClr val="011480"/>
                </a:solidFill>
              </a:rPr>
              <a:t>const </a:t>
            </a:r>
            <a:r>
              <a:rPr sz="1700" i="1">
                <a:solidFill>
                  <a:srgbClr val="66187A"/>
                </a:solidFill>
              </a:rPr>
              <a:t>ned </a:t>
            </a:r>
            <a:r>
              <a:rPr sz="1700">
                <a:solidFill>
                  <a:srgbClr val="000000"/>
                </a:solidFill>
              </a:rPr>
              <a:t>= {</a:t>
            </a:r>
            <a:br>
              <a:rPr sz="1700">
                <a:solidFill>
                  <a:srgbClr val="000000"/>
                </a:solidFill>
              </a:rPr>
            </a:br>
            <a:r>
              <a:rPr sz="1700">
                <a:solidFill>
                  <a:srgbClr val="000000"/>
                </a:solidFill>
              </a:rPr>
              <a:t>  </a:t>
            </a:r>
            <a:r>
              <a:rPr sz="1700">
                <a:solidFill>
                  <a:srgbClr val="66187A"/>
                </a:solidFill>
              </a:rPr>
              <a:t>firstName</a:t>
            </a:r>
            <a:r>
              <a:rPr sz="1700">
                <a:solidFill>
                  <a:srgbClr val="000000"/>
                </a:solidFill>
              </a:rPr>
              <a:t>: </a:t>
            </a:r>
            <a:r>
              <a:rPr sz="1700"/>
              <a:t>'ned'</a:t>
            </a:r>
            <a:r>
              <a:rPr sz="1700">
                <a:solidFill>
                  <a:srgbClr val="000000"/>
                </a:solidFill>
              </a:rPr>
              <a:t>,</a:t>
            </a:r>
            <a:br>
              <a:rPr sz="1700">
                <a:solidFill>
                  <a:srgbClr val="000000"/>
                </a:solidFill>
              </a:rPr>
            </a:br>
            <a:r>
              <a:rPr sz="1700">
                <a:solidFill>
                  <a:srgbClr val="000000"/>
                </a:solidFill>
              </a:rPr>
              <a:t>  </a:t>
            </a:r>
            <a:r>
              <a:rPr sz="1700">
                <a:solidFill>
                  <a:srgbClr val="66187A"/>
                </a:solidFill>
              </a:rPr>
              <a:t>lastName</a:t>
            </a:r>
            <a:r>
              <a:rPr sz="1700">
                <a:solidFill>
                  <a:srgbClr val="000000"/>
                </a:solidFill>
              </a:rPr>
              <a:t>: </a:t>
            </a:r>
            <a:r>
              <a:rPr sz="1700"/>
              <a:t>'flanders'</a:t>
            </a:r>
            <a:r>
              <a:rPr sz="1700">
                <a:solidFill>
                  <a:srgbClr val="000000"/>
                </a:solidFill>
              </a:rPr>
              <a:t>,</a:t>
            </a:r>
            <a:br>
              <a:rPr sz="1700">
                <a:solidFill>
                  <a:srgbClr val="000000"/>
                </a:solidFill>
              </a:rPr>
            </a:br>
            <a:r>
              <a:rPr sz="1700">
                <a:solidFill>
                  <a:srgbClr val="000000"/>
                </a:solidFill>
              </a:rPr>
              <a:t>  </a:t>
            </a:r>
            <a:r>
              <a:rPr sz="1700">
                <a:solidFill>
                  <a:srgbClr val="66187A"/>
                </a:solidFill>
              </a:rPr>
              <a:t>age</a:t>
            </a:r>
            <a:r>
              <a:rPr sz="1700">
                <a:solidFill>
                  <a:srgbClr val="000000"/>
                </a:solidFill>
              </a:rPr>
              <a:t>: </a:t>
            </a:r>
            <a:r>
              <a:rPr sz="1700">
                <a:solidFill>
                  <a:srgbClr val="0432FF"/>
                </a:solidFill>
              </a:rPr>
              <a:t>45</a:t>
            </a:r>
            <a:r>
              <a:rPr sz="1700">
                <a:solidFill>
                  <a:srgbClr val="000000"/>
                </a:solidFill>
              </a:rPr>
              <a:t>,</a:t>
            </a:r>
            <a:br>
              <a:rPr sz="1700">
                <a:solidFill>
                  <a:srgbClr val="000000"/>
                </a:solidFill>
              </a:rPr>
            </a:br>
            <a:r>
              <a:rPr sz="1700">
                <a:solidFill>
                  <a:srgbClr val="000000"/>
                </a:solidFill>
              </a:rPr>
              <a:t>  </a:t>
            </a:r>
            <a:r>
              <a:rPr sz="1700">
                <a:solidFill>
                  <a:srgbClr val="7A7A43"/>
                </a:solidFill>
              </a:rPr>
              <a:t>speak</a:t>
            </a:r>
            <a:r>
              <a:rPr sz="1700">
                <a:solidFill>
                  <a:srgbClr val="000000"/>
                </a:solidFill>
              </a:rPr>
              <a:t>() {</a:t>
            </a:r>
            <a:br>
              <a:rPr sz="1700">
                <a:solidFill>
                  <a:srgbClr val="000000"/>
                </a:solidFill>
              </a:rPr>
            </a:br>
            <a:r>
              <a:rPr sz="1700">
                <a:solidFill>
                  <a:srgbClr val="000000"/>
                </a:solidFill>
              </a:rPr>
              <a:t>    </a:t>
            </a:r>
            <a:r>
              <a:rPr sz="1700" i="1">
                <a:solidFill>
                  <a:srgbClr val="66187A"/>
                </a:solidFill>
              </a:rPr>
              <a:t>console</a:t>
            </a:r>
            <a:r>
              <a:rPr sz="1700">
                <a:solidFill>
                  <a:srgbClr val="000000"/>
                </a:solidFill>
              </a:rPr>
              <a:t>.</a:t>
            </a:r>
            <a:r>
              <a:rPr sz="1700">
                <a:solidFill>
                  <a:srgbClr val="7A7A43"/>
                </a:solidFill>
              </a:rPr>
              <a:t>log</a:t>
            </a:r>
            <a:r>
              <a:rPr sz="1700">
                <a:solidFill>
                  <a:srgbClr val="000000"/>
                </a:solidFill>
              </a:rPr>
              <a:t>(</a:t>
            </a:r>
            <a:r>
              <a:rPr sz="1700"/>
              <a:t>'How diddley do? says ' </a:t>
            </a:r>
            <a:r>
              <a:rPr sz="1700">
                <a:solidFill>
                  <a:srgbClr val="000000"/>
                </a:solidFill>
              </a:rPr>
              <a:t>+ </a:t>
            </a:r>
            <a:r>
              <a:rPr sz="1700">
                <a:solidFill>
                  <a:srgbClr val="011480"/>
                </a:solidFill>
              </a:rPr>
              <a:t>this</a:t>
            </a:r>
            <a:r>
              <a:rPr sz="1700">
                <a:solidFill>
                  <a:srgbClr val="000000"/>
                </a:solidFill>
              </a:rPr>
              <a:t>.</a:t>
            </a:r>
            <a:r>
              <a:rPr sz="1700">
                <a:solidFill>
                  <a:srgbClr val="66187A"/>
                </a:solidFill>
              </a:rPr>
              <a:t>firstName</a:t>
            </a:r>
            <a:r>
              <a:rPr sz="1700">
                <a:solidFill>
                  <a:srgbClr val="000000"/>
                </a:solidFill>
              </a:rPr>
              <a:t>);</a:t>
            </a:r>
            <a:br>
              <a:rPr sz="1700">
                <a:solidFill>
                  <a:srgbClr val="000000"/>
                </a:solidFill>
              </a:rPr>
            </a:br>
            <a:r>
              <a:rPr sz="1700">
                <a:solidFill>
                  <a:srgbClr val="000000"/>
                </a:solidFill>
              </a:rPr>
              <a:t>  },</a:t>
            </a:r>
            <a:br>
              <a:rPr sz="1700">
                <a:solidFill>
                  <a:srgbClr val="000000"/>
                </a:solidFill>
              </a:rPr>
            </a:br>
            <a:r>
              <a:rPr sz="1700">
                <a:solidFill>
                  <a:srgbClr val="000000"/>
                </a:solidFill>
              </a:rPr>
              <a:t>};</a:t>
            </a:r>
            <a:br>
              <a:rPr sz="1700">
                <a:solidFill>
                  <a:srgbClr val="000000"/>
                </a:solidFill>
              </a:rPr>
            </a:br>
            <a:br>
              <a:rPr sz="1700">
                <a:solidFill>
                  <a:srgbClr val="000000"/>
                </a:solidFill>
              </a:rPr>
            </a:br>
            <a:r>
              <a:rPr sz="1700" i="1">
                <a:solidFill>
                  <a:srgbClr val="66187A"/>
                </a:solidFill>
              </a:rPr>
              <a:t>ned</a:t>
            </a:r>
            <a:r>
              <a:rPr sz="1700">
                <a:solidFill>
                  <a:srgbClr val="000000"/>
                </a:solidFill>
              </a:rPr>
              <a:t>.</a:t>
            </a:r>
            <a:r>
              <a:rPr sz="1700">
                <a:solidFill>
                  <a:srgbClr val="7A7A43"/>
                </a:solidFill>
              </a:rPr>
              <a:t>speak</a:t>
            </a:r>
            <a:r>
              <a:rPr sz="170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225" name="this refers to the ‘current’ object. Ned in this case"/>
          <p:cNvSpPr txBox="1"/>
          <p:nvPr/>
        </p:nvSpPr>
        <p:spPr>
          <a:xfrm>
            <a:off x="7025215" y="556407"/>
            <a:ext cx="1934253" cy="85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642937">
              <a:defRPr sz="3400" b="1">
                <a:solidFill>
                  <a:srgbClr val="0114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>
              <a:defRPr>
                <a:solidFill>
                  <a:srgbClr val="018001"/>
                </a:solidFill>
              </a:defRPr>
            </a:pPr>
            <a:r>
              <a:rPr sz="1700"/>
              <a:t>this refers to the ‘current’ object. Ned in this case</a:t>
            </a:r>
          </a:p>
        </p:txBody>
      </p:sp>
      <p:sp>
        <p:nvSpPr>
          <p:cNvPr id="226" name="Line"/>
          <p:cNvSpPr/>
          <p:nvPr/>
        </p:nvSpPr>
        <p:spPr>
          <a:xfrm>
            <a:off x="8062998" y="1661731"/>
            <a:ext cx="130135" cy="1439250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 sz="900"/>
          </a:p>
        </p:txBody>
      </p:sp>
      <p:sp>
        <p:nvSpPr>
          <p:cNvPr id="227" name="Arrow"/>
          <p:cNvSpPr/>
          <p:nvPr/>
        </p:nvSpPr>
        <p:spPr>
          <a:xfrm>
            <a:off x="3309938" y="5616773"/>
            <a:ext cx="892969" cy="89297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00"/>
          </a:p>
        </p:txBody>
      </p:sp>
      <p:sp>
        <p:nvSpPr>
          <p:cNvPr id="228" name="How diddley do? says ned"/>
          <p:cNvSpPr txBox="1"/>
          <p:nvPr/>
        </p:nvSpPr>
        <p:spPr>
          <a:xfrm>
            <a:off x="4501709" y="5896385"/>
            <a:ext cx="2459199" cy="33374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642937">
              <a:defRPr sz="34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rPr sz="1700"/>
              <a:t>How diddley do? says ned </a:t>
            </a: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fld id="{86CB4B4D-7CA3-9044-876B-883B54F8677D}" type="slidenum">
              <a:rPr lang="en-IE" smtClean="0"/>
              <a:pPr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6A2E-676D-3AC8-9396-40DCD926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CAC05-ABFB-3545-CA2D-579721C8E0D7}"/>
              </a:ext>
            </a:extLst>
          </p:cNvPr>
          <p:cNvSpPr txBox="1"/>
          <p:nvPr/>
        </p:nvSpPr>
        <p:spPr>
          <a:xfrm>
            <a:off x="1658983" y="1506022"/>
            <a:ext cx="8874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2"/>
              </a:rPr>
              <a:t>https://developer.mozilla.org/en-US/docs/Web/JavaScript/Reference/Template_literals</a:t>
            </a:r>
            <a:r>
              <a:rPr lang="en-IE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F5A46-6EDE-03E5-3F4C-7671C027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95471"/>
            <a:ext cx="7772400" cy="43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84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Undefin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Undefined </a:t>
            </a:r>
          </a:p>
        </p:txBody>
      </p:sp>
      <p:sp>
        <p:nvSpPr>
          <p:cNvPr id="174" name="// Any variable that is created in JavaScript…"/>
          <p:cNvSpPr txBox="1"/>
          <p:nvPr/>
        </p:nvSpPr>
        <p:spPr>
          <a:xfrm>
            <a:off x="1987001" y="2163166"/>
            <a:ext cx="5130443" cy="2996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 dirty="0"/>
              <a:t>// Any </a:t>
            </a:r>
            <a:r>
              <a:rPr lang="en-IE" sz="1900" dirty="0"/>
              <a:t>var</a:t>
            </a:r>
            <a:r>
              <a:rPr sz="1900" dirty="0" err="1"/>
              <a:t>iable</a:t>
            </a:r>
            <a:r>
              <a:rPr sz="1900" dirty="0"/>
              <a:t> that is created in JavaScript </a:t>
            </a:r>
          </a:p>
          <a:p>
            <a:pPr defTabSz="321469">
              <a:defRPr sz="38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 dirty="0"/>
              <a:t>// that is not assigned a value is undefined:</a:t>
            </a:r>
            <a:br>
              <a:rPr sz="1900" dirty="0"/>
            </a:br>
            <a:r>
              <a:rPr lang="en-IE" sz="1900" b="1" dirty="0" err="1">
                <a:solidFill>
                  <a:srgbClr val="011480"/>
                </a:solidFill>
              </a:rPr>
              <a:t>const</a:t>
            </a:r>
            <a:r>
              <a:rPr lang="en-IE"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011480"/>
                </a:solidFill>
              </a:rPr>
              <a:t> </a:t>
            </a:r>
            <a:r>
              <a:rPr sz="1900" b="1" dirty="0" err="1">
                <a:solidFill>
                  <a:srgbClr val="66187A"/>
                </a:solidFill>
              </a:rPr>
              <a:t>noValue</a:t>
            </a:r>
            <a:r>
              <a:rPr sz="1900" dirty="0">
                <a:solidFill>
                  <a:srgbClr val="000000"/>
                </a:solidFill>
              </a:rPr>
              <a:t>;  </a:t>
            </a:r>
            <a:r>
              <a:rPr sz="1900" dirty="0"/>
              <a:t>// The value here will be undefined</a:t>
            </a:r>
            <a:br>
              <a:rPr sz="1900" dirty="0"/>
            </a:br>
            <a:br>
              <a:rPr sz="1900" dirty="0"/>
            </a:br>
            <a:r>
              <a:rPr sz="1900" dirty="0"/>
              <a:t>//You can also explicitly set a variable to undefined:</a:t>
            </a:r>
            <a:br>
              <a:rPr sz="1900" dirty="0"/>
            </a:br>
            <a:r>
              <a:rPr lang="en-IE" sz="1900" b="1" dirty="0" err="1">
                <a:solidFill>
                  <a:srgbClr val="011480"/>
                </a:solidFill>
              </a:rPr>
              <a:t>const</a:t>
            </a:r>
            <a:r>
              <a:rPr lang="en-IE"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011480"/>
                </a:solidFill>
              </a:rPr>
              <a:t> </a:t>
            </a:r>
            <a:r>
              <a:rPr sz="1900" b="1" dirty="0" err="1">
                <a:solidFill>
                  <a:srgbClr val="66187A"/>
                </a:solidFill>
              </a:rPr>
              <a:t>favoriteFood</a:t>
            </a:r>
            <a:r>
              <a:rPr sz="1900" b="1" dirty="0">
                <a:solidFill>
                  <a:srgbClr val="66187A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= </a:t>
            </a:r>
            <a:r>
              <a:rPr sz="1900" b="1" dirty="0">
                <a:solidFill>
                  <a:srgbClr val="018001"/>
                </a:solidFill>
              </a:rPr>
              <a:t>"Candy"</a:t>
            </a:r>
            <a:r>
              <a:rPr sz="1900" dirty="0">
                <a:solidFill>
                  <a:srgbClr val="000000"/>
                </a:solidFill>
              </a:rPr>
              <a:t>;</a:t>
            </a:r>
            <a:br>
              <a:rPr sz="1900" dirty="0">
                <a:solidFill>
                  <a:srgbClr val="000000"/>
                </a:solidFill>
              </a:rPr>
            </a:br>
            <a:br>
              <a:rPr sz="1900" dirty="0">
                <a:solidFill>
                  <a:srgbClr val="000000"/>
                </a:solidFill>
              </a:rPr>
            </a:br>
            <a:r>
              <a:rPr sz="1900" dirty="0"/>
              <a:t>// Changed your mind</a:t>
            </a:r>
            <a:br>
              <a:rPr sz="1900" dirty="0"/>
            </a:br>
            <a:r>
              <a:rPr lang="en-IE" sz="1900" b="1" dirty="0" err="1">
                <a:solidFill>
                  <a:srgbClr val="011480"/>
                </a:solidFill>
              </a:rPr>
              <a:t>const</a:t>
            </a:r>
            <a:r>
              <a:rPr lang="en-IE"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011480"/>
                </a:solidFill>
              </a:rPr>
              <a:t> </a:t>
            </a:r>
            <a:r>
              <a:rPr sz="1900" b="1" dirty="0" err="1">
                <a:solidFill>
                  <a:srgbClr val="66187A"/>
                </a:solidFill>
              </a:rPr>
              <a:t>favoriteFood</a:t>
            </a:r>
            <a:r>
              <a:rPr sz="1900" b="1" dirty="0">
                <a:solidFill>
                  <a:srgbClr val="66187A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= </a:t>
            </a:r>
            <a:r>
              <a:rPr sz="1900" b="1" dirty="0">
                <a:solidFill>
                  <a:srgbClr val="66187A"/>
                </a:solidFill>
              </a:rPr>
              <a:t>undefined</a:t>
            </a:r>
            <a:r>
              <a:rPr sz="1900" dirty="0">
                <a:solidFill>
                  <a:srgbClr val="000000"/>
                </a:solidFill>
              </a:rPr>
              <a:t>;</a:t>
            </a:r>
            <a:br>
              <a:rPr sz="1900" dirty="0">
                <a:solidFill>
                  <a:srgbClr val="000000"/>
                </a:solidFill>
              </a:rPr>
            </a:b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ul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Null</a:t>
            </a:r>
          </a:p>
        </p:txBody>
      </p:sp>
      <p:sp>
        <p:nvSpPr>
          <p:cNvPr id="178" name="It is important to remember that null and undefined are different types in JavaScript…"/>
          <p:cNvSpPr txBox="1">
            <a:spLocks noGrp="1"/>
          </p:cNvSpPr>
          <p:nvPr>
            <p:ph type="body" sz="half" idx="1"/>
          </p:nvPr>
        </p:nvSpPr>
        <p:spPr>
          <a:xfrm>
            <a:off x="2095500" y="2987071"/>
            <a:ext cx="8271193" cy="36678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It is important to remember that null and undefined are different types in JavaScript</a:t>
            </a:r>
          </a:p>
          <a:p>
            <a:r>
              <a:t>This can be a confusing feature of JavaScript, even for people who know other programming languages. </a:t>
            </a:r>
          </a:p>
          <a:p>
            <a:r>
              <a:t>The distinction can seem somewhat arbitrary when you're first learning the language, but as you get more comfortable the distinction will become clearer. </a:t>
            </a:r>
          </a:p>
        </p:txBody>
      </p:sp>
      <p:sp>
        <p:nvSpPr>
          <p:cNvPr id="179" name="// Null is not the same as undefined.…"/>
          <p:cNvSpPr txBox="1"/>
          <p:nvPr/>
        </p:nvSpPr>
        <p:spPr>
          <a:xfrm>
            <a:off x="2660163" y="1713215"/>
            <a:ext cx="4167103" cy="94929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 dirty="0"/>
              <a:t>// Null is not the same as undefined. </a:t>
            </a:r>
          </a:p>
          <a:p>
            <a:pPr defTabSz="321469">
              <a:defRPr sz="38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 dirty="0"/>
              <a:t>It signifies an intentional </a:t>
            </a:r>
            <a:r>
              <a:rPr sz="1900" dirty="0" err="1"/>
              <a:t>absense</a:t>
            </a:r>
            <a:r>
              <a:rPr sz="1900" dirty="0"/>
              <a:t> of data.</a:t>
            </a:r>
            <a:br>
              <a:rPr sz="1900" dirty="0"/>
            </a:br>
            <a:r>
              <a:rPr lang="en-IE" sz="1900" b="1" dirty="0" err="1">
                <a:solidFill>
                  <a:srgbClr val="011480"/>
                </a:solidFill>
              </a:rPr>
              <a:t>const</a:t>
            </a:r>
            <a:r>
              <a:rPr lang="en-IE"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011480"/>
                </a:solidFill>
              </a:rPr>
              <a:t> </a:t>
            </a:r>
            <a:r>
              <a:rPr sz="1900" b="1" dirty="0" err="1">
                <a:solidFill>
                  <a:srgbClr val="66187A"/>
                </a:solidFill>
              </a:rPr>
              <a:t>secondEmailAddress</a:t>
            </a:r>
            <a:r>
              <a:rPr sz="1900" b="1" dirty="0">
                <a:solidFill>
                  <a:srgbClr val="66187A"/>
                </a:solidFill>
              </a:rPr>
              <a:t> </a:t>
            </a:r>
            <a:r>
              <a:rPr sz="1900" dirty="0">
                <a:solidFill>
                  <a:srgbClr val="000000"/>
                </a:solidFill>
              </a:rPr>
              <a:t>= </a:t>
            </a:r>
            <a:r>
              <a:rPr sz="1900" b="1" dirty="0">
                <a:solidFill>
                  <a:srgbClr val="011480"/>
                </a:solidFill>
              </a:rPr>
              <a:t>null</a:t>
            </a:r>
            <a:r>
              <a:rPr sz="19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iguring out a variable's 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Figuring out a variable's type</a:t>
            </a:r>
          </a:p>
        </p:txBody>
      </p:sp>
      <p:sp>
        <p:nvSpPr>
          <p:cNvPr id="183" name="In JavaScript, we have a keyword called typeof that returns the type of the variable."/>
          <p:cNvSpPr txBox="1">
            <a:spLocks noGrp="1"/>
          </p:cNvSpPr>
          <p:nvPr>
            <p:ph type="body" sz="quarter" idx="1"/>
          </p:nvPr>
        </p:nvSpPr>
        <p:spPr>
          <a:xfrm>
            <a:off x="1925836" y="1562695"/>
            <a:ext cx="8461508" cy="1156151"/>
          </a:xfrm>
          <a:prstGeom prst="rect">
            <a:avLst/>
          </a:prstGeom>
        </p:spPr>
        <p:txBody>
          <a:bodyPr/>
          <a:lstStyle/>
          <a:p>
            <a:r>
              <a:t>In JavaScript, we have a keyword called typeof that returns the type of the variable. </a:t>
            </a:r>
          </a:p>
        </p:txBody>
      </p:sp>
      <p:sp>
        <p:nvSpPr>
          <p:cNvPr id="184" name="typeof &quot;&quot;;         // - &quot;string&quot; typeof 5;          // - &quot;number&quot; typeof false;      // - &quot;boolean&quot; typeof undefined;  // - &quot;undefined&quot; typeof null;      // this is not what we expect,…"/>
          <p:cNvSpPr txBox="1"/>
          <p:nvPr/>
        </p:nvSpPr>
        <p:spPr>
          <a:xfrm>
            <a:off x="2348653" y="3229900"/>
            <a:ext cx="6648698" cy="18264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69">
              <a:defRPr sz="38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 b="1" dirty="0" err="1">
                <a:solidFill>
                  <a:srgbClr val="011480"/>
                </a:solidFill>
              </a:rPr>
              <a:t>typeof</a:t>
            </a:r>
            <a:r>
              <a:rPr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018001"/>
                </a:solidFill>
              </a:rPr>
              <a:t>""</a:t>
            </a:r>
            <a:r>
              <a:rPr sz="1900" dirty="0">
                <a:solidFill>
                  <a:srgbClr val="000000"/>
                </a:solidFill>
              </a:rPr>
              <a:t>;         </a:t>
            </a:r>
            <a:r>
              <a:rPr sz="1900" dirty="0"/>
              <a:t>// - "string"</a:t>
            </a:r>
            <a:br>
              <a:rPr sz="1900" dirty="0"/>
            </a:br>
            <a:r>
              <a:rPr sz="1900" b="1" dirty="0" err="1">
                <a:solidFill>
                  <a:srgbClr val="011480"/>
                </a:solidFill>
              </a:rPr>
              <a:t>typeof</a:t>
            </a:r>
            <a:r>
              <a:rPr sz="1900" b="1" dirty="0">
                <a:solidFill>
                  <a:srgbClr val="011480"/>
                </a:solidFill>
              </a:rPr>
              <a:t> </a:t>
            </a:r>
            <a:r>
              <a:rPr sz="1900" dirty="0">
                <a:solidFill>
                  <a:srgbClr val="0432FF"/>
                </a:solidFill>
              </a:rPr>
              <a:t>5</a:t>
            </a:r>
            <a:r>
              <a:rPr sz="1900" dirty="0">
                <a:solidFill>
                  <a:srgbClr val="000000"/>
                </a:solidFill>
              </a:rPr>
              <a:t>;          </a:t>
            </a:r>
            <a:r>
              <a:rPr sz="1900" dirty="0"/>
              <a:t>// - "number"</a:t>
            </a:r>
            <a:br>
              <a:rPr sz="1900" dirty="0"/>
            </a:br>
            <a:r>
              <a:rPr sz="1900" b="1" dirty="0" err="1">
                <a:solidFill>
                  <a:srgbClr val="011480"/>
                </a:solidFill>
              </a:rPr>
              <a:t>typeof</a:t>
            </a:r>
            <a:r>
              <a:rPr sz="1900" b="1" dirty="0">
                <a:solidFill>
                  <a:srgbClr val="011480"/>
                </a:solidFill>
              </a:rPr>
              <a:t> false</a:t>
            </a:r>
            <a:r>
              <a:rPr sz="1900" dirty="0">
                <a:solidFill>
                  <a:srgbClr val="000000"/>
                </a:solidFill>
              </a:rPr>
              <a:t>;      </a:t>
            </a:r>
            <a:r>
              <a:rPr sz="1900" dirty="0"/>
              <a:t>// - "</a:t>
            </a:r>
            <a:r>
              <a:rPr sz="1900" dirty="0" err="1"/>
              <a:t>boolean</a:t>
            </a:r>
            <a:r>
              <a:rPr sz="1900" dirty="0"/>
              <a:t>"</a:t>
            </a:r>
            <a:br>
              <a:rPr sz="1900" dirty="0"/>
            </a:br>
            <a:r>
              <a:rPr sz="1900" b="1" dirty="0" err="1">
                <a:solidFill>
                  <a:srgbClr val="011480"/>
                </a:solidFill>
              </a:rPr>
              <a:t>typeof</a:t>
            </a:r>
            <a:r>
              <a:rPr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66187A"/>
                </a:solidFill>
              </a:rPr>
              <a:t>undefined</a:t>
            </a:r>
            <a:r>
              <a:rPr sz="1900" dirty="0">
                <a:solidFill>
                  <a:srgbClr val="000000"/>
                </a:solidFill>
              </a:rPr>
              <a:t>;  </a:t>
            </a:r>
            <a:r>
              <a:rPr sz="1900" dirty="0"/>
              <a:t>// - "undefined"</a:t>
            </a:r>
            <a:br>
              <a:rPr sz="1900" dirty="0"/>
            </a:br>
            <a:r>
              <a:rPr sz="1900" b="1" dirty="0" err="1">
                <a:solidFill>
                  <a:srgbClr val="011480"/>
                </a:solidFill>
              </a:rPr>
              <a:t>typeof</a:t>
            </a:r>
            <a:r>
              <a:rPr sz="1900" b="1" dirty="0">
                <a:solidFill>
                  <a:srgbClr val="011480"/>
                </a:solidFill>
              </a:rPr>
              <a:t> null</a:t>
            </a:r>
            <a:r>
              <a:rPr sz="1900" dirty="0">
                <a:solidFill>
                  <a:srgbClr val="000000"/>
                </a:solidFill>
              </a:rPr>
              <a:t>;      </a:t>
            </a:r>
            <a:r>
              <a:rPr sz="1900" dirty="0"/>
              <a:t>// this is not what we expect, </a:t>
            </a:r>
          </a:p>
          <a:p>
            <a:pPr defTabSz="321469">
              <a:defRPr sz="38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900" dirty="0"/>
              <a:t>                  // it returns "object"!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verting to a string: toSt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Converting to a string: toString</a:t>
            </a:r>
          </a:p>
        </p:txBody>
      </p:sp>
      <p:sp>
        <p:nvSpPr>
          <p:cNvPr id="188" name="var num = 5; var bool = true;  num.toString(); // &quot;5&quot;; bool.toString(); // &quot;true&quot;;"/>
          <p:cNvSpPr txBox="1"/>
          <p:nvPr/>
        </p:nvSpPr>
        <p:spPr>
          <a:xfrm>
            <a:off x="3577130" y="3349549"/>
            <a:ext cx="2537362" cy="15340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38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IE" sz="1900" b="1" dirty="0" err="1">
                <a:solidFill>
                  <a:srgbClr val="011480"/>
                </a:solidFill>
              </a:rPr>
              <a:t>const</a:t>
            </a:r>
            <a:r>
              <a:rPr lang="en-IE"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66187A"/>
                </a:solidFill>
              </a:rPr>
              <a:t>num </a:t>
            </a:r>
            <a:r>
              <a:rPr sz="1900" dirty="0">
                <a:solidFill>
                  <a:srgbClr val="000000"/>
                </a:solidFill>
              </a:rPr>
              <a:t>= </a:t>
            </a:r>
            <a:r>
              <a:rPr sz="1900" dirty="0">
                <a:solidFill>
                  <a:srgbClr val="0432FF"/>
                </a:solidFill>
              </a:rPr>
              <a:t>5</a:t>
            </a:r>
            <a:r>
              <a:rPr sz="1900" dirty="0">
                <a:solidFill>
                  <a:srgbClr val="000000"/>
                </a:solidFill>
              </a:rPr>
              <a:t>;</a:t>
            </a:r>
            <a:br>
              <a:rPr sz="1900" dirty="0">
                <a:solidFill>
                  <a:srgbClr val="000000"/>
                </a:solidFill>
              </a:rPr>
            </a:br>
            <a:r>
              <a:rPr lang="en-IE" sz="1900" b="1" dirty="0" err="1">
                <a:solidFill>
                  <a:srgbClr val="011480"/>
                </a:solidFill>
              </a:rPr>
              <a:t>const</a:t>
            </a:r>
            <a:r>
              <a:rPr lang="en-IE"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011480"/>
                </a:solidFill>
              </a:rPr>
              <a:t> </a:t>
            </a:r>
            <a:r>
              <a:rPr sz="1900" b="1" dirty="0">
                <a:solidFill>
                  <a:srgbClr val="66187A"/>
                </a:solidFill>
              </a:rPr>
              <a:t>bool </a:t>
            </a:r>
            <a:r>
              <a:rPr sz="1900" dirty="0">
                <a:solidFill>
                  <a:srgbClr val="000000"/>
                </a:solidFill>
              </a:rPr>
              <a:t>= </a:t>
            </a:r>
            <a:r>
              <a:rPr sz="1900" b="1" dirty="0">
                <a:solidFill>
                  <a:srgbClr val="011480"/>
                </a:solidFill>
              </a:rPr>
              <a:t>true</a:t>
            </a:r>
            <a:r>
              <a:rPr sz="1900" dirty="0">
                <a:solidFill>
                  <a:srgbClr val="000000"/>
                </a:solidFill>
              </a:rPr>
              <a:t>;</a:t>
            </a:r>
            <a:br>
              <a:rPr sz="1900" dirty="0">
                <a:solidFill>
                  <a:srgbClr val="000000"/>
                </a:solidFill>
              </a:rPr>
            </a:br>
            <a:br>
              <a:rPr sz="1900" dirty="0">
                <a:solidFill>
                  <a:srgbClr val="000000"/>
                </a:solidFill>
              </a:rPr>
            </a:br>
            <a:r>
              <a:rPr sz="1900" b="1" dirty="0" err="1">
                <a:solidFill>
                  <a:srgbClr val="66187A"/>
                </a:solidFill>
              </a:rPr>
              <a:t>num</a:t>
            </a:r>
            <a:r>
              <a:rPr sz="1900" dirty="0" err="1">
                <a:solidFill>
                  <a:srgbClr val="000000"/>
                </a:solidFill>
              </a:rPr>
              <a:t>.</a:t>
            </a:r>
            <a:r>
              <a:rPr sz="1900" dirty="0" err="1">
                <a:solidFill>
                  <a:srgbClr val="7A7A43"/>
                </a:solidFill>
              </a:rPr>
              <a:t>toString</a:t>
            </a:r>
            <a:r>
              <a:rPr sz="1900" dirty="0">
                <a:solidFill>
                  <a:srgbClr val="000000"/>
                </a:solidFill>
              </a:rPr>
              <a:t>(); </a:t>
            </a:r>
            <a:r>
              <a:rPr sz="1900" dirty="0"/>
              <a:t>// "5";</a:t>
            </a:r>
            <a:br>
              <a:rPr sz="1900" dirty="0"/>
            </a:br>
            <a:r>
              <a:rPr sz="1900" b="1" dirty="0" err="1">
                <a:solidFill>
                  <a:srgbClr val="66187A"/>
                </a:solidFill>
              </a:rPr>
              <a:t>bool</a:t>
            </a:r>
            <a:r>
              <a:rPr sz="1900" dirty="0" err="1">
                <a:solidFill>
                  <a:srgbClr val="000000"/>
                </a:solidFill>
              </a:rPr>
              <a:t>.</a:t>
            </a:r>
            <a:r>
              <a:rPr sz="1900" dirty="0" err="1">
                <a:solidFill>
                  <a:srgbClr val="7A7A43"/>
                </a:solidFill>
              </a:rPr>
              <a:t>toString</a:t>
            </a:r>
            <a:r>
              <a:rPr sz="1900" dirty="0">
                <a:solidFill>
                  <a:srgbClr val="000000"/>
                </a:solidFill>
              </a:rPr>
              <a:t>(); </a:t>
            </a:r>
            <a:r>
              <a:rPr sz="1900" dirty="0"/>
              <a:t>// "true";</a:t>
            </a:r>
          </a:p>
        </p:txBody>
      </p:sp>
      <p:sp>
        <p:nvSpPr>
          <p:cNvPr id="189" name="The toString method will convert any value which is not undefined or null into a string"/>
          <p:cNvSpPr txBox="1">
            <a:spLocks noGrp="1"/>
          </p:cNvSpPr>
          <p:nvPr>
            <p:ph type="body" sz="quarter" idx="1"/>
          </p:nvPr>
        </p:nvSpPr>
        <p:spPr>
          <a:xfrm>
            <a:off x="1925836" y="1562695"/>
            <a:ext cx="8340329" cy="1296515"/>
          </a:xfrm>
          <a:prstGeom prst="rect">
            <a:avLst/>
          </a:prstGeom>
        </p:spPr>
        <p:txBody>
          <a:bodyPr/>
          <a:lstStyle/>
          <a:p>
            <a:r>
              <a:t>The toString method will convert any value which is not undefined or null into a string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nverting to a number using par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Converting to a number using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parse</a:t>
            </a:r>
          </a:p>
        </p:txBody>
      </p:sp>
      <p:sp>
        <p:nvSpPr>
          <p:cNvPr id="193" name="There are several ways you can convert a value to a number.…"/>
          <p:cNvSpPr txBox="1">
            <a:spLocks noGrp="1"/>
          </p:cNvSpPr>
          <p:nvPr>
            <p:ph type="body" sz="quarter" idx="1"/>
          </p:nvPr>
        </p:nvSpPr>
        <p:spPr>
          <a:xfrm>
            <a:off x="269395" y="2432647"/>
            <a:ext cx="5913690" cy="2809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3050" indent="-273050" defTabSz="353258">
              <a:spcBef>
                <a:spcPts val="2500"/>
              </a:spcBef>
              <a:defRPr sz="4300"/>
            </a:pPr>
            <a:r>
              <a:rPr sz="1800" dirty="0"/>
              <a:t>There are several ways you can convert a value to a number. </a:t>
            </a:r>
          </a:p>
          <a:p>
            <a:pPr marL="273050" indent="-273050" defTabSz="353258">
              <a:spcBef>
                <a:spcPts val="2500"/>
              </a:spcBef>
              <a:defRPr sz="4300"/>
            </a:pPr>
            <a:r>
              <a:rPr sz="1800" dirty="0"/>
              <a:t>One way is to parse the number, using </a:t>
            </a:r>
            <a:r>
              <a:rPr sz="1800" dirty="0" err="1"/>
              <a:t>parseInt</a:t>
            </a:r>
            <a:r>
              <a:rPr sz="1800" dirty="0"/>
              <a:t> or </a:t>
            </a:r>
            <a:r>
              <a:rPr sz="1800" dirty="0" err="1"/>
              <a:t>parseFloat</a:t>
            </a:r>
            <a:r>
              <a:rPr sz="1800" dirty="0"/>
              <a:t>: </a:t>
            </a:r>
          </a:p>
          <a:p>
            <a:pPr marL="273050" indent="-273050" defTabSz="353258">
              <a:spcBef>
                <a:spcPts val="2500"/>
              </a:spcBef>
              <a:defRPr sz="4300"/>
            </a:pPr>
            <a:r>
              <a:rPr sz="1800" dirty="0"/>
              <a:t>Each function will look at a string from left to write and try to make sense of the characters it sees as numbers.</a:t>
            </a:r>
          </a:p>
        </p:txBody>
      </p:sp>
      <p:sp>
        <p:nvSpPr>
          <p:cNvPr id="194" name="parseInt(&quot;2&quot;); // 2 parseFloat(&quot;2&quot;); // 2 parseInt(&quot;3.14&quot;); // 3 parseFloat(&quot;3.14&quot;); // 3.14 parseInt(&quot;2.3alkweflakwe&quot;); // 2 parseFloat(&quot;2.3alkweflakwe&quot;); // 2.3 parseInt(&quot;w2.3alkweflakwe&quot;); // NaN (not a number) parseFloat(&quot;w2.3alkweflakwe&quot;); // NaN (n"/>
          <p:cNvSpPr txBox="1"/>
          <p:nvPr/>
        </p:nvSpPr>
        <p:spPr>
          <a:xfrm>
            <a:off x="6651035" y="2816909"/>
            <a:ext cx="4148123" cy="17956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69">
              <a:defRPr sz="28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 err="1">
                <a:solidFill>
                  <a:srgbClr val="000000"/>
                </a:solidFill>
              </a:rPr>
              <a:t>parseInt</a:t>
            </a:r>
            <a:r>
              <a:rPr sz="1400" dirty="0">
                <a:solidFill>
                  <a:srgbClr val="000000"/>
                </a:solidFill>
              </a:rPr>
              <a:t>(</a:t>
            </a:r>
            <a:r>
              <a:rPr sz="1400" b="1" dirty="0">
                <a:solidFill>
                  <a:srgbClr val="018001"/>
                </a:solidFill>
              </a:rPr>
              <a:t>"2"</a:t>
            </a:r>
            <a:r>
              <a:rPr sz="1400" dirty="0">
                <a:solidFill>
                  <a:srgbClr val="000000"/>
                </a:solidFill>
              </a:rPr>
              <a:t>); </a:t>
            </a:r>
            <a:r>
              <a:rPr sz="1400" dirty="0"/>
              <a:t>// 2</a:t>
            </a:r>
            <a:br>
              <a:rPr sz="1400" dirty="0"/>
            </a:br>
            <a:r>
              <a:rPr sz="1400" dirty="0" err="1">
                <a:solidFill>
                  <a:srgbClr val="7A7A43"/>
                </a:solidFill>
              </a:rPr>
              <a:t>parseFloat</a:t>
            </a:r>
            <a:r>
              <a:rPr sz="1400" dirty="0">
                <a:solidFill>
                  <a:srgbClr val="000000"/>
                </a:solidFill>
              </a:rPr>
              <a:t>(</a:t>
            </a:r>
            <a:r>
              <a:rPr sz="1400" b="1" dirty="0">
                <a:solidFill>
                  <a:srgbClr val="018001"/>
                </a:solidFill>
              </a:rPr>
              <a:t>"2"</a:t>
            </a:r>
            <a:r>
              <a:rPr sz="1400" dirty="0">
                <a:solidFill>
                  <a:srgbClr val="000000"/>
                </a:solidFill>
              </a:rPr>
              <a:t>); </a:t>
            </a:r>
            <a:r>
              <a:rPr sz="1400" dirty="0"/>
              <a:t>// 2</a:t>
            </a:r>
            <a:br>
              <a:rPr sz="1400" dirty="0"/>
            </a:br>
            <a:r>
              <a:rPr sz="1400" dirty="0" err="1">
                <a:solidFill>
                  <a:srgbClr val="000000"/>
                </a:solidFill>
              </a:rPr>
              <a:t>parseInt</a:t>
            </a:r>
            <a:r>
              <a:rPr sz="1400" dirty="0">
                <a:solidFill>
                  <a:srgbClr val="000000"/>
                </a:solidFill>
              </a:rPr>
              <a:t>(</a:t>
            </a:r>
            <a:r>
              <a:rPr sz="1400" b="1" dirty="0">
                <a:solidFill>
                  <a:srgbClr val="018001"/>
                </a:solidFill>
              </a:rPr>
              <a:t>"3.14"</a:t>
            </a:r>
            <a:r>
              <a:rPr sz="1400" dirty="0">
                <a:solidFill>
                  <a:srgbClr val="000000"/>
                </a:solidFill>
              </a:rPr>
              <a:t>); </a:t>
            </a:r>
            <a:r>
              <a:rPr sz="1400" dirty="0"/>
              <a:t>// 3</a:t>
            </a:r>
            <a:br>
              <a:rPr sz="1400" dirty="0"/>
            </a:br>
            <a:r>
              <a:rPr sz="1400" dirty="0" err="1">
                <a:solidFill>
                  <a:srgbClr val="7A7A43"/>
                </a:solidFill>
              </a:rPr>
              <a:t>parseFloat</a:t>
            </a:r>
            <a:r>
              <a:rPr sz="1400" dirty="0">
                <a:solidFill>
                  <a:srgbClr val="000000"/>
                </a:solidFill>
              </a:rPr>
              <a:t>(</a:t>
            </a:r>
            <a:r>
              <a:rPr sz="1400" b="1" dirty="0">
                <a:solidFill>
                  <a:srgbClr val="018001"/>
                </a:solidFill>
              </a:rPr>
              <a:t>"3.14"</a:t>
            </a:r>
            <a:r>
              <a:rPr sz="1400" dirty="0">
                <a:solidFill>
                  <a:srgbClr val="000000"/>
                </a:solidFill>
              </a:rPr>
              <a:t>); </a:t>
            </a:r>
            <a:r>
              <a:rPr sz="1400" dirty="0"/>
              <a:t>// 3.14</a:t>
            </a:r>
            <a:br>
              <a:rPr sz="1400" dirty="0"/>
            </a:br>
            <a:r>
              <a:rPr sz="1400" dirty="0" err="1">
                <a:solidFill>
                  <a:srgbClr val="000000"/>
                </a:solidFill>
              </a:rPr>
              <a:t>parseInt</a:t>
            </a:r>
            <a:r>
              <a:rPr sz="1400" dirty="0">
                <a:solidFill>
                  <a:srgbClr val="000000"/>
                </a:solidFill>
              </a:rPr>
              <a:t>(</a:t>
            </a:r>
            <a:r>
              <a:rPr sz="1400" b="1" dirty="0">
                <a:solidFill>
                  <a:srgbClr val="018001"/>
                </a:solidFill>
              </a:rPr>
              <a:t>"2.3alkweflakwe"</a:t>
            </a:r>
            <a:r>
              <a:rPr sz="1400" dirty="0">
                <a:solidFill>
                  <a:srgbClr val="000000"/>
                </a:solidFill>
              </a:rPr>
              <a:t>); </a:t>
            </a:r>
            <a:r>
              <a:rPr sz="1400" dirty="0"/>
              <a:t>// 2</a:t>
            </a:r>
            <a:br>
              <a:rPr sz="1400" dirty="0"/>
            </a:br>
            <a:r>
              <a:rPr sz="1400" dirty="0" err="1">
                <a:solidFill>
                  <a:srgbClr val="7A7A43"/>
                </a:solidFill>
              </a:rPr>
              <a:t>parseFloat</a:t>
            </a:r>
            <a:r>
              <a:rPr sz="1400" dirty="0">
                <a:solidFill>
                  <a:srgbClr val="000000"/>
                </a:solidFill>
              </a:rPr>
              <a:t>(</a:t>
            </a:r>
            <a:r>
              <a:rPr sz="1400" b="1" dirty="0">
                <a:solidFill>
                  <a:srgbClr val="018001"/>
                </a:solidFill>
              </a:rPr>
              <a:t>"2.3alkweflakwe"</a:t>
            </a:r>
            <a:r>
              <a:rPr sz="1400" dirty="0">
                <a:solidFill>
                  <a:srgbClr val="000000"/>
                </a:solidFill>
              </a:rPr>
              <a:t>); </a:t>
            </a:r>
            <a:r>
              <a:rPr sz="1400" dirty="0"/>
              <a:t>// 2.3</a:t>
            </a:r>
            <a:br>
              <a:rPr sz="1400" dirty="0"/>
            </a:br>
            <a:r>
              <a:rPr sz="1400" dirty="0" err="1">
                <a:solidFill>
                  <a:srgbClr val="000000"/>
                </a:solidFill>
              </a:rPr>
              <a:t>parseInt</a:t>
            </a:r>
            <a:r>
              <a:rPr sz="1400" dirty="0">
                <a:solidFill>
                  <a:srgbClr val="000000"/>
                </a:solidFill>
              </a:rPr>
              <a:t>(</a:t>
            </a:r>
            <a:r>
              <a:rPr sz="1400" b="1" dirty="0">
                <a:solidFill>
                  <a:srgbClr val="018001"/>
                </a:solidFill>
              </a:rPr>
              <a:t>"w2.3alkweflakwe"</a:t>
            </a:r>
            <a:r>
              <a:rPr sz="1400" dirty="0">
                <a:solidFill>
                  <a:srgbClr val="000000"/>
                </a:solidFill>
              </a:rPr>
              <a:t>); </a:t>
            </a:r>
            <a:r>
              <a:rPr sz="1400" dirty="0"/>
              <a:t>// </a:t>
            </a:r>
            <a:r>
              <a:rPr sz="1400" dirty="0" err="1"/>
              <a:t>NaN</a:t>
            </a:r>
            <a:r>
              <a:rPr sz="1400" dirty="0"/>
              <a:t> (not a number)</a:t>
            </a:r>
            <a:br>
              <a:rPr sz="1400" dirty="0"/>
            </a:br>
            <a:r>
              <a:rPr sz="1400" dirty="0" err="1">
                <a:solidFill>
                  <a:srgbClr val="7A7A43"/>
                </a:solidFill>
              </a:rPr>
              <a:t>parseFloat</a:t>
            </a:r>
            <a:r>
              <a:rPr sz="1400" dirty="0">
                <a:solidFill>
                  <a:srgbClr val="000000"/>
                </a:solidFill>
              </a:rPr>
              <a:t>(</a:t>
            </a:r>
            <a:r>
              <a:rPr sz="1400" b="1" dirty="0">
                <a:solidFill>
                  <a:srgbClr val="018001"/>
                </a:solidFill>
              </a:rPr>
              <a:t>"w2.3alkweflakwe"</a:t>
            </a:r>
            <a:r>
              <a:rPr sz="1400" dirty="0">
                <a:solidFill>
                  <a:srgbClr val="000000"/>
                </a:solidFill>
              </a:rPr>
              <a:t>); </a:t>
            </a:r>
            <a:r>
              <a:rPr sz="1400" dirty="0"/>
              <a:t>// </a:t>
            </a:r>
            <a:r>
              <a:rPr sz="1400" dirty="0" err="1"/>
              <a:t>NaN</a:t>
            </a:r>
            <a:r>
              <a:rPr sz="1400" dirty="0"/>
              <a:t> (not a number)</a:t>
            </a:r>
          </a:p>
        </p:txBody>
      </p:sp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2467</Words>
  <Application>Microsoft Macintosh PowerPoint</Application>
  <PresentationFormat>Widescreen</PresentationFormat>
  <Paragraphs>202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Helvetica Neue</vt:lpstr>
      <vt:lpstr>Menlo</vt:lpstr>
      <vt:lpstr>Office Theme</vt:lpstr>
      <vt:lpstr>JavaScript </vt:lpstr>
      <vt:lpstr>Today</vt:lpstr>
      <vt:lpstr>String Concatenation and Template Literals</vt:lpstr>
      <vt:lpstr>Docs</vt:lpstr>
      <vt:lpstr>Undefined </vt:lpstr>
      <vt:lpstr>Null</vt:lpstr>
      <vt:lpstr>Figuring out a variable's type</vt:lpstr>
      <vt:lpstr>Converting to a string: toString</vt:lpstr>
      <vt:lpstr>Converting to a number using parse</vt:lpstr>
      <vt:lpstr>Converting to a number using Number</vt:lpstr>
      <vt:lpstr>Converting to a number using +</vt:lpstr>
      <vt:lpstr>Boolean Logic</vt:lpstr>
      <vt:lpstr>Conditional Logic</vt:lpstr>
      <vt:lpstr>PowerPoint Presentation</vt:lpstr>
      <vt:lpstr>PowerPoint Presentation</vt:lpstr>
      <vt:lpstr>Difference between “==“ and “===“</vt:lpstr>
      <vt:lpstr>Type Coercion 1</vt:lpstr>
      <vt:lpstr>Type Coercion 2</vt:lpstr>
      <vt:lpstr>Type Coercion 3</vt:lpstr>
      <vt:lpstr>Coercion</vt:lpstr>
      <vt:lpstr>“==“ Vs “===“ again</vt:lpstr>
      <vt:lpstr>Comparison Operators</vt:lpstr>
      <vt:lpstr>Falsey Values</vt:lpstr>
      <vt:lpstr>Logical Operators</vt:lpstr>
      <vt:lpstr>If-Else</vt:lpstr>
      <vt:lpstr>Switch</vt:lpstr>
      <vt:lpstr>Modulus Operator</vt:lpstr>
      <vt:lpstr>Object Data Types</vt:lpstr>
      <vt:lpstr>Creating an Object</vt:lpstr>
      <vt:lpstr>Objects with Strings &amp; Numbers</vt:lpstr>
      <vt:lpstr>Anatomy of an Object</vt:lpstr>
      <vt:lpstr>Objects in the Console</vt:lpstr>
      <vt:lpstr>Objects with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Bulma</dc:title>
  <dc:creator>John Rellis</dc:creator>
  <cp:lastModifiedBy>John Rellis</cp:lastModifiedBy>
  <cp:revision>11</cp:revision>
  <dcterms:created xsi:type="dcterms:W3CDTF">2024-03-18T11:48:28Z</dcterms:created>
  <dcterms:modified xsi:type="dcterms:W3CDTF">2024-04-05T11:04:02Z</dcterms:modified>
</cp:coreProperties>
</file>