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D19B-98FD-CBE3-54BA-50DD55373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9F6E8-A627-E15D-788C-65D42560B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6A8BA-16A6-7A70-B530-0D30E1A4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D04-FEC3-FE49-AB1B-46568C935E0C}" type="datetimeFigureOut">
              <a:rPr lang="en-IE" smtClean="0"/>
              <a:t>23/04/2024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A86B-F3E1-15E9-8BF0-F4B5E126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516B-493E-F7CF-6CA9-FD3A5423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64D8-4A8E-224D-AD76-1D50377140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457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3F69-523B-2CBD-BB6A-E6F0AE99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7C633-EACF-BC77-47A2-C1FE7C3D0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275C8-25C1-217B-2990-246C78E7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D04-FEC3-FE49-AB1B-46568C935E0C}" type="datetimeFigureOut">
              <a:rPr lang="en-IE" smtClean="0"/>
              <a:t>23/04/2024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EED4-EB6F-D175-FB78-DACF0BC3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DADF-6BC6-5F0D-EAC7-94F2920F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64D8-4A8E-224D-AD76-1D50377140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306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02E1D-8EF1-FE79-B978-2E4408D2A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813D7-0C30-9952-F2BC-C5AD3E9D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3847-3595-F04C-38D5-7B14CFA1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D04-FEC3-FE49-AB1B-46568C935E0C}" type="datetimeFigureOut">
              <a:rPr lang="en-IE" smtClean="0"/>
              <a:t>23/04/2024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2094-ED03-CED0-2F5E-F8711D83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0A2F-2113-E454-F00F-379A4CEF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64D8-4A8E-224D-AD76-1D50377140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052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6F12-452B-BBE8-1530-AB2676E5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D252-6E42-BD14-3759-314C6D91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C769B-76DD-419D-8FE8-CA3FD986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D04-FEC3-FE49-AB1B-46568C935E0C}" type="datetimeFigureOut">
              <a:rPr lang="en-IE" smtClean="0"/>
              <a:t>23/04/2024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AD467-4F0F-3219-5B8E-2A3E2CA6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42C-45F7-B04A-E211-1ED516FB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64D8-4A8E-224D-AD76-1D50377140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982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2225-9ED7-2A53-A4B5-4C5F8BB9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F410B-3B1C-30E4-5BB2-4B08D009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BF38-D20C-AC31-9F75-95A3629D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D04-FEC3-FE49-AB1B-46568C935E0C}" type="datetimeFigureOut">
              <a:rPr lang="en-IE" smtClean="0"/>
              <a:t>23/04/2024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4510-5E4F-BC9D-811C-0AD3A474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E51A-2AB8-6835-F910-6438792B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64D8-4A8E-224D-AD76-1D50377140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910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C27B-FE64-9B2A-B52A-419C0BFD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85553-C9E2-86D3-7026-B6E4CA538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54EC4-8171-556D-64B7-5D6D082C1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D2D57-2235-D23C-0A0F-AE78C2D7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D04-FEC3-FE49-AB1B-46568C935E0C}" type="datetimeFigureOut">
              <a:rPr lang="en-IE" smtClean="0"/>
              <a:t>23/04/2024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33FE1-02DF-8AB1-1948-6FE574C6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FB00B-D987-0439-F731-A97E8C43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64D8-4A8E-224D-AD76-1D50377140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049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781C-4E9B-E17F-8AB1-34238B5A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8159-C2F0-4F15-463A-34227415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9CB92-1CB4-AD85-7E26-1EC487AA5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1CF7D-3A3F-50C7-7EB6-8220E6BFF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16219-A9FC-3A0B-786A-BF0559791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581B8-7E83-B694-1E81-3D28909C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D04-FEC3-FE49-AB1B-46568C935E0C}" type="datetimeFigureOut">
              <a:rPr lang="en-IE" smtClean="0"/>
              <a:t>23/04/2024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362E3-18F2-8806-5062-7D0260FD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68D7C-3AF6-320C-9774-381737E2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64D8-4A8E-224D-AD76-1D50377140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622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FE7C-8609-289A-DA2F-19942293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05A4C-8018-F4BC-F641-4A89F98E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D04-FEC3-FE49-AB1B-46568C935E0C}" type="datetimeFigureOut">
              <a:rPr lang="en-IE" smtClean="0"/>
              <a:t>23/04/2024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D52F2-BDC6-79FC-3486-4AC8F598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FE145-7D04-E2D6-8B22-B35B8551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64D8-4A8E-224D-AD76-1D50377140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442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A6B37-56D4-380E-CEC3-1FC1E747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D04-FEC3-FE49-AB1B-46568C935E0C}" type="datetimeFigureOut">
              <a:rPr lang="en-IE" smtClean="0"/>
              <a:t>23/04/2024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414F4-2F10-1EE9-C09E-542CB358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AE13D-9EAD-3EB3-E5FF-05BDCE56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64D8-4A8E-224D-AD76-1D50377140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662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427F-005F-EFD3-67FD-8E14B46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93DA-AD25-26AF-F2DE-A630C759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95EB0-4837-0779-51DB-32546A43E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D66C3-D43B-99FF-4370-956EF349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D04-FEC3-FE49-AB1B-46568C935E0C}" type="datetimeFigureOut">
              <a:rPr lang="en-IE" smtClean="0"/>
              <a:t>23/04/2024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DDC1D-D1B2-6021-2E9A-123908A4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1FCA3-F9E9-C552-21FC-B453970C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64D8-4A8E-224D-AD76-1D50377140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985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00EE-3CE7-F371-294B-5CDC2DA2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E4945-BA48-10AC-0164-CEDB2404E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952B8-F0F6-58EF-EE0D-3EBA70E01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7917D-DAE5-9D8F-5561-C5486034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D04-FEC3-FE49-AB1B-46568C935E0C}" type="datetimeFigureOut">
              <a:rPr lang="en-IE" smtClean="0"/>
              <a:t>23/04/2024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1CED5-1B70-E044-7101-98D6A360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A4EC8-188E-5B75-F190-527863D9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64D8-4A8E-224D-AD76-1D50377140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09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6477F-ADAD-584D-BC94-48DF2D7B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C9F37-8E2D-0760-4F54-C33731FBA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7A3F7-071C-460F-E904-535A174BB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3AD04-FEC3-FE49-AB1B-46568C935E0C}" type="datetimeFigureOut">
              <a:rPr lang="en-IE" smtClean="0"/>
              <a:t>23/04/2024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AC7B6-42A9-19FC-D725-C8F1DC7F5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2427-E5B7-AE3D-D9CC-D8B54EB60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464D8-4A8E-224D-AD76-1D50377140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645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lma.io/documentation/elements/tabl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mozilla.org/en-US/docs/Web/HTML/Element/t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B49F0-7D4D-BADD-BBCA-58EF328E7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IE"/>
              <a:t>HTML Tables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09EC2-C3B2-3CD4-4630-F5C90272C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90" y="1687486"/>
            <a:ext cx="3300156" cy="3636818"/>
          </a:xfrm>
        </p:spPr>
        <p:txBody>
          <a:bodyPr anchor="ctr">
            <a:normAutofit/>
          </a:bodyPr>
          <a:lstStyle/>
          <a:p>
            <a:pPr algn="l"/>
            <a:r>
              <a:rPr lang="en-IE"/>
              <a:t>An Introduction</a:t>
            </a:r>
          </a:p>
          <a:p>
            <a:pPr algn="l"/>
            <a:r>
              <a:rPr lang="en-IE"/>
              <a:t>Web Development 1</a:t>
            </a:r>
          </a:p>
          <a:p>
            <a:pPr algn="l"/>
            <a:r>
              <a:rPr lang="en-IE"/>
              <a:t>John Rellis</a:t>
            </a:r>
          </a:p>
        </p:txBody>
      </p:sp>
    </p:spTree>
    <p:extLst>
      <p:ext uri="{BB962C8B-B14F-4D97-AF65-F5344CB8AC3E}">
        <p14:creationId xmlns:p14="http://schemas.microsoft.com/office/powerpoint/2010/main" val="89240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F0B8-C9C0-AEDF-E226-6EAD417C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rowspan</a:t>
            </a:r>
            <a:r>
              <a:rPr lang="en-IE" dirty="0"/>
              <a:t> &amp; </a:t>
            </a:r>
            <a:r>
              <a:rPr lang="en-IE" dirty="0" err="1"/>
              <a:t>colspan</a:t>
            </a: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035F2-A066-C28F-F0F1-919691C7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45" y="1816392"/>
            <a:ext cx="5497399" cy="4672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A76FFB-3C65-DDA5-3AA5-D8473823F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55" y="4510848"/>
            <a:ext cx="6601690" cy="9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5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F0B8-C9C0-AEDF-E226-6EAD417C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rowspan</a:t>
            </a:r>
            <a:r>
              <a:rPr lang="en-IE" dirty="0"/>
              <a:t> &amp; </a:t>
            </a:r>
            <a:r>
              <a:rPr lang="en-IE" dirty="0" err="1"/>
              <a:t>colspan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D353D-4B9E-6BF7-58AA-57B68ADF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1" y="1578067"/>
            <a:ext cx="6012892" cy="4914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918EED-A6C9-D755-5130-EAF6D22F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781" y="4627419"/>
            <a:ext cx="6471737" cy="8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84DB-D8A9-538D-DBB4-38269B2E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Bulma</a:t>
            </a:r>
            <a:r>
              <a:rPr lang="en-IE" dirty="0"/>
              <a:t>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34947-6B0C-7EDB-CDEA-EC5544B4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254" y="638947"/>
            <a:ext cx="6927575" cy="5853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61AB9A-42D5-78AD-D62C-24694988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91" y="2414639"/>
            <a:ext cx="7772400" cy="34141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1F227E-F063-4EFC-2FDE-E5CAE56A6284}"/>
              </a:ext>
            </a:extLst>
          </p:cNvPr>
          <p:cNvSpPr txBox="1"/>
          <p:nvPr/>
        </p:nvSpPr>
        <p:spPr>
          <a:xfrm>
            <a:off x="304800" y="64555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hlinkClick r:id="rId4"/>
              </a:rPr>
              <a:t>https://bulma.io/documentation/elements/table/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274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AFF81-6419-3C65-8E4B-E94AFA87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78765"/>
            <a:ext cx="11277600" cy="530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59454E-8000-6F54-C1AB-EF972691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78" y="951779"/>
            <a:ext cx="3197993" cy="4691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67E69-A1D5-A260-2944-3DCACE148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073" y="2693727"/>
            <a:ext cx="7772400" cy="1692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0C65E-90DF-07D6-0CCE-80289D06E8F2}"/>
              </a:ext>
            </a:extLst>
          </p:cNvPr>
          <p:cNvSpPr txBox="1"/>
          <p:nvPr/>
        </p:nvSpPr>
        <p:spPr>
          <a:xfrm>
            <a:off x="6737259" y="5273509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Notice the repetition</a:t>
            </a:r>
          </a:p>
        </p:txBody>
      </p:sp>
    </p:spTree>
    <p:extLst>
      <p:ext uri="{BB962C8B-B14F-4D97-AF65-F5344CB8AC3E}">
        <p14:creationId xmlns:p14="http://schemas.microsoft.com/office/powerpoint/2010/main" val="328683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7722-F194-1966-6B35-3047C7F8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Iterate an array of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193A9-E039-1289-E1FF-8B2D61B68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32" y="2237991"/>
            <a:ext cx="4159250" cy="3985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7F211C-60C0-78FD-4311-4E45F4007097}"/>
              </a:ext>
            </a:extLst>
          </p:cNvPr>
          <p:cNvSpPr txBox="1"/>
          <p:nvPr/>
        </p:nvSpPr>
        <p:spPr>
          <a:xfrm>
            <a:off x="6322292" y="3620654"/>
            <a:ext cx="877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ym typeface="Wingdings" pitchFamily="2" charset="2"/>
              </a:rPr>
              <a:t></a:t>
            </a:r>
            <a:endParaRPr lang="en-IE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13605-4796-F0E7-8B4B-4F89FA515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60" y="2079625"/>
            <a:ext cx="4301757" cy="44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3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DC694-5F08-5F6E-4999-E7175038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IE" sz="4000"/>
              <a:t>What is a table?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7D886-CEE6-419F-68ED-F8F58788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IE" sz="2000" dirty="0"/>
              <a:t>A table is a structured set of data made up of rows and columns (tabular data). A table allows you to quickly and easily look up values that indicate some kind of connection between different types of data, for example a person and their age, or a day of the week, or the timetable for a local swimming pool.</a:t>
            </a:r>
          </a:p>
        </p:txBody>
      </p:sp>
      <p:pic>
        <p:nvPicPr>
          <p:cNvPr id="1026" name="Picture 2" descr="A sample table showing names and ages of some people - Chris 38, Dennis 45, Sarah 29, Karen 47.">
            <a:extLst>
              <a:ext uri="{FF2B5EF4-FFF2-40B4-BE49-F238E27FC236}">
                <a16:creationId xmlns:a16="http://schemas.microsoft.com/office/drawing/2014/main" id="{27BA7824-3566-040B-8794-68564706D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6667" y="920661"/>
            <a:ext cx="4389120" cy="228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wimming timetable showing a sample data table">
            <a:extLst>
              <a:ext uri="{FF2B5EF4-FFF2-40B4-BE49-F238E27FC236}">
                <a16:creationId xmlns:a16="http://schemas.microsoft.com/office/drawing/2014/main" id="{5A9DF06C-22C4-17F8-B4A9-239628B03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6667" y="4033718"/>
            <a:ext cx="4389120" cy="166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0F3D-714C-53C8-1FC1-55643216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77873" cy="1325563"/>
          </a:xfrm>
        </p:spPr>
        <p:txBody>
          <a:bodyPr/>
          <a:lstStyle/>
          <a:p>
            <a:r>
              <a:rPr lang="en-IE" dirty="0"/>
              <a:t>&lt;table&gt;: The Table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D42D-6E97-421D-0A26-099E59CDA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9740" cy="4351338"/>
          </a:xfrm>
        </p:spPr>
        <p:txBody>
          <a:bodyPr>
            <a:normAutofit/>
          </a:bodyPr>
          <a:lstStyle/>
          <a:p>
            <a:r>
              <a:rPr lang="en-IE" dirty="0"/>
              <a:t>The &lt;table&gt; HTML element represents tabular data—that is, information presented in a two-dimensional table comprised of rows and columns of cells containing data.</a:t>
            </a:r>
          </a:p>
          <a:p>
            <a:r>
              <a:rPr lang="en-IE" sz="1100" dirty="0">
                <a:hlinkClick r:id="rId2"/>
              </a:rPr>
              <a:t>https://developer.mozilla.org/en-US/docs/Web/HTML/Element/table</a:t>
            </a:r>
            <a:r>
              <a:rPr lang="en-IE" sz="1100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CD52E5-4511-0401-1E25-85C256F66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260" y="0"/>
            <a:ext cx="5475111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C0014D-9553-3556-60D8-A23F23E24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815" y="2055813"/>
            <a:ext cx="2446834" cy="254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3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DE86-8F33-A84C-FD0D-20DD9FFF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Rows and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A4B39-284C-6CA7-F01A-2DC6673BC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7655" cy="435133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A table is made up of rows and columns</a:t>
            </a:r>
          </a:p>
          <a:p>
            <a:r>
              <a:rPr lang="en-IE" dirty="0"/>
              <a:t>The intersection of rows and columns are data cells</a:t>
            </a:r>
          </a:p>
          <a:p>
            <a:r>
              <a:rPr lang="en-IE" dirty="0"/>
              <a:t>A row is denoted by the &lt;tr&gt; tag</a:t>
            </a:r>
          </a:p>
          <a:p>
            <a:r>
              <a:rPr lang="en-IE" dirty="0"/>
              <a:t>A data cell is denoted by the &lt;td&gt; tag</a:t>
            </a:r>
          </a:p>
          <a:p>
            <a:r>
              <a:rPr lang="en-IE" dirty="0"/>
              <a:t>A &lt;tr&gt; will have many children &lt;td&gt;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64ADF-38C4-BAFE-1CA4-295F6774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781" y="1360632"/>
            <a:ext cx="4013200" cy="199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CA116-698C-7475-0B7F-F1916133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663" y="4153167"/>
            <a:ext cx="4911436" cy="3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9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CA6-607F-EAC9-12BD-3768D882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&lt;</a:t>
            </a:r>
            <a:r>
              <a:rPr lang="en-IE" dirty="0" err="1"/>
              <a:t>thead</a:t>
            </a:r>
            <a:r>
              <a:rPr lang="en-IE" dirty="0"/>
              <a:t>&gt;: The Table Head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89DC-7CEF-37AD-C0B1-181A69F83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4411" cy="4351338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The &lt;</a:t>
            </a:r>
            <a:r>
              <a:rPr lang="en-IE" dirty="0" err="1"/>
              <a:t>thead</a:t>
            </a:r>
            <a:r>
              <a:rPr lang="en-IE" dirty="0"/>
              <a:t>&gt; HTML element encapsulates a set of table rows (&lt;tr&gt; elements), indicating that they comprise the head of a table with information about the table's columns. This is usually in the form of column headers (&lt;</a:t>
            </a:r>
            <a:r>
              <a:rPr lang="en-IE" dirty="0" err="1"/>
              <a:t>th</a:t>
            </a:r>
            <a:r>
              <a:rPr lang="en-IE" dirty="0"/>
              <a:t>&gt; elements).</a:t>
            </a:r>
          </a:p>
          <a:p>
            <a:r>
              <a:rPr lang="en-IE" dirty="0"/>
              <a:t>The &lt;</a:t>
            </a:r>
            <a:r>
              <a:rPr lang="en-IE" dirty="0" err="1"/>
              <a:t>th</a:t>
            </a:r>
            <a:r>
              <a:rPr lang="en-IE" dirty="0"/>
              <a:t>&gt; HTML element defines a cell as the header of a group of table cells and may be used as a child of the &lt;tr&gt; element. The exact nature of this group is defined by the scope and headers attributes.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00767-9E6E-02BC-34AD-9624A34F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096" y="1616221"/>
            <a:ext cx="4332325" cy="4936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3F0607-19D1-EAB3-7B77-0E9E3B6C4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659" y="365125"/>
            <a:ext cx="3293341" cy="21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7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1CB2-9061-7CBB-9D13-86EE485E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&lt;caption&gt;: The Table Caption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D030B-23F6-6F68-8D74-10D296DD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82" y="1690688"/>
            <a:ext cx="4119900" cy="4722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FE8BA2-D083-4958-6419-B36F74ED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236" y="2407444"/>
            <a:ext cx="35052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7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7351-FBA0-B3A1-6F87-8169F11C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Scope attribute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5D2B8-48DB-BAE8-D45F-CE64453E6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537" y="1769190"/>
            <a:ext cx="4119900" cy="472281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26149E-FF3B-058D-56DD-96F9BA4CD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37436" y="3429000"/>
            <a:ext cx="2362458" cy="2216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475BC4-80CD-237A-2273-A6C14B7D4D07}"/>
              </a:ext>
            </a:extLst>
          </p:cNvPr>
          <p:cNvSpPr txBox="1"/>
          <p:nvPr/>
        </p:nvSpPr>
        <p:spPr>
          <a:xfrm>
            <a:off x="157018" y="1690688"/>
            <a:ext cx="54771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Defines the cells that the header (defined in the &lt;</a:t>
            </a:r>
            <a:r>
              <a:rPr lang="en-IE" dirty="0" err="1"/>
              <a:t>th</a:t>
            </a:r>
            <a:r>
              <a:rPr lang="en-IE" dirty="0"/>
              <a:t>&gt;) element relates to. </a:t>
            </a:r>
          </a:p>
          <a:p>
            <a:endParaRPr lang="en-IE" dirty="0"/>
          </a:p>
          <a:p>
            <a:r>
              <a:rPr lang="en-IE" dirty="0"/>
              <a:t>Possible enumerated values are: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row: the header relates to all cells of the row it belongs 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col: the header relates to all cells of the column it belongs 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rowgroup</a:t>
            </a:r>
            <a:r>
              <a:rPr lang="en-IE" dirty="0"/>
              <a:t>: the header belongs to a </a:t>
            </a:r>
            <a:r>
              <a:rPr lang="en-IE" dirty="0" err="1"/>
              <a:t>rowgroup</a:t>
            </a:r>
            <a:r>
              <a:rPr lang="en-IE" dirty="0"/>
              <a:t> and relates to all of its cells;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colgroup</a:t>
            </a:r>
            <a:r>
              <a:rPr lang="en-IE" dirty="0"/>
              <a:t>: the header belongs to a </a:t>
            </a:r>
            <a:r>
              <a:rPr lang="en-IE" dirty="0" err="1"/>
              <a:t>colgroup</a:t>
            </a:r>
            <a:r>
              <a:rPr lang="en-IE" dirty="0"/>
              <a:t> and relates to all of its cells.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If the scope attribute is not specified, or its value is not row, col, </a:t>
            </a:r>
            <a:r>
              <a:rPr lang="en-IE" dirty="0" err="1"/>
              <a:t>rowgroup</a:t>
            </a:r>
            <a:r>
              <a:rPr lang="en-IE" dirty="0"/>
              <a:t>, or </a:t>
            </a:r>
            <a:r>
              <a:rPr lang="en-IE" dirty="0" err="1"/>
              <a:t>colgroup</a:t>
            </a:r>
            <a:r>
              <a:rPr lang="en-IE" dirty="0"/>
              <a:t>, then browsers automatically select the set of cells to which the header cell applies.</a:t>
            </a:r>
          </a:p>
        </p:txBody>
      </p:sp>
    </p:spTree>
    <p:extLst>
      <p:ext uri="{BB962C8B-B14F-4D97-AF65-F5344CB8AC3E}">
        <p14:creationId xmlns:p14="http://schemas.microsoft.com/office/powerpoint/2010/main" val="275652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F0B8-C9C0-AEDF-E226-6EAD417C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rowspan</a:t>
            </a:r>
            <a:r>
              <a:rPr lang="en-IE" dirty="0"/>
              <a:t> &amp; </a:t>
            </a:r>
            <a:r>
              <a:rPr lang="en-IE" dirty="0" err="1"/>
              <a:t>colspan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8B05-AE7E-7BD4-DA84-92AF5C8D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/>
              <a:t>rowspan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Contains a non-negative integer value that indicates for how many rows the data cell spans or extends. </a:t>
            </a:r>
          </a:p>
          <a:p>
            <a:pPr lvl="1"/>
            <a:r>
              <a:rPr lang="en-IE" dirty="0"/>
              <a:t>The default value is 1; if its value is set to 0, it extends until the end of the table grouping section (&lt;</a:t>
            </a:r>
            <a:r>
              <a:rPr lang="en-IE" dirty="0" err="1"/>
              <a:t>thead</a:t>
            </a:r>
            <a:r>
              <a:rPr lang="en-IE" dirty="0"/>
              <a:t>&gt;, &lt;</a:t>
            </a:r>
            <a:r>
              <a:rPr lang="en-IE" dirty="0" err="1"/>
              <a:t>tbody</a:t>
            </a:r>
            <a:r>
              <a:rPr lang="en-IE" dirty="0"/>
              <a:t>&gt;, &lt;</a:t>
            </a:r>
            <a:r>
              <a:rPr lang="en-IE" dirty="0" err="1"/>
              <a:t>tfoot</a:t>
            </a:r>
            <a:r>
              <a:rPr lang="en-IE" dirty="0"/>
              <a:t>&gt;, even if implicitly defined), that the cell belongs to. Values higher than 65534 are clipped to 65534.</a:t>
            </a:r>
          </a:p>
          <a:p>
            <a:r>
              <a:rPr lang="en-IE" dirty="0" err="1"/>
              <a:t>colspan</a:t>
            </a:r>
            <a:endParaRPr lang="en-IE" dirty="0"/>
          </a:p>
          <a:p>
            <a:pPr lvl="1"/>
            <a:r>
              <a:rPr lang="en-IE" dirty="0"/>
              <a:t>Contains a non-negative integer value that indicates how many columns the data cell spans or extends. </a:t>
            </a:r>
          </a:p>
          <a:p>
            <a:pPr lvl="1"/>
            <a:r>
              <a:rPr lang="en-IE" dirty="0"/>
              <a:t>The default value is 1. User agents dismiss values higher than 1000 as incorrect, setting to the default value (1).</a:t>
            </a:r>
          </a:p>
        </p:txBody>
      </p:sp>
    </p:spTree>
    <p:extLst>
      <p:ext uri="{BB962C8B-B14F-4D97-AF65-F5344CB8AC3E}">
        <p14:creationId xmlns:p14="http://schemas.microsoft.com/office/powerpoint/2010/main" val="377023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F0B8-C9C0-AEDF-E226-6EAD417C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rowspan</a:t>
            </a:r>
            <a:r>
              <a:rPr lang="en-IE" dirty="0"/>
              <a:t> &amp; </a:t>
            </a:r>
            <a:r>
              <a:rPr lang="en-IE" dirty="0" err="1"/>
              <a:t>colspan</a:t>
            </a:r>
            <a:endParaRPr lang="en-IE" dirty="0"/>
          </a:p>
        </p:txBody>
      </p:sp>
      <p:pic>
        <p:nvPicPr>
          <p:cNvPr id="2050" name="Picture 2" descr="Illustration demonstrating column and row spanning of table cells: cells 1, 3, and 4 spanning two rows; cell 2 spanning two columns; cells 5 and 6 fitting into the available cells that are the second and third columns in the second row">
            <a:extLst>
              <a:ext uri="{FF2B5EF4-FFF2-40B4-BE49-F238E27FC236}">
                <a16:creationId xmlns:a16="http://schemas.microsoft.com/office/drawing/2014/main" id="{D42C1AA2-E2D0-7105-F253-B84FCD31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2207490"/>
            <a:ext cx="86614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50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566</Words>
  <Application>Microsoft Macintosh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HTML Tables</vt:lpstr>
      <vt:lpstr>What is a table?</vt:lpstr>
      <vt:lpstr>&lt;table&gt;: The Table element</vt:lpstr>
      <vt:lpstr>Rows and Columns</vt:lpstr>
      <vt:lpstr>&lt;thead&gt;: The Table Head element</vt:lpstr>
      <vt:lpstr>&lt;caption&gt;: The Table Caption element</vt:lpstr>
      <vt:lpstr>Scope attribute</vt:lpstr>
      <vt:lpstr>rowspan &amp; colspan</vt:lpstr>
      <vt:lpstr>rowspan &amp; colspan</vt:lpstr>
      <vt:lpstr>rowspan &amp; colspan</vt:lpstr>
      <vt:lpstr>rowspan &amp; colspan</vt:lpstr>
      <vt:lpstr>Bulma Table</vt:lpstr>
      <vt:lpstr>PowerPoint Presentation</vt:lpstr>
      <vt:lpstr>PowerPoint Presentation</vt:lpstr>
      <vt:lpstr>Iterate an array of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creator>John Rellis</dc:creator>
  <cp:lastModifiedBy>John Rellis</cp:lastModifiedBy>
  <cp:revision>4</cp:revision>
  <dcterms:created xsi:type="dcterms:W3CDTF">2024-04-23T18:10:41Z</dcterms:created>
  <dcterms:modified xsi:type="dcterms:W3CDTF">2024-04-24T11:12:07Z</dcterms:modified>
</cp:coreProperties>
</file>