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077E-6BE7-B506-B8DA-55BEF6E8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8BE90-A29A-FC86-2A0C-1C05A9C03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7D43-D45A-4D1B-070A-2505078D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0B65-39EF-D8BE-5975-FDB79197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2BA1-2A3D-5C8E-528D-ECF073CF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52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0593-03F7-E954-9B9C-C9C1FF80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F2275-68C6-5A12-DF3B-B75C058B9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2431-C8DD-8EB8-A1B0-16B3B4A0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C806-8449-5FE1-BCB4-33C37B86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DD77-D95A-C912-D048-93CE4C8E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237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DDC04-410A-4811-C750-DEE32F1C2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746D4-E6A0-EAA6-08A2-CB08EA5E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5F3F-794A-0676-E81B-99584AE9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3A24-7AAB-7085-B391-F2423927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CDE3-DC7D-1E7E-5D96-9D58C056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6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0E8E-CADD-5C86-E7AE-237B8311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F665-B343-25AC-2625-7E99E593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BF45-D7AA-4FA3-8664-E6851673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7EB3-17A1-11C9-DDBB-D761AC2C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C0A15-44FA-21A4-9A72-159B600D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09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4FA0-4C79-1341-7C54-D42608E4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2A92-B88D-C8CD-88D8-ADC0CE65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AC06-A8B5-F540-79D8-E73B129C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7115-5AF5-5E43-80F6-39DFE381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708C-0B3D-63B6-25F8-E68B6055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46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5AFF-6CEB-2A8B-07A5-A929AA5D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77ED-1ACE-2D31-911B-433AF3631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71EBE-275B-3590-87A4-56B09B103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F26B9-45E4-F1A9-3A45-ED354D17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CB6E-EEAB-AA91-D077-35CEF06D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E6B5-B832-F6CF-48E8-C3C5D15B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513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707D-1578-7A8D-BC07-5D3D6479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EE76-9CD3-9F53-62E3-5DC96F91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46900-9C13-60FE-D466-05D3DF1E6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992CA-FBD4-13C9-25D2-19EBDF789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71978-45D4-0ABF-AB1E-EC1A7B846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FEA29-C160-A90E-FDCE-F44CD07D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2F096-BC95-298D-3302-E3B2BDF7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0C0B-A703-EC92-022F-FC5B657E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968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F534-D418-DD43-B868-7D9E65C6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74796-DDC8-9FCC-7A32-614F4ED3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398F8-0C93-5372-D592-14E22E73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CA81A-F326-0622-B39A-4A805BCC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00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963AD-E96D-3615-CEC4-60291A0F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41C33-7DB5-844F-9B5F-4CCDE374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7AD27-5966-F41F-6CAE-FC158E75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49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088E-C5AC-1CB9-F1CA-C5234CC4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8C46-BACB-1660-46C8-75651BDA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B25F-DD80-FE61-98D2-FB733DE5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4DE84-DF9A-DC8B-14BC-8A554334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2D84-E0A2-9D2C-AC91-6151E1D0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C114F-2A80-3FBC-79D5-AA8FCD1F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556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F4CB-3BED-6450-824F-EE161A5B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7B0D8-2A3D-39E4-2987-4D51EFF37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0EAFE-E427-BEB1-1F05-A6B70072A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BED27-C644-6015-9BEA-EA34F20D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4C6E-CEB3-E5A4-976F-60DB2CFA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F99E-4890-F7D8-202D-4AC18CA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080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6A395-9713-05C6-3839-199C7855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F792-0E97-F5EB-69F5-680D5340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CFAD-3F7A-995A-A840-F822C27AB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58201-6EC6-E840-B3C7-21ACCD38FAE0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FA56-7983-BB3A-36BB-40EE00476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20AC-A148-0BFD-BB3F-EE3CF9BA8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24CA6-182E-4044-B978-CFF811A5AF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007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?name=Jonathan%20Smith&amp;age=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B877667-2456-E0A2-DF45-AE0F6B0FF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2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6ECA6-B845-196E-9D73-72DA98C56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IE" sz="4000">
                <a:solidFill>
                  <a:srgbClr val="FFFFFF"/>
                </a:solidFill>
              </a:rPr>
              <a:t>Query 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A37A-4EF6-AFD8-79DC-0D3830C19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IE" sz="1800">
                <a:solidFill>
                  <a:srgbClr val="FFFFFF"/>
                </a:solidFill>
              </a:rPr>
              <a:t>Web Development 1</a:t>
            </a:r>
          </a:p>
          <a:p>
            <a:pPr algn="l"/>
            <a:r>
              <a:rPr lang="en-IE" sz="1800">
                <a:solidFill>
                  <a:srgbClr val="FFFFFF"/>
                </a:solidFill>
              </a:rPr>
              <a:t>John Rellis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6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13919-69B7-338B-5A53-77E0E0D6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chemeClr val="tx2"/>
                </a:solidFill>
              </a:rPr>
              <a:t>URL Query Parameters</a:t>
            </a: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E9EDAF3F-910D-F21D-361A-F98D07AB2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8FD6-55FB-0DD5-08A3-663E9B275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chemeClr val="tx2"/>
                </a:solidFill>
              </a:rPr>
              <a:t>Include data in your URL</a:t>
            </a:r>
          </a:p>
          <a:p>
            <a:pPr lvl="1"/>
            <a:r>
              <a:rPr lang="en-IE" sz="1800">
                <a:solidFill>
                  <a:schemeClr val="tx2"/>
                </a:solidFill>
                <a:hlinkClick r:id="rId4"/>
              </a:rPr>
              <a:t>https://example.com/?name=Jonathan%20Smith&amp;age=18</a:t>
            </a:r>
            <a:endParaRPr lang="en-IE" sz="1800">
              <a:solidFill>
                <a:schemeClr val="tx2"/>
              </a:solidFill>
            </a:endParaRPr>
          </a:p>
          <a:p>
            <a:r>
              <a:rPr lang="en-IE" sz="1800">
                <a:solidFill>
                  <a:schemeClr val="tx2"/>
                </a:solidFill>
              </a:rPr>
              <a:t>It is made up of multiple key value pairs, key=value</a:t>
            </a:r>
          </a:p>
          <a:p>
            <a:r>
              <a:rPr lang="en-IE" sz="1800">
                <a:solidFill>
                  <a:schemeClr val="tx2"/>
                </a:solidFill>
              </a:rPr>
              <a:t>Each pair is separated by &amp;</a:t>
            </a:r>
          </a:p>
          <a:p>
            <a:r>
              <a:rPr lang="en-IE" sz="1800">
                <a:solidFill>
                  <a:schemeClr val="tx2"/>
                </a:solidFill>
              </a:rPr>
              <a:t>Value must be encoded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3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42BCBC-01FF-F7AA-CD99-7BFA6F8300B2}"/>
              </a:ext>
            </a:extLst>
          </p:cNvPr>
          <p:cNvSpPr txBox="1"/>
          <p:nvPr/>
        </p:nvSpPr>
        <p:spPr>
          <a:xfrm>
            <a:off x="1413163" y="3167390"/>
            <a:ext cx="10778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E" sz="2800" dirty="0">
                <a:solidFill>
                  <a:srgbClr val="00B0F0"/>
                </a:solidFill>
              </a:rPr>
              <a:t>https://</a:t>
            </a:r>
            <a:r>
              <a:rPr lang="en-IE" sz="2800" dirty="0" err="1">
                <a:solidFill>
                  <a:srgbClr val="00B0F0"/>
                </a:solidFill>
              </a:rPr>
              <a:t>example.com</a:t>
            </a:r>
            <a:r>
              <a:rPr lang="en-IE" sz="2800" dirty="0">
                <a:solidFill>
                  <a:srgbClr val="00B0F0"/>
                </a:solidFill>
              </a:rPr>
              <a:t>/?name=Jonathan%20Smith&amp;age=18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1A823FC-DE45-767A-2940-A579C544C139}"/>
              </a:ext>
            </a:extLst>
          </p:cNvPr>
          <p:cNvSpPr/>
          <p:nvPr/>
        </p:nvSpPr>
        <p:spPr>
          <a:xfrm rot="16200000">
            <a:off x="7729854" y="1306644"/>
            <a:ext cx="738909" cy="550684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6665B-9A6D-A58F-5AA7-90F73A45A448}"/>
              </a:ext>
            </a:extLst>
          </p:cNvPr>
          <p:cNvSpPr txBox="1"/>
          <p:nvPr/>
        </p:nvSpPr>
        <p:spPr>
          <a:xfrm>
            <a:off x="7423225" y="4429519"/>
            <a:ext cx="13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query string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D3EC64-A498-6241-52E3-D4B64E54C9DE}"/>
              </a:ext>
            </a:extLst>
          </p:cNvPr>
          <p:cNvCxnSpPr>
            <a:cxnSpLocks/>
          </p:cNvCxnSpPr>
          <p:nvPr/>
        </p:nvCxnSpPr>
        <p:spPr>
          <a:xfrm flipV="1">
            <a:off x="4006617" y="3567546"/>
            <a:ext cx="1318833" cy="14570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7A3F4D-7C02-CF8B-62A9-6C3062269893}"/>
              </a:ext>
            </a:extLst>
          </p:cNvPr>
          <p:cNvSpPr txBox="1"/>
          <p:nvPr/>
        </p:nvSpPr>
        <p:spPr>
          <a:xfrm>
            <a:off x="2064354" y="5024582"/>
            <a:ext cx="3884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Question mark is a separator</a:t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>signifying the start of the query string,</a:t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>It isn’t part of the query string.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5BF03D-40F8-022E-7722-52B3AD3B0F30}"/>
              </a:ext>
            </a:extLst>
          </p:cNvPr>
          <p:cNvCxnSpPr>
            <a:cxnSpLocks/>
          </p:cNvCxnSpPr>
          <p:nvPr/>
        </p:nvCxnSpPr>
        <p:spPr>
          <a:xfrm>
            <a:off x="5255491" y="2006665"/>
            <a:ext cx="535709" cy="12621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491F8-F8EF-4BCE-4DB6-84C2D728A698}"/>
              </a:ext>
            </a:extLst>
          </p:cNvPr>
          <p:cNvSpPr txBox="1"/>
          <p:nvPr/>
        </p:nvSpPr>
        <p:spPr>
          <a:xfrm>
            <a:off x="4643785" y="162192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parameter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5273A-7E5B-B622-296C-154E606893C0}"/>
              </a:ext>
            </a:extLst>
          </p:cNvPr>
          <p:cNvCxnSpPr>
            <a:cxnSpLocks/>
          </p:cNvCxnSpPr>
          <p:nvPr/>
        </p:nvCxnSpPr>
        <p:spPr>
          <a:xfrm flipH="1">
            <a:off x="7068585" y="2152073"/>
            <a:ext cx="181960" cy="11167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AB6DD4-1C7E-8BB7-38EA-08D6BCECD002}"/>
              </a:ext>
            </a:extLst>
          </p:cNvPr>
          <p:cNvSpPr txBox="1"/>
          <p:nvPr/>
        </p:nvSpPr>
        <p:spPr>
          <a:xfrm>
            <a:off x="6799113" y="1730324"/>
            <a:ext cx="72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value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36416B-2960-1EA7-FFD4-D5317323EF4C}"/>
              </a:ext>
            </a:extLst>
          </p:cNvPr>
          <p:cNvCxnSpPr>
            <a:cxnSpLocks/>
          </p:cNvCxnSpPr>
          <p:nvPr/>
        </p:nvCxnSpPr>
        <p:spPr>
          <a:xfrm flipH="1">
            <a:off x="8170947" y="1357186"/>
            <a:ext cx="428108" cy="19116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DF595B-5408-3056-ECFD-7EEA01B88457}"/>
              </a:ext>
            </a:extLst>
          </p:cNvPr>
          <p:cNvSpPr txBox="1"/>
          <p:nvPr/>
        </p:nvSpPr>
        <p:spPr>
          <a:xfrm>
            <a:off x="7520016" y="991538"/>
            <a:ext cx="289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URL encoding for a “space”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B9BFD5-CFB9-F2CF-C60F-7260BC893549}"/>
              </a:ext>
            </a:extLst>
          </p:cNvPr>
          <p:cNvCxnSpPr>
            <a:cxnSpLocks/>
          </p:cNvCxnSpPr>
          <p:nvPr/>
        </p:nvCxnSpPr>
        <p:spPr>
          <a:xfrm>
            <a:off x="9435180" y="1990972"/>
            <a:ext cx="535709" cy="12621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E871B8-56FF-AE1C-8C83-D6C8A19D821F}"/>
              </a:ext>
            </a:extLst>
          </p:cNvPr>
          <p:cNvSpPr txBox="1"/>
          <p:nvPr/>
        </p:nvSpPr>
        <p:spPr>
          <a:xfrm>
            <a:off x="8823474" y="1606228"/>
            <a:ext cx="122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parameter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F08965-BD7D-0982-7252-D558F306A90C}"/>
              </a:ext>
            </a:extLst>
          </p:cNvPr>
          <p:cNvCxnSpPr>
            <a:cxnSpLocks/>
          </p:cNvCxnSpPr>
          <p:nvPr/>
        </p:nvCxnSpPr>
        <p:spPr>
          <a:xfrm flipH="1">
            <a:off x="10778837" y="2136380"/>
            <a:ext cx="651397" cy="11002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95B632-1922-F987-0055-DA08EFF24427}"/>
              </a:ext>
            </a:extLst>
          </p:cNvPr>
          <p:cNvSpPr txBox="1"/>
          <p:nvPr/>
        </p:nvSpPr>
        <p:spPr>
          <a:xfrm>
            <a:off x="10978802" y="1714631"/>
            <a:ext cx="7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value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B84BD9-E6F6-0B9F-BA20-AA5E4D659230}"/>
              </a:ext>
            </a:extLst>
          </p:cNvPr>
          <p:cNvCxnSpPr>
            <a:cxnSpLocks/>
          </p:cNvCxnSpPr>
          <p:nvPr/>
        </p:nvCxnSpPr>
        <p:spPr>
          <a:xfrm flipV="1">
            <a:off x="9403087" y="3617937"/>
            <a:ext cx="152400" cy="16541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2D7AC12-58A2-B2DB-AAE4-4510F33C3CF8}"/>
              </a:ext>
            </a:extLst>
          </p:cNvPr>
          <p:cNvSpPr txBox="1"/>
          <p:nvPr/>
        </p:nvSpPr>
        <p:spPr>
          <a:xfrm>
            <a:off x="8724621" y="5384922"/>
            <a:ext cx="297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“&amp;” separates key and value pairs</a:t>
            </a:r>
          </a:p>
        </p:txBody>
      </p:sp>
    </p:spTree>
    <p:extLst>
      <p:ext uri="{BB962C8B-B14F-4D97-AF65-F5344CB8AC3E}">
        <p14:creationId xmlns:p14="http://schemas.microsoft.com/office/powerpoint/2010/main" val="427382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279F-034C-1CC0-8754-8CCEDC5B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chemeClr val="tx2"/>
                </a:solidFill>
              </a:rPr>
              <a:t>URL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ECEB-7F0A-D07D-F94E-E48F6526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6" y="2033755"/>
            <a:ext cx="7221221" cy="4091089"/>
          </a:xfrm>
        </p:spPr>
        <p:txBody>
          <a:bodyPr anchor="ctr">
            <a:normAutofit/>
          </a:bodyPr>
          <a:lstStyle/>
          <a:p>
            <a:r>
              <a:rPr lang="en-IE" sz="1600" dirty="0">
                <a:solidFill>
                  <a:schemeClr val="tx2"/>
                </a:solidFill>
              </a:rPr>
              <a:t>URL encoding is a mechanism used to convert characters that are not allowed or reserved in a URL into a format that can be safely transmitted over the internet. </a:t>
            </a:r>
          </a:p>
          <a:p>
            <a:r>
              <a:rPr lang="en-IE" sz="1600" dirty="0">
                <a:solidFill>
                  <a:schemeClr val="tx2"/>
                </a:solidFill>
              </a:rPr>
              <a:t>This ensures that URLs remain valid and can be correctly interpreted by web browsers and servers.</a:t>
            </a:r>
          </a:p>
          <a:p>
            <a:r>
              <a:rPr lang="en-IE" sz="1600" dirty="0">
                <a:solidFill>
                  <a:schemeClr val="tx2"/>
                </a:solidFill>
              </a:rPr>
              <a:t>URL encoding works by replacing unsafe characters with a special sequence of characters called percent-encoding or percent-escaping. </a:t>
            </a:r>
          </a:p>
          <a:p>
            <a:r>
              <a:rPr lang="en-IE" sz="1600" dirty="0">
                <a:solidFill>
                  <a:schemeClr val="tx2"/>
                </a:solidFill>
              </a:rPr>
              <a:t>In percent-encoding, each unsafe character is replaced with a percent sign (%) followed by two hexadecimal digits that represent the character's ASCII value.</a:t>
            </a:r>
          </a:p>
          <a:p>
            <a:r>
              <a:rPr lang="en-IE" sz="1600" dirty="0">
                <a:solidFill>
                  <a:schemeClr val="tx2"/>
                </a:solidFill>
              </a:rPr>
              <a:t>For example:</a:t>
            </a:r>
          </a:p>
          <a:p>
            <a:pPr lvl="1"/>
            <a:r>
              <a:rPr lang="en-IE" sz="1600" dirty="0">
                <a:solidFill>
                  <a:schemeClr val="tx2"/>
                </a:solidFill>
              </a:rPr>
              <a:t>The space character ( ) is encoded as %20.</a:t>
            </a:r>
          </a:p>
          <a:p>
            <a:pPr lvl="1"/>
            <a:r>
              <a:rPr lang="en-IE" sz="1600" dirty="0">
                <a:solidFill>
                  <a:schemeClr val="tx2"/>
                </a:solidFill>
              </a:rPr>
              <a:t>The ampersand (&amp;) is encoded as %26.</a:t>
            </a:r>
          </a:p>
          <a:p>
            <a:pPr lvl="1"/>
            <a:r>
              <a:rPr lang="en-IE" sz="1600" dirty="0">
                <a:solidFill>
                  <a:schemeClr val="tx2"/>
                </a:solidFill>
              </a:rPr>
              <a:t>The question mark (?) is encoded as %3F.</a:t>
            </a:r>
          </a:p>
          <a:p>
            <a:endParaRPr lang="en-IE" sz="16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7C75FFD-D828-6C5A-5D6B-DFEEB46B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3A60C-52AF-6434-3DBA-D1603FB1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IE" sz="4000"/>
              <a:t>Examples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ABB1E157-BCE1-F3CB-454B-ADBB51C3F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A76B-E242-55F3-43F7-9DD7CA6E2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9589000" cy="1248101"/>
          </a:xfrm>
        </p:spPr>
        <p:txBody>
          <a:bodyPr>
            <a:normAutofit/>
          </a:bodyPr>
          <a:lstStyle/>
          <a:p>
            <a:r>
              <a:rPr lang="en-IE" sz="2000" dirty="0">
                <a:effectLst/>
                <a:cs typeface="Calibri" panose="020F0502020204030204" pitchFamily="34" charset="0"/>
              </a:rPr>
              <a:t>https://</a:t>
            </a:r>
            <a:r>
              <a:rPr lang="en-IE" sz="2000" dirty="0" err="1">
                <a:effectLst/>
                <a:cs typeface="Calibri" panose="020F0502020204030204" pitchFamily="34" charset="0"/>
              </a:rPr>
              <a:t>www.example.com</a:t>
            </a:r>
            <a:r>
              <a:rPr lang="en-IE" sz="2000" dirty="0">
                <a:effectLst/>
                <a:cs typeface="Calibri" panose="020F0502020204030204" pitchFamily="34" charset="0"/>
              </a:rPr>
              <a:t>/about#team%20info</a:t>
            </a:r>
          </a:p>
          <a:p>
            <a:r>
              <a:rPr lang="en-IE" sz="2000" dirty="0">
                <a:effectLst/>
                <a:cs typeface="Calibri" panose="020F0502020204030204" pitchFamily="34" charset="0"/>
              </a:rPr>
              <a:t>https://www.example.com/search?q=hello%20world&amp;category=science%26tech</a:t>
            </a:r>
          </a:p>
          <a:p>
            <a:r>
              <a:rPr lang="en-IE" sz="2000" dirty="0">
                <a:effectLst/>
                <a:cs typeface="Calibri" panose="020F0502020204030204" pitchFamily="34" charset="0"/>
              </a:rPr>
              <a:t>https://</a:t>
            </a:r>
            <a:r>
              <a:rPr lang="en-IE" sz="2000" dirty="0" err="1">
                <a:effectLst/>
                <a:cs typeface="Calibri" panose="020F0502020204030204" pitchFamily="34" charset="0"/>
              </a:rPr>
              <a:t>www.example.com</a:t>
            </a:r>
            <a:r>
              <a:rPr lang="en-IE" sz="2000" dirty="0">
                <a:effectLst/>
                <a:cs typeface="Calibri" panose="020F0502020204030204" pitchFamily="34" charset="0"/>
              </a:rPr>
              <a:t>/products%20and%20services</a:t>
            </a:r>
          </a:p>
          <a:p>
            <a:pPr marL="0" indent="0">
              <a:buNone/>
            </a:pPr>
            <a:endParaRPr lang="en-IE" sz="2000" b="0" i="0" dirty="0">
              <a:effectLst/>
              <a:highlight>
                <a:srgbClr val="212121"/>
              </a:highlight>
              <a:cs typeface="Calibri" panose="020F0502020204030204" pitchFamily="34" charset="0"/>
            </a:endParaRPr>
          </a:p>
        </p:txBody>
      </p:sp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DBA05C19-4252-455E-9966-B97D8806A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5320F0-E12F-F18F-3364-9E12A79D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encodeURI and decodeURI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367CB-6165-0C2C-36F1-85035AE715B1}"/>
              </a:ext>
            </a:extLst>
          </p:cNvPr>
          <p:cNvSpPr txBox="1"/>
          <p:nvPr/>
        </p:nvSpPr>
        <p:spPr>
          <a:xfrm>
            <a:off x="6143159" y="4038037"/>
            <a:ext cx="5017030" cy="20874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 available in the global scope of the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BED4AD-53BC-9EC6-84A0-F374AF71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491389"/>
            <a:ext cx="10843065" cy="151802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96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A7EB-B376-09AA-BC50-B5822B94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386" y="180398"/>
            <a:ext cx="5709228" cy="743239"/>
          </a:xfrm>
        </p:spPr>
        <p:txBody>
          <a:bodyPr>
            <a:normAutofit fontScale="90000"/>
          </a:bodyPr>
          <a:lstStyle/>
          <a:p>
            <a:r>
              <a:rPr lang="en-IE" dirty="0">
                <a:solidFill>
                  <a:srgbClr val="00B0F0"/>
                </a:solidFill>
              </a:rPr>
              <a:t>Linking with URL Params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69721-8786-4D54-8A30-FCE460E1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16" y="1316182"/>
            <a:ext cx="9318568" cy="51769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6147E-AAE7-D071-17D0-786A19092E27}"/>
              </a:ext>
            </a:extLst>
          </p:cNvPr>
          <p:cNvCxnSpPr>
            <a:cxnSpLocks/>
          </p:cNvCxnSpPr>
          <p:nvPr/>
        </p:nvCxnSpPr>
        <p:spPr>
          <a:xfrm flipH="1">
            <a:off x="3814618" y="4128655"/>
            <a:ext cx="1662546" cy="11822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174943-5F0B-6F36-A3B0-EFB2B86BA6EF}"/>
              </a:ext>
            </a:extLst>
          </p:cNvPr>
          <p:cNvSpPr txBox="1"/>
          <p:nvPr/>
        </p:nvSpPr>
        <p:spPr>
          <a:xfrm>
            <a:off x="4645891" y="3736110"/>
            <a:ext cx="352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Adding URL params from our data</a:t>
            </a:r>
          </a:p>
        </p:txBody>
      </p:sp>
    </p:spTree>
    <p:extLst>
      <p:ext uri="{BB962C8B-B14F-4D97-AF65-F5344CB8AC3E}">
        <p14:creationId xmlns:p14="http://schemas.microsoft.com/office/powerpoint/2010/main" val="183537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EDB7-E141-DD3A-CF41-B50A518D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2834"/>
            <a:ext cx="10515600" cy="1325563"/>
          </a:xfrm>
        </p:spPr>
        <p:txBody>
          <a:bodyPr/>
          <a:lstStyle/>
          <a:p>
            <a:r>
              <a:rPr lang="en-IE" dirty="0">
                <a:solidFill>
                  <a:srgbClr val="00B0F0"/>
                </a:solidFill>
              </a:rPr>
              <a:t>Reading 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0E0A8-2713-D25A-8AA1-2C36902BE62F}"/>
              </a:ext>
            </a:extLst>
          </p:cNvPr>
          <p:cNvSpPr txBox="1"/>
          <p:nvPr/>
        </p:nvSpPr>
        <p:spPr>
          <a:xfrm>
            <a:off x="1685636" y="2967335"/>
            <a:ext cx="8820727" cy="646331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urlParams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new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URLSearchParams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window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location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search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playlistName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urlParams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'name'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D39EC-19DE-951E-A80C-2CE1AB52D2F8}"/>
              </a:ext>
            </a:extLst>
          </p:cNvPr>
          <p:cNvSpPr txBox="1"/>
          <p:nvPr/>
        </p:nvSpPr>
        <p:spPr>
          <a:xfrm>
            <a:off x="3048000" y="19873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http://localhost:8080/playlist/?name=Chill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12E5D-5AD2-462D-1755-F32499E92225}"/>
              </a:ext>
            </a:extLst>
          </p:cNvPr>
          <p:cNvSpPr txBox="1"/>
          <p:nvPr/>
        </p:nvSpPr>
        <p:spPr>
          <a:xfrm>
            <a:off x="3048000" y="4373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00B0F0"/>
                </a:solidFill>
              </a:rPr>
              <a:t>http://localhost:8080/</a:t>
            </a:r>
            <a:r>
              <a:rPr lang="en-IE" dirty="0" err="1">
                <a:solidFill>
                  <a:srgbClr val="00B0F0"/>
                </a:solidFill>
              </a:rPr>
              <a:t>cityFocus</a:t>
            </a:r>
            <a:r>
              <a:rPr lang="en-IE" dirty="0">
                <a:solidFill>
                  <a:srgbClr val="00B0F0"/>
                </a:solidFill>
              </a:rPr>
              <a:t>/?city=Berlin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A2E80-C5A8-C19F-8B8D-A083BF31CFDE}"/>
              </a:ext>
            </a:extLst>
          </p:cNvPr>
          <p:cNvSpPr txBox="1"/>
          <p:nvPr/>
        </p:nvSpPr>
        <p:spPr>
          <a:xfrm>
            <a:off x="1685635" y="5124226"/>
            <a:ext cx="8820727" cy="646331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urlParams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new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URLSearchParams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window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location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search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currentCity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urlParams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city'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678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55EBE2-340A-057A-33C6-77B148CD6BAE}"/>
              </a:ext>
            </a:extLst>
          </p:cNvPr>
          <p:cNvSpPr txBox="1"/>
          <p:nvPr/>
        </p:nvSpPr>
        <p:spPr>
          <a:xfrm>
            <a:off x="152400" y="2028616"/>
            <a:ext cx="11887200" cy="280076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document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addEventListener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IE" sz="1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DOMContentLoaded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()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urlParams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new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URLSearchParams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window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location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search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playlistName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urlParams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'name'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playlist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dotify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dataStore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list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().</a:t>
            </a:r>
            <a:r>
              <a:rPr lang="en-IE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item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item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name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playlistName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document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getElementById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'page-heading'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textContent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playlist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name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document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querySelector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'main'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innerHTML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innerHTML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dotify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components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createPlaylistItem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playlist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innerHTML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innerHTML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dotify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components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createPlaylistList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playlist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songs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1470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479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Menlo</vt:lpstr>
      <vt:lpstr>Office Theme</vt:lpstr>
      <vt:lpstr>Query Parameters</vt:lpstr>
      <vt:lpstr>URL Query Parameters</vt:lpstr>
      <vt:lpstr>PowerPoint Presentation</vt:lpstr>
      <vt:lpstr>URL Encoding</vt:lpstr>
      <vt:lpstr>Examples</vt:lpstr>
      <vt:lpstr>encodeURI and decodeURI</vt:lpstr>
      <vt:lpstr>Linking with URL Params</vt:lpstr>
      <vt:lpstr>Reading Query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Parameters</dc:title>
  <dc:creator>John Rellis</dc:creator>
  <cp:lastModifiedBy>John Rellis</cp:lastModifiedBy>
  <cp:revision>3</cp:revision>
  <dcterms:created xsi:type="dcterms:W3CDTF">2024-04-24T11:03:50Z</dcterms:created>
  <dcterms:modified xsi:type="dcterms:W3CDTF">2024-04-24T13:34:10Z</dcterms:modified>
</cp:coreProperties>
</file>