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35" r:id="rId3"/>
    <p:sldId id="516" r:id="rId4"/>
    <p:sldId id="531" r:id="rId5"/>
    <p:sldId id="524" r:id="rId6"/>
    <p:sldId id="525" r:id="rId7"/>
    <p:sldId id="527" r:id="rId8"/>
    <p:sldId id="526" r:id="rId9"/>
    <p:sldId id="521" r:id="rId10"/>
    <p:sldId id="528" r:id="rId11"/>
    <p:sldId id="530" r:id="rId12"/>
    <p:sldId id="522" r:id="rId13"/>
    <p:sldId id="529" r:id="rId14"/>
    <p:sldId id="532" r:id="rId15"/>
    <p:sldId id="523" r:id="rId16"/>
    <p:sldId id="533" r:id="rId17"/>
    <p:sldId id="534" r:id="rId18"/>
    <p:sldId id="536" r:id="rId19"/>
    <p:sldId id="537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2" autoAdjust="0"/>
    <p:restoredTop sz="94701"/>
  </p:normalViewPr>
  <p:slideViewPr>
    <p:cSldViewPr>
      <p:cViewPr varScale="1">
        <p:scale>
          <a:sx n="133" d="100"/>
          <a:sy n="133" d="100"/>
        </p:scale>
        <p:origin x="19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C3C30-7F3D-4B20-9974-47C57B22CA6E}" type="datetimeFigureOut">
              <a:rPr lang="en-IE" smtClean="0"/>
              <a:t>13/06/2017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BE90-ABBD-4931-8E0C-089E0ACACA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8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914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/>
              <a:t>Summer School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810000"/>
            <a:ext cx="18669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/>
              <a:t>Produced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/>
              <a:t>by: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27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381720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Eamonn de Leastar</a:t>
            </a:r>
          </a:p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Dr. Siobhán Drohan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51641" y="2133600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Enhancing Gym App Functionality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37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3796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="" xmlns:a16="http://schemas.microsoft.com/office/drawing/2014/main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="" xmlns:a16="http://schemas.microsoft.com/office/drawing/2014/main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>
                          <a:solidFill>
                            <a:srgbClr val="FF0000"/>
                          </a:solidFill>
                        </a:rPr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8161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Goals/Targets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6324600" cy="5181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E" dirty="0"/>
              <a:t>Trainers can set goals for members.  </a:t>
            </a:r>
          </a:p>
          <a:p>
            <a:pPr lvl="0"/>
            <a:r>
              <a:rPr lang="en-IE" dirty="0"/>
              <a:t>Members can set goals for themselves. </a:t>
            </a:r>
          </a:p>
          <a:p>
            <a:r>
              <a:rPr lang="en-IE" dirty="0"/>
              <a:t>A goal has 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future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future assessment measurement goals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a status indicating if the goal is:</a:t>
            </a:r>
          </a:p>
          <a:p>
            <a:pPr lvl="2"/>
            <a:r>
              <a:rPr lang="en-IE" dirty="0"/>
              <a:t>open (i.e. &gt; three days in the future),</a:t>
            </a:r>
          </a:p>
          <a:p>
            <a:pPr lvl="2"/>
            <a:r>
              <a:rPr lang="en-IE" dirty="0"/>
              <a:t>achieved, </a:t>
            </a:r>
          </a:p>
          <a:p>
            <a:pPr lvl="2"/>
            <a:r>
              <a:rPr lang="en-IE" dirty="0"/>
              <a:t>missed, </a:t>
            </a:r>
          </a:p>
          <a:p>
            <a:pPr lvl="2"/>
            <a:r>
              <a:rPr lang="en-IE" dirty="0"/>
              <a:t>awaiting processing (i.e. a current assessment needs to be done to process it). </a:t>
            </a:r>
          </a:p>
        </p:txBody>
      </p:sp>
      <p:pic>
        <p:nvPicPr>
          <p:cNvPr id="5" name="Picture 4" descr="Image result for gym target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88" y="3048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19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Goals/Targets -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/>
              <a:t>Each time a member logs in, check whether they have any </a:t>
            </a:r>
            <a:r>
              <a:rPr lang="en-IE" i="1" u="sng" dirty="0"/>
              <a:t>open</a:t>
            </a:r>
            <a:r>
              <a:rPr lang="en-IE" i="1" dirty="0"/>
              <a:t> </a:t>
            </a:r>
            <a:r>
              <a:rPr lang="en-IE" dirty="0"/>
              <a:t>goals or goals</a:t>
            </a:r>
            <a:r>
              <a:rPr lang="en-IE" i="1" dirty="0"/>
              <a:t> </a:t>
            </a:r>
            <a:r>
              <a:rPr lang="en-IE" i="1" u="sng" dirty="0"/>
              <a:t>awaiting processing</a:t>
            </a:r>
            <a:r>
              <a:rPr lang="en-IE" dirty="0"/>
              <a:t>:</a:t>
            </a:r>
          </a:p>
          <a:p>
            <a:pPr marL="0" indent="0">
              <a:buNone/>
            </a:pPr>
            <a:r>
              <a:rPr lang="en-IE" dirty="0"/>
              <a:t>  </a:t>
            </a:r>
          </a:p>
          <a:p>
            <a:pPr lvl="0"/>
            <a:r>
              <a:rPr lang="en-IE" dirty="0"/>
              <a:t>If they have no goals of this status, prompt them to set a goal (they don’t have to do it).</a:t>
            </a:r>
          </a:p>
          <a:p>
            <a:pPr lvl="0"/>
            <a:endParaRPr lang="en-IE" dirty="0"/>
          </a:p>
          <a:p>
            <a:pPr lvl="0"/>
            <a:r>
              <a:rPr lang="en-IE" dirty="0"/>
              <a:t>If they have an goals of this status and the date is today or in the past, check if an assessment was done in the past three days:</a:t>
            </a:r>
          </a:p>
          <a:p>
            <a:pPr lvl="0"/>
            <a:endParaRPr lang="en-IE" dirty="0"/>
          </a:p>
          <a:p>
            <a:pPr lvl="1"/>
            <a:r>
              <a:rPr lang="en-IE" dirty="0"/>
              <a:t>If one was done, compare the assessment stats and determine (you decide here) whether the member’s goal should be set to  </a:t>
            </a:r>
            <a:r>
              <a:rPr lang="en-IE" i="1" u="sng" dirty="0"/>
              <a:t>achieved</a:t>
            </a:r>
            <a:r>
              <a:rPr lang="en-IE" i="1" dirty="0"/>
              <a:t> </a:t>
            </a:r>
            <a:r>
              <a:rPr lang="en-IE" dirty="0"/>
              <a:t>or </a:t>
            </a:r>
            <a:r>
              <a:rPr lang="en-IE" i="1" u="sng" dirty="0"/>
              <a:t>missed</a:t>
            </a:r>
            <a:r>
              <a:rPr lang="en-IE" i="1" dirty="0"/>
              <a:t> </a:t>
            </a:r>
            <a:r>
              <a:rPr lang="en-IE" dirty="0"/>
              <a:t>their goal. 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If one wasn’t done, ensure the status of the goal is set to awaiting processing and prompt the member to book an assessment with a trainer of their choice.  </a:t>
            </a:r>
          </a:p>
        </p:txBody>
      </p:sp>
      <p:pic>
        <p:nvPicPr>
          <p:cNvPr id="6" name="Picture 5" descr="Image result for gym target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88" y="3048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4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54442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="" xmlns:a16="http://schemas.microsoft.com/office/drawing/2014/main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="" xmlns:a16="http://schemas.microsoft.com/office/drawing/2014/main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>
                          <a:solidFill>
                            <a:srgbClr val="FF0000"/>
                          </a:solidFill>
                        </a:rPr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4144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Fitness Programmes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5105400" cy="4525963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A Fitness Programme comprises 5 exercises sessions.</a:t>
            </a:r>
          </a:p>
          <a:p>
            <a:endParaRPr lang="en-IE" dirty="0"/>
          </a:p>
          <a:p>
            <a:r>
              <a:rPr lang="en-IE" dirty="0"/>
              <a:t>A Trainer can perform CRUD on Fitness Programmes.</a:t>
            </a:r>
          </a:p>
          <a:p>
            <a:endParaRPr lang="en-IE" dirty="0"/>
          </a:p>
          <a:p>
            <a:r>
              <a:rPr lang="en-IE" dirty="0"/>
              <a:t>Members can view their Fitness Programme and individual sessions.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6" name="Picture 2" descr="Image result for fitness programm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57" y="2438400"/>
            <a:ext cx="2991643" cy="299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50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Fitness Programmes - Trainers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466557" cy="5257800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Trainers can set up a Fitness Programme for a Member.  </a:t>
            </a:r>
          </a:p>
          <a:p>
            <a:endParaRPr lang="en-IE" dirty="0"/>
          </a:p>
          <a:p>
            <a:r>
              <a:rPr lang="en-IE" dirty="0"/>
              <a:t>A Trainer builds a Fitness Programme by choosing from the following session types:</a:t>
            </a:r>
          </a:p>
          <a:p>
            <a:pPr lvl="1"/>
            <a:r>
              <a:rPr lang="en-IE" dirty="0"/>
              <a:t>a list of standard, predefined session programmes.</a:t>
            </a:r>
          </a:p>
          <a:p>
            <a:pPr lvl="1"/>
            <a:r>
              <a:rPr lang="en-IE" dirty="0"/>
              <a:t>a bespoke session programmes developed by the trainer (i.e. comprising a mix of Resistance Weights and/or Cardiovascular Exercise Equipment such as Treadmill, Rower, Bike, etc.  </a:t>
            </a:r>
          </a:p>
          <a:p>
            <a:pPr lvl="1"/>
            <a:r>
              <a:rPr lang="en-IE" dirty="0"/>
              <a:t>a scheduled class.</a:t>
            </a:r>
          </a:p>
          <a:p>
            <a:pPr marL="457200" lvl="1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6" name="Picture 2" descr="Image result for fitness programm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57" y="2438400"/>
            <a:ext cx="2991643" cy="299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4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E" sz="5400" i="1" dirty="0"/>
              <a:t>But what if I want to develop my own app?</a:t>
            </a:r>
          </a:p>
        </p:txBody>
      </p:sp>
    </p:spTree>
    <p:extLst>
      <p:ext uri="{BB962C8B-B14F-4D97-AF65-F5344CB8AC3E}">
        <p14:creationId xmlns:p14="http://schemas.microsoft.com/office/powerpoint/2010/main" val="216060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64603"/>
              </p:ext>
            </p:extLst>
          </p:nvPr>
        </p:nvGraphicFramePr>
        <p:xfrm>
          <a:off x="990600" y="3409858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="" xmlns:a16="http://schemas.microsoft.com/office/drawing/2014/main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="" xmlns:a16="http://schemas.microsoft.com/office/drawing/2014/main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strike="sngStrike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strike="sngStrike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strike="sngStrike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strike="sngStrike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7004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 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IE" dirty="0"/>
              <a:t>Just develop your idea, from scratch up to and including the complexity of Assessment Booking (i.e. the </a:t>
            </a:r>
            <a:r>
              <a:rPr lang="en-IE" i="1" dirty="0"/>
              <a:t>Good</a:t>
            </a:r>
            <a:r>
              <a:rPr lang="en-IE" dirty="0"/>
              <a:t> band).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07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Measure the Complexity of your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err="1" smtClean="0"/>
              <a:t>PlayGym</a:t>
            </a:r>
            <a:r>
              <a:rPr lang="en-US" dirty="0" smtClean="0"/>
              <a:t> Metrics: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590800"/>
            <a:ext cx="5150708" cy="3124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590800"/>
            <a:ext cx="2667000" cy="1892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800" dirty="0" smtClean="0"/>
              <a:t>3 Models</a:t>
            </a:r>
          </a:p>
          <a:p>
            <a:r>
              <a:rPr lang="en-IE" sz="2800" dirty="0" smtClean="0"/>
              <a:t>4 Controllers</a:t>
            </a:r>
          </a:p>
          <a:p>
            <a:r>
              <a:rPr lang="en-IE" sz="2800" dirty="0" smtClean="0"/>
              <a:t>12 Partials</a:t>
            </a:r>
          </a:p>
          <a:p>
            <a:r>
              <a:rPr lang="en-IE" sz="2800" dirty="0" smtClean="0"/>
              <a:t>8 Views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436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06026"/>
              </p:ext>
            </p:extLst>
          </p:nvPr>
        </p:nvGraphicFramePr>
        <p:xfrm>
          <a:off x="434740" y="1565868"/>
          <a:ext cx="8328259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4388">
                  <a:extLst>
                    <a:ext uri="{9D8B030D-6E8A-4147-A177-3AD203B41FA5}">
                      <a16:colId xmlns="" xmlns:a16="http://schemas.microsoft.com/office/drawing/2014/main" val="439867853"/>
                    </a:ext>
                  </a:extLst>
                </a:gridCol>
                <a:gridCol w="3903871">
                  <a:extLst>
                    <a:ext uri="{9D8B030D-6E8A-4147-A177-3AD203B41FA5}">
                      <a16:colId xmlns="" xmlns:a16="http://schemas.microsoft.com/office/drawing/2014/main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/>
                        <a:t>Baseline/Good</a:t>
                      </a:r>
                      <a:endParaRPr lang="en-IE" sz="3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/>
                        <a:t>Excellent/Outstanding</a:t>
                      </a:r>
                      <a:endParaRPr lang="en-IE" sz="3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014514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Approximate Target</a:t>
            </a:r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3886200"/>
            <a:ext cx="3124200" cy="1892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800" dirty="0" smtClean="0"/>
              <a:t>6 Models</a:t>
            </a:r>
          </a:p>
          <a:p>
            <a:r>
              <a:rPr lang="en-IE" sz="2800" dirty="0"/>
              <a:t>7</a:t>
            </a:r>
            <a:r>
              <a:rPr lang="en-IE" sz="2800" dirty="0" smtClean="0"/>
              <a:t> Controllers</a:t>
            </a:r>
          </a:p>
          <a:p>
            <a:r>
              <a:rPr lang="en-IE" sz="2800" dirty="0" smtClean="0"/>
              <a:t>16 Partials</a:t>
            </a:r>
          </a:p>
          <a:p>
            <a:r>
              <a:rPr lang="en-IE" sz="2800" dirty="0" smtClean="0"/>
              <a:t>10 Views</a:t>
            </a:r>
            <a:endParaRPr lang="en-IE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4648200"/>
            <a:ext cx="3886200" cy="609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3600" dirty="0" smtClean="0"/>
              <a:t>Very Approximate !</a:t>
            </a:r>
            <a:endParaRPr lang="en-I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28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Evolve the Gym application to realise additional features.</a:t>
            </a:r>
          </a:p>
          <a:p>
            <a:r>
              <a:rPr lang="en-IE" dirty="0" smtClean="0"/>
              <a:t>Application must be a Web Application</a:t>
            </a:r>
          </a:p>
          <a:p>
            <a:r>
              <a:rPr lang="en-IE" dirty="0" smtClean="0"/>
              <a:t>Can be implemented in:</a:t>
            </a:r>
          </a:p>
          <a:p>
            <a:pPr lvl="1"/>
            <a:r>
              <a:rPr lang="en-IE" dirty="0" smtClean="0"/>
              <a:t>Play (Java &amp; Play Framework 1.x)</a:t>
            </a:r>
          </a:p>
          <a:p>
            <a:pPr marL="457200" lvl="1" indent="0">
              <a:buNone/>
            </a:pPr>
            <a:r>
              <a:rPr lang="en-IE" dirty="0" smtClean="0"/>
              <a:t>		OR</a:t>
            </a:r>
          </a:p>
          <a:p>
            <a:pPr lvl="1"/>
            <a:r>
              <a:rPr lang="en-IE" dirty="0" smtClean="0"/>
              <a:t>Glitch (</a:t>
            </a:r>
            <a:r>
              <a:rPr lang="en-IE" dirty="0" err="1" smtClean="0"/>
              <a:t>Javascript</a:t>
            </a:r>
            <a:r>
              <a:rPr lang="en-IE" dirty="0" smtClean="0"/>
              <a:t>, Node &amp; Express)</a:t>
            </a:r>
          </a:p>
          <a:p>
            <a:r>
              <a:rPr lang="en-IE" dirty="0" smtClean="0"/>
              <a:t>Submitted as a </a:t>
            </a:r>
            <a:r>
              <a:rPr lang="en-IE" dirty="0" err="1" smtClean="0"/>
              <a:t>github</a:t>
            </a:r>
            <a:r>
              <a:rPr lang="en-IE" dirty="0" smtClean="0"/>
              <a:t> repo on September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239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12471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="" xmlns:a16="http://schemas.microsoft.com/office/drawing/2014/main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="" xmlns:a16="http://schemas.microsoft.com/office/drawing/2014/main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3871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85729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="" xmlns:a16="http://schemas.microsoft.com/office/drawing/2014/main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="" xmlns:a16="http://schemas.microsoft.com/office/drawing/2014/main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>
                          <a:solidFill>
                            <a:srgbClr val="FF0000"/>
                          </a:solidFill>
                        </a:rPr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8811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Scheduled Classes - Trainers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235" y="1600200"/>
            <a:ext cx="5410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400" dirty="0"/>
              <a:t>Enable trainers to perform CRUD on scheduled classes (e.g. Boxercise, Pilates, HIIT, etc.).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400" dirty="0"/>
              <a:t>Typical data stored for scheduled classes would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class name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duration of the 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capacity of the 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difficulty level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time, date,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For each scheduled class, there should be a defined number of classes in the suite e.g. HIIT will run for 7 weeks.</a:t>
            </a:r>
          </a:p>
        </p:txBody>
      </p:sp>
      <p:pic>
        <p:nvPicPr>
          <p:cNvPr id="5" name="Picture 4" descr="https://www.ledleisure.co.uk/thumb.php?src=i/uploads/gallery/1Exercise%20Classes/Exercise%20Classes%20Main%20Photos/Exercise_Classes_Timetable_LED_Leisure.jpg&amp;w=560&amp;h=410&amp;zc=c&amp;f=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64"/>
          <a:stretch/>
        </p:blipFill>
        <p:spPr bwMode="auto">
          <a:xfrm>
            <a:off x="5148469" y="2514600"/>
            <a:ext cx="3657601" cy="21031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3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Scheduled Classes - Members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676400"/>
            <a:ext cx="541020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Enable members to view and search the scheduled classes.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Members should be able to enrol in the scheduled classes. Allow the member to enrol in two ways: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Enrol in one specific class on a specific date.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Enrol in all classes in the suite.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Enrolment in classes is subject to available space.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Members should be able to un-enrol from classes too. </a:t>
            </a:r>
          </a:p>
        </p:txBody>
      </p:sp>
      <p:pic>
        <p:nvPicPr>
          <p:cNvPr id="5" name="Picture 4" descr="https://www.ledleisure.co.uk/thumb.php?src=i/uploads/gallery/1Exercise%20Classes/Exercise%20Classes%20Main%20Photos/Exercise_Classes_Timetable_LED_Leisure.jpg&amp;w=560&amp;h=410&amp;zc=c&amp;f=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64"/>
          <a:stretch/>
        </p:blipFill>
        <p:spPr bwMode="auto">
          <a:xfrm>
            <a:off x="5334000" y="2590800"/>
            <a:ext cx="3657601" cy="21031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17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5334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="" xmlns:a16="http://schemas.microsoft.com/office/drawing/2014/main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="" xmlns:a16="http://schemas.microsoft.com/office/drawing/2014/main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>
                          <a:solidFill>
                            <a:srgbClr val="FF0000"/>
                          </a:solidFill>
                        </a:rPr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586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 Booking -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57912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IE" dirty="0"/>
              <a:t>Enable members to book an assessment with a Trainer of their choice on any date in the future they choose (assuming the Trainer is free at that time). </a:t>
            </a:r>
          </a:p>
          <a:p>
            <a:pPr lvl="0"/>
            <a:endParaRPr lang="en-IE" dirty="0"/>
          </a:p>
          <a:p>
            <a:pPr lvl="0"/>
            <a:r>
              <a:rPr lang="en-IE" dirty="0"/>
              <a:t>CRUD should be implemented on Assessment Bookings for members.  </a:t>
            </a:r>
          </a:p>
        </p:txBody>
      </p:sp>
      <p:pic>
        <p:nvPicPr>
          <p:cNvPr id="5" name="Picture 2" descr="Image result for assessm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238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7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 Booking - Trainers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791200" cy="4525963"/>
          </a:xfrm>
        </p:spPr>
        <p:txBody>
          <a:bodyPr/>
          <a:lstStyle/>
          <a:p>
            <a:r>
              <a:rPr lang="en-IE" dirty="0"/>
              <a:t>Trainers can perform CRUD on assessment bookings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view them,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cancel them,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update the assessment details associated with these bookings.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schedule a future assessment with a member. </a:t>
            </a:r>
          </a:p>
          <a:p>
            <a:endParaRPr lang="en-IE" dirty="0"/>
          </a:p>
        </p:txBody>
      </p:sp>
      <p:pic>
        <p:nvPicPr>
          <p:cNvPr id="5" name="Picture 2" descr="Image result for assessm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238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14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4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5601</TotalTime>
  <Words>748</Words>
  <Application>Microsoft Macintosh PowerPoint</Application>
  <PresentationFormat>On-screen Show (4:3)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Arial</vt:lpstr>
      <vt:lpstr>Office Theme</vt:lpstr>
      <vt:lpstr>Summer School Project</vt:lpstr>
      <vt:lpstr>Expectations</vt:lpstr>
      <vt:lpstr>PowerPoint Presentation</vt:lpstr>
      <vt:lpstr>PowerPoint Presentation</vt:lpstr>
      <vt:lpstr>Scheduled Classes - Trainers</vt:lpstr>
      <vt:lpstr>Scheduled Classes - Members</vt:lpstr>
      <vt:lpstr>PowerPoint Presentation</vt:lpstr>
      <vt:lpstr>Assessment Booking - Members</vt:lpstr>
      <vt:lpstr>Assessment Booking - Trainers</vt:lpstr>
      <vt:lpstr>PowerPoint Presentation</vt:lpstr>
      <vt:lpstr>Goals/Targets</vt:lpstr>
      <vt:lpstr>Goals/Targets - Member</vt:lpstr>
      <vt:lpstr>PowerPoint Presentation</vt:lpstr>
      <vt:lpstr>Fitness Programmes</vt:lpstr>
      <vt:lpstr>Fitness Programmes - Trainers</vt:lpstr>
      <vt:lpstr>But what if I want to develop my own app?</vt:lpstr>
      <vt:lpstr>No problem!</vt:lpstr>
      <vt:lpstr>How to Measure the Complexity of your app?</vt:lpstr>
      <vt:lpstr>Approximate Target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Siobhan Drohan</dc:creator>
  <cp:lastModifiedBy>Eamonn Deleastar</cp:lastModifiedBy>
  <cp:revision>158</cp:revision>
  <cp:lastPrinted>2017-06-13T07:10:06Z</cp:lastPrinted>
  <dcterms:created xsi:type="dcterms:W3CDTF">2006-08-16T00:00:00Z</dcterms:created>
  <dcterms:modified xsi:type="dcterms:W3CDTF">2017-06-13T07:12:29Z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17D5A5A6-A4CF-4CE5-A97D-95D1C9FB2A4B</vt:lpwstr>
  </property>
  <property fmtid="{D5CDD505-2E9C-101B-9397-08002B2CF9AE}" pid="3" name="ArticulatePath">
    <vt:lpwstr>a-prog-fund-2-tech-support-V3</vt:lpwstr>
  </property>
</Properties>
</file>