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256" r:id="rId2"/>
    <p:sldId id="308" r:id="rId3"/>
    <p:sldId id="301" r:id="rId4"/>
    <p:sldId id="302" r:id="rId5"/>
    <p:sldId id="303" r:id="rId6"/>
    <p:sldId id="304" r:id="rId7"/>
    <p:sldId id="292" r:id="rId8"/>
    <p:sldId id="296" r:id="rId9"/>
    <p:sldId id="277" r:id="rId10"/>
    <p:sldId id="309" r:id="rId11"/>
    <p:sldId id="259" r:id="rId12"/>
    <p:sldId id="294" r:id="rId13"/>
    <p:sldId id="293" r:id="rId14"/>
    <p:sldId id="295" r:id="rId15"/>
    <p:sldId id="268" r:id="rId16"/>
    <p:sldId id="269" r:id="rId17"/>
    <p:sldId id="299" r:id="rId18"/>
    <p:sldId id="305" r:id="rId19"/>
    <p:sldId id="306" r:id="rId20"/>
    <p:sldId id="307" r:id="rId21"/>
    <p:sldId id="267" r:id="rId22"/>
    <p:sldId id="258" r:id="rId23"/>
    <p:sldId id="274" r:id="rId24"/>
    <p:sldId id="276" r:id="rId25"/>
    <p:sldId id="262" r:id="rId26"/>
    <p:sldId id="297" r:id="rId27"/>
    <p:sldId id="273" r:id="rId28"/>
    <p:sldId id="266" r:id="rId29"/>
    <p:sldId id="2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87193" autoAdjust="0"/>
  </p:normalViewPr>
  <p:slideViewPr>
    <p:cSldViewPr>
      <p:cViewPr varScale="1">
        <p:scale>
          <a:sx n="79" d="100"/>
          <a:sy n="79" d="100"/>
        </p:scale>
        <p:origin x="17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floor>
    <c:sideWall>
      <c:thickness val="0"/>
    </c:sideWall>
    <c:backWall>
      <c:thickness val="0"/>
    </c:backWall>
    <c:plotArea>
      <c:layout/>
      <c:bar3DChart>
        <c:barDir val="col"/>
        <c:grouping val="stacked"/>
        <c:varyColors val="0"/>
        <c:ser>
          <c:idx val="1"/>
          <c:order val="0"/>
          <c:invertIfNegative val="0"/>
          <c:dLbls>
            <c:dLbl>
              <c:idx val="0"/>
              <c:layout>
                <c:manualLayout>
                  <c:x val="2.7777777777777779E-3"/>
                  <c:y val="-6.9444444444444448E-2"/>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A68-40A3-A6B4-6A57D902621A}"/>
                </c:ext>
              </c:extLst>
            </c:dLbl>
            <c:dLbl>
              <c:idx val="1"/>
              <c:layout>
                <c:manualLayout>
                  <c:x val="0"/>
                  <c:y val="-9.722222222222214E-2"/>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A68-40A3-A6B4-6A57D902621A}"/>
                </c:ext>
              </c:extLst>
            </c:dLbl>
            <c:dLbl>
              <c:idx val="2"/>
              <c:layout>
                <c:manualLayout>
                  <c:x val="5.5555555555555558E-3"/>
                  <c:y val="-0.12500000000000008"/>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A68-40A3-A6B4-6A57D902621A}"/>
                </c:ext>
              </c:extLst>
            </c:dLbl>
            <c:dLbl>
              <c:idx val="3"/>
              <c:layout>
                <c:manualLayout>
                  <c:x val="0"/>
                  <c:y val="-0.17592592592592585"/>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A68-40A3-A6B4-6A57D902621A}"/>
                </c:ext>
              </c:extLst>
            </c:dLbl>
            <c:dLbl>
              <c:idx val="4"/>
              <c:layout>
                <c:manualLayout>
                  <c:x val="0"/>
                  <c:y val="-0.22222222222222221"/>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A68-40A3-A6B4-6A57D902621A}"/>
                </c:ext>
              </c:extLst>
            </c:dLbl>
            <c:dLbl>
              <c:idx val="5"/>
              <c:layout>
                <c:manualLayout>
                  <c:x val="5.0925337632079971E-17"/>
                  <c:y val="-0.27314814814814814"/>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A68-40A3-A6B4-6A57D902621A}"/>
                </c:ext>
              </c:extLst>
            </c:dLbl>
            <c:dLbl>
              <c:idx val="6"/>
              <c:layout>
                <c:manualLayout>
                  <c:x val="2.7777777777777779E-3"/>
                  <c:y val="-0.31018518518518517"/>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A68-40A3-A6B4-6A57D902621A}"/>
                </c:ext>
              </c:extLst>
            </c:dLbl>
            <c:dLbl>
              <c:idx val="7"/>
              <c:layout>
                <c:manualLayout>
                  <c:x val="0"/>
                  <c:y val="-0.3611111111111111"/>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A68-40A3-A6B4-6A57D902621A}"/>
                </c:ext>
              </c:extLst>
            </c:dLbl>
            <c:dLbl>
              <c:idx val="8"/>
              <c:layout>
                <c:manualLayout>
                  <c:x val="5.5555555555555558E-3"/>
                  <c:y val="-0.40277777777777773"/>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A68-40A3-A6B4-6A57D902621A}"/>
                </c:ext>
              </c:extLst>
            </c:dLbl>
            <c:dLbl>
              <c:idx val="9"/>
              <c:layout>
                <c:manualLayout>
                  <c:x val="2.7777777777777779E-3"/>
                  <c:y val="-0.38425925925925924"/>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A68-40A3-A6B4-6A57D902621A}"/>
                </c:ext>
              </c:extLst>
            </c:dLbl>
            <c:dLbl>
              <c:idx val="10"/>
              <c:layout>
                <c:manualLayout>
                  <c:x val="2.7777777777777779E-3"/>
                  <c:y val="-0.35648148148148145"/>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A68-40A3-A6B4-6A57D902621A}"/>
                </c:ext>
              </c:extLst>
            </c:dLbl>
            <c:dLbl>
              <c:idx val="11"/>
              <c:layout>
                <c:manualLayout>
                  <c:x val="8.3333333333333332E-3"/>
                  <c:y val="-0.33333369787109945"/>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A68-40A3-A6B4-6A57D902621A}"/>
                </c:ext>
              </c:extLst>
            </c:dLbl>
            <c:dLbl>
              <c:idx val="12"/>
              <c:layout>
                <c:manualLayout>
                  <c:x val="2.7777777777777779E-3"/>
                  <c:y val="-0.3611111111111111"/>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A68-40A3-A6B4-6A57D902621A}"/>
                </c:ext>
              </c:extLst>
            </c:dLbl>
            <c:dLbl>
              <c:idx val="13"/>
              <c:layout>
                <c:manualLayout>
                  <c:x val="5.5555555555555558E-3"/>
                  <c:y val="-0.33333333333333331"/>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A68-40A3-A6B4-6A57D902621A}"/>
                </c:ext>
              </c:extLst>
            </c:dLbl>
            <c:dLbl>
              <c:idx val="14"/>
              <c:layout>
                <c:manualLayout>
                  <c:x val="8.3333333333332309E-3"/>
                  <c:y val="-0.27777777777777779"/>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A68-40A3-A6B4-6A57D902621A}"/>
                </c:ext>
              </c:extLst>
            </c:dLbl>
            <c:dLbl>
              <c:idx val="15"/>
              <c:layout>
                <c:manualLayout>
                  <c:x val="0"/>
                  <c:y val="-0.31018518518518517"/>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A68-40A3-A6B4-6A57D902621A}"/>
                </c:ext>
              </c:extLst>
            </c:dLbl>
            <c:dLbl>
              <c:idx val="16"/>
              <c:layout>
                <c:manualLayout>
                  <c:x val="8.3333333333333332E-3"/>
                  <c:y val="-0.3240740740740740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8A68-40A3-A6B4-6A57D902621A}"/>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'[Chart in Microsoft PowerPoint]Sheet2'!$B$3:$R$3</c:f>
              <c:numCache>
                <c:formatCode>General</c:formatCode>
                <c:ptCount val="17"/>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numCache>
            </c:numRef>
          </c:cat>
          <c:val>
            <c:numRef>
              <c:f>'[Chart in Microsoft PowerPoint]Sheet2'!$B$4:$R$4</c:f>
              <c:numCache>
                <c:formatCode>General</c:formatCode>
                <c:ptCount val="17"/>
                <c:pt idx="0">
                  <c:v>29</c:v>
                </c:pt>
                <c:pt idx="1">
                  <c:v>64</c:v>
                </c:pt>
                <c:pt idx="2">
                  <c:v>110</c:v>
                </c:pt>
                <c:pt idx="3">
                  <c:v>154</c:v>
                </c:pt>
                <c:pt idx="4">
                  <c:v>216</c:v>
                </c:pt>
                <c:pt idx="5">
                  <c:v>284</c:v>
                </c:pt>
                <c:pt idx="6">
                  <c:v>325</c:v>
                </c:pt>
                <c:pt idx="7">
                  <c:v>389</c:v>
                </c:pt>
                <c:pt idx="8">
                  <c:v>421</c:v>
                </c:pt>
                <c:pt idx="9">
                  <c:v>410</c:v>
                </c:pt>
                <c:pt idx="10">
                  <c:v>375</c:v>
                </c:pt>
                <c:pt idx="11">
                  <c:v>357</c:v>
                </c:pt>
                <c:pt idx="12">
                  <c:v>377</c:v>
                </c:pt>
                <c:pt idx="13">
                  <c:v>353</c:v>
                </c:pt>
                <c:pt idx="14">
                  <c:v>293</c:v>
                </c:pt>
                <c:pt idx="15">
                  <c:v>328</c:v>
                </c:pt>
                <c:pt idx="16">
                  <c:v>340</c:v>
                </c:pt>
              </c:numCache>
            </c:numRef>
          </c:val>
          <c:extLst>
            <c:ext xmlns:c16="http://schemas.microsoft.com/office/drawing/2014/chart" uri="{C3380CC4-5D6E-409C-BE32-E72D297353CC}">
              <c16:uniqueId val="{00000011-8A68-40A3-A6B4-6A57D902621A}"/>
            </c:ext>
          </c:extLst>
        </c:ser>
        <c:dLbls>
          <c:showLegendKey val="0"/>
          <c:showVal val="0"/>
          <c:showCatName val="0"/>
          <c:showSerName val="0"/>
          <c:showPercent val="0"/>
          <c:showBubbleSize val="0"/>
        </c:dLbls>
        <c:gapWidth val="150"/>
        <c:shape val="box"/>
        <c:axId val="142429184"/>
        <c:axId val="142451456"/>
        <c:axId val="0"/>
      </c:bar3DChart>
      <c:catAx>
        <c:axId val="142429184"/>
        <c:scaling>
          <c:orientation val="minMax"/>
        </c:scaling>
        <c:delete val="0"/>
        <c:axPos val="b"/>
        <c:numFmt formatCode="General" sourceLinked="1"/>
        <c:majorTickMark val="out"/>
        <c:minorTickMark val="none"/>
        <c:tickLblPos val="nextTo"/>
        <c:crossAx val="142451456"/>
        <c:crosses val="autoZero"/>
        <c:auto val="1"/>
        <c:lblAlgn val="ctr"/>
        <c:lblOffset val="100"/>
        <c:noMultiLvlLbl val="0"/>
      </c:catAx>
      <c:valAx>
        <c:axId val="142451456"/>
        <c:scaling>
          <c:orientation val="minMax"/>
        </c:scaling>
        <c:delete val="0"/>
        <c:axPos val="l"/>
        <c:majorGridlines/>
        <c:numFmt formatCode="General" sourceLinked="1"/>
        <c:majorTickMark val="out"/>
        <c:minorTickMark val="none"/>
        <c:tickLblPos val="nextTo"/>
        <c:crossAx val="142429184"/>
        <c:crosses val="autoZero"/>
        <c:crossBetween val="between"/>
      </c:valAx>
      <c:spPr>
        <a:noFill/>
        <a:ln w="25400">
          <a:no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F3D71B-7BB8-4252-9A20-A98AAF3350D2}" type="datetimeFigureOut">
              <a:rPr lang="en-US" smtClean="0"/>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BDC25-AF30-4CB8-973F-08E290251BB8}" type="slidenum">
              <a:rPr lang="en-US" smtClean="0"/>
              <a:t>‹#›</a:t>
            </a:fld>
            <a:endParaRPr lang="en-US"/>
          </a:p>
        </p:txBody>
      </p:sp>
    </p:spTree>
    <p:extLst>
      <p:ext uri="{BB962C8B-B14F-4D97-AF65-F5344CB8AC3E}">
        <p14:creationId xmlns:p14="http://schemas.microsoft.com/office/powerpoint/2010/main" val="229199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CD53E74-4A17-42F5-8352-8FA5D5A5115E}" type="slidenum">
              <a:rPr lang="en-US"/>
              <a:pPr/>
              <a:t>3</a:t>
            </a:fld>
            <a:endParaRPr lang="en-US"/>
          </a:p>
        </p:txBody>
      </p:sp>
      <p:sp>
        <p:nvSpPr>
          <p:cNvPr id="70659" name="Rectangle 2"/>
          <p:cNvSpPr>
            <a:spLocks noGrp="1" noRot="1" noChangeAspect="1" noChangeArrowheads="1" noTextEdit="1"/>
          </p:cNvSpPr>
          <p:nvPr>
            <p:ph type="sldImg"/>
          </p:nvPr>
        </p:nvSpPr>
        <p:spPr>
          <a:xfrm>
            <a:off x="1166813" y="687388"/>
            <a:ext cx="4675187" cy="3505200"/>
          </a:xfrm>
          <a:ln/>
        </p:spPr>
      </p:sp>
      <p:sp>
        <p:nvSpPr>
          <p:cNvPr id="70660" name="Rectangle 3"/>
          <p:cNvSpPr>
            <a:spLocks noGrp="1" noChangeArrowheads="1"/>
          </p:cNvSpPr>
          <p:nvPr>
            <p:ph type="body" idx="1"/>
          </p:nvPr>
        </p:nvSpPr>
        <p:spPr>
          <a:xfrm>
            <a:off x="913215" y="4419312"/>
            <a:ext cx="5187182" cy="4192023"/>
          </a:xfrm>
          <a:noFill/>
          <a:ln/>
        </p:spPr>
        <p:txBody>
          <a:bodyPr lIns="90398" tIns="45199" rIns="90398" bIns="45199"/>
          <a:lstStyle/>
          <a:p>
            <a:pPr eaLnBrk="1" hangingPunct="1"/>
            <a:endParaRPr lang="en-GB"/>
          </a:p>
        </p:txBody>
      </p:sp>
    </p:spTree>
    <p:extLst>
      <p:ext uri="{BB962C8B-B14F-4D97-AF65-F5344CB8AC3E}">
        <p14:creationId xmlns:p14="http://schemas.microsoft.com/office/powerpoint/2010/main" val="2677246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greater the time change the stronger the remote</a:t>
            </a:r>
            <a:r>
              <a:rPr lang="en-US" baseline="0" dirty="0"/>
              <a:t> leadership must be</a:t>
            </a:r>
          </a:p>
          <a:p>
            <a:pPr marL="228600" indent="-228600">
              <a:buFont typeface="+mj-lt"/>
              <a:buAutoNum type="arabicPeriod"/>
            </a:pPr>
            <a:r>
              <a:rPr lang="en-US" baseline="0" dirty="0"/>
              <a:t>At a certain point in time gap you are better off outsourcing than distributed development</a:t>
            </a:r>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22</a:t>
            </a:fld>
            <a:endParaRPr lang="en-US"/>
          </a:p>
        </p:txBody>
      </p:sp>
    </p:spTree>
    <p:extLst>
      <p:ext uri="{BB962C8B-B14F-4D97-AF65-F5344CB8AC3E}">
        <p14:creationId xmlns:p14="http://schemas.microsoft.com/office/powerpoint/2010/main" val="2234194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Individualism</a:t>
            </a:r>
          </a:p>
          <a:p>
            <a:r>
              <a:rPr lang="en-US" b="1" dirty="0">
                <a:effectLst/>
              </a:rPr>
              <a:t>In a country that scores highly on the individualism scale the following traits are common:</a:t>
            </a:r>
            <a:endParaRPr lang="en-US" dirty="0">
              <a:effectLst/>
            </a:endParaRPr>
          </a:p>
          <a:p>
            <a:r>
              <a:rPr lang="en-US" dirty="0">
                <a:effectLst/>
              </a:rPr>
              <a:t>. A person's identity revolves around the "I"</a:t>
            </a:r>
            <a:br>
              <a:rPr lang="en-US" dirty="0">
                <a:effectLst/>
              </a:rPr>
            </a:br>
            <a:r>
              <a:rPr lang="en-US" dirty="0">
                <a:effectLst/>
              </a:rPr>
              <a:t>. Personal goals and achievement are strived for</a:t>
            </a:r>
            <a:br>
              <a:rPr lang="en-US" dirty="0">
                <a:effectLst/>
              </a:rPr>
            </a:br>
            <a:r>
              <a:rPr lang="en-US" dirty="0">
                <a:effectLst/>
              </a:rPr>
              <a:t>. It is acceptable to pursue individual goals at the expense of others</a:t>
            </a:r>
            <a:br>
              <a:rPr lang="en-US" dirty="0">
                <a:effectLst/>
              </a:rPr>
            </a:br>
            <a:r>
              <a:rPr lang="en-US" dirty="0">
                <a:effectLst/>
              </a:rPr>
              <a:t>. 'Individualism' is encouraged whether it be personality, clothes or music tastes</a:t>
            </a:r>
            <a:br>
              <a:rPr lang="en-US" dirty="0">
                <a:effectLst/>
              </a:rPr>
            </a:br>
            <a:r>
              <a:rPr lang="en-US" dirty="0">
                <a:effectLst/>
              </a:rPr>
              <a:t>. The right of the individual reign supreme; thus laws to protect choices and freedom of speech</a:t>
            </a:r>
          </a:p>
          <a:p>
            <a:r>
              <a:rPr lang="en-US" b="1" dirty="0">
                <a:effectLst/>
              </a:rPr>
              <a:t>In a country that scores low on the individualism scale the following traits are common:</a:t>
            </a:r>
            <a:endParaRPr lang="en-US" dirty="0">
              <a:effectLst/>
            </a:endParaRPr>
          </a:p>
          <a:p>
            <a:r>
              <a:rPr lang="en-US" dirty="0">
                <a:effectLst/>
              </a:rPr>
              <a:t>. "We" is more important that "I" </a:t>
            </a:r>
            <a:br>
              <a:rPr lang="en-US" dirty="0">
                <a:effectLst/>
              </a:rPr>
            </a:br>
            <a:r>
              <a:rPr lang="en-US" dirty="0">
                <a:effectLst/>
              </a:rPr>
              <a:t>. Conformity is expected and perceived positively. </a:t>
            </a:r>
            <a:br>
              <a:rPr lang="en-US" dirty="0">
                <a:effectLst/>
              </a:rPr>
            </a:br>
            <a:r>
              <a:rPr lang="en-US" dirty="0">
                <a:effectLst/>
              </a:rPr>
              <a:t>. Individual's desires and aspirations should be curbed if necessary for the good of the group.</a:t>
            </a:r>
            <a:br>
              <a:rPr lang="en-US" dirty="0">
                <a:effectLst/>
              </a:rPr>
            </a:br>
            <a:r>
              <a:rPr lang="en-US" dirty="0">
                <a:effectLst/>
              </a:rPr>
              <a:t>. The rights of the family (or for the common good) are more important. </a:t>
            </a:r>
            <a:br>
              <a:rPr lang="en-US" dirty="0">
                <a:effectLst/>
              </a:rPr>
            </a:br>
            <a:r>
              <a:rPr lang="en-US" dirty="0">
                <a:effectLst/>
              </a:rPr>
              <a:t>. Rules provide stability, order, obedience.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10"/>
          </p:nvPr>
        </p:nvSpPr>
        <p:spPr/>
        <p:txBody>
          <a:bodyPr/>
          <a:lstStyle/>
          <a:p>
            <a:fld id="{2F6BDC25-AF30-4CB8-973F-08E290251BB8}" type="slidenum">
              <a:rPr lang="en-US" smtClean="0"/>
              <a:t>23</a:t>
            </a:fld>
            <a:endParaRPr lang="en-US" dirty="0"/>
          </a:p>
        </p:txBody>
      </p:sp>
    </p:spTree>
    <p:extLst>
      <p:ext uri="{BB962C8B-B14F-4D97-AF65-F5344CB8AC3E}">
        <p14:creationId xmlns:p14="http://schemas.microsoft.com/office/powerpoint/2010/main" val="400303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 a high power distance cultures the following may be observed:</a:t>
            </a:r>
            <a:endParaRPr lang="en-US" dirty="0">
              <a:effectLst/>
            </a:endParaRPr>
          </a:p>
          <a:p>
            <a:r>
              <a:rPr lang="en-US" dirty="0">
                <a:effectLst/>
              </a:rPr>
              <a:t>. Those in authority openly demonstrate their rank.</a:t>
            </a:r>
            <a:br>
              <a:rPr lang="en-US" dirty="0">
                <a:effectLst/>
              </a:rPr>
            </a:br>
            <a:r>
              <a:rPr lang="en-US" dirty="0">
                <a:effectLst/>
              </a:rPr>
              <a:t>. Subordinates are not given important work and expect clear guidance from above.</a:t>
            </a:r>
            <a:br>
              <a:rPr lang="en-US" dirty="0">
                <a:effectLst/>
              </a:rPr>
            </a:br>
            <a:r>
              <a:rPr lang="en-US" dirty="0">
                <a:effectLst/>
              </a:rPr>
              <a:t>. Subordinates are expected to take the blame for things going wrong.</a:t>
            </a:r>
            <a:br>
              <a:rPr lang="en-US" dirty="0">
                <a:effectLst/>
              </a:rPr>
            </a:br>
            <a:r>
              <a:rPr lang="en-US" dirty="0">
                <a:effectLst/>
              </a:rPr>
              <a:t>. The relationship between boss and subordinate is rarely close/personal.</a:t>
            </a:r>
            <a:br>
              <a:rPr lang="en-US" dirty="0">
                <a:effectLst/>
              </a:rPr>
            </a:br>
            <a:r>
              <a:rPr lang="en-US" dirty="0">
                <a:effectLst/>
              </a:rPr>
              <a:t>. Politics is prone to totalitarianism.</a:t>
            </a:r>
            <a:br>
              <a:rPr lang="en-US" dirty="0">
                <a:effectLst/>
              </a:rPr>
            </a:br>
            <a:r>
              <a:rPr lang="en-US" dirty="0">
                <a:effectLst/>
              </a:rPr>
              <a:t>. Class divisions within society are accepted.</a:t>
            </a:r>
          </a:p>
          <a:p>
            <a:r>
              <a:rPr lang="en-US" b="1" dirty="0">
                <a:effectLst/>
              </a:rPr>
              <a:t>In a low power distance culture:</a:t>
            </a:r>
            <a:endParaRPr lang="en-US" dirty="0">
              <a:effectLst/>
            </a:endParaRPr>
          </a:p>
          <a:p>
            <a:r>
              <a:rPr lang="en-US" dirty="0">
                <a:effectLst/>
              </a:rPr>
              <a:t>. Superiors treat subordinates with respect and do not pull rank.</a:t>
            </a:r>
            <a:br>
              <a:rPr lang="en-US" dirty="0">
                <a:effectLst/>
              </a:rPr>
            </a:br>
            <a:r>
              <a:rPr lang="en-US" dirty="0">
                <a:effectLst/>
              </a:rPr>
              <a:t>. Subordinates are entrusted with important assignments.</a:t>
            </a:r>
            <a:br>
              <a:rPr lang="en-US" dirty="0">
                <a:effectLst/>
              </a:rPr>
            </a:br>
            <a:r>
              <a:rPr lang="en-US" dirty="0">
                <a:effectLst/>
              </a:rPr>
              <a:t>. Blame is either shared or very often accepted by the superior due to it being their responsibility to manage.</a:t>
            </a:r>
            <a:br>
              <a:rPr lang="en-US" dirty="0">
                <a:effectLst/>
              </a:rPr>
            </a:br>
            <a:r>
              <a:rPr lang="en-US" dirty="0">
                <a:effectLst/>
              </a:rPr>
              <a:t>. Managers may often </a:t>
            </a:r>
            <a:r>
              <a:rPr lang="en-US" dirty="0" err="1">
                <a:effectLst/>
              </a:rPr>
              <a:t>socialise</a:t>
            </a:r>
            <a:r>
              <a:rPr lang="en-US" dirty="0">
                <a:effectLst/>
              </a:rPr>
              <a:t> with subordinates.</a:t>
            </a:r>
            <a:br>
              <a:rPr lang="en-US" dirty="0">
                <a:effectLst/>
              </a:rPr>
            </a:br>
            <a:r>
              <a:rPr lang="en-US" dirty="0">
                <a:effectLst/>
              </a:rPr>
              <a:t>. Liberal democracies are the norm.</a:t>
            </a:r>
            <a:br>
              <a:rPr lang="en-US" dirty="0">
                <a:effectLst/>
              </a:rPr>
            </a:br>
            <a:r>
              <a:rPr lang="en-US" dirty="0">
                <a:effectLst/>
              </a:rPr>
              <a:t>. Societies lean more towards egalitarianism.</a:t>
            </a:r>
          </a:p>
          <a:p>
            <a:r>
              <a:rPr lang="en-US" b="1" dirty="0">
                <a:effectLst/>
              </a:rPr>
              <a:t>Intercultural Business Communication Tips </a:t>
            </a:r>
          </a:p>
          <a:p>
            <a:r>
              <a:rPr lang="en-US" b="1" dirty="0">
                <a:effectLst/>
              </a:rPr>
              <a:t>If you are working with or going to a country with a higher PDI than yours then:</a:t>
            </a:r>
            <a:endParaRPr lang="en-US" dirty="0">
              <a:effectLst/>
            </a:endParaRPr>
          </a:p>
          <a:p>
            <a:r>
              <a:rPr lang="en-US" dirty="0">
                <a:effectLst/>
              </a:rPr>
              <a:t>- give clear and explicit directions to those working with you. Deadlines should be highlighted and stressed. </a:t>
            </a:r>
            <a:br>
              <a:rPr lang="en-US" dirty="0">
                <a:effectLst/>
              </a:rPr>
            </a:br>
            <a:r>
              <a:rPr lang="en-US" dirty="0">
                <a:effectLst/>
              </a:rPr>
              <a:t>- do not expect subordinates to take initiative. </a:t>
            </a:r>
            <a:br>
              <a:rPr lang="en-US" dirty="0">
                <a:effectLst/>
              </a:rPr>
            </a:br>
            <a:r>
              <a:rPr lang="en-US" dirty="0">
                <a:effectLst/>
              </a:rPr>
              <a:t>- be more authoritarian in your management style. Relationships with staff may be more distant than you are used to.</a:t>
            </a:r>
            <a:br>
              <a:rPr lang="en-US" dirty="0">
                <a:effectLst/>
              </a:rPr>
            </a:br>
            <a:r>
              <a:rPr lang="en-US" dirty="0">
                <a:effectLst/>
              </a:rPr>
              <a:t>- show respect and deference to those higher up the ladder. This is usually reflected through language, </a:t>
            </a:r>
            <a:r>
              <a:rPr lang="en-US" dirty="0" err="1">
                <a:effectLst/>
              </a:rPr>
              <a:t>behaviour</a:t>
            </a:r>
            <a:r>
              <a:rPr lang="en-US" dirty="0">
                <a:effectLst/>
              </a:rPr>
              <a:t> and protocol. </a:t>
            </a:r>
            <a:br>
              <a:rPr lang="en-US" dirty="0">
                <a:effectLst/>
              </a:rPr>
            </a:br>
            <a:r>
              <a:rPr lang="en-US" dirty="0">
                <a:effectLst/>
              </a:rPr>
              <a:t>- expect to encounter more bureaucracy in organizations and government agencies.</a:t>
            </a:r>
          </a:p>
          <a:p>
            <a:r>
              <a:rPr lang="en-US" b="1" dirty="0">
                <a:effectLst/>
              </a:rPr>
              <a:t>If you are working with or going to a country with a lower PDI than yours then:</a:t>
            </a:r>
            <a:endParaRPr lang="en-US" dirty="0">
              <a:effectLst/>
            </a:endParaRPr>
          </a:p>
          <a:p>
            <a:r>
              <a:rPr lang="en-US" dirty="0">
                <a:effectLst/>
              </a:rPr>
              <a:t>- don't expect to be treated with the usual respect or deference you may be used to.</a:t>
            </a:r>
            <a:br>
              <a:rPr lang="en-US" dirty="0">
                <a:effectLst/>
              </a:rPr>
            </a:br>
            <a:r>
              <a:rPr lang="en-US" dirty="0">
                <a:effectLst/>
              </a:rPr>
              <a:t>- people will want to get to know you in an informal manner with little protocol or etiquette.</a:t>
            </a:r>
            <a:br>
              <a:rPr lang="en-US" dirty="0">
                <a:effectLst/>
              </a:rPr>
            </a:br>
            <a:r>
              <a:rPr lang="en-US" dirty="0">
                <a:effectLst/>
              </a:rPr>
              <a:t>- be more inclusive in your management or leadership style as being directive will be poorly interpreted.</a:t>
            </a:r>
            <a:br>
              <a:rPr lang="en-US" dirty="0">
                <a:effectLst/>
              </a:rPr>
            </a:br>
            <a:r>
              <a:rPr lang="en-US" dirty="0">
                <a:effectLst/>
              </a:rPr>
              <a:t>- involve others in decision making.</a:t>
            </a:r>
            <a:br>
              <a:rPr lang="en-US" dirty="0">
                <a:effectLst/>
              </a:rPr>
            </a:br>
            <a:r>
              <a:rPr lang="en-US" dirty="0">
                <a:effectLst/>
              </a:rPr>
              <a:t>- do not base </a:t>
            </a:r>
            <a:r>
              <a:rPr lang="en-US" dirty="0" err="1">
                <a:effectLst/>
              </a:rPr>
              <a:t>judgements</a:t>
            </a:r>
            <a:r>
              <a:rPr lang="en-US" dirty="0">
                <a:effectLst/>
              </a:rPr>
              <a:t> of people on appearance, demeanor, privileges or status symbols.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7</a:t>
            </a:fld>
            <a:endParaRPr lang="en-US"/>
          </a:p>
        </p:txBody>
      </p:sp>
    </p:spTree>
    <p:extLst>
      <p:ext uri="{BB962C8B-B14F-4D97-AF65-F5344CB8AC3E}">
        <p14:creationId xmlns:p14="http://schemas.microsoft.com/office/powerpoint/2010/main" val="4051873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9</a:t>
            </a:fld>
            <a:endParaRPr lang="en-US"/>
          </a:p>
        </p:txBody>
      </p:sp>
    </p:spTree>
    <p:extLst>
      <p:ext uri="{BB962C8B-B14F-4D97-AF65-F5344CB8AC3E}">
        <p14:creationId xmlns:p14="http://schemas.microsoft.com/office/powerpoint/2010/main" val="116870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10</a:t>
            </a:fld>
            <a:endParaRPr lang="en-US"/>
          </a:p>
        </p:txBody>
      </p:sp>
    </p:spTree>
    <p:extLst>
      <p:ext uri="{BB962C8B-B14F-4D97-AF65-F5344CB8AC3E}">
        <p14:creationId xmlns:p14="http://schemas.microsoft.com/office/powerpoint/2010/main" val="430447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building what?</a:t>
            </a:r>
          </a:p>
          <a:p>
            <a:pPr lvl="1"/>
            <a:r>
              <a:rPr lang="en-US" dirty="0"/>
              <a:t>How should you break up the work</a:t>
            </a:r>
          </a:p>
          <a:p>
            <a:pPr lvl="2"/>
            <a:r>
              <a:rPr lang="en-US" dirty="0"/>
              <a:t>Fully designed/documented features</a:t>
            </a:r>
          </a:p>
          <a:p>
            <a:pPr lvl="2"/>
            <a:r>
              <a:rPr lang="en-US" dirty="0"/>
              <a:t>Remote team member</a:t>
            </a:r>
          </a:p>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11</a:t>
            </a:fld>
            <a:endParaRPr lang="en-US"/>
          </a:p>
        </p:txBody>
      </p:sp>
    </p:spTree>
    <p:extLst>
      <p:ext uri="{BB962C8B-B14F-4D97-AF65-F5344CB8AC3E}">
        <p14:creationId xmlns:p14="http://schemas.microsoft.com/office/powerpoint/2010/main" val="104180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15</a:t>
            </a:fld>
            <a:endParaRPr lang="en-US" dirty="0"/>
          </a:p>
        </p:txBody>
      </p:sp>
    </p:spTree>
    <p:extLst>
      <p:ext uri="{BB962C8B-B14F-4D97-AF65-F5344CB8AC3E}">
        <p14:creationId xmlns:p14="http://schemas.microsoft.com/office/powerpoint/2010/main" val="84865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16</a:t>
            </a:fld>
            <a:endParaRPr lang="en-US" dirty="0"/>
          </a:p>
        </p:txBody>
      </p:sp>
    </p:spTree>
    <p:extLst>
      <p:ext uri="{BB962C8B-B14F-4D97-AF65-F5344CB8AC3E}">
        <p14:creationId xmlns:p14="http://schemas.microsoft.com/office/powerpoint/2010/main" val="35131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17</a:t>
            </a:fld>
            <a:endParaRPr lang="en-US" dirty="0"/>
          </a:p>
        </p:txBody>
      </p:sp>
    </p:spTree>
    <p:extLst>
      <p:ext uri="{BB962C8B-B14F-4D97-AF65-F5344CB8AC3E}">
        <p14:creationId xmlns:p14="http://schemas.microsoft.com/office/powerpoint/2010/main" val="278730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Secondary thoughts: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More difficult to blame someone you know than someone on the</a:t>
            </a:r>
            <a:r>
              <a:rPr lang="en-US" baseline="0" dirty="0"/>
              <a:t> other side of a chat box.</a:t>
            </a:r>
            <a:endParaRPr lang="en-US" dirty="0"/>
          </a:p>
          <a:p>
            <a:endParaRPr lang="en-US" dirty="0"/>
          </a:p>
        </p:txBody>
      </p:sp>
      <p:sp>
        <p:nvSpPr>
          <p:cNvPr id="4" name="Slide Number Placeholder 3"/>
          <p:cNvSpPr>
            <a:spLocks noGrp="1"/>
          </p:cNvSpPr>
          <p:nvPr>
            <p:ph type="sldNum" sz="quarter" idx="10"/>
          </p:nvPr>
        </p:nvSpPr>
        <p:spPr/>
        <p:txBody>
          <a:bodyPr/>
          <a:lstStyle/>
          <a:p>
            <a:fld id="{2F6BDC25-AF30-4CB8-973F-08E290251BB8}" type="slidenum">
              <a:rPr lang="en-US" smtClean="0"/>
              <a:t>21</a:t>
            </a:fld>
            <a:endParaRPr lang="en-US" dirty="0"/>
          </a:p>
        </p:txBody>
      </p:sp>
    </p:spTree>
    <p:extLst>
      <p:ext uri="{BB962C8B-B14F-4D97-AF65-F5344CB8AC3E}">
        <p14:creationId xmlns:p14="http://schemas.microsoft.com/office/powerpoint/2010/main" val="3062261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vl2pPr>
              <a:defRPr sz="2600"/>
            </a:lvl2pPr>
            <a:lvl3pPr>
              <a:defRPr sz="2600"/>
            </a:lvl3pPr>
            <a:lvl4pPr>
              <a:defRPr sz="2600"/>
            </a:lvl4pPr>
            <a:lvl5pPr>
              <a:defRPr sz="2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7504" y="116632"/>
            <a:ext cx="8382000" cy="67749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lvl1pPr>
              <a:defRPr/>
            </a:lvl1pPr>
          </a:lstStyle>
          <a:p>
            <a:pPr lvl="0"/>
            <a:r>
              <a:rPr lang="en-US"/>
              <a:t>Click to edit Master title style</a:t>
            </a:r>
            <a:endParaRPr lang="en-US" dirty="0"/>
          </a:p>
        </p:txBody>
      </p:sp>
    </p:spTree>
    <p:extLst>
      <p:ext uri="{BB962C8B-B14F-4D97-AF65-F5344CB8AC3E}">
        <p14:creationId xmlns:p14="http://schemas.microsoft.com/office/powerpoint/2010/main" val="274303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PPT TEMPLAT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Lifes brighter type e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6462714"/>
            <a:ext cx="1843088"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ctrTitle"/>
          </p:nvPr>
        </p:nvSpPr>
        <p:spPr>
          <a:xfrm>
            <a:off x="990600" y="5257800"/>
            <a:ext cx="5943600" cy="685800"/>
          </a:xfrm>
        </p:spPr>
        <p:txBody>
          <a:bodyPr/>
          <a:lstStyle>
            <a:lvl1pPr>
              <a:defRPr sz="2800">
                <a:solidFill>
                  <a:srgbClr val="00222F"/>
                </a:solidFill>
              </a:defRPr>
            </a:lvl1pPr>
          </a:lstStyle>
          <a:p>
            <a:r>
              <a:rPr lang="en-US"/>
              <a:t>Click to edit Master title style</a:t>
            </a:r>
            <a:endParaRPr lang="en-US" dirty="0"/>
          </a:p>
        </p:txBody>
      </p:sp>
      <p:sp>
        <p:nvSpPr>
          <p:cNvPr id="44036" name="Rectangle 4"/>
          <p:cNvSpPr>
            <a:spLocks noGrp="1" noChangeArrowheads="1"/>
          </p:cNvSpPr>
          <p:nvPr>
            <p:ph type="subTitle" idx="1"/>
          </p:nvPr>
        </p:nvSpPr>
        <p:spPr>
          <a:xfrm>
            <a:off x="990600" y="6019800"/>
            <a:ext cx="3733800" cy="533400"/>
          </a:xfrm>
        </p:spPr>
        <p:txBody>
          <a:bodyPr/>
          <a:lstStyle>
            <a:lvl1pPr marL="0" indent="0">
              <a:buFontTx/>
              <a:buNone/>
              <a:defRPr sz="1800">
                <a:solidFill>
                  <a:srgbClr val="00222F"/>
                </a:solidFill>
              </a:defRPr>
            </a:lvl1pPr>
          </a:lstStyle>
          <a:p>
            <a:r>
              <a:rPr lang="en-US"/>
              <a:t>Click to edit Master subtitle style</a:t>
            </a:r>
            <a:endParaRPr lang="en-US" dirty="0"/>
          </a:p>
        </p:txBody>
      </p:sp>
      <p:sp>
        <p:nvSpPr>
          <p:cNvPr id="7" name="Rectangle 6"/>
          <p:cNvSpPr/>
          <p:nvPr/>
        </p:nvSpPr>
        <p:spPr bwMode="white">
          <a:xfrm>
            <a:off x="251520" y="453669"/>
            <a:ext cx="324036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8" name="Picture 8" descr="sle_cl_3p_PC.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60648"/>
            <a:ext cx="190012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90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7035" y="1634241"/>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34241"/>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8"/>
          <p:cNvSpPr>
            <a:spLocks noGrp="1"/>
          </p:cNvSpPr>
          <p:nvPr>
            <p:ph type="sldNum" sz="quarter" idx="4"/>
          </p:nvPr>
        </p:nvSpPr>
        <p:spPr>
          <a:xfrm>
            <a:off x="8051800" y="6529464"/>
            <a:ext cx="739052" cy="230332"/>
          </a:xfrm>
          <a:prstGeom prst="rect">
            <a:avLst/>
          </a:prstGeom>
          <a:noFill/>
        </p:spPr>
        <p:txBody>
          <a:bodyPr rIns="0" anchor="ctr" anchorCtr="0"/>
          <a:lstStyle>
            <a:lvl1pPr algn="r">
              <a:defRPr sz="675" b="1">
                <a:solidFill>
                  <a:schemeClr val="bg2"/>
                </a:solidFill>
              </a:defRPr>
            </a:lvl1pPr>
          </a:lstStyle>
          <a:p>
            <a:fld id="{B17DE625-D816-2841-AB0E-A87D7BBF3DD9}" type="slidenum">
              <a:rPr lang="en-US" smtClean="0"/>
              <a:pPr/>
              <a:t>‹#›</a:t>
            </a:fld>
            <a:endParaRPr lang="en-US" dirty="0"/>
          </a:p>
        </p:txBody>
      </p:sp>
    </p:spTree>
    <p:extLst>
      <p:ext uri="{BB962C8B-B14F-4D97-AF65-F5344CB8AC3E}">
        <p14:creationId xmlns:p14="http://schemas.microsoft.com/office/powerpoint/2010/main" val="405567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No Bullet">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166"/>
          <a:stretch/>
        </p:blipFill>
        <p:spPr>
          <a:xfrm>
            <a:off x="7467472" y="1"/>
            <a:ext cx="1676528" cy="1648046"/>
          </a:xfrm>
          <a:prstGeom prst="rect">
            <a:avLst/>
          </a:prstGeom>
        </p:spPr>
      </p:pic>
      <p:sp>
        <p:nvSpPr>
          <p:cNvPr id="2" name="Title 1"/>
          <p:cNvSpPr>
            <a:spLocks noGrp="1"/>
          </p:cNvSpPr>
          <p:nvPr>
            <p:ph type="title"/>
          </p:nvPr>
        </p:nvSpPr>
        <p:spPr/>
        <p:txBody>
          <a:bodyPr/>
          <a:lstStyle>
            <a:lvl1pPr>
              <a:defRPr sz="2250"/>
            </a:lvl1pPr>
          </a:lstStyle>
          <a:p>
            <a:r>
              <a:rPr lang="en-US"/>
              <a:t>Click to edit Master title style</a:t>
            </a:r>
            <a:endParaRPr lang="en-US" dirty="0"/>
          </a:p>
        </p:txBody>
      </p:sp>
      <p:sp>
        <p:nvSpPr>
          <p:cNvPr id="3" name="Content Placeholder 2"/>
          <p:cNvSpPr>
            <a:spLocks noGrp="1"/>
          </p:cNvSpPr>
          <p:nvPr>
            <p:ph idx="1"/>
          </p:nvPr>
        </p:nvSpPr>
        <p:spPr/>
        <p:txBody>
          <a:bodyPr lIns="0" rIns="0"/>
          <a:lstStyle>
            <a:lvl1pPr marL="0" indent="0">
              <a:buFontTx/>
              <a:buNone/>
              <a:defRPr/>
            </a:lvl1pPr>
            <a:lvl2pPr marL="342900" indent="-171450">
              <a:buSzPct val="75000"/>
              <a:buFont typeface="Arial" charset="0"/>
              <a:buChar char="•"/>
              <a:defRPr/>
            </a:lvl2pPr>
            <a:lvl3pPr marL="514350" indent="-171450">
              <a:buSzPct val="100000"/>
              <a:buFont typeface="AppleSymbols" charset="0"/>
              <a:buChar char="⎻"/>
              <a:defRPr/>
            </a:lvl3pPr>
            <a:lvl4pPr marL="685800" indent="-171450">
              <a:buSzPct val="75000"/>
              <a:buFont typeface="Arial" charset="0"/>
              <a:buChar char="•"/>
              <a:defRPr/>
            </a:lvl4pPr>
            <a:lvl5pPr marL="857250" indent="-171450">
              <a:buSzPct val="100000"/>
              <a:buFont typeface="AppleSymbols"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4"/>
          </p:nvPr>
        </p:nvSpPr>
        <p:spPr>
          <a:xfrm>
            <a:off x="8051800" y="6529464"/>
            <a:ext cx="739052" cy="230332"/>
          </a:xfrm>
          <a:prstGeom prst="rect">
            <a:avLst/>
          </a:prstGeom>
          <a:noFill/>
        </p:spPr>
        <p:txBody>
          <a:bodyPr rIns="0" anchor="ctr" anchorCtr="0"/>
          <a:lstStyle>
            <a:lvl1pPr algn="r">
              <a:defRPr sz="675" b="1">
                <a:solidFill>
                  <a:schemeClr val="bg2"/>
                </a:solidFill>
              </a:defRPr>
            </a:lvl1pPr>
          </a:lstStyle>
          <a:p>
            <a:fld id="{B17DE625-D816-2841-AB0E-A87D7BBF3DD9}" type="slidenum">
              <a:rPr lang="en-US" smtClean="0"/>
              <a:pPr/>
              <a:t>‹#›</a:t>
            </a:fld>
            <a:endParaRPr lang="en-US" dirty="0"/>
          </a:p>
        </p:txBody>
      </p:sp>
    </p:spTree>
    <p:extLst>
      <p:ext uri="{BB962C8B-B14F-4D97-AF65-F5344CB8AC3E}">
        <p14:creationId xmlns:p14="http://schemas.microsoft.com/office/powerpoint/2010/main" val="37981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924475"/>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437344" y="5951810"/>
            <a:ext cx="2133600" cy="365125"/>
          </a:xfrm>
          <a:prstGeom prst="rect">
            <a:avLst/>
          </a:prstGeom>
        </p:spPr>
        <p:txBody>
          <a:bodyPr/>
          <a:lstStyle/>
          <a:p>
            <a:fld id="{80C8067E-E179-4C9A-BC0C-0B2F04076EBA}" type="datetimeFigureOut">
              <a:rPr lang="en-US" smtClean="0"/>
              <a:t>6/14/2017</a:t>
            </a:fld>
            <a:endParaRPr lang="en-US"/>
          </a:p>
        </p:txBody>
      </p:sp>
      <p:sp>
        <p:nvSpPr>
          <p:cNvPr id="4" name="Footer Placeholder 3"/>
          <p:cNvSpPr>
            <a:spLocks noGrp="1"/>
          </p:cNvSpPr>
          <p:nvPr>
            <p:ph type="ftr" sz="quarter" idx="11"/>
          </p:nvPr>
        </p:nvSpPr>
        <p:spPr>
          <a:xfrm>
            <a:off x="1180945" y="5951810"/>
            <a:ext cx="5256399"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572658" y="5951810"/>
            <a:ext cx="608287" cy="365125"/>
          </a:xfrm>
          <a:prstGeom prst="rect">
            <a:avLst/>
          </a:prstGeom>
        </p:spPr>
        <p:txBody>
          <a:bodyPr/>
          <a:lstStyle/>
          <a:p>
            <a:fld id="{F6316E80-2936-4ED3-A49A-D322A5706BEB}" type="slidenum">
              <a:rPr lang="en-US" smtClean="0"/>
              <a:t>‹#›</a:t>
            </a:fld>
            <a:endParaRPr lang="en-US"/>
          </a:p>
        </p:txBody>
      </p:sp>
    </p:spTree>
    <p:extLst>
      <p:ext uri="{BB962C8B-B14F-4D97-AF65-F5344CB8AC3E}">
        <p14:creationId xmlns:p14="http://schemas.microsoft.com/office/powerpoint/2010/main" val="1673017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2628" name="Rectangle 4"/>
          <p:cNvSpPr>
            <a:spLocks noChangeArrowheads="1"/>
          </p:cNvSpPr>
          <p:nvPr/>
        </p:nvSpPr>
        <p:spPr bwMode="auto">
          <a:xfrm>
            <a:off x="685800" y="1447800"/>
            <a:ext cx="5334000" cy="762000"/>
          </a:xfrm>
          <a:prstGeom prst="rect">
            <a:avLst/>
          </a:prstGeom>
          <a:noFill/>
          <a:ln w="9525" algn="ctr">
            <a:noFill/>
            <a:miter lim="800000"/>
            <a:headEnd/>
            <a:tailEnd/>
          </a:ln>
          <a:effectLst/>
        </p:spPr>
        <p:txBody>
          <a:bodyPr lIns="0" tIns="0" rIns="0" bIns="0" anchor="b"/>
          <a:lstStyle/>
          <a:p>
            <a:pPr>
              <a:lnSpc>
                <a:spcPct val="85000"/>
              </a:lnSpc>
            </a:pPr>
            <a:endParaRPr lang="en-US" sz="3200" dirty="0">
              <a:solidFill>
                <a:srgbClr val="003946"/>
              </a:solidFill>
            </a:endParaRPr>
          </a:p>
        </p:txBody>
      </p:sp>
      <p:sp>
        <p:nvSpPr>
          <p:cNvPr id="282629" name="Rectangle 5"/>
          <p:cNvSpPr>
            <a:spLocks noChangeArrowheads="1"/>
          </p:cNvSpPr>
          <p:nvPr/>
        </p:nvSpPr>
        <p:spPr bwMode="auto">
          <a:xfrm>
            <a:off x="685800" y="2209800"/>
            <a:ext cx="5334000" cy="762000"/>
          </a:xfrm>
          <a:prstGeom prst="rect">
            <a:avLst/>
          </a:prstGeom>
          <a:noFill/>
          <a:ln w="9525" algn="ctr">
            <a:noFill/>
            <a:miter lim="800000"/>
            <a:headEnd/>
            <a:tailEnd/>
          </a:ln>
          <a:effectLst/>
        </p:spPr>
        <p:txBody>
          <a:bodyPr lIns="0" tIns="0" rIns="0" bIns="0" anchor="b"/>
          <a:lstStyle/>
          <a:p>
            <a:pPr>
              <a:lnSpc>
                <a:spcPct val="85000"/>
              </a:lnSpc>
            </a:pPr>
            <a:endParaRPr lang="en-US" sz="3200" dirty="0">
              <a:solidFill>
                <a:srgbClr val="003946"/>
              </a:solidFill>
            </a:endParaRPr>
          </a:p>
        </p:txBody>
      </p:sp>
      <p:sp>
        <p:nvSpPr>
          <p:cNvPr id="282630" name="Rectangle 6"/>
          <p:cNvSpPr>
            <a:spLocks noGrp="1" noChangeArrowheads="1"/>
          </p:cNvSpPr>
          <p:nvPr>
            <p:ph type="body" idx="1"/>
          </p:nvPr>
        </p:nvSpPr>
        <p:spPr bwMode="auto">
          <a:xfrm>
            <a:off x="150440" y="1371600"/>
            <a:ext cx="8382000" cy="4754563"/>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2631" name="Rectangle 7"/>
          <p:cNvSpPr>
            <a:spLocks noGrp="1" noChangeArrowheads="1"/>
          </p:cNvSpPr>
          <p:nvPr>
            <p:ph type="sldNum" sz="quarter" idx="4"/>
          </p:nvPr>
        </p:nvSpPr>
        <p:spPr bwMode="auto">
          <a:xfrm>
            <a:off x="6629400" y="6613525"/>
            <a:ext cx="2133600" cy="244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eaLnBrk="1" hangingPunct="1">
              <a:lnSpc>
                <a:spcPct val="100000"/>
              </a:lnSpc>
              <a:defRPr sz="900">
                <a:solidFill>
                  <a:schemeClr val="tx1"/>
                </a:solidFill>
              </a:defRPr>
            </a:lvl1pPr>
          </a:lstStyle>
          <a:p>
            <a:fld id="{1ECCEF3D-19ED-4E65-BC57-E48778741EB4}" type="slidenum">
              <a:rPr lang="en-US" smtClean="0">
                <a:solidFill>
                  <a:srgbClr val="003946"/>
                </a:solidFill>
              </a:rPr>
              <a:pPr/>
              <a:t>‹#›</a:t>
            </a:fld>
            <a:endParaRPr lang="en-US" dirty="0">
              <a:solidFill>
                <a:srgbClr val="003946"/>
              </a:solidFill>
            </a:endParaRPr>
          </a:p>
        </p:txBody>
      </p:sp>
      <p:pic>
        <p:nvPicPr>
          <p:cNvPr id="12" name="Picture 8" descr="sle_cl_3p_PC.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409309" y="14313"/>
            <a:ext cx="16271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a:spLocks noGrp="1" noChangeArrowheads="1"/>
          </p:cNvSpPr>
          <p:nvPr>
            <p:ph type="title"/>
          </p:nvPr>
        </p:nvSpPr>
        <p:spPr bwMode="auto">
          <a:xfrm>
            <a:off x="107504" y="44624"/>
            <a:ext cx="8382000" cy="677499"/>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27262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xStyles>
    <p:titleStyle>
      <a:lvl1pPr algn="l" rtl="0" eaLnBrk="1" fontAlgn="base" hangingPunct="1">
        <a:lnSpc>
          <a:spcPct val="85000"/>
        </a:lnSpc>
        <a:spcBef>
          <a:spcPct val="0"/>
        </a:spcBef>
        <a:spcAft>
          <a:spcPct val="0"/>
        </a:spcAft>
        <a:defRPr sz="2800" b="1">
          <a:solidFill>
            <a:schemeClr val="accent3"/>
          </a:solidFill>
          <a:latin typeface="Agenda Tabular Light" panose="02000603040000020004" pitchFamily="2" charset="0"/>
          <a:ea typeface="+mj-ea"/>
          <a:cs typeface="Calibri" panose="020F0502020204030204" pitchFamily="34" charset="0"/>
        </a:defRPr>
      </a:lvl1pPr>
      <a:lvl2pPr algn="l" rtl="0" eaLnBrk="1" fontAlgn="base" hangingPunct="1">
        <a:lnSpc>
          <a:spcPct val="85000"/>
        </a:lnSpc>
        <a:spcBef>
          <a:spcPct val="0"/>
        </a:spcBef>
        <a:spcAft>
          <a:spcPct val="0"/>
        </a:spcAft>
        <a:defRPr sz="3200">
          <a:solidFill>
            <a:schemeClr val="tx1"/>
          </a:solidFill>
          <a:latin typeface="Arial" charset="0"/>
        </a:defRPr>
      </a:lvl2pPr>
      <a:lvl3pPr algn="l" rtl="0" eaLnBrk="1" fontAlgn="base" hangingPunct="1">
        <a:lnSpc>
          <a:spcPct val="85000"/>
        </a:lnSpc>
        <a:spcBef>
          <a:spcPct val="0"/>
        </a:spcBef>
        <a:spcAft>
          <a:spcPct val="0"/>
        </a:spcAft>
        <a:defRPr sz="3200">
          <a:solidFill>
            <a:schemeClr val="tx1"/>
          </a:solidFill>
          <a:latin typeface="Arial" charset="0"/>
        </a:defRPr>
      </a:lvl3pPr>
      <a:lvl4pPr algn="l" rtl="0" eaLnBrk="1" fontAlgn="base" hangingPunct="1">
        <a:lnSpc>
          <a:spcPct val="85000"/>
        </a:lnSpc>
        <a:spcBef>
          <a:spcPct val="0"/>
        </a:spcBef>
        <a:spcAft>
          <a:spcPct val="0"/>
        </a:spcAft>
        <a:defRPr sz="3200">
          <a:solidFill>
            <a:schemeClr val="tx1"/>
          </a:solidFill>
          <a:latin typeface="Arial" charset="0"/>
        </a:defRPr>
      </a:lvl4pPr>
      <a:lvl5pPr algn="l" rtl="0" eaLnBrk="1" fontAlgn="base" hangingPunct="1">
        <a:lnSpc>
          <a:spcPct val="85000"/>
        </a:lnSpc>
        <a:spcBef>
          <a:spcPct val="0"/>
        </a:spcBef>
        <a:spcAft>
          <a:spcPct val="0"/>
        </a:spcAft>
        <a:defRPr sz="3200">
          <a:solidFill>
            <a:schemeClr val="tx1"/>
          </a:solidFill>
          <a:latin typeface="Arial" charset="0"/>
        </a:defRPr>
      </a:lvl5pPr>
      <a:lvl6pPr marL="457200" algn="l" rtl="0" eaLnBrk="1" fontAlgn="base" hangingPunct="1">
        <a:lnSpc>
          <a:spcPct val="85000"/>
        </a:lnSpc>
        <a:spcBef>
          <a:spcPct val="0"/>
        </a:spcBef>
        <a:spcAft>
          <a:spcPct val="0"/>
        </a:spcAft>
        <a:defRPr sz="3200">
          <a:solidFill>
            <a:schemeClr val="tx1"/>
          </a:solidFill>
          <a:latin typeface="Arial" charset="0"/>
        </a:defRPr>
      </a:lvl6pPr>
      <a:lvl7pPr marL="914400" algn="l" rtl="0" eaLnBrk="1" fontAlgn="base" hangingPunct="1">
        <a:lnSpc>
          <a:spcPct val="85000"/>
        </a:lnSpc>
        <a:spcBef>
          <a:spcPct val="0"/>
        </a:spcBef>
        <a:spcAft>
          <a:spcPct val="0"/>
        </a:spcAft>
        <a:defRPr sz="3200">
          <a:solidFill>
            <a:schemeClr val="tx1"/>
          </a:solidFill>
          <a:latin typeface="Arial" charset="0"/>
        </a:defRPr>
      </a:lvl7pPr>
      <a:lvl8pPr marL="1371600" algn="l" rtl="0" eaLnBrk="1" fontAlgn="base" hangingPunct="1">
        <a:lnSpc>
          <a:spcPct val="85000"/>
        </a:lnSpc>
        <a:spcBef>
          <a:spcPct val="0"/>
        </a:spcBef>
        <a:spcAft>
          <a:spcPct val="0"/>
        </a:spcAft>
        <a:defRPr sz="3200">
          <a:solidFill>
            <a:schemeClr val="tx1"/>
          </a:solidFill>
          <a:latin typeface="Arial" charset="0"/>
        </a:defRPr>
      </a:lvl8pPr>
      <a:lvl9pPr marL="1828800" algn="l" rtl="0" eaLnBrk="1" fontAlgn="base" hangingPunct="1">
        <a:lnSpc>
          <a:spcPct val="85000"/>
        </a:lnSpc>
        <a:spcBef>
          <a:spcPct val="0"/>
        </a:spcBef>
        <a:spcAft>
          <a:spcPct val="0"/>
        </a:spcAft>
        <a:defRPr sz="3200">
          <a:solidFill>
            <a:schemeClr val="tx1"/>
          </a:solidFill>
          <a:latin typeface="Arial" charset="0"/>
        </a:defRPr>
      </a:lvl9pPr>
    </p:titleStyle>
    <p:bodyStyle>
      <a:lvl1pPr marL="228600" indent="-228600" algn="l" rtl="0" eaLnBrk="1" fontAlgn="base" hangingPunct="1">
        <a:spcBef>
          <a:spcPct val="20000"/>
        </a:spcBef>
        <a:spcAft>
          <a:spcPct val="0"/>
        </a:spcAft>
        <a:buChar char="•"/>
        <a:defRPr lang="en-US" sz="2800" dirty="0" smtClean="0">
          <a:solidFill>
            <a:schemeClr val="tx1"/>
          </a:solidFill>
          <a:latin typeface="Agenda Tabular Light" panose="02000603040000020004" pitchFamily="2" charset="0"/>
          <a:ea typeface="+mn-ea"/>
          <a:cs typeface="Calibri" panose="020F0502020204030204" pitchFamily="34" charset="0"/>
        </a:defRPr>
      </a:lvl1pPr>
      <a:lvl2pPr marL="685800" indent="-280988" algn="l" rtl="0" eaLnBrk="1" fontAlgn="base" hangingPunct="1">
        <a:spcBef>
          <a:spcPct val="20000"/>
        </a:spcBef>
        <a:spcAft>
          <a:spcPct val="0"/>
        </a:spcAft>
        <a:buFont typeface="Arial" panose="020B0604020202020204" pitchFamily="34" charset="0"/>
        <a:buChar char="•"/>
        <a:defRPr lang="en-US" sz="2600" dirty="0" smtClean="0">
          <a:solidFill>
            <a:schemeClr val="tx1"/>
          </a:solidFill>
          <a:latin typeface="Agenda Tabular Light" panose="02000603040000020004" pitchFamily="2" charset="0"/>
          <a:ea typeface="+mn-ea"/>
          <a:cs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lang="en-US" sz="2600" dirty="0" smtClean="0">
          <a:solidFill>
            <a:schemeClr val="tx1"/>
          </a:solidFill>
          <a:latin typeface="Agenda Tabular Light" panose="02000603040000020004" pitchFamily="2" charset="0"/>
          <a:ea typeface="+mn-ea"/>
          <a:cs typeface="Calibri" panose="020F0502020204030204" pitchFamily="34" charset="0"/>
        </a:defRPr>
      </a:lvl3pPr>
      <a:lvl4pPr marL="1600200" indent="-280988" algn="l" rtl="0" eaLnBrk="1" fontAlgn="base" hangingPunct="1">
        <a:spcBef>
          <a:spcPct val="20000"/>
        </a:spcBef>
        <a:spcAft>
          <a:spcPct val="0"/>
        </a:spcAft>
        <a:buFont typeface="Arial" panose="020B0604020202020204" pitchFamily="34" charset="0"/>
        <a:buChar char="•"/>
        <a:defRPr lang="en-US" sz="2600" dirty="0" smtClean="0">
          <a:solidFill>
            <a:schemeClr val="tx1"/>
          </a:solidFill>
          <a:latin typeface="Agenda Tabular Light" panose="02000603040000020004" pitchFamily="2" charset="0"/>
          <a:ea typeface="+mn-ea"/>
          <a:cs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lang="en-US" sz="2600" dirty="0" smtClean="0">
          <a:solidFill>
            <a:schemeClr val="tx1"/>
          </a:solidFill>
          <a:latin typeface="Agenda Tabular Light" panose="02000603040000020004" pitchFamily="2" charset="0"/>
          <a:ea typeface="+mn-ea"/>
          <a:cs typeface="Calibri" panose="020F0502020204030204" pitchFamily="34" charset="0"/>
        </a:defRPr>
      </a:lvl5pPr>
      <a:lvl6pPr marL="2514600" indent="-228600" algn="l" rtl="0" eaLnBrk="1" fontAlgn="base" hangingPunct="1">
        <a:spcBef>
          <a:spcPct val="20000"/>
        </a:spcBef>
        <a:spcAft>
          <a:spcPct val="0"/>
        </a:spcAft>
        <a:buChar char="•"/>
        <a:defRPr sz="2800">
          <a:solidFill>
            <a:schemeClr val="tx1"/>
          </a:solidFill>
          <a:latin typeface="+mn-lt"/>
        </a:defRPr>
      </a:lvl6pPr>
      <a:lvl7pPr marL="2971800" indent="-228600" algn="l" rtl="0" eaLnBrk="1" fontAlgn="base" hangingPunct="1">
        <a:spcBef>
          <a:spcPct val="20000"/>
        </a:spcBef>
        <a:spcAft>
          <a:spcPct val="0"/>
        </a:spcAft>
        <a:buChar char="•"/>
        <a:defRPr sz="2800">
          <a:solidFill>
            <a:schemeClr val="tx1"/>
          </a:solidFill>
          <a:latin typeface="+mn-lt"/>
        </a:defRPr>
      </a:lvl7pPr>
      <a:lvl8pPr marL="3429000" indent="-228600" algn="l" rtl="0" eaLnBrk="1" fontAlgn="base" hangingPunct="1">
        <a:spcBef>
          <a:spcPct val="20000"/>
        </a:spcBef>
        <a:spcAft>
          <a:spcPct val="0"/>
        </a:spcAft>
        <a:buChar char="•"/>
        <a:defRPr sz="2800">
          <a:solidFill>
            <a:schemeClr val="tx1"/>
          </a:solidFill>
          <a:latin typeface="+mn-lt"/>
        </a:defRPr>
      </a:lvl8pPr>
      <a:lvl9pPr marL="3886200" indent="-228600" algn="l" rtl="0" eaLnBrk="1" fontAlgn="base" hangingPunct="1">
        <a:spcBef>
          <a:spcPct val="20000"/>
        </a:spcBef>
        <a:spcAft>
          <a:spcPct val="0"/>
        </a:spcAft>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7.jpe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5257800"/>
            <a:ext cx="6858000" cy="685800"/>
          </a:xfrm>
        </p:spPr>
        <p:txBody>
          <a:bodyPr/>
          <a:lstStyle/>
          <a:p>
            <a:r>
              <a:rPr lang="en-US" dirty="0"/>
              <a:t>Managing Multi-Site Development Teams</a:t>
            </a:r>
          </a:p>
        </p:txBody>
      </p:sp>
      <p:sp>
        <p:nvSpPr>
          <p:cNvPr id="3" name="Subtitle 2"/>
          <p:cNvSpPr>
            <a:spLocks noGrp="1"/>
          </p:cNvSpPr>
          <p:nvPr>
            <p:ph type="subTitle" idx="1"/>
          </p:nvPr>
        </p:nvSpPr>
        <p:spPr/>
        <p:txBody>
          <a:bodyPr>
            <a:normAutofit fontScale="92500" lnSpcReduction="20000"/>
          </a:bodyPr>
          <a:lstStyle/>
          <a:p>
            <a:r>
              <a:rPr lang="en-US" dirty="0"/>
              <a:t>Shane McCormack</a:t>
            </a:r>
          </a:p>
          <a:p>
            <a:r>
              <a:rPr lang="en-US" dirty="0"/>
              <a:t>Director Development CTS </a:t>
            </a:r>
            <a:r>
              <a:rPr lang="en-US" dirty="0" err="1"/>
              <a:t>Sunlife</a:t>
            </a:r>
            <a:endParaRPr lang="en-US" dirty="0"/>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685800" y="914400"/>
            <a:ext cx="7639097" cy="3189323"/>
          </a:xfrm>
          <a:prstGeom prst="rect">
            <a:avLst/>
          </a:prstGeom>
        </p:spPr>
      </p:pic>
    </p:spTree>
    <p:extLst>
      <p:ext uri="{BB962C8B-B14F-4D97-AF65-F5344CB8AC3E}">
        <p14:creationId xmlns:p14="http://schemas.microsoft.com/office/powerpoint/2010/main" val="423242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Intercultural Differences – Social Styles</a:t>
            </a: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7239000" y="5165720"/>
            <a:ext cx="2133600" cy="1920885"/>
          </a:xfrm>
          <a:prstGeom prst="rect">
            <a:avLst/>
          </a:prstGeom>
        </p:spPr>
      </p:pic>
      <p:pic>
        <p:nvPicPr>
          <p:cNvPr id="8" name="Picture 7">
            <a:extLst>
              <a:ext uri="{FF2B5EF4-FFF2-40B4-BE49-F238E27FC236}">
                <a16:creationId xmlns:a16="http://schemas.microsoft.com/office/drawing/2014/main" id="{6F00504B-2FE3-4ED3-8572-1F266781D082}"/>
              </a:ext>
            </a:extLst>
          </p:cNvPr>
          <p:cNvPicPr>
            <a:picLocks noChangeAspect="1"/>
          </p:cNvPicPr>
          <p:nvPr/>
        </p:nvPicPr>
        <p:blipFill>
          <a:blip r:embed="rId4"/>
          <a:stretch>
            <a:fillRect/>
          </a:stretch>
        </p:blipFill>
        <p:spPr>
          <a:xfrm>
            <a:off x="1066800" y="3090672"/>
            <a:ext cx="5886450" cy="3733800"/>
          </a:xfrm>
          <a:prstGeom prst="rect">
            <a:avLst/>
          </a:prstGeom>
        </p:spPr>
      </p:pic>
      <p:sp>
        <p:nvSpPr>
          <p:cNvPr id="9" name="TextBox 8">
            <a:extLst>
              <a:ext uri="{FF2B5EF4-FFF2-40B4-BE49-F238E27FC236}">
                <a16:creationId xmlns:a16="http://schemas.microsoft.com/office/drawing/2014/main" id="{CAED45E6-5824-4872-8DA4-08080F63F8FE}"/>
              </a:ext>
            </a:extLst>
          </p:cNvPr>
          <p:cNvSpPr txBox="1"/>
          <p:nvPr/>
        </p:nvSpPr>
        <p:spPr>
          <a:xfrm>
            <a:off x="448818" y="948600"/>
            <a:ext cx="846658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Try to understand each others styles</a:t>
            </a:r>
          </a:p>
          <a:p>
            <a:pPr marL="742950" lvl="1" indent="-285750">
              <a:buFont typeface="Arial" panose="020B0604020202020204" pitchFamily="34" charset="0"/>
              <a:buChar char="•"/>
            </a:pPr>
            <a:r>
              <a:rPr lang="en-US" dirty="0"/>
              <a:t>Development teams typically have a lot of people in the Analytical quadrant</a:t>
            </a:r>
          </a:p>
          <a:p>
            <a:pPr marL="742950" lvl="1" indent="-285750">
              <a:buFont typeface="Arial" panose="020B0604020202020204" pitchFamily="34" charset="0"/>
              <a:buChar char="•"/>
            </a:pPr>
            <a:r>
              <a:rPr lang="en-US" dirty="0"/>
              <a:t>PMs tend to be Drivers</a:t>
            </a:r>
          </a:p>
          <a:p>
            <a:pPr marL="742950" lvl="1" indent="-285750">
              <a:buFont typeface="Arial" panose="020B0604020202020204" pitchFamily="34" charset="0"/>
              <a:buChar char="•"/>
            </a:pPr>
            <a:r>
              <a:rPr lang="en-US" dirty="0"/>
              <a:t>People who like doing presentations/singing, etc. are </a:t>
            </a:r>
            <a:r>
              <a:rPr lang="en-US" dirty="0" err="1"/>
              <a:t>Expressives</a:t>
            </a:r>
            <a:endParaRPr lang="en-US" dirty="0"/>
          </a:p>
          <a:p>
            <a:pPr marL="742950" lvl="1" indent="-285750">
              <a:buFont typeface="Arial" panose="020B0604020202020204" pitchFamily="34" charset="0"/>
              <a:buChar char="•"/>
            </a:pPr>
            <a:r>
              <a:rPr lang="en-US" dirty="0" err="1"/>
              <a:t>Amiables</a:t>
            </a:r>
            <a:r>
              <a:rPr lang="en-US" dirty="0"/>
              <a:t> are the personable people in the team who help to keep people connected.</a:t>
            </a:r>
          </a:p>
        </p:txBody>
      </p:sp>
    </p:spTree>
    <p:extLst>
      <p:ext uri="{BB962C8B-B14F-4D97-AF65-F5344CB8AC3E}">
        <p14:creationId xmlns:p14="http://schemas.microsoft.com/office/powerpoint/2010/main" val="75103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r>
              <a:rPr lang="en-US" dirty="0"/>
              <a:t>Distributed Development</a:t>
            </a:r>
          </a:p>
          <a:p>
            <a:pPr lvl="1"/>
            <a:r>
              <a:rPr lang="en-US" dirty="0"/>
              <a:t>Extension of the team</a:t>
            </a:r>
          </a:p>
          <a:p>
            <a:pPr lvl="1"/>
            <a:r>
              <a:rPr lang="en-US" dirty="0"/>
              <a:t>Working directly/continuously with the main team</a:t>
            </a:r>
          </a:p>
          <a:p>
            <a:r>
              <a:rPr lang="en-US" dirty="0"/>
              <a:t>Outsourcing</a:t>
            </a:r>
          </a:p>
          <a:p>
            <a:pPr lvl="1"/>
            <a:r>
              <a:rPr lang="en-US" dirty="0"/>
              <a:t>Fully implemented work</a:t>
            </a:r>
          </a:p>
          <a:p>
            <a:pPr lvl="1"/>
            <a:r>
              <a:rPr lang="en-US" dirty="0"/>
              <a:t>Specific Skillsets or </a:t>
            </a:r>
          </a:p>
          <a:p>
            <a:pPr lvl="1"/>
            <a:r>
              <a:rPr lang="en-US" dirty="0"/>
              <a:t>Generally lower cost center</a:t>
            </a:r>
          </a:p>
        </p:txBody>
      </p:sp>
      <p:sp>
        <p:nvSpPr>
          <p:cNvPr id="2" name="Title 1"/>
          <p:cNvSpPr>
            <a:spLocks noGrp="1"/>
          </p:cNvSpPr>
          <p:nvPr>
            <p:ph type="title"/>
          </p:nvPr>
        </p:nvSpPr>
        <p:spPr>
          <a:xfrm>
            <a:off x="228600" y="675724"/>
            <a:ext cx="8915400" cy="924475"/>
          </a:xfrm>
        </p:spPr>
        <p:txBody>
          <a:bodyPr/>
          <a:lstStyle/>
          <a:p>
            <a:r>
              <a:rPr lang="en-US" dirty="0"/>
              <a:t>Distributed Development Vs. Outsourcing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333750"/>
            <a:ext cx="3810000" cy="2381250"/>
          </a:xfrm>
          <a:prstGeom prst="rect">
            <a:avLst/>
          </a:prstGeom>
        </p:spPr>
      </p:pic>
    </p:spTree>
    <p:extLst>
      <p:ext uri="{BB962C8B-B14F-4D97-AF65-F5344CB8AC3E}">
        <p14:creationId xmlns:p14="http://schemas.microsoft.com/office/powerpoint/2010/main" val="10644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Architecture/Design</a:t>
            </a:r>
          </a:p>
          <a:p>
            <a:r>
              <a:rPr lang="en-US" dirty="0"/>
              <a:t>Tech Leads</a:t>
            </a:r>
          </a:p>
          <a:p>
            <a:r>
              <a:rPr lang="en-US" dirty="0"/>
              <a:t>Core Systems</a:t>
            </a:r>
          </a:p>
          <a:p>
            <a:pPr lvl="1"/>
            <a:r>
              <a:rPr lang="en-US" dirty="0"/>
              <a:t>Engine Technology</a:t>
            </a:r>
          </a:p>
          <a:p>
            <a:pPr lvl="1"/>
            <a:r>
              <a:rPr lang="en-US" dirty="0"/>
              <a:t>Hardware</a:t>
            </a:r>
          </a:p>
          <a:p>
            <a:pPr lvl="1"/>
            <a:r>
              <a:rPr lang="en-US" dirty="0"/>
              <a:t>DBs</a:t>
            </a:r>
          </a:p>
          <a:p>
            <a:pPr lvl="1"/>
            <a:endParaRPr lang="en-US" dirty="0"/>
          </a:p>
        </p:txBody>
      </p:sp>
      <p:sp>
        <p:nvSpPr>
          <p:cNvPr id="2" name="Title 1"/>
          <p:cNvSpPr>
            <a:spLocks noGrp="1"/>
          </p:cNvSpPr>
          <p:nvPr>
            <p:ph type="title"/>
          </p:nvPr>
        </p:nvSpPr>
        <p:spPr/>
        <p:txBody>
          <a:bodyPr/>
          <a:lstStyle/>
          <a:p>
            <a:r>
              <a:rPr lang="en-US" dirty="0"/>
              <a:t>Keep in House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904" y="4743061"/>
            <a:ext cx="2215896" cy="1733939"/>
          </a:xfrm>
          <a:prstGeom prst="rect">
            <a:avLst/>
          </a:prstGeom>
        </p:spPr>
      </p:pic>
    </p:spTree>
    <p:extLst>
      <p:ext uri="{BB962C8B-B14F-4D97-AF65-F5344CB8AC3E}">
        <p14:creationId xmlns:p14="http://schemas.microsoft.com/office/powerpoint/2010/main" val="18157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50"/>
                                        <p:tgtEl>
                                          <p:spTgt spid="3">
                                            <p:txEl>
                                              <p:pRg st="2" end="2"/>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50"/>
                                        <p:tgtEl>
                                          <p:spTgt spid="3">
                                            <p:txEl>
                                              <p:pRg st="0" end="0"/>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50"/>
                                        <p:tgtEl>
                                          <p:spTgt spid="3">
                                            <p:txEl>
                                              <p:pRg st="3" end="3"/>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50"/>
                                        <p:tgtEl>
                                          <p:spTgt spid="3">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2</a:t>
            </a:r>
            <a:r>
              <a:rPr lang="en-US" baseline="30000" dirty="0"/>
              <a:t>nd</a:t>
            </a:r>
            <a:r>
              <a:rPr lang="en-US" dirty="0"/>
              <a:t> - 3</a:t>
            </a:r>
            <a:r>
              <a:rPr lang="en-US" baseline="30000" dirty="0"/>
              <a:t>rd</a:t>
            </a:r>
            <a:r>
              <a:rPr lang="en-US" dirty="0"/>
              <a:t> tier technology</a:t>
            </a:r>
          </a:p>
          <a:p>
            <a:pPr lvl="1"/>
            <a:r>
              <a:rPr lang="en-US" dirty="0"/>
              <a:t>User Interface</a:t>
            </a:r>
          </a:p>
          <a:p>
            <a:pPr lvl="1"/>
            <a:r>
              <a:rPr lang="en-US" dirty="0"/>
              <a:t>Billing</a:t>
            </a:r>
          </a:p>
          <a:p>
            <a:pPr lvl="1"/>
            <a:r>
              <a:rPr lang="en-US" dirty="0"/>
              <a:t>M &amp; E</a:t>
            </a:r>
          </a:p>
          <a:p>
            <a:pPr lvl="1"/>
            <a:r>
              <a:rPr lang="en-US" dirty="0"/>
              <a:t>Bug Fixing/Scripting</a:t>
            </a:r>
          </a:p>
          <a:p>
            <a:pPr lvl="1"/>
            <a:endParaRPr lang="en-US" dirty="0"/>
          </a:p>
          <a:p>
            <a:r>
              <a:rPr lang="en-US" dirty="0"/>
              <a:t>Identify strong Tech Leads in a remote team</a:t>
            </a:r>
          </a:p>
          <a:p>
            <a:pPr lvl="1"/>
            <a:r>
              <a:rPr lang="en-US" dirty="0"/>
              <a:t>Good English</a:t>
            </a:r>
          </a:p>
          <a:p>
            <a:pPr lvl="1"/>
            <a:r>
              <a:rPr lang="en-US" dirty="0"/>
              <a:t>Strong technical abilities</a:t>
            </a:r>
          </a:p>
          <a:p>
            <a:pPr lvl="1"/>
            <a:r>
              <a:rPr lang="en-US" dirty="0"/>
              <a:t>Leadership qualities</a:t>
            </a:r>
          </a:p>
          <a:p>
            <a:pPr lvl="2"/>
            <a:endParaRPr lang="en-US" dirty="0"/>
          </a:p>
        </p:txBody>
      </p:sp>
      <p:sp>
        <p:nvSpPr>
          <p:cNvPr id="2" name="Title 1"/>
          <p:cNvSpPr>
            <a:spLocks noGrp="1"/>
          </p:cNvSpPr>
          <p:nvPr>
            <p:ph type="title"/>
          </p:nvPr>
        </p:nvSpPr>
        <p:spPr/>
        <p:txBody>
          <a:bodyPr/>
          <a:lstStyle/>
          <a:p>
            <a:r>
              <a:rPr lang="en-US" dirty="0"/>
              <a:t>Out of House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4038600"/>
            <a:ext cx="2438400" cy="2438400"/>
          </a:xfrm>
          <a:prstGeom prst="rect">
            <a:avLst/>
          </a:prstGeom>
        </p:spPr>
      </p:pic>
    </p:spTree>
    <p:extLst>
      <p:ext uri="{BB962C8B-B14F-4D97-AF65-F5344CB8AC3E}">
        <p14:creationId xmlns:p14="http://schemas.microsoft.com/office/powerpoint/2010/main" val="38129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50"/>
                                        <p:tgtEl>
                                          <p:spTgt spid="3">
                                            <p:txEl>
                                              <p:pRg st="1" end="1"/>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50"/>
                                        <p:tgtEl>
                                          <p:spTgt spid="3">
                                            <p:txEl>
                                              <p:pRg st="2" end="2"/>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50"/>
                                        <p:tgtEl>
                                          <p:spTgt spid="3">
                                            <p:txEl>
                                              <p:pRg st="3" end="3"/>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50"/>
                                        <p:tgtEl>
                                          <p:spTgt spid="3">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750"/>
                                        <p:tgtEl>
                                          <p:spTgt spid="3">
                                            <p:txEl>
                                              <p:pRg st="6" end="6"/>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750"/>
                                        <p:tgtEl>
                                          <p:spTgt spid="3">
                                            <p:txEl>
                                              <p:pRg st="7" end="7"/>
                                            </p:txEl>
                                          </p:spTgt>
                                        </p:tgtEl>
                                      </p:cBhvr>
                                    </p:animEffect>
                                  </p:childTnLst>
                                </p:cTn>
                              </p:par>
                              <p:par>
                                <p:cTn id="26" presetID="10" presetClass="entr" presetSubtype="0" fill="hold" nodeType="withEffect">
                                  <p:stCondLst>
                                    <p:cond delay="75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750"/>
                                        <p:tgtEl>
                                          <p:spTgt spid="3">
                                            <p:txEl>
                                              <p:pRg st="8" end="8"/>
                                            </p:txEl>
                                          </p:spTgt>
                                        </p:tgtEl>
                                      </p:cBhvr>
                                    </p:animEffect>
                                  </p:childTnLst>
                                </p:cTn>
                              </p:par>
                              <p:par>
                                <p:cTn id="29" presetID="10" presetClass="entr" presetSubtype="0" fill="hold" nodeType="withEffect">
                                  <p:stCondLst>
                                    <p:cond delay="75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7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typical products have they developed</a:t>
            </a:r>
          </a:p>
          <a:p>
            <a:pPr lvl="1"/>
            <a:r>
              <a:rPr lang="en-US" dirty="0"/>
              <a:t>Small/large scale</a:t>
            </a:r>
          </a:p>
          <a:p>
            <a:pPr lvl="1"/>
            <a:r>
              <a:rPr lang="en-US" dirty="0"/>
              <a:t>Complexity</a:t>
            </a:r>
          </a:p>
          <a:p>
            <a:pPr lvl="1"/>
            <a:r>
              <a:rPr lang="en-US" dirty="0"/>
              <a:t>References</a:t>
            </a:r>
          </a:p>
          <a:p>
            <a:pPr lvl="1"/>
            <a:r>
              <a:rPr lang="en-US" dirty="0"/>
              <a:t>Ability to travel</a:t>
            </a:r>
          </a:p>
          <a:p>
            <a:pPr lvl="1"/>
            <a:endParaRPr lang="en-US" dirty="0"/>
          </a:p>
          <a:p>
            <a:pPr marL="457200" lvl="1" indent="0">
              <a:buNone/>
            </a:pPr>
            <a:r>
              <a:rPr lang="en-US" dirty="0"/>
              <a:t>       ** Try before you buy…</a:t>
            </a:r>
          </a:p>
        </p:txBody>
      </p:sp>
      <p:sp>
        <p:nvSpPr>
          <p:cNvPr id="2" name="Title 1"/>
          <p:cNvSpPr>
            <a:spLocks noGrp="1"/>
          </p:cNvSpPr>
          <p:nvPr>
            <p:ph type="title"/>
          </p:nvPr>
        </p:nvSpPr>
        <p:spPr/>
        <p:txBody>
          <a:bodyPr/>
          <a:lstStyle/>
          <a:p>
            <a:r>
              <a:rPr lang="en-US" dirty="0"/>
              <a:t>Work History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429000"/>
            <a:ext cx="2228850" cy="3810000"/>
          </a:xfrm>
          <a:prstGeom prst="rect">
            <a:avLst/>
          </a:prstGeom>
        </p:spPr>
      </p:pic>
    </p:spTree>
    <p:extLst>
      <p:ext uri="{BB962C8B-B14F-4D97-AF65-F5344CB8AC3E}">
        <p14:creationId xmlns:p14="http://schemas.microsoft.com/office/powerpoint/2010/main" val="307343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275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7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r>
              <a:rPr lang="en-US" dirty="0"/>
              <a:t>What is the communication plan</a:t>
            </a:r>
          </a:p>
          <a:p>
            <a:r>
              <a:rPr lang="en-US" dirty="0"/>
              <a:t>Who owns the overall vision</a:t>
            </a:r>
          </a:p>
          <a:p>
            <a:r>
              <a:rPr lang="en-US" dirty="0"/>
              <a:t>Who is responsible at each site for making decisions</a:t>
            </a:r>
          </a:p>
          <a:p>
            <a:pPr lvl="1"/>
            <a:r>
              <a:rPr lang="en-US" dirty="0"/>
              <a:t>Avoid centralized decision making</a:t>
            </a:r>
          </a:p>
          <a:p>
            <a:r>
              <a:rPr lang="en-US" dirty="0"/>
              <a:t>Continuously share the vision</a:t>
            </a:r>
          </a:p>
        </p:txBody>
      </p:sp>
      <p:sp>
        <p:nvSpPr>
          <p:cNvPr id="2" name="Title 1"/>
          <p:cNvSpPr>
            <a:spLocks noGrp="1"/>
          </p:cNvSpPr>
          <p:nvPr>
            <p:ph type="title"/>
          </p:nvPr>
        </p:nvSpPr>
        <p:spPr/>
        <p:txBody>
          <a:bodyPr/>
          <a:lstStyle/>
          <a:p>
            <a:r>
              <a:rPr lang="en-US" dirty="0"/>
              <a:t>It is all about Communication…..</a:t>
            </a: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5410200" y="3469105"/>
            <a:ext cx="3819549" cy="3342105"/>
          </a:xfrm>
          <a:prstGeom prst="rect">
            <a:avLst/>
          </a:prstGeom>
        </p:spPr>
      </p:pic>
    </p:spTree>
    <p:extLst>
      <p:ext uri="{BB962C8B-B14F-4D97-AF65-F5344CB8AC3E}">
        <p14:creationId xmlns:p14="http://schemas.microsoft.com/office/powerpoint/2010/main" val="179049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1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r>
              <a:rPr lang="en-US" dirty="0"/>
              <a:t>Provide multiple communication paths</a:t>
            </a:r>
          </a:p>
          <a:p>
            <a:pPr lvl="1"/>
            <a:r>
              <a:rPr lang="en-US" dirty="0"/>
              <a:t>Daily Standups</a:t>
            </a:r>
          </a:p>
          <a:p>
            <a:pPr lvl="2"/>
            <a:r>
              <a:rPr lang="en-US" dirty="0"/>
              <a:t>Video Chat</a:t>
            </a:r>
          </a:p>
          <a:p>
            <a:pPr lvl="1"/>
            <a:r>
              <a:rPr lang="en-US" dirty="0"/>
              <a:t>Continuous communication</a:t>
            </a:r>
          </a:p>
          <a:p>
            <a:pPr lvl="2"/>
            <a:r>
              <a:rPr lang="en-US" dirty="0"/>
              <a:t>Text Chat</a:t>
            </a:r>
          </a:p>
          <a:p>
            <a:pPr lvl="2"/>
            <a:r>
              <a:rPr lang="en-US" dirty="0"/>
              <a:t>Phone</a:t>
            </a:r>
          </a:p>
          <a:p>
            <a:pPr marL="0" indent="0">
              <a:buNone/>
            </a:pPr>
            <a:endParaRPr lang="en-US" dirty="0"/>
          </a:p>
          <a:p>
            <a:pPr marL="0" indent="0">
              <a:buNone/>
            </a:pPr>
            <a:r>
              <a:rPr lang="en-US" dirty="0"/>
              <a:t>**Ensure these systems work and are always available**</a:t>
            </a:r>
          </a:p>
          <a:p>
            <a:endParaRPr lang="en-US" dirty="0"/>
          </a:p>
        </p:txBody>
      </p:sp>
      <p:sp>
        <p:nvSpPr>
          <p:cNvPr id="2" name="Title 1"/>
          <p:cNvSpPr>
            <a:spLocks noGrp="1"/>
          </p:cNvSpPr>
          <p:nvPr>
            <p:ph type="title"/>
          </p:nvPr>
        </p:nvSpPr>
        <p:spPr/>
        <p:txBody>
          <a:bodyPr/>
          <a:lstStyle/>
          <a:p>
            <a:r>
              <a:rPr lang="en-US" dirty="0"/>
              <a:t>It is all about Communication…..</a:t>
            </a: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4876800" y="2514600"/>
            <a:ext cx="3819549" cy="2100752"/>
          </a:xfrm>
          <a:prstGeom prst="rect">
            <a:avLst/>
          </a:prstGeom>
        </p:spPr>
      </p:pic>
    </p:spTree>
    <p:extLst>
      <p:ext uri="{BB962C8B-B14F-4D97-AF65-F5344CB8AC3E}">
        <p14:creationId xmlns:p14="http://schemas.microsoft.com/office/powerpoint/2010/main" val="68748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50"/>
                                        <p:tgtEl>
                                          <p:spTgt spid="3">
                                            <p:txEl>
                                              <p:pRg st="1" end="1"/>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50"/>
                                        <p:tgtEl>
                                          <p:spTgt spid="3">
                                            <p:txEl>
                                              <p:pRg st="2" end="2"/>
                                            </p:txEl>
                                          </p:spTgt>
                                        </p:tgtEl>
                                      </p:cBhvr>
                                    </p:animEffect>
                                  </p:childTnLst>
                                </p:cTn>
                              </p:par>
                              <p:par>
                                <p:cTn id="14" presetID="10" presetClass="entr" presetSubtype="0" fill="hold" nodeType="withEffect">
                                  <p:stCondLst>
                                    <p:cond delay="15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par>
                                <p:cTn id="23" presetID="10" presetClass="entr" presetSubtype="0" fill="hold" nodeType="withEffect">
                                  <p:stCondLst>
                                    <p:cond delay="225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7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is all about Communication…..</a:t>
            </a:r>
          </a:p>
        </p:txBody>
      </p:sp>
      <p:pic>
        <p:nvPicPr>
          <p:cNvPr id="1026" name="Picture 2" descr="Image result for effective communication">
            <a:extLst>
              <a:ext uri="{FF2B5EF4-FFF2-40B4-BE49-F238E27FC236}">
                <a16:creationId xmlns:a16="http://schemas.microsoft.com/office/drawing/2014/main" id="{5E8DB9B0-6EB0-4109-95F8-D3F94CC9F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5" y="1524000"/>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Using technology – team meetings</a:t>
            </a:r>
          </a:p>
        </p:txBody>
      </p:sp>
      <p:pic>
        <p:nvPicPr>
          <p:cNvPr id="4" name="Picture 3"/>
          <p:cNvPicPr>
            <a:picLocks noChangeAspect="1"/>
          </p:cNvPicPr>
          <p:nvPr/>
        </p:nvPicPr>
        <p:blipFill>
          <a:blip r:embed="rId3"/>
          <a:stretch>
            <a:fillRect/>
          </a:stretch>
        </p:blipFill>
        <p:spPr>
          <a:xfrm>
            <a:off x="130584" y="1295400"/>
            <a:ext cx="8882831" cy="4800600"/>
          </a:xfrm>
          <a:prstGeom prst="rect">
            <a:avLst/>
          </a:prstGeom>
        </p:spPr>
      </p:pic>
    </p:spTree>
    <p:custDataLst>
      <p:tags r:id="rId1"/>
    </p:custDataLst>
    <p:extLst>
      <p:ext uri="{BB962C8B-B14F-4D97-AF65-F5344CB8AC3E}">
        <p14:creationId xmlns:p14="http://schemas.microsoft.com/office/powerpoint/2010/main" val="403813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Using technology – team meetings</a:t>
            </a:r>
          </a:p>
        </p:txBody>
      </p:sp>
      <p:pic>
        <p:nvPicPr>
          <p:cNvPr id="4" name="Picture 3"/>
          <p:cNvPicPr>
            <a:picLocks noChangeAspect="1"/>
          </p:cNvPicPr>
          <p:nvPr/>
        </p:nvPicPr>
        <p:blipFill rotWithShape="1">
          <a:blip r:embed="rId3"/>
          <a:srcRect b="35185"/>
          <a:stretch/>
        </p:blipFill>
        <p:spPr>
          <a:xfrm>
            <a:off x="130584" y="1447800"/>
            <a:ext cx="8882831" cy="2667000"/>
          </a:xfrm>
          <a:prstGeom prst="rect">
            <a:avLst/>
          </a:prstGeom>
        </p:spPr>
      </p:pic>
      <p:pic>
        <p:nvPicPr>
          <p:cNvPr id="3" name="Picture 2"/>
          <p:cNvPicPr>
            <a:picLocks noChangeAspect="1"/>
          </p:cNvPicPr>
          <p:nvPr/>
        </p:nvPicPr>
        <p:blipFill>
          <a:blip r:embed="rId4"/>
          <a:stretch>
            <a:fillRect/>
          </a:stretch>
        </p:blipFill>
        <p:spPr>
          <a:xfrm>
            <a:off x="130584" y="4114800"/>
            <a:ext cx="8882831" cy="2390848"/>
          </a:xfrm>
          <a:prstGeom prst="rect">
            <a:avLst/>
          </a:prstGeom>
        </p:spPr>
      </p:pic>
    </p:spTree>
    <p:custDataLst>
      <p:tags r:id="rId1"/>
    </p:custDataLst>
    <p:extLst>
      <p:ext uri="{BB962C8B-B14F-4D97-AF65-F5344CB8AC3E}">
        <p14:creationId xmlns:p14="http://schemas.microsoft.com/office/powerpoint/2010/main" val="276016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TSSG 2001-2003 MSc</a:t>
            </a:r>
          </a:p>
          <a:p>
            <a:pPr lvl="1"/>
            <a:r>
              <a:rPr lang="en-US" dirty="0"/>
              <a:t>Research Assistant</a:t>
            </a:r>
          </a:p>
          <a:p>
            <a:r>
              <a:rPr lang="en-US" dirty="0" err="1"/>
              <a:t>Eontec</a:t>
            </a:r>
            <a:r>
              <a:rPr lang="en-US" dirty="0"/>
              <a:t>/Siebel/Oracle 2003-2004</a:t>
            </a:r>
          </a:p>
          <a:p>
            <a:pPr lvl="1"/>
            <a:r>
              <a:rPr lang="en-US" dirty="0"/>
              <a:t>Graduate SW Engineer</a:t>
            </a:r>
          </a:p>
          <a:p>
            <a:r>
              <a:rPr lang="en-US" dirty="0" err="1"/>
              <a:t>Sunlife</a:t>
            </a:r>
            <a:r>
              <a:rPr lang="en-US" dirty="0"/>
              <a:t> Financial 2004-Present</a:t>
            </a:r>
          </a:p>
          <a:p>
            <a:pPr lvl="1"/>
            <a:r>
              <a:rPr lang="en-US" dirty="0"/>
              <a:t>SW Engineer </a:t>
            </a:r>
          </a:p>
          <a:p>
            <a:pPr lvl="1"/>
            <a:r>
              <a:rPr lang="en-US" dirty="0"/>
              <a:t>Senior SW Engineer </a:t>
            </a:r>
          </a:p>
          <a:p>
            <a:pPr lvl="1"/>
            <a:r>
              <a:rPr lang="en-US" dirty="0"/>
              <a:t>Associate Director IT </a:t>
            </a:r>
          </a:p>
          <a:p>
            <a:pPr lvl="1"/>
            <a:r>
              <a:rPr lang="en-US" dirty="0"/>
              <a:t>Director IT</a:t>
            </a:r>
          </a:p>
        </p:txBody>
      </p:sp>
      <p:sp>
        <p:nvSpPr>
          <p:cNvPr id="2" name="Title 1"/>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3077901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Using technology – 1-to-1 meetings</a:t>
            </a:r>
          </a:p>
        </p:txBody>
      </p:sp>
      <p:pic>
        <p:nvPicPr>
          <p:cNvPr id="5" name="Picture 4"/>
          <p:cNvPicPr>
            <a:picLocks noChangeAspect="1"/>
          </p:cNvPicPr>
          <p:nvPr/>
        </p:nvPicPr>
        <p:blipFill>
          <a:blip r:embed="rId3"/>
          <a:stretch>
            <a:fillRect/>
          </a:stretch>
        </p:blipFill>
        <p:spPr>
          <a:xfrm>
            <a:off x="130584" y="1371600"/>
            <a:ext cx="8882831" cy="3101765"/>
          </a:xfrm>
          <a:prstGeom prst="rect">
            <a:avLst/>
          </a:prstGeom>
        </p:spPr>
      </p:pic>
      <p:pic>
        <p:nvPicPr>
          <p:cNvPr id="6" name="Picture 5"/>
          <p:cNvPicPr>
            <a:picLocks noChangeAspect="1"/>
          </p:cNvPicPr>
          <p:nvPr/>
        </p:nvPicPr>
        <p:blipFill>
          <a:blip r:embed="rId4"/>
          <a:stretch>
            <a:fillRect/>
          </a:stretch>
        </p:blipFill>
        <p:spPr>
          <a:xfrm>
            <a:off x="130583" y="4473365"/>
            <a:ext cx="8882831" cy="1676400"/>
          </a:xfrm>
          <a:prstGeom prst="rect">
            <a:avLst/>
          </a:prstGeom>
        </p:spPr>
      </p:pic>
    </p:spTree>
    <p:custDataLst>
      <p:tags r:id="rId1"/>
    </p:custDataLst>
    <p:extLst>
      <p:ext uri="{BB962C8B-B14F-4D97-AF65-F5344CB8AC3E}">
        <p14:creationId xmlns:p14="http://schemas.microsoft.com/office/powerpoint/2010/main" val="428820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fontScale="92500" lnSpcReduction="10000"/>
          </a:bodyPr>
          <a:lstStyle/>
          <a:p>
            <a:r>
              <a:rPr lang="en-US" dirty="0"/>
              <a:t>Key points for person to person contact</a:t>
            </a:r>
          </a:p>
          <a:p>
            <a:pPr lvl="1"/>
            <a:r>
              <a:rPr lang="en-US" dirty="0"/>
              <a:t>Inception</a:t>
            </a:r>
          </a:p>
          <a:p>
            <a:pPr lvl="2"/>
            <a:r>
              <a:rPr lang="en-US" dirty="0"/>
              <a:t>What is the concept/goal for the project</a:t>
            </a:r>
          </a:p>
          <a:p>
            <a:pPr lvl="2"/>
            <a:r>
              <a:rPr lang="en-US" dirty="0"/>
              <a:t>Talk about how things will work</a:t>
            </a:r>
          </a:p>
          <a:p>
            <a:pPr lvl="2"/>
            <a:r>
              <a:rPr lang="en-US" dirty="0"/>
              <a:t>Expectations on quality</a:t>
            </a:r>
          </a:p>
          <a:p>
            <a:pPr lvl="1"/>
            <a:r>
              <a:rPr lang="en-US" dirty="0"/>
              <a:t>Development/Production</a:t>
            </a:r>
          </a:p>
          <a:p>
            <a:pPr lvl="2"/>
            <a:r>
              <a:rPr lang="en-US" dirty="0"/>
              <a:t>Review final designs</a:t>
            </a:r>
          </a:p>
          <a:p>
            <a:pPr lvl="2"/>
            <a:r>
              <a:rPr lang="en-US" dirty="0"/>
              <a:t>How are we splitting the work</a:t>
            </a:r>
          </a:p>
          <a:p>
            <a:pPr lvl="1"/>
            <a:r>
              <a:rPr lang="en-US" dirty="0"/>
              <a:t>Post Production</a:t>
            </a:r>
          </a:p>
          <a:p>
            <a:pPr lvl="2"/>
            <a:r>
              <a:rPr lang="en-US" dirty="0"/>
              <a:t>Process for managing defects</a:t>
            </a:r>
          </a:p>
          <a:p>
            <a:pPr lvl="2"/>
            <a:r>
              <a:rPr lang="en-US" dirty="0"/>
              <a:t>Process for shutting the product down</a:t>
            </a:r>
          </a:p>
        </p:txBody>
      </p:sp>
      <p:sp>
        <p:nvSpPr>
          <p:cNvPr id="2" name="Title 1"/>
          <p:cNvSpPr>
            <a:spLocks noGrp="1"/>
          </p:cNvSpPr>
          <p:nvPr>
            <p:ph type="title"/>
          </p:nvPr>
        </p:nvSpPr>
        <p:spPr/>
        <p:txBody>
          <a:bodyPr/>
          <a:lstStyle/>
          <a:p>
            <a:r>
              <a:rPr lang="en-US" dirty="0"/>
              <a:t>Get your teams face to face</a:t>
            </a: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5334000" y="2971800"/>
            <a:ext cx="3819549" cy="2387218"/>
          </a:xfrm>
          <a:prstGeom prst="rect">
            <a:avLst/>
          </a:prstGeom>
        </p:spPr>
      </p:pic>
    </p:spTree>
    <p:extLst>
      <p:ext uri="{BB962C8B-B14F-4D97-AF65-F5344CB8AC3E}">
        <p14:creationId xmlns:p14="http://schemas.microsoft.com/office/powerpoint/2010/main" val="156086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r>
              <a:rPr lang="en-US" dirty="0"/>
              <a:t>What are the common working hours</a:t>
            </a:r>
          </a:p>
          <a:p>
            <a:pPr lvl="1"/>
            <a:r>
              <a:rPr lang="en-US" dirty="0"/>
              <a:t>Can you shift development times closer?</a:t>
            </a:r>
          </a:p>
          <a:p>
            <a:r>
              <a:rPr lang="en-US" dirty="0"/>
              <a:t>Who stays late/who gets up early?</a:t>
            </a:r>
          </a:p>
          <a:p>
            <a:pPr lvl="1"/>
            <a:r>
              <a:rPr lang="en-US" dirty="0"/>
              <a:t>Multiple time zone impact</a:t>
            </a:r>
          </a:p>
          <a:p>
            <a:pPr lvl="1"/>
            <a:r>
              <a:rPr lang="en-US" dirty="0"/>
              <a:t>Consider impact to efficiency when selecting partners and development type</a:t>
            </a:r>
          </a:p>
          <a:p>
            <a:r>
              <a:rPr lang="en-US" dirty="0"/>
              <a:t>Central Hub </a:t>
            </a:r>
            <a:r>
              <a:rPr lang="en-US" dirty="0" err="1"/>
              <a:t>i.e</a:t>
            </a:r>
            <a:r>
              <a:rPr lang="en-US" dirty="0"/>
              <a:t> Waterford	</a:t>
            </a:r>
          </a:p>
        </p:txBody>
      </p:sp>
      <p:sp>
        <p:nvSpPr>
          <p:cNvPr id="2" name="Title 1"/>
          <p:cNvSpPr>
            <a:spLocks noGrp="1"/>
          </p:cNvSpPr>
          <p:nvPr>
            <p:ph type="title"/>
          </p:nvPr>
        </p:nvSpPr>
        <p:spPr/>
        <p:txBody>
          <a:bodyPr/>
          <a:lstStyle/>
          <a:p>
            <a:r>
              <a:rPr lang="en-US" dirty="0"/>
              <a:t>Dealing with time zones</a:t>
            </a:r>
          </a:p>
        </p:txBody>
      </p:sp>
      <p:pic>
        <p:nvPicPr>
          <p:cNvPr id="6" name="Picture 5"/>
          <p:cNvPicPr>
            <a:picLocks/>
          </p:cNvPicPr>
          <p:nvPr/>
        </p:nvPicPr>
        <p:blipFill>
          <a:blip r:embed="rId3">
            <a:extLst>
              <a:ext uri="{28A0092B-C50C-407E-A947-70E740481C1C}">
                <a14:useLocalDpi xmlns:a14="http://schemas.microsoft.com/office/drawing/2010/main" val="0"/>
              </a:ext>
            </a:extLst>
          </a:blip>
          <a:stretch>
            <a:fillRect/>
          </a:stretch>
        </p:blipFill>
        <p:spPr>
          <a:xfrm>
            <a:off x="6096001" y="4648200"/>
            <a:ext cx="3124200" cy="2407462"/>
          </a:xfrm>
          <a:prstGeom prst="rect">
            <a:avLst/>
          </a:prstGeom>
        </p:spPr>
      </p:pic>
    </p:spTree>
    <p:extLst>
      <p:ext uri="{BB962C8B-B14F-4D97-AF65-F5344CB8AC3E}">
        <p14:creationId xmlns:p14="http://schemas.microsoft.com/office/powerpoint/2010/main" val="10644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100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100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10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r>
              <a:rPr lang="en-US" dirty="0"/>
              <a:t>How do individuals work in each geo location?</a:t>
            </a:r>
          </a:p>
          <a:p>
            <a:pPr lvl="1"/>
            <a:r>
              <a:rPr lang="en-US" dirty="0"/>
              <a:t>Self Starters (SLF Perm Leads)</a:t>
            </a:r>
          </a:p>
          <a:p>
            <a:pPr lvl="2"/>
            <a:r>
              <a:rPr lang="en-US" dirty="0"/>
              <a:t>Ability to handoff work with little oversight</a:t>
            </a:r>
          </a:p>
          <a:p>
            <a:pPr lvl="2"/>
            <a:r>
              <a:rPr lang="en-US" dirty="0"/>
              <a:t>Can work from basic information</a:t>
            </a:r>
          </a:p>
          <a:p>
            <a:pPr lvl="1"/>
            <a:r>
              <a:rPr lang="en-US" dirty="0"/>
              <a:t>Directed Developers (EBIX contractors India)</a:t>
            </a:r>
          </a:p>
          <a:p>
            <a:pPr lvl="2"/>
            <a:r>
              <a:rPr lang="en-US" dirty="0"/>
              <a:t>Require specific direction and oversight</a:t>
            </a:r>
          </a:p>
          <a:p>
            <a:pPr lvl="2"/>
            <a:r>
              <a:rPr lang="en-US" dirty="0"/>
              <a:t>Prefer well documented instructions</a:t>
            </a:r>
          </a:p>
          <a:p>
            <a:pPr lvl="2"/>
            <a:endParaRPr lang="en-US" dirty="0"/>
          </a:p>
        </p:txBody>
      </p:sp>
      <p:sp>
        <p:nvSpPr>
          <p:cNvPr id="2" name="Title 1"/>
          <p:cNvSpPr>
            <a:spLocks noGrp="1"/>
          </p:cNvSpPr>
          <p:nvPr>
            <p:ph type="title"/>
          </p:nvPr>
        </p:nvSpPr>
        <p:spPr/>
        <p:txBody>
          <a:bodyPr/>
          <a:lstStyle/>
          <a:p>
            <a:r>
              <a:rPr lang="en-US" dirty="0"/>
              <a:t>Know your team members</a:t>
            </a:r>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5476851" y="4724400"/>
            <a:ext cx="3819549" cy="2387218"/>
          </a:xfrm>
          <a:prstGeom prst="rect">
            <a:avLst/>
          </a:prstGeom>
        </p:spPr>
      </p:pic>
    </p:spTree>
    <p:extLst>
      <p:ext uri="{BB962C8B-B14F-4D97-AF65-F5344CB8AC3E}">
        <p14:creationId xmlns:p14="http://schemas.microsoft.com/office/powerpoint/2010/main" val="9449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r>
              <a:rPr lang="en-US" dirty="0"/>
              <a:t>What methodologies will each location use</a:t>
            </a:r>
          </a:p>
          <a:p>
            <a:pPr lvl="1"/>
            <a:r>
              <a:rPr lang="en-US" dirty="0"/>
              <a:t>Agile, Waterfall, Lean/</a:t>
            </a:r>
            <a:r>
              <a:rPr lang="en-US" dirty="0" err="1"/>
              <a:t>Kanban</a:t>
            </a:r>
            <a:endParaRPr lang="en-US" dirty="0"/>
          </a:p>
          <a:p>
            <a:r>
              <a:rPr lang="en-US" dirty="0"/>
              <a:t>What is the level of experience with the selected methodologies</a:t>
            </a:r>
          </a:p>
          <a:p>
            <a:pPr lvl="1"/>
            <a:r>
              <a:rPr lang="en-US" dirty="0"/>
              <a:t>Do the remote teams choices work with the main teams</a:t>
            </a:r>
          </a:p>
          <a:p>
            <a:r>
              <a:rPr lang="en-US" dirty="0"/>
              <a:t>How are the key metrics tracked</a:t>
            </a:r>
          </a:p>
          <a:p>
            <a:pPr lvl="1"/>
            <a:r>
              <a:rPr lang="en-US" dirty="0"/>
              <a:t>Does everyone understand their role</a:t>
            </a:r>
          </a:p>
        </p:txBody>
      </p:sp>
      <p:sp>
        <p:nvSpPr>
          <p:cNvPr id="2" name="Title 1"/>
          <p:cNvSpPr>
            <a:spLocks noGrp="1"/>
          </p:cNvSpPr>
          <p:nvPr>
            <p:ph type="title"/>
          </p:nvPr>
        </p:nvSpPr>
        <p:spPr/>
        <p:txBody>
          <a:bodyPr/>
          <a:lstStyle/>
          <a:p>
            <a:r>
              <a:rPr lang="en-US" dirty="0"/>
              <a:t>Project Methodologies</a:t>
            </a: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934200" y="4419600"/>
            <a:ext cx="2362200" cy="2514600"/>
          </a:xfrm>
          <a:prstGeom prst="rect">
            <a:avLst/>
          </a:prstGeom>
        </p:spPr>
      </p:pic>
    </p:spTree>
    <p:extLst>
      <p:ext uri="{BB962C8B-B14F-4D97-AF65-F5344CB8AC3E}">
        <p14:creationId xmlns:p14="http://schemas.microsoft.com/office/powerpoint/2010/main" val="249245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702552" y="4981970"/>
            <a:ext cx="2438400" cy="1721662"/>
          </a:xfrm>
          <a:prstGeom prst="rect">
            <a:avLst/>
          </a:prstGeom>
        </p:spPr>
      </p:pic>
      <p:sp>
        <p:nvSpPr>
          <p:cNvPr id="3" name="Content Placeholder 2"/>
          <p:cNvSpPr>
            <a:spLocks noGrp="1"/>
          </p:cNvSpPr>
          <p:nvPr>
            <p:ph idx="1"/>
          </p:nvPr>
        </p:nvSpPr>
        <p:spPr/>
        <p:txBody>
          <a:bodyPr anchor="t"/>
          <a:lstStyle/>
          <a:p>
            <a:r>
              <a:rPr lang="en-US" dirty="0"/>
              <a:t>Unified project management tool</a:t>
            </a:r>
          </a:p>
          <a:p>
            <a:pPr lvl="1"/>
            <a:r>
              <a:rPr lang="en-US" dirty="0"/>
              <a:t>Accessible from each remote location</a:t>
            </a:r>
          </a:p>
          <a:p>
            <a:pPr lvl="1"/>
            <a:r>
              <a:rPr lang="en-US" dirty="0"/>
              <a:t>Allows remote location to manage “their” work</a:t>
            </a:r>
          </a:p>
          <a:p>
            <a:pPr lvl="1"/>
            <a:r>
              <a:rPr lang="en-US" dirty="0"/>
              <a:t>Support the development methodologies teams use</a:t>
            </a:r>
          </a:p>
          <a:p>
            <a:pPr lvl="2"/>
            <a:r>
              <a:rPr lang="en-US" dirty="0"/>
              <a:t>Agile, Waterfall, Lean/</a:t>
            </a:r>
            <a:r>
              <a:rPr lang="en-US" dirty="0" err="1"/>
              <a:t>Kanban</a:t>
            </a:r>
            <a:endParaRPr lang="en-US" dirty="0"/>
          </a:p>
          <a:p>
            <a:pPr lvl="1"/>
            <a:r>
              <a:rPr lang="en-US" dirty="0"/>
              <a:t>Encourage communication process</a:t>
            </a:r>
          </a:p>
          <a:p>
            <a:pPr lvl="1"/>
            <a:r>
              <a:rPr lang="en-US" dirty="0"/>
              <a:t>Allow project leadership to get a high level view of project data</a:t>
            </a:r>
          </a:p>
          <a:p>
            <a:pPr lvl="2"/>
            <a:r>
              <a:rPr lang="en-US" dirty="0"/>
              <a:t>Ability to dig into the details</a:t>
            </a:r>
          </a:p>
        </p:txBody>
      </p:sp>
      <p:sp>
        <p:nvSpPr>
          <p:cNvPr id="2" name="Title 1"/>
          <p:cNvSpPr>
            <a:spLocks noGrp="1"/>
          </p:cNvSpPr>
          <p:nvPr>
            <p:ph type="title"/>
          </p:nvPr>
        </p:nvSpPr>
        <p:spPr/>
        <p:txBody>
          <a:bodyPr/>
          <a:lstStyle/>
          <a:p>
            <a:r>
              <a:rPr lang="en-US" dirty="0"/>
              <a:t>Project Management Suite</a:t>
            </a:r>
          </a:p>
        </p:txBody>
      </p:sp>
    </p:spTree>
    <p:extLst>
      <p:ext uri="{BB962C8B-B14F-4D97-AF65-F5344CB8AC3E}">
        <p14:creationId xmlns:p14="http://schemas.microsoft.com/office/powerpoint/2010/main" val="10644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10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150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175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781800" y="5108906"/>
            <a:ext cx="2438400" cy="1721662"/>
          </a:xfrm>
          <a:prstGeom prst="rect">
            <a:avLst/>
          </a:prstGeom>
        </p:spPr>
      </p:pic>
      <p:sp>
        <p:nvSpPr>
          <p:cNvPr id="3" name="Content Placeholder 2"/>
          <p:cNvSpPr>
            <a:spLocks noGrp="1"/>
          </p:cNvSpPr>
          <p:nvPr>
            <p:ph idx="1"/>
          </p:nvPr>
        </p:nvSpPr>
        <p:spPr>
          <a:xfrm>
            <a:off x="137984" y="800227"/>
            <a:ext cx="8382000" cy="4754563"/>
          </a:xfrm>
        </p:spPr>
        <p:txBody>
          <a:bodyPr anchor="t"/>
          <a:lstStyle/>
          <a:p>
            <a:r>
              <a:rPr lang="en-US" dirty="0"/>
              <a:t>In developing our DevOps strategy we wanted all teams to speak the same language, and have a shared understanding and skills accessible from each remote location.</a:t>
            </a:r>
          </a:p>
          <a:p>
            <a:r>
              <a:rPr lang="en-US" dirty="0"/>
              <a:t>Break down the silos that had been built over time, bringing teams closer together and aligning resources to delivering products, so that we can be more agile, nibble, developing and releasing high quality products quickly, efficiently and reliably. </a:t>
            </a:r>
          </a:p>
          <a:p>
            <a:r>
              <a:rPr lang="en-US" dirty="0"/>
              <a:t>Remotely accessible tools such as Git, SVN, </a:t>
            </a:r>
            <a:r>
              <a:rPr lang="en-US" dirty="0" err="1"/>
              <a:t>Jenkins,Sonar</a:t>
            </a:r>
            <a:r>
              <a:rPr lang="en-US" dirty="0"/>
              <a:t> Cube, </a:t>
            </a:r>
            <a:r>
              <a:rPr lang="en-US" dirty="0" err="1"/>
              <a:t>Ancible</a:t>
            </a:r>
            <a:r>
              <a:rPr lang="en-US" dirty="0"/>
              <a:t>, Harvest </a:t>
            </a:r>
            <a:r>
              <a:rPr lang="en-US" dirty="0" err="1"/>
              <a:t>etc</a:t>
            </a:r>
            <a:r>
              <a:rPr lang="en-US" dirty="0"/>
              <a:t> </a:t>
            </a:r>
          </a:p>
          <a:p>
            <a:pPr lvl="1"/>
            <a:endParaRPr lang="en-US" dirty="0"/>
          </a:p>
        </p:txBody>
      </p:sp>
      <p:sp>
        <p:nvSpPr>
          <p:cNvPr id="2" name="Title 1"/>
          <p:cNvSpPr>
            <a:spLocks noGrp="1"/>
          </p:cNvSpPr>
          <p:nvPr>
            <p:ph type="title"/>
          </p:nvPr>
        </p:nvSpPr>
        <p:spPr/>
        <p:txBody>
          <a:bodyPr/>
          <a:lstStyle/>
          <a:p>
            <a:r>
              <a:rPr lang="en-US" dirty="0"/>
              <a:t>Dev Ops Strategy/Tools</a:t>
            </a:r>
          </a:p>
        </p:txBody>
      </p:sp>
    </p:spTree>
    <p:extLst>
      <p:ext uri="{BB962C8B-B14F-4D97-AF65-F5344CB8AC3E}">
        <p14:creationId xmlns:p14="http://schemas.microsoft.com/office/powerpoint/2010/main" val="12051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Culture</a:t>
            </a:r>
          </a:p>
          <a:p>
            <a:r>
              <a:rPr lang="en-US" dirty="0"/>
              <a:t>Type of work</a:t>
            </a:r>
          </a:p>
          <a:p>
            <a:r>
              <a:rPr lang="en-US" dirty="0"/>
              <a:t>Scope of work</a:t>
            </a:r>
          </a:p>
          <a:p>
            <a:r>
              <a:rPr lang="en-US" dirty="0"/>
              <a:t>Work experience</a:t>
            </a:r>
          </a:p>
          <a:p>
            <a:r>
              <a:rPr lang="en-US" dirty="0"/>
              <a:t>Communication</a:t>
            </a:r>
          </a:p>
          <a:p>
            <a:r>
              <a:rPr lang="en-US" dirty="0"/>
              <a:t>How you/they work</a:t>
            </a:r>
          </a:p>
        </p:txBody>
      </p:sp>
      <p:sp>
        <p:nvSpPr>
          <p:cNvPr id="2" name="Title 1"/>
          <p:cNvSpPr>
            <a:spLocks noGrp="1"/>
          </p:cNvSpPr>
          <p:nvPr>
            <p:ph type="title"/>
          </p:nvPr>
        </p:nvSpPr>
        <p:spPr/>
        <p:txBody>
          <a:bodyPr/>
          <a:lstStyle/>
          <a:p>
            <a:r>
              <a:rPr lang="en-US" dirty="0"/>
              <a:t>Summary</a:t>
            </a:r>
            <a:r>
              <a:rPr lang="en-US" dirty="0">
                <a:solidFill>
                  <a:srgbClr val="FF0000"/>
                </a:solidFill>
              </a:rPr>
              <a:t> </a:t>
            </a:r>
          </a:p>
        </p:txBody>
      </p:sp>
      <p:pic>
        <p:nvPicPr>
          <p:cNvPr id="4" name="Content Placeholder 5"/>
          <p:cNvPicPr>
            <a:picLocks/>
          </p:cNvPicPr>
          <p:nvPr/>
        </p:nvPicPr>
        <p:blipFill>
          <a:blip r:embed="rId2">
            <a:extLst>
              <a:ext uri="{28A0092B-C50C-407E-A947-70E740481C1C}">
                <a14:useLocalDpi xmlns:a14="http://schemas.microsoft.com/office/drawing/2010/main" val="0"/>
              </a:ext>
            </a:extLst>
          </a:blip>
          <a:stretch>
            <a:fillRect/>
          </a:stretch>
        </p:blipFill>
        <p:spPr>
          <a:xfrm>
            <a:off x="5029200" y="4543425"/>
            <a:ext cx="3810000" cy="2314575"/>
          </a:xfrm>
          <a:prstGeom prst="rect">
            <a:avLst/>
          </a:prstGeom>
        </p:spPr>
      </p:pic>
    </p:spTree>
    <p:extLst>
      <p:ext uri="{BB962C8B-B14F-4D97-AF65-F5344CB8AC3E}">
        <p14:creationId xmlns:p14="http://schemas.microsoft.com/office/powerpoint/2010/main" val="394405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1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tretch>
            <a:fillRect/>
          </a:stretch>
        </p:blipFill>
        <p:spPr>
          <a:xfrm>
            <a:off x="3505200" y="1600200"/>
            <a:ext cx="2224887" cy="3819549"/>
          </a:xfrm>
          <a:prstGeom prst="rect">
            <a:avLst/>
          </a:prstGeom>
        </p:spPr>
      </p:pic>
    </p:spTree>
    <p:extLst>
      <p:ext uri="{BB962C8B-B14F-4D97-AF65-F5344CB8AC3E}">
        <p14:creationId xmlns:p14="http://schemas.microsoft.com/office/powerpoint/2010/main" val="1666508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2133600" y="1600200"/>
            <a:ext cx="4876800" cy="4419600"/>
          </a:xfrm>
          <a:prstGeom prst="rect">
            <a:avLst/>
          </a:prstGeom>
        </p:spPr>
      </p:pic>
    </p:spTree>
    <p:extLst>
      <p:ext uri="{BB962C8B-B14F-4D97-AF65-F5344CB8AC3E}">
        <p14:creationId xmlns:p14="http://schemas.microsoft.com/office/powerpoint/2010/main" val="1087523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13434" y="1066800"/>
            <a:ext cx="8915400" cy="2286000"/>
          </a:xfrm>
          <a:noFill/>
        </p:spPr>
        <p:txBody>
          <a:bodyPr/>
          <a:lstStyle/>
          <a:p>
            <a:pPr marL="242888" indent="-242888" eaLnBrk="1" hangingPunct="1">
              <a:buClr>
                <a:schemeClr val="tx2"/>
              </a:buClr>
            </a:pPr>
            <a:r>
              <a:rPr lang="en-US" sz="2600" kern="1200" dirty="0">
                <a:latin typeface="Calibri" panose="020F0502020204030204" pitchFamily="34" charset="0"/>
                <a:cs typeface="Calibri" panose="020F0502020204030204" pitchFamily="34" charset="0"/>
              </a:rPr>
              <a:t>International provider of financial products and services. </a:t>
            </a:r>
            <a:r>
              <a:rPr lang="en-US" sz="1800" kern="1200" dirty="0">
                <a:latin typeface="Calibri" panose="020F0502020204030204" pitchFamily="34" charset="0"/>
                <a:cs typeface="Calibri" panose="020F0502020204030204" pitchFamily="34" charset="0"/>
              </a:rPr>
              <a:t>CAN</a:t>
            </a:r>
            <a:r>
              <a:rPr lang="en-US" sz="2600" kern="1200" dirty="0">
                <a:latin typeface="Calibri" panose="020F0502020204030204" pitchFamily="34" charset="0"/>
                <a:cs typeface="Calibri" panose="020F0502020204030204" pitchFamily="34" charset="0"/>
              </a:rPr>
              <a:t>$891 Billion assets under management.</a:t>
            </a:r>
          </a:p>
          <a:p>
            <a:pPr marL="242888" indent="-242888" eaLnBrk="1" hangingPunct="1">
              <a:buClr>
                <a:schemeClr val="tx2"/>
              </a:buClr>
              <a:buFontTx/>
              <a:buChar char="•"/>
            </a:pPr>
            <a:r>
              <a:rPr lang="en-US" sz="2600" kern="1200" dirty="0">
                <a:latin typeface="Calibri" panose="020F0502020204030204" pitchFamily="34" charset="0"/>
                <a:cs typeface="Calibri" panose="020F0502020204030204" pitchFamily="34" charset="0"/>
              </a:rPr>
              <a:t>151 years in business.</a:t>
            </a:r>
          </a:p>
          <a:p>
            <a:pPr marL="242888" indent="-242888" eaLnBrk="1" hangingPunct="1">
              <a:buClr>
                <a:schemeClr val="tx2"/>
              </a:buClr>
              <a:buFontTx/>
              <a:buChar char="•"/>
            </a:pPr>
            <a:r>
              <a:rPr lang="en-US" sz="2600" kern="1200" dirty="0">
                <a:latin typeface="Calibri" panose="020F0502020204030204" pitchFamily="34" charset="0"/>
                <a:cs typeface="Calibri" panose="020F0502020204030204" pitchFamily="34" charset="0"/>
              </a:rPr>
              <a:t>#1 provider in Canada; #6 in US; rapid growth in Asia.</a:t>
            </a:r>
          </a:p>
          <a:p>
            <a:pPr marL="242888" indent="-242888" eaLnBrk="1" hangingPunct="1">
              <a:buClr>
                <a:schemeClr val="tx2"/>
              </a:buClr>
              <a:buFontTx/>
              <a:buChar char="•"/>
            </a:pPr>
            <a:r>
              <a:rPr lang="en-US" sz="2600" kern="1200" dirty="0">
                <a:latin typeface="Calibri" panose="020F0502020204030204" pitchFamily="34" charset="0"/>
                <a:cs typeface="Calibri" panose="020F0502020204030204" pitchFamily="34" charset="0"/>
              </a:rPr>
              <a:t>30,000 employees across 17 countries.</a:t>
            </a:r>
          </a:p>
          <a:p>
            <a:pPr marL="242888" indent="-242888" eaLnBrk="1" hangingPunct="1">
              <a:buClr>
                <a:schemeClr val="tx2"/>
              </a:buClr>
              <a:buFontTx/>
              <a:buChar char="•"/>
            </a:pPr>
            <a:r>
              <a:rPr lang="en-US" sz="2600" kern="1200" dirty="0">
                <a:latin typeface="Calibri" panose="020F0502020204030204" pitchFamily="34" charset="0"/>
                <a:cs typeface="Calibri" panose="020F0502020204030204" pitchFamily="34" charset="0"/>
              </a:rPr>
              <a:t>380 in Waterford supporting the US and Canadian businesses.</a:t>
            </a:r>
          </a:p>
        </p:txBody>
      </p:sp>
      <p:sp>
        <p:nvSpPr>
          <p:cNvPr id="1653764" name="Rectangle 4"/>
          <p:cNvSpPr>
            <a:spLocks noGrp="1" noChangeArrowheads="1"/>
          </p:cNvSpPr>
          <p:nvPr>
            <p:ph type="title"/>
          </p:nvPr>
        </p:nvSpPr>
        <p:spPr/>
        <p:txBody>
          <a:bodyPr/>
          <a:lstStyle/>
          <a:p>
            <a:pPr eaLnBrk="1" hangingPunct="1">
              <a:defRPr/>
            </a:pPr>
            <a:r>
              <a:rPr lang="en-US" b="1" dirty="0"/>
              <a:t>About Sun Life Financial</a:t>
            </a:r>
          </a:p>
        </p:txBody>
      </p:sp>
      <p:pic>
        <p:nvPicPr>
          <p:cNvPr id="6148" name="Picture 5"/>
          <p:cNvPicPr>
            <a:picLocks noChangeAspect="1" noChangeArrowheads="1"/>
          </p:cNvPicPr>
          <p:nvPr/>
        </p:nvPicPr>
        <p:blipFill>
          <a:blip r:embed="rId4"/>
          <a:srcRect/>
          <a:stretch>
            <a:fillRect/>
          </a:stretch>
        </p:blipFill>
        <p:spPr bwMode="auto">
          <a:xfrm>
            <a:off x="350491" y="3967163"/>
            <a:ext cx="1857375" cy="990600"/>
          </a:xfrm>
          <a:prstGeom prst="rect">
            <a:avLst/>
          </a:prstGeom>
          <a:noFill/>
          <a:ln w="9525">
            <a:noFill/>
            <a:miter lim="800000"/>
            <a:headEnd/>
            <a:tailEnd/>
          </a:ln>
        </p:spPr>
      </p:pic>
      <p:pic>
        <p:nvPicPr>
          <p:cNvPr id="6149" name="Picture 6"/>
          <p:cNvPicPr>
            <a:picLocks noChangeAspect="1" noChangeArrowheads="1"/>
          </p:cNvPicPr>
          <p:nvPr/>
        </p:nvPicPr>
        <p:blipFill>
          <a:blip r:embed="rId5"/>
          <a:srcRect/>
          <a:stretch>
            <a:fillRect/>
          </a:stretch>
        </p:blipFill>
        <p:spPr bwMode="auto">
          <a:xfrm>
            <a:off x="2150716" y="3967163"/>
            <a:ext cx="2019300" cy="1143000"/>
          </a:xfrm>
          <a:prstGeom prst="rect">
            <a:avLst/>
          </a:prstGeom>
          <a:noFill/>
          <a:ln w="9525">
            <a:noFill/>
            <a:miter lim="800000"/>
            <a:headEnd/>
            <a:tailEnd/>
          </a:ln>
        </p:spPr>
      </p:pic>
      <p:pic>
        <p:nvPicPr>
          <p:cNvPr id="6150" name="Picture 7"/>
          <p:cNvPicPr>
            <a:picLocks noChangeAspect="1" noChangeArrowheads="1"/>
          </p:cNvPicPr>
          <p:nvPr/>
        </p:nvPicPr>
        <p:blipFill>
          <a:blip r:embed="rId6"/>
          <a:srcRect/>
          <a:stretch>
            <a:fillRect/>
          </a:stretch>
        </p:blipFill>
        <p:spPr bwMode="auto">
          <a:xfrm>
            <a:off x="4057015" y="3967163"/>
            <a:ext cx="2124075" cy="1104900"/>
          </a:xfrm>
          <a:prstGeom prst="rect">
            <a:avLst/>
          </a:prstGeom>
          <a:noFill/>
          <a:ln w="9525">
            <a:noFill/>
            <a:miter lim="800000"/>
            <a:headEnd/>
            <a:tailEnd/>
          </a:ln>
        </p:spPr>
      </p:pic>
      <p:pic>
        <p:nvPicPr>
          <p:cNvPr id="6151" name="Picture 8"/>
          <p:cNvPicPr>
            <a:picLocks noChangeAspect="1" noChangeArrowheads="1"/>
          </p:cNvPicPr>
          <p:nvPr/>
        </p:nvPicPr>
        <p:blipFill>
          <a:blip r:embed="rId7"/>
          <a:srcRect/>
          <a:stretch>
            <a:fillRect/>
          </a:stretch>
        </p:blipFill>
        <p:spPr bwMode="auto">
          <a:xfrm>
            <a:off x="5861050" y="3938588"/>
            <a:ext cx="1752600" cy="1133475"/>
          </a:xfrm>
          <a:prstGeom prst="rect">
            <a:avLst/>
          </a:prstGeom>
          <a:noFill/>
          <a:ln w="9525">
            <a:noFill/>
            <a:miter lim="800000"/>
            <a:headEnd/>
            <a:tailEnd/>
          </a:ln>
        </p:spPr>
      </p:pic>
      <p:pic>
        <p:nvPicPr>
          <p:cNvPr id="6152" name="Picture 9"/>
          <p:cNvPicPr>
            <a:picLocks noChangeAspect="1" noChangeArrowheads="1"/>
          </p:cNvPicPr>
          <p:nvPr/>
        </p:nvPicPr>
        <p:blipFill>
          <a:blip r:embed="rId8"/>
          <a:srcRect/>
          <a:stretch>
            <a:fillRect/>
          </a:stretch>
        </p:blipFill>
        <p:spPr bwMode="auto">
          <a:xfrm>
            <a:off x="7419109" y="3886200"/>
            <a:ext cx="1609725" cy="1152525"/>
          </a:xfrm>
          <a:prstGeom prst="rect">
            <a:avLst/>
          </a:prstGeom>
          <a:noFill/>
          <a:ln w="9525">
            <a:noFill/>
            <a:miter lim="800000"/>
            <a:headEnd/>
            <a:tailEnd/>
          </a:ln>
        </p:spPr>
      </p:pic>
      <p:pic>
        <p:nvPicPr>
          <p:cNvPr id="6153" name="Picture 10"/>
          <p:cNvPicPr>
            <a:picLocks noChangeAspect="1" noChangeArrowheads="1"/>
          </p:cNvPicPr>
          <p:nvPr/>
        </p:nvPicPr>
        <p:blipFill>
          <a:blip r:embed="rId9"/>
          <a:srcRect/>
          <a:stretch>
            <a:fillRect/>
          </a:stretch>
        </p:blipFill>
        <p:spPr bwMode="auto">
          <a:xfrm>
            <a:off x="323763" y="5465359"/>
            <a:ext cx="1524000" cy="1181100"/>
          </a:xfrm>
          <a:prstGeom prst="rect">
            <a:avLst/>
          </a:prstGeom>
          <a:noFill/>
          <a:ln w="9525">
            <a:noFill/>
            <a:miter lim="800000"/>
            <a:headEnd/>
            <a:tailEnd/>
          </a:ln>
        </p:spPr>
      </p:pic>
      <p:pic>
        <p:nvPicPr>
          <p:cNvPr id="6154" name="Picture 11"/>
          <p:cNvPicPr>
            <a:picLocks noChangeAspect="1" noChangeArrowheads="1"/>
          </p:cNvPicPr>
          <p:nvPr/>
        </p:nvPicPr>
        <p:blipFill>
          <a:blip r:embed="rId10"/>
          <a:srcRect/>
          <a:stretch>
            <a:fillRect/>
          </a:stretch>
        </p:blipFill>
        <p:spPr bwMode="auto">
          <a:xfrm>
            <a:off x="2128491" y="5538787"/>
            <a:ext cx="1781175" cy="828675"/>
          </a:xfrm>
          <a:prstGeom prst="rect">
            <a:avLst/>
          </a:prstGeom>
          <a:noFill/>
          <a:ln w="9525">
            <a:noFill/>
            <a:miter lim="800000"/>
            <a:headEnd/>
            <a:tailEnd/>
          </a:ln>
        </p:spPr>
      </p:pic>
      <p:pic>
        <p:nvPicPr>
          <p:cNvPr id="6155" name="Picture 12"/>
          <p:cNvPicPr>
            <a:picLocks noChangeAspect="1" noChangeArrowheads="1"/>
          </p:cNvPicPr>
          <p:nvPr/>
        </p:nvPicPr>
        <p:blipFill>
          <a:blip r:embed="rId11"/>
          <a:srcRect/>
          <a:stretch>
            <a:fillRect/>
          </a:stretch>
        </p:blipFill>
        <p:spPr bwMode="auto">
          <a:xfrm>
            <a:off x="4303427" y="5538787"/>
            <a:ext cx="1847850" cy="695325"/>
          </a:xfrm>
          <a:prstGeom prst="rect">
            <a:avLst/>
          </a:prstGeom>
          <a:noFill/>
          <a:ln w="9525">
            <a:noFill/>
            <a:miter lim="800000"/>
            <a:headEnd/>
            <a:tailEnd/>
          </a:ln>
        </p:spPr>
      </p:pic>
      <p:pic>
        <p:nvPicPr>
          <p:cNvPr id="6156" name="Picture 13"/>
          <p:cNvPicPr>
            <a:picLocks noChangeAspect="1" noChangeArrowheads="1"/>
          </p:cNvPicPr>
          <p:nvPr/>
        </p:nvPicPr>
        <p:blipFill>
          <a:blip r:embed="rId12"/>
          <a:srcRect/>
          <a:stretch>
            <a:fillRect/>
          </a:stretch>
        </p:blipFill>
        <p:spPr bwMode="auto">
          <a:xfrm>
            <a:off x="6657975" y="5465359"/>
            <a:ext cx="1962150" cy="838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34464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6148"/>
                                        </p:tgtEl>
                                        <p:attrNameLst>
                                          <p:attrName>style.visibility</p:attrName>
                                        </p:attrNameLst>
                                      </p:cBhvr>
                                      <p:to>
                                        <p:strVal val="visible"/>
                                      </p:to>
                                    </p:set>
                                    <p:animEffect transition="in" filter="fade">
                                      <p:cBhvr>
                                        <p:cTn id="11" dur="500"/>
                                        <p:tgtEl>
                                          <p:spTgt spid="6148"/>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6149"/>
                                        </p:tgtEl>
                                        <p:attrNameLst>
                                          <p:attrName>style.visibility</p:attrName>
                                        </p:attrNameLst>
                                      </p:cBhvr>
                                      <p:to>
                                        <p:strVal val="visible"/>
                                      </p:to>
                                    </p:set>
                                    <p:animEffect transition="in" filter="fade">
                                      <p:cBhvr>
                                        <p:cTn id="15" dur="500"/>
                                        <p:tgtEl>
                                          <p:spTgt spid="6149"/>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6150"/>
                                        </p:tgtEl>
                                        <p:attrNameLst>
                                          <p:attrName>style.visibility</p:attrName>
                                        </p:attrNameLst>
                                      </p:cBhvr>
                                      <p:to>
                                        <p:strVal val="visible"/>
                                      </p:to>
                                    </p:set>
                                    <p:animEffect transition="in" filter="fade">
                                      <p:cBhvr>
                                        <p:cTn id="19" dur="500"/>
                                        <p:tgtEl>
                                          <p:spTgt spid="6150"/>
                                        </p:tgtEl>
                                      </p:cBhvr>
                                    </p:animEffect>
                                  </p:childTnLst>
                                </p:cTn>
                              </p:par>
                            </p:childTnLst>
                          </p:cTn>
                        </p:par>
                        <p:par>
                          <p:cTn id="20" fill="hold">
                            <p:stCondLst>
                              <p:cond delay="3500"/>
                            </p:stCondLst>
                            <p:childTnLst>
                              <p:par>
                                <p:cTn id="21" presetID="10" presetClass="entr" presetSubtype="0" fill="hold" nodeType="afterEffect">
                                  <p:stCondLst>
                                    <p:cond delay="500"/>
                                  </p:stCondLst>
                                  <p:childTnLst>
                                    <p:set>
                                      <p:cBhvr>
                                        <p:cTn id="22" dur="1" fill="hold">
                                          <p:stCondLst>
                                            <p:cond delay="0"/>
                                          </p:stCondLst>
                                        </p:cTn>
                                        <p:tgtEl>
                                          <p:spTgt spid="6151"/>
                                        </p:tgtEl>
                                        <p:attrNameLst>
                                          <p:attrName>style.visibility</p:attrName>
                                        </p:attrNameLst>
                                      </p:cBhvr>
                                      <p:to>
                                        <p:strVal val="visible"/>
                                      </p:to>
                                    </p:set>
                                    <p:animEffect transition="in" filter="fade">
                                      <p:cBhvr>
                                        <p:cTn id="23" dur="500"/>
                                        <p:tgtEl>
                                          <p:spTgt spid="6151"/>
                                        </p:tgtEl>
                                      </p:cBhvr>
                                    </p:animEffect>
                                  </p:childTnLst>
                                </p:cTn>
                              </p:par>
                            </p:childTnLst>
                          </p:cTn>
                        </p:par>
                        <p:par>
                          <p:cTn id="24" fill="hold">
                            <p:stCondLst>
                              <p:cond delay="4500"/>
                            </p:stCondLst>
                            <p:childTnLst>
                              <p:par>
                                <p:cTn id="25" presetID="10" presetClass="entr" presetSubtype="0" fill="hold" nodeType="afterEffect">
                                  <p:stCondLst>
                                    <p:cond delay="500"/>
                                  </p:stCondLst>
                                  <p:childTnLst>
                                    <p:set>
                                      <p:cBhvr>
                                        <p:cTn id="26" dur="1" fill="hold">
                                          <p:stCondLst>
                                            <p:cond delay="0"/>
                                          </p:stCondLst>
                                        </p:cTn>
                                        <p:tgtEl>
                                          <p:spTgt spid="6152"/>
                                        </p:tgtEl>
                                        <p:attrNameLst>
                                          <p:attrName>style.visibility</p:attrName>
                                        </p:attrNameLst>
                                      </p:cBhvr>
                                      <p:to>
                                        <p:strVal val="visible"/>
                                      </p:to>
                                    </p:set>
                                    <p:animEffect transition="in" filter="fade">
                                      <p:cBhvr>
                                        <p:cTn id="27" dur="500"/>
                                        <p:tgtEl>
                                          <p:spTgt spid="6152"/>
                                        </p:tgtEl>
                                      </p:cBhvr>
                                    </p:animEffect>
                                  </p:childTnLst>
                                </p:cTn>
                              </p:par>
                            </p:childTnLst>
                          </p:cTn>
                        </p:par>
                        <p:par>
                          <p:cTn id="28" fill="hold">
                            <p:stCondLst>
                              <p:cond delay="5500"/>
                            </p:stCondLst>
                            <p:childTnLst>
                              <p:par>
                                <p:cTn id="29" presetID="10" presetClass="entr" presetSubtype="0" fill="hold" nodeType="afterEffect">
                                  <p:stCondLst>
                                    <p:cond delay="500"/>
                                  </p:stCondLst>
                                  <p:childTnLst>
                                    <p:set>
                                      <p:cBhvr>
                                        <p:cTn id="30" dur="1" fill="hold">
                                          <p:stCondLst>
                                            <p:cond delay="0"/>
                                          </p:stCondLst>
                                        </p:cTn>
                                        <p:tgtEl>
                                          <p:spTgt spid="6153"/>
                                        </p:tgtEl>
                                        <p:attrNameLst>
                                          <p:attrName>style.visibility</p:attrName>
                                        </p:attrNameLst>
                                      </p:cBhvr>
                                      <p:to>
                                        <p:strVal val="visible"/>
                                      </p:to>
                                    </p:set>
                                    <p:animEffect transition="in" filter="fade">
                                      <p:cBhvr>
                                        <p:cTn id="31" dur="500"/>
                                        <p:tgtEl>
                                          <p:spTgt spid="6153"/>
                                        </p:tgtEl>
                                      </p:cBhvr>
                                    </p:animEffect>
                                  </p:childTnLst>
                                </p:cTn>
                              </p:par>
                            </p:childTnLst>
                          </p:cTn>
                        </p:par>
                        <p:par>
                          <p:cTn id="32" fill="hold">
                            <p:stCondLst>
                              <p:cond delay="6500"/>
                            </p:stCondLst>
                            <p:childTnLst>
                              <p:par>
                                <p:cTn id="33" presetID="10" presetClass="entr" presetSubtype="0" fill="hold" nodeType="afterEffect">
                                  <p:stCondLst>
                                    <p:cond delay="500"/>
                                  </p:stCondLst>
                                  <p:childTnLst>
                                    <p:set>
                                      <p:cBhvr>
                                        <p:cTn id="34" dur="1" fill="hold">
                                          <p:stCondLst>
                                            <p:cond delay="0"/>
                                          </p:stCondLst>
                                        </p:cTn>
                                        <p:tgtEl>
                                          <p:spTgt spid="6154"/>
                                        </p:tgtEl>
                                        <p:attrNameLst>
                                          <p:attrName>style.visibility</p:attrName>
                                        </p:attrNameLst>
                                      </p:cBhvr>
                                      <p:to>
                                        <p:strVal val="visible"/>
                                      </p:to>
                                    </p:set>
                                    <p:animEffect transition="in" filter="fade">
                                      <p:cBhvr>
                                        <p:cTn id="35" dur="500"/>
                                        <p:tgtEl>
                                          <p:spTgt spid="6154"/>
                                        </p:tgtEl>
                                      </p:cBhvr>
                                    </p:animEffect>
                                  </p:childTnLst>
                                </p:cTn>
                              </p:par>
                            </p:childTnLst>
                          </p:cTn>
                        </p:par>
                        <p:par>
                          <p:cTn id="36" fill="hold">
                            <p:stCondLst>
                              <p:cond delay="7500"/>
                            </p:stCondLst>
                            <p:childTnLst>
                              <p:par>
                                <p:cTn id="37" presetID="10" presetClass="entr" presetSubtype="0" fill="hold" nodeType="afterEffect">
                                  <p:stCondLst>
                                    <p:cond delay="500"/>
                                  </p:stCondLst>
                                  <p:childTnLst>
                                    <p:set>
                                      <p:cBhvr>
                                        <p:cTn id="38" dur="1" fill="hold">
                                          <p:stCondLst>
                                            <p:cond delay="0"/>
                                          </p:stCondLst>
                                        </p:cTn>
                                        <p:tgtEl>
                                          <p:spTgt spid="6155"/>
                                        </p:tgtEl>
                                        <p:attrNameLst>
                                          <p:attrName>style.visibility</p:attrName>
                                        </p:attrNameLst>
                                      </p:cBhvr>
                                      <p:to>
                                        <p:strVal val="visible"/>
                                      </p:to>
                                    </p:set>
                                    <p:animEffect transition="in" filter="fade">
                                      <p:cBhvr>
                                        <p:cTn id="39" dur="500"/>
                                        <p:tgtEl>
                                          <p:spTgt spid="6155"/>
                                        </p:tgtEl>
                                      </p:cBhvr>
                                    </p:animEffect>
                                  </p:childTnLst>
                                </p:cTn>
                              </p:par>
                            </p:childTnLst>
                          </p:cTn>
                        </p:par>
                        <p:par>
                          <p:cTn id="40" fill="hold">
                            <p:stCondLst>
                              <p:cond delay="8500"/>
                            </p:stCondLst>
                            <p:childTnLst>
                              <p:par>
                                <p:cTn id="41" presetID="10" presetClass="entr" presetSubtype="0" fill="hold" nodeType="afterEffect">
                                  <p:stCondLst>
                                    <p:cond delay="500"/>
                                  </p:stCondLst>
                                  <p:childTnLst>
                                    <p:set>
                                      <p:cBhvr>
                                        <p:cTn id="42" dur="1" fill="hold">
                                          <p:stCondLst>
                                            <p:cond delay="0"/>
                                          </p:stCondLst>
                                        </p:cTn>
                                        <p:tgtEl>
                                          <p:spTgt spid="6156"/>
                                        </p:tgtEl>
                                        <p:attrNameLst>
                                          <p:attrName>style.visibility</p:attrName>
                                        </p:attrNameLst>
                                      </p:cBhvr>
                                      <p:to>
                                        <p:strVal val="visible"/>
                                      </p:to>
                                    </p:set>
                                    <p:animEffect transition="in" filter="fade">
                                      <p:cBhvr>
                                        <p:cTn id="43"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Sun Life Products &amp; Services</a:t>
            </a:r>
          </a:p>
        </p:txBody>
      </p:sp>
      <p:sp>
        <p:nvSpPr>
          <p:cNvPr id="5" name="TextBox 4"/>
          <p:cNvSpPr txBox="1"/>
          <p:nvPr/>
        </p:nvSpPr>
        <p:spPr>
          <a:xfrm>
            <a:off x="228600" y="1371600"/>
            <a:ext cx="5743575" cy="4893647"/>
          </a:xfrm>
          <a:prstGeom prst="rect">
            <a:avLst/>
          </a:prstGeom>
          <a:noFill/>
        </p:spPr>
        <p:txBody>
          <a:bodyPr wrap="square" rtlCol="0">
            <a:spAutoFit/>
          </a:bodyPr>
          <a:lstStyle/>
          <a:p>
            <a:pPr marL="342900" indent="-342900">
              <a:buFont typeface="Arial" panose="020B0604020202020204" pitchFamily="34" charset="0"/>
              <a:buChar char="•"/>
            </a:pPr>
            <a:r>
              <a:rPr lang="en-GB" sz="2600" dirty="0">
                <a:latin typeface="Calibri" panose="020F0502020204030204" pitchFamily="34" charset="0"/>
                <a:cs typeface="Calibri" panose="020F0502020204030204" pitchFamily="34" charset="0"/>
              </a:rPr>
              <a:t>Financial Planning &amp; Advice</a:t>
            </a:r>
          </a:p>
          <a:p>
            <a:pPr marL="342900" indent="-34290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600" dirty="0">
                <a:latin typeface="Calibri" panose="020F0502020204030204" pitchFamily="34" charset="0"/>
                <a:cs typeface="Calibri" panose="020F0502020204030204" pitchFamily="34" charset="0"/>
              </a:rPr>
              <a:t>Life Insurance</a:t>
            </a:r>
          </a:p>
          <a:p>
            <a:pPr marL="342900" indent="-34290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600" dirty="0">
                <a:latin typeface="Calibri" panose="020F0502020204030204" pitchFamily="34" charset="0"/>
                <a:cs typeface="Calibri" panose="020F0502020204030204" pitchFamily="34" charset="0"/>
              </a:rPr>
              <a:t>Health, Dental, Accident and Disability Insurance</a:t>
            </a:r>
          </a:p>
          <a:p>
            <a:pPr marL="342900" indent="-34290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600" dirty="0">
                <a:latin typeface="Calibri" panose="020F0502020204030204" pitchFamily="34" charset="0"/>
                <a:cs typeface="Calibri" panose="020F0502020204030204" pitchFamily="34" charset="0"/>
              </a:rPr>
              <a:t>Investment and Retirement Savings</a:t>
            </a:r>
          </a:p>
          <a:p>
            <a:pPr marL="342900" indent="-34290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600" dirty="0">
                <a:latin typeface="Calibri" panose="020F0502020204030204" pitchFamily="34" charset="0"/>
                <a:cs typeface="Calibri" panose="020F0502020204030204" pitchFamily="34" charset="0"/>
              </a:rPr>
              <a:t>International Life Insurance &amp; Investments for High Net Worth Individuals</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5" y="1066800"/>
            <a:ext cx="2838450" cy="157989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5" descr="Image result for 100 sustainable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943" y="2872771"/>
            <a:ext cx="2728913" cy="148928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7" name="Picture 9" descr="CCMA Awards 20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9766" y="4517657"/>
            <a:ext cx="1600200" cy="2200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0509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7411"/>
                                        </p:tgtEl>
                                        <p:attrNameLst>
                                          <p:attrName>style.visibility</p:attrName>
                                        </p:attrNameLst>
                                      </p:cBhvr>
                                      <p:to>
                                        <p:strVal val="visible"/>
                                      </p:to>
                                    </p:set>
                                    <p:animEffect transition="in" filter="fade">
                                      <p:cBhvr>
                                        <p:cTn id="11" dur="500"/>
                                        <p:tgtEl>
                                          <p:spTgt spid="17411"/>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17415"/>
                                        </p:tgtEl>
                                        <p:attrNameLst>
                                          <p:attrName>style.visibility</p:attrName>
                                        </p:attrNameLst>
                                      </p:cBhvr>
                                      <p:to>
                                        <p:strVal val="visible"/>
                                      </p:to>
                                    </p:set>
                                    <p:animEffect transition="in" filter="fade">
                                      <p:cBhvr>
                                        <p:cTn id="15" dur="500"/>
                                        <p:tgtEl>
                                          <p:spTgt spid="17415"/>
                                        </p:tgtEl>
                                      </p:cBhvr>
                                    </p:animEffect>
                                  </p:childTnLst>
                                </p:cTn>
                              </p:par>
                            </p:childTnLst>
                          </p:cTn>
                        </p:par>
                        <p:par>
                          <p:cTn id="16" fill="hold">
                            <p:stCondLst>
                              <p:cond delay="3500"/>
                            </p:stCondLst>
                            <p:childTnLst>
                              <p:par>
                                <p:cTn id="17" presetID="10" presetClass="entr" presetSubtype="0" fill="hold" nodeType="afterEffect">
                                  <p:stCondLst>
                                    <p:cond delay="1000"/>
                                  </p:stCondLst>
                                  <p:childTnLst>
                                    <p:set>
                                      <p:cBhvr>
                                        <p:cTn id="18" dur="1" fill="hold">
                                          <p:stCondLst>
                                            <p:cond delay="0"/>
                                          </p:stCondLst>
                                        </p:cTn>
                                        <p:tgtEl>
                                          <p:spTgt spid="17417"/>
                                        </p:tgtEl>
                                        <p:attrNameLst>
                                          <p:attrName>style.visibility</p:attrName>
                                        </p:attrNameLst>
                                      </p:cBhvr>
                                      <p:to>
                                        <p:strVal val="visible"/>
                                      </p:to>
                                    </p:set>
                                    <p:animEffect transition="in" filter="fade">
                                      <p:cBhvr>
                                        <p:cTn id="19"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914400"/>
          </a:xfrm>
        </p:spPr>
        <p:txBody>
          <a:bodyPr/>
          <a:lstStyle/>
          <a:p>
            <a:pPr eaLnBrk="1" hangingPunct="1">
              <a:defRPr/>
            </a:pPr>
            <a:r>
              <a:rPr lang="en-US" altLang="en-US" sz="3200" b="1" dirty="0">
                <a:latin typeface="+mn-lt"/>
              </a:rPr>
              <a:t>Sun Life Financial in Ireland</a:t>
            </a:r>
          </a:p>
        </p:txBody>
      </p:sp>
      <p:sp>
        <p:nvSpPr>
          <p:cNvPr id="31747" name="TextBox 1"/>
          <p:cNvSpPr txBox="1">
            <a:spLocks noChangeArrowheads="1"/>
          </p:cNvSpPr>
          <p:nvPr/>
        </p:nvSpPr>
        <p:spPr bwMode="auto">
          <a:xfrm>
            <a:off x="113521" y="1066800"/>
            <a:ext cx="3724275"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lnSpc>
                <a:spcPct val="110000"/>
              </a:lnSpc>
              <a:spcBef>
                <a:spcPct val="20000"/>
              </a:spcBef>
              <a:spcAft>
                <a:spcPct val="25000"/>
              </a:spcAft>
              <a:buChar char="•"/>
              <a:defRPr sz="2000">
                <a:solidFill>
                  <a:schemeClr val="tx1"/>
                </a:solidFill>
                <a:latin typeface="Arial" pitchFamily="34" charset="0"/>
              </a:defRPr>
            </a:lvl1pPr>
            <a:lvl2pPr marL="742950" indent="-285750" eaLnBrk="0" hangingPunct="0">
              <a:lnSpc>
                <a:spcPct val="110000"/>
              </a:lnSpc>
              <a:spcBef>
                <a:spcPct val="20000"/>
              </a:spcBef>
              <a:spcAft>
                <a:spcPct val="25000"/>
              </a:spcAft>
              <a:buChar char="–"/>
              <a:defRPr>
                <a:solidFill>
                  <a:schemeClr val="tx1"/>
                </a:solidFill>
                <a:latin typeface="Arial" pitchFamily="34" charset="0"/>
              </a:defRPr>
            </a:lvl2pPr>
            <a:lvl3pPr marL="1143000" indent="-228600" eaLnBrk="0" hangingPunct="0">
              <a:lnSpc>
                <a:spcPct val="110000"/>
              </a:lnSpc>
              <a:spcBef>
                <a:spcPct val="20000"/>
              </a:spcBef>
              <a:spcAft>
                <a:spcPct val="25000"/>
              </a:spcAft>
              <a:buChar char="•"/>
              <a:defRPr>
                <a:solidFill>
                  <a:schemeClr val="tx1"/>
                </a:solidFill>
                <a:latin typeface="Arial" pitchFamily="34" charset="0"/>
              </a:defRPr>
            </a:lvl3pPr>
            <a:lvl4pPr marL="1600200" indent="-228600" eaLnBrk="0" hangingPunct="0">
              <a:lnSpc>
                <a:spcPct val="110000"/>
              </a:lnSpc>
              <a:spcBef>
                <a:spcPct val="20000"/>
              </a:spcBef>
              <a:spcAft>
                <a:spcPct val="25000"/>
              </a:spcAft>
              <a:buChar char="–"/>
              <a:defRPr>
                <a:solidFill>
                  <a:schemeClr val="tx1"/>
                </a:solidFill>
                <a:latin typeface="Arial" pitchFamily="34" charset="0"/>
              </a:defRPr>
            </a:lvl4pPr>
            <a:lvl5pPr marL="2057400" indent="-228600" eaLnBrk="0" hangingPunct="0">
              <a:lnSpc>
                <a:spcPct val="110000"/>
              </a:lnSpc>
              <a:spcBef>
                <a:spcPct val="20000"/>
              </a:spcBef>
              <a:spcAft>
                <a:spcPct val="25000"/>
              </a:spcAft>
              <a:buChar char="»"/>
              <a:defRPr>
                <a:solidFill>
                  <a:schemeClr val="tx1"/>
                </a:solidFill>
                <a:latin typeface="Arial" pitchFamily="34" charset="0"/>
              </a:defRPr>
            </a:lvl5pPr>
            <a:lvl6pPr marL="2514600" indent="-228600" eaLnBrk="0" fontAlgn="base" hangingPunct="0">
              <a:lnSpc>
                <a:spcPct val="110000"/>
              </a:lnSpc>
              <a:spcBef>
                <a:spcPct val="20000"/>
              </a:spcBef>
              <a:spcAft>
                <a:spcPct val="25000"/>
              </a:spcAft>
              <a:buChar char="»"/>
              <a:defRPr>
                <a:solidFill>
                  <a:schemeClr val="tx1"/>
                </a:solidFill>
                <a:latin typeface="Arial" pitchFamily="34" charset="0"/>
              </a:defRPr>
            </a:lvl6pPr>
            <a:lvl7pPr marL="2971800" indent="-228600" eaLnBrk="0" fontAlgn="base" hangingPunct="0">
              <a:lnSpc>
                <a:spcPct val="110000"/>
              </a:lnSpc>
              <a:spcBef>
                <a:spcPct val="20000"/>
              </a:spcBef>
              <a:spcAft>
                <a:spcPct val="25000"/>
              </a:spcAft>
              <a:buChar char="»"/>
              <a:defRPr>
                <a:solidFill>
                  <a:schemeClr val="tx1"/>
                </a:solidFill>
                <a:latin typeface="Arial" pitchFamily="34" charset="0"/>
              </a:defRPr>
            </a:lvl7pPr>
            <a:lvl8pPr marL="3429000" indent="-228600" eaLnBrk="0" fontAlgn="base" hangingPunct="0">
              <a:lnSpc>
                <a:spcPct val="110000"/>
              </a:lnSpc>
              <a:spcBef>
                <a:spcPct val="20000"/>
              </a:spcBef>
              <a:spcAft>
                <a:spcPct val="25000"/>
              </a:spcAft>
              <a:buChar char="»"/>
              <a:defRPr>
                <a:solidFill>
                  <a:schemeClr val="tx1"/>
                </a:solidFill>
                <a:latin typeface="Arial" pitchFamily="34" charset="0"/>
              </a:defRPr>
            </a:lvl8pPr>
            <a:lvl9pPr marL="3886200" indent="-228600" eaLnBrk="0" fontAlgn="base" hangingPunct="0">
              <a:lnSpc>
                <a:spcPct val="110000"/>
              </a:lnSpc>
              <a:spcBef>
                <a:spcPct val="20000"/>
              </a:spcBef>
              <a:spcAft>
                <a:spcPct val="25000"/>
              </a:spcAft>
              <a:buChar char="»"/>
              <a:defRPr>
                <a:solidFill>
                  <a:schemeClr val="tx1"/>
                </a:solidFill>
                <a:latin typeface="Arial" pitchFamily="34" charset="0"/>
              </a:defRPr>
            </a:lvl9pPr>
          </a:lstStyle>
          <a:p>
            <a:pPr eaLnBrk="1" hangingPunct="1">
              <a:lnSpc>
                <a:spcPct val="100000"/>
              </a:lnSpc>
              <a:spcBef>
                <a:spcPct val="0"/>
              </a:spcBef>
              <a:spcAft>
                <a:spcPct val="0"/>
              </a:spcAft>
            </a:pPr>
            <a:r>
              <a:rPr lang="en-US" altLang="en-US" sz="2200" dirty="0"/>
              <a:t>Established 1998</a:t>
            </a:r>
          </a:p>
          <a:p>
            <a:pPr eaLnBrk="1" hangingPunct="1">
              <a:lnSpc>
                <a:spcPct val="100000"/>
              </a:lnSpc>
              <a:spcBef>
                <a:spcPct val="0"/>
              </a:spcBef>
              <a:spcAft>
                <a:spcPct val="0"/>
              </a:spcAft>
            </a:pPr>
            <a:endParaRPr lang="en-US" altLang="en-US" sz="2200" dirty="0"/>
          </a:p>
          <a:p>
            <a:pPr eaLnBrk="1" hangingPunct="1">
              <a:lnSpc>
                <a:spcPct val="100000"/>
              </a:lnSpc>
              <a:spcBef>
                <a:spcPct val="0"/>
              </a:spcBef>
              <a:spcAft>
                <a:spcPct val="0"/>
              </a:spcAft>
            </a:pPr>
            <a:r>
              <a:rPr lang="en-US" altLang="en-US" sz="2200" dirty="0"/>
              <a:t>Addition of Canadian helpdesk in 2000</a:t>
            </a:r>
          </a:p>
          <a:p>
            <a:pPr eaLnBrk="1" hangingPunct="1">
              <a:lnSpc>
                <a:spcPct val="100000"/>
              </a:lnSpc>
              <a:spcBef>
                <a:spcPct val="0"/>
              </a:spcBef>
              <a:spcAft>
                <a:spcPct val="0"/>
              </a:spcAft>
            </a:pPr>
            <a:endParaRPr lang="en-US" altLang="en-US" sz="2200" dirty="0"/>
          </a:p>
          <a:p>
            <a:pPr eaLnBrk="1" hangingPunct="1">
              <a:lnSpc>
                <a:spcPct val="100000"/>
              </a:lnSpc>
              <a:spcBef>
                <a:spcPct val="0"/>
              </a:spcBef>
              <a:spcAft>
                <a:spcPct val="0"/>
              </a:spcAft>
            </a:pPr>
            <a:r>
              <a:rPr lang="en-US" altLang="en-US" sz="2200" dirty="0"/>
              <a:t>Helpdesk doubled again in 2003 with acquisition of </a:t>
            </a:r>
            <a:r>
              <a:rPr lang="en-US" altLang="en-US" sz="2200" dirty="0" err="1"/>
              <a:t>Clarica</a:t>
            </a:r>
            <a:endParaRPr lang="en-US" altLang="en-US" sz="2200" dirty="0"/>
          </a:p>
          <a:p>
            <a:pPr eaLnBrk="1" hangingPunct="1">
              <a:lnSpc>
                <a:spcPct val="100000"/>
              </a:lnSpc>
              <a:spcBef>
                <a:spcPct val="0"/>
              </a:spcBef>
              <a:spcAft>
                <a:spcPct val="0"/>
              </a:spcAft>
            </a:pPr>
            <a:endParaRPr lang="en-US" altLang="en-US" sz="2200" dirty="0"/>
          </a:p>
          <a:p>
            <a:pPr eaLnBrk="1" hangingPunct="1">
              <a:lnSpc>
                <a:spcPct val="100000"/>
              </a:lnSpc>
              <a:spcBef>
                <a:spcPct val="0"/>
              </a:spcBef>
              <a:spcAft>
                <a:spcPct val="0"/>
              </a:spcAft>
            </a:pPr>
            <a:r>
              <a:rPr lang="en-US" altLang="en-US" sz="2200" dirty="0"/>
              <a:t>IT organisation began growing in 2004</a:t>
            </a:r>
          </a:p>
        </p:txBody>
      </p:sp>
      <p:sp>
        <p:nvSpPr>
          <p:cNvPr id="31748" name="TextBox 3"/>
          <p:cNvSpPr txBox="1">
            <a:spLocks noChangeArrowheads="1"/>
          </p:cNvSpPr>
          <p:nvPr/>
        </p:nvSpPr>
        <p:spPr bwMode="auto">
          <a:xfrm>
            <a:off x="76200" y="5029200"/>
            <a:ext cx="872412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lnSpc>
                <a:spcPct val="110000"/>
              </a:lnSpc>
              <a:spcBef>
                <a:spcPct val="20000"/>
              </a:spcBef>
              <a:spcAft>
                <a:spcPct val="25000"/>
              </a:spcAft>
              <a:buChar char="•"/>
              <a:defRPr sz="2000">
                <a:solidFill>
                  <a:schemeClr val="tx1"/>
                </a:solidFill>
                <a:latin typeface="Arial" pitchFamily="34" charset="0"/>
              </a:defRPr>
            </a:lvl1pPr>
            <a:lvl2pPr marL="742950" indent="-285750" eaLnBrk="0" hangingPunct="0">
              <a:lnSpc>
                <a:spcPct val="110000"/>
              </a:lnSpc>
              <a:spcBef>
                <a:spcPct val="20000"/>
              </a:spcBef>
              <a:spcAft>
                <a:spcPct val="25000"/>
              </a:spcAft>
              <a:buChar char="–"/>
              <a:defRPr>
                <a:solidFill>
                  <a:schemeClr val="tx1"/>
                </a:solidFill>
                <a:latin typeface="Arial" pitchFamily="34" charset="0"/>
              </a:defRPr>
            </a:lvl2pPr>
            <a:lvl3pPr marL="1143000" indent="-228600" eaLnBrk="0" hangingPunct="0">
              <a:lnSpc>
                <a:spcPct val="110000"/>
              </a:lnSpc>
              <a:spcBef>
                <a:spcPct val="20000"/>
              </a:spcBef>
              <a:spcAft>
                <a:spcPct val="25000"/>
              </a:spcAft>
              <a:buChar char="•"/>
              <a:defRPr>
                <a:solidFill>
                  <a:schemeClr val="tx1"/>
                </a:solidFill>
                <a:latin typeface="Arial" pitchFamily="34" charset="0"/>
              </a:defRPr>
            </a:lvl3pPr>
            <a:lvl4pPr marL="1600200" indent="-228600" eaLnBrk="0" hangingPunct="0">
              <a:lnSpc>
                <a:spcPct val="110000"/>
              </a:lnSpc>
              <a:spcBef>
                <a:spcPct val="20000"/>
              </a:spcBef>
              <a:spcAft>
                <a:spcPct val="25000"/>
              </a:spcAft>
              <a:buChar char="–"/>
              <a:defRPr>
                <a:solidFill>
                  <a:schemeClr val="tx1"/>
                </a:solidFill>
                <a:latin typeface="Arial" pitchFamily="34" charset="0"/>
              </a:defRPr>
            </a:lvl4pPr>
            <a:lvl5pPr marL="2057400" indent="-228600" eaLnBrk="0" hangingPunct="0">
              <a:lnSpc>
                <a:spcPct val="110000"/>
              </a:lnSpc>
              <a:spcBef>
                <a:spcPct val="20000"/>
              </a:spcBef>
              <a:spcAft>
                <a:spcPct val="25000"/>
              </a:spcAft>
              <a:buChar char="»"/>
              <a:defRPr>
                <a:solidFill>
                  <a:schemeClr val="tx1"/>
                </a:solidFill>
                <a:latin typeface="Arial" pitchFamily="34" charset="0"/>
              </a:defRPr>
            </a:lvl5pPr>
            <a:lvl6pPr marL="2514600" indent="-228600" eaLnBrk="0" fontAlgn="base" hangingPunct="0">
              <a:lnSpc>
                <a:spcPct val="110000"/>
              </a:lnSpc>
              <a:spcBef>
                <a:spcPct val="20000"/>
              </a:spcBef>
              <a:spcAft>
                <a:spcPct val="25000"/>
              </a:spcAft>
              <a:buChar char="»"/>
              <a:defRPr>
                <a:solidFill>
                  <a:schemeClr val="tx1"/>
                </a:solidFill>
                <a:latin typeface="Arial" pitchFamily="34" charset="0"/>
              </a:defRPr>
            </a:lvl6pPr>
            <a:lvl7pPr marL="2971800" indent="-228600" eaLnBrk="0" fontAlgn="base" hangingPunct="0">
              <a:lnSpc>
                <a:spcPct val="110000"/>
              </a:lnSpc>
              <a:spcBef>
                <a:spcPct val="20000"/>
              </a:spcBef>
              <a:spcAft>
                <a:spcPct val="25000"/>
              </a:spcAft>
              <a:buChar char="»"/>
              <a:defRPr>
                <a:solidFill>
                  <a:schemeClr val="tx1"/>
                </a:solidFill>
                <a:latin typeface="Arial" pitchFamily="34" charset="0"/>
              </a:defRPr>
            </a:lvl7pPr>
            <a:lvl8pPr marL="3429000" indent="-228600" eaLnBrk="0" fontAlgn="base" hangingPunct="0">
              <a:lnSpc>
                <a:spcPct val="110000"/>
              </a:lnSpc>
              <a:spcBef>
                <a:spcPct val="20000"/>
              </a:spcBef>
              <a:spcAft>
                <a:spcPct val="25000"/>
              </a:spcAft>
              <a:buChar char="»"/>
              <a:defRPr>
                <a:solidFill>
                  <a:schemeClr val="tx1"/>
                </a:solidFill>
                <a:latin typeface="Arial" pitchFamily="34" charset="0"/>
              </a:defRPr>
            </a:lvl8pPr>
            <a:lvl9pPr marL="3886200" indent="-228600" eaLnBrk="0" fontAlgn="base" hangingPunct="0">
              <a:lnSpc>
                <a:spcPct val="110000"/>
              </a:lnSpc>
              <a:spcBef>
                <a:spcPct val="20000"/>
              </a:spcBef>
              <a:spcAft>
                <a:spcPct val="25000"/>
              </a:spcAft>
              <a:buChar char="»"/>
              <a:defRPr>
                <a:solidFill>
                  <a:schemeClr val="tx1"/>
                </a:solidFill>
                <a:latin typeface="Arial" pitchFamily="34" charset="0"/>
              </a:defRPr>
            </a:lvl9pPr>
          </a:lstStyle>
          <a:p>
            <a:pPr eaLnBrk="1" hangingPunct="1">
              <a:lnSpc>
                <a:spcPct val="100000"/>
              </a:lnSpc>
              <a:spcBef>
                <a:spcPct val="0"/>
              </a:spcBef>
              <a:spcAft>
                <a:spcPct val="0"/>
              </a:spcAft>
            </a:pPr>
            <a:r>
              <a:rPr lang="en-US" altLang="en-US" sz="2200" dirty="0"/>
              <a:t>Reductions due to changes in US business model in 2008/2009/2010</a:t>
            </a:r>
          </a:p>
          <a:p>
            <a:pPr eaLnBrk="1" hangingPunct="1">
              <a:lnSpc>
                <a:spcPct val="100000"/>
              </a:lnSpc>
              <a:spcBef>
                <a:spcPct val="0"/>
              </a:spcBef>
              <a:spcAft>
                <a:spcPct val="0"/>
              </a:spcAft>
            </a:pPr>
            <a:endParaRPr lang="en-US" altLang="en-US" sz="2200" dirty="0"/>
          </a:p>
          <a:p>
            <a:pPr eaLnBrk="1" hangingPunct="1">
              <a:lnSpc>
                <a:spcPct val="100000"/>
              </a:lnSpc>
              <a:spcBef>
                <a:spcPct val="0"/>
              </a:spcBef>
              <a:spcAft>
                <a:spcPct val="0"/>
              </a:spcAft>
            </a:pPr>
            <a:r>
              <a:rPr lang="en-US" altLang="en-US" sz="2200" dirty="0"/>
              <a:t>Annuities business sold in 2013. 88 Waterford employees moved to ‘Delaware Life’ (now se2).</a:t>
            </a:r>
          </a:p>
        </p:txBody>
      </p:sp>
      <p:graphicFrame>
        <p:nvGraphicFramePr>
          <p:cNvPr id="7" name="Chart 6"/>
          <p:cNvGraphicFramePr>
            <a:graphicFrameLocks/>
          </p:cNvGraphicFramePr>
          <p:nvPr>
            <p:extLst/>
          </p:nvPr>
        </p:nvGraphicFramePr>
        <p:xfrm>
          <a:off x="3837796" y="1371600"/>
          <a:ext cx="5153804" cy="304800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220153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5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500"/>
                                        <p:tgtEl>
                                          <p:spTgt spid="31748"/>
                                        </p:tgtEl>
                                      </p:cBhvr>
                                    </p:animEffect>
                                  </p:childTnLst>
                                </p:cTn>
                              </p:par>
                            </p:childTnLst>
                          </p:cTn>
                        </p:par>
                        <p:par>
                          <p:cTn id="11" fill="hold">
                            <p:stCondLst>
                              <p:cond delay="500"/>
                            </p:stCondLst>
                            <p:childTnLst>
                              <p:par>
                                <p:cTn id="12" presetID="22" presetClass="entr" presetSubtype="4" fill="hold" grpId="0" nodeType="afterEffect">
                                  <p:stCondLst>
                                    <p:cond delay="1000"/>
                                  </p:stCondLst>
                                  <p:childTnLst>
                                    <p:set>
                                      <p:cBhvr>
                                        <p:cTn id="13"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down)">
                                      <p:cBhvr>
                                        <p:cTn id="14" dur="500"/>
                                        <p:tgtEl>
                                          <p:spTgt spid="7">
                                            <p:graphicEl>
                                              <a:chart seriesIdx="-3" categoryIdx="-3" bldStep="gridLegen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1000"/>
                                  </p:stCondLst>
                                  <p:childTnLst>
                                    <p:set>
                                      <p:cBhvr>
                                        <p:cTn id="18"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9" dur="500"/>
                                        <p:tgtEl>
                                          <p:spTgt spid="7">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p:bldGraphic spid="7" grpId="0">
        <p:bldSub>
          <a:bldChart bld="series"/>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Waterford Teams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4617" b="3365"/>
          <a:stretch/>
        </p:blipFill>
        <p:spPr>
          <a:xfrm>
            <a:off x="152400" y="1085850"/>
            <a:ext cx="8839200" cy="5695950"/>
          </a:xfrm>
        </p:spPr>
      </p:pic>
    </p:spTree>
    <p:custDataLst>
      <p:tags r:id="rId1"/>
    </p:custDataLst>
    <p:extLst>
      <p:ext uri="{BB962C8B-B14F-4D97-AF65-F5344CB8AC3E}">
        <p14:creationId xmlns:p14="http://schemas.microsoft.com/office/powerpoint/2010/main" val="3312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r>
              <a:rPr lang="en-US" dirty="0"/>
              <a:t>Culture</a:t>
            </a:r>
          </a:p>
          <a:p>
            <a:r>
              <a:rPr lang="en-US" dirty="0"/>
              <a:t>Type of work</a:t>
            </a:r>
          </a:p>
          <a:p>
            <a:r>
              <a:rPr lang="en-US" dirty="0"/>
              <a:t>Scope of work</a:t>
            </a:r>
          </a:p>
          <a:p>
            <a:r>
              <a:rPr lang="en-US" dirty="0"/>
              <a:t>Work experience</a:t>
            </a:r>
          </a:p>
          <a:p>
            <a:r>
              <a:rPr lang="en-US" dirty="0"/>
              <a:t>Communication</a:t>
            </a:r>
          </a:p>
          <a:p>
            <a:r>
              <a:rPr lang="en-US" dirty="0"/>
              <a:t>How you/they work</a:t>
            </a:r>
          </a:p>
          <a:p>
            <a:endParaRPr lang="en-US" dirty="0"/>
          </a:p>
        </p:txBody>
      </p:sp>
      <p:sp>
        <p:nvSpPr>
          <p:cNvPr id="2" name="Title 1"/>
          <p:cNvSpPr>
            <a:spLocks noGrp="1"/>
          </p:cNvSpPr>
          <p:nvPr>
            <p:ph type="title"/>
          </p:nvPr>
        </p:nvSpPr>
        <p:spPr/>
        <p:txBody>
          <a:bodyPr/>
          <a:lstStyle/>
          <a:p>
            <a:r>
              <a:rPr lang="en-US" dirty="0"/>
              <a:t>Factors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886200"/>
            <a:ext cx="3810000" cy="3133725"/>
          </a:xfrm>
          <a:prstGeom prst="rect">
            <a:avLst/>
          </a:prstGeom>
        </p:spPr>
      </p:pic>
    </p:spTree>
    <p:extLst>
      <p:ext uri="{BB962C8B-B14F-4D97-AF65-F5344CB8AC3E}">
        <p14:creationId xmlns:p14="http://schemas.microsoft.com/office/powerpoint/2010/main" val="411038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50"/>
                                        <p:tgtEl>
                                          <p:spTgt spid="3">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50"/>
                                        <p:tgtEl>
                                          <p:spTgt spid="3">
                                            <p:txEl>
                                              <p:pRg st="2" end="2"/>
                                            </p:txEl>
                                          </p:spTgt>
                                        </p:tgtEl>
                                      </p:cBhvr>
                                    </p:animEffect>
                                  </p:childTnLst>
                                </p:cTn>
                              </p:par>
                              <p:par>
                                <p:cTn id="14" presetID="10" presetClass="entr" presetSubtype="0" fill="hold" nodeType="withEffect">
                                  <p:stCondLst>
                                    <p:cond delay="12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50"/>
                                        <p:tgtEl>
                                          <p:spTgt spid="3">
                                            <p:txEl>
                                              <p:pRg st="3" end="3"/>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50"/>
                                        <p:tgtEl>
                                          <p:spTgt spid="3">
                                            <p:txEl>
                                              <p:pRg st="4" end="4"/>
                                            </p:txEl>
                                          </p:spTgt>
                                        </p:tgtEl>
                                      </p:cBhvr>
                                    </p:animEffect>
                                  </p:childTnLst>
                                </p:cTn>
                              </p:par>
                              <p:par>
                                <p:cTn id="20" presetID="10" presetClass="entr" presetSubtype="0" fill="hold" nodeType="withEffect">
                                  <p:stCondLst>
                                    <p:cond delay="175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Sunlife</a:t>
            </a:r>
            <a:r>
              <a:rPr lang="en-US" dirty="0"/>
              <a:t> Distributed Teams Matrix</a:t>
            </a:r>
          </a:p>
        </p:txBody>
      </p:sp>
      <p:sp>
        <p:nvSpPr>
          <p:cNvPr id="4" name="Oval 3">
            <a:extLst>
              <a:ext uri="{FF2B5EF4-FFF2-40B4-BE49-F238E27FC236}">
                <a16:creationId xmlns:a16="http://schemas.microsoft.com/office/drawing/2014/main" id="{C6196B5E-9DA1-439C-9330-D962F0E07399}"/>
              </a:ext>
            </a:extLst>
          </p:cNvPr>
          <p:cNvSpPr/>
          <p:nvPr/>
        </p:nvSpPr>
        <p:spPr bwMode="auto">
          <a:xfrm>
            <a:off x="341376" y="3276600"/>
            <a:ext cx="1030224" cy="914400"/>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91440" rIns="0" bIns="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Kansas</a:t>
            </a:r>
          </a:p>
          <a:p>
            <a:pPr marL="0" marR="0" indent="0" algn="ctr" defTabSz="914400" rtl="0" eaLnBrk="0" fontAlgn="base" latinLnBrk="0" hangingPunct="0">
              <a:lnSpc>
                <a:spcPct val="90000"/>
              </a:lnSpc>
              <a:spcBef>
                <a:spcPct val="0"/>
              </a:spcBef>
              <a:spcAft>
                <a:spcPct val="0"/>
              </a:spcAft>
              <a:buClrTx/>
              <a:buSzTx/>
              <a:buFontTx/>
              <a:buNone/>
              <a:tabLst/>
            </a:pPr>
            <a:r>
              <a:rPr lang="en-US" sz="1600" dirty="0">
                <a:latin typeface="Arial" charset="0"/>
                <a:cs typeface="Arial" charset="0"/>
              </a:rPr>
              <a:t>City</a:t>
            </a:r>
            <a:endParaRPr kumimoji="0" lang="en-US" sz="1600" i="0" u="none" strike="noStrike" cap="none" normalizeH="0" baseline="0" dirty="0">
              <a:ln>
                <a:noFill/>
              </a:ln>
              <a:solidFill>
                <a:schemeClr val="tx1"/>
              </a:solidFill>
              <a:effectLst/>
              <a:latin typeface="Arial" charset="0"/>
              <a:cs typeface="Arial" charset="0"/>
            </a:endParaRPr>
          </a:p>
        </p:txBody>
      </p:sp>
      <p:sp>
        <p:nvSpPr>
          <p:cNvPr id="5" name="Oval 4">
            <a:extLst>
              <a:ext uri="{FF2B5EF4-FFF2-40B4-BE49-F238E27FC236}">
                <a16:creationId xmlns:a16="http://schemas.microsoft.com/office/drawing/2014/main" id="{0243927E-FD8E-48FB-96D7-F953C9EE6B02}"/>
              </a:ext>
            </a:extLst>
          </p:cNvPr>
          <p:cNvSpPr/>
          <p:nvPr/>
        </p:nvSpPr>
        <p:spPr bwMode="auto">
          <a:xfrm>
            <a:off x="2019790" y="2362200"/>
            <a:ext cx="914400" cy="914400"/>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91440" rIns="0" bIns="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Boston</a:t>
            </a:r>
          </a:p>
        </p:txBody>
      </p:sp>
      <p:sp>
        <p:nvSpPr>
          <p:cNvPr id="6" name="Oval 5">
            <a:extLst>
              <a:ext uri="{FF2B5EF4-FFF2-40B4-BE49-F238E27FC236}">
                <a16:creationId xmlns:a16="http://schemas.microsoft.com/office/drawing/2014/main" id="{F72BF592-EB66-44C6-9000-41CFF09D442A}"/>
              </a:ext>
            </a:extLst>
          </p:cNvPr>
          <p:cNvSpPr/>
          <p:nvPr/>
        </p:nvSpPr>
        <p:spPr bwMode="auto">
          <a:xfrm>
            <a:off x="4644172" y="2057400"/>
            <a:ext cx="914400" cy="9144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0" bIns="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Ireland</a:t>
            </a:r>
          </a:p>
          <a:p>
            <a:pPr marL="0" marR="0" indent="0" algn="ctr" defTabSz="914400" rtl="0" eaLnBrk="0" fontAlgn="base" latinLnBrk="0" hangingPunct="0">
              <a:lnSpc>
                <a:spcPct val="90000"/>
              </a:lnSpc>
              <a:spcBef>
                <a:spcPct val="0"/>
              </a:spcBef>
              <a:spcAft>
                <a:spcPct val="0"/>
              </a:spcAft>
              <a:buClrTx/>
              <a:buSzTx/>
              <a:buFontTx/>
              <a:buNone/>
              <a:tabLst/>
            </a:pPr>
            <a:r>
              <a:rPr lang="en-US" sz="1600" dirty="0">
                <a:solidFill>
                  <a:schemeClr val="tx1"/>
                </a:solidFill>
                <a:latin typeface="Arial" charset="0"/>
                <a:cs typeface="Arial" charset="0"/>
              </a:rPr>
              <a:t>(KEY)</a:t>
            </a:r>
            <a:endParaRPr kumimoji="0" lang="en-US" sz="1600" i="0" u="none" strike="noStrike" cap="none" normalizeH="0" baseline="0" dirty="0">
              <a:ln>
                <a:noFill/>
              </a:ln>
              <a:solidFill>
                <a:schemeClr val="tx1"/>
              </a:solidFill>
              <a:effectLst/>
              <a:latin typeface="Arial" charset="0"/>
              <a:cs typeface="Arial" charset="0"/>
            </a:endParaRPr>
          </a:p>
        </p:txBody>
      </p:sp>
      <p:sp>
        <p:nvSpPr>
          <p:cNvPr id="7" name="Oval 6">
            <a:extLst>
              <a:ext uri="{FF2B5EF4-FFF2-40B4-BE49-F238E27FC236}">
                <a16:creationId xmlns:a16="http://schemas.microsoft.com/office/drawing/2014/main" id="{8A95B614-7F6D-42E8-A991-5E819939443C}"/>
              </a:ext>
            </a:extLst>
          </p:cNvPr>
          <p:cNvSpPr/>
          <p:nvPr/>
        </p:nvSpPr>
        <p:spPr bwMode="auto">
          <a:xfrm>
            <a:off x="7086600" y="2871057"/>
            <a:ext cx="914400" cy="9144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91440" rIns="0" bIns="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India</a:t>
            </a:r>
          </a:p>
        </p:txBody>
      </p:sp>
      <p:sp>
        <p:nvSpPr>
          <p:cNvPr id="8" name="Oval 7">
            <a:extLst>
              <a:ext uri="{FF2B5EF4-FFF2-40B4-BE49-F238E27FC236}">
                <a16:creationId xmlns:a16="http://schemas.microsoft.com/office/drawing/2014/main" id="{25D19343-9E6F-4B5E-B611-A5AE95134320}"/>
              </a:ext>
            </a:extLst>
          </p:cNvPr>
          <p:cNvSpPr/>
          <p:nvPr/>
        </p:nvSpPr>
        <p:spPr bwMode="auto">
          <a:xfrm>
            <a:off x="7926760" y="5105400"/>
            <a:ext cx="1141040"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91440" rIns="0" bIns="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Australia</a:t>
            </a:r>
          </a:p>
        </p:txBody>
      </p:sp>
      <p:cxnSp>
        <p:nvCxnSpPr>
          <p:cNvPr id="12" name="Straight Arrow Connector 11">
            <a:extLst>
              <a:ext uri="{FF2B5EF4-FFF2-40B4-BE49-F238E27FC236}">
                <a16:creationId xmlns:a16="http://schemas.microsoft.com/office/drawing/2014/main" id="{403157A1-0B15-4DFB-8739-5D453C732B8C}"/>
              </a:ext>
            </a:extLst>
          </p:cNvPr>
          <p:cNvCxnSpPr>
            <a:cxnSpLocks/>
            <a:stCxn id="4" idx="7"/>
          </p:cNvCxnSpPr>
          <p:nvPr/>
        </p:nvCxnSpPr>
        <p:spPr bwMode="auto">
          <a:xfrm flipV="1">
            <a:off x="1220727" y="2971800"/>
            <a:ext cx="799063" cy="438711"/>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6" name="Straight Arrow Connector 15">
            <a:extLst>
              <a:ext uri="{FF2B5EF4-FFF2-40B4-BE49-F238E27FC236}">
                <a16:creationId xmlns:a16="http://schemas.microsoft.com/office/drawing/2014/main" id="{58F8CB27-FF88-49F3-99C1-5EDEEA2A89FB}"/>
              </a:ext>
            </a:extLst>
          </p:cNvPr>
          <p:cNvCxnSpPr>
            <a:endCxn id="6" idx="2"/>
          </p:cNvCxnSpPr>
          <p:nvPr/>
        </p:nvCxnSpPr>
        <p:spPr bwMode="auto">
          <a:xfrm flipV="1">
            <a:off x="2934190" y="2514600"/>
            <a:ext cx="1709982" cy="15240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F9250B3B-C59C-4718-85C3-6404166D6F27}"/>
              </a:ext>
            </a:extLst>
          </p:cNvPr>
          <p:cNvCxnSpPr>
            <a:cxnSpLocks/>
            <a:endCxn id="7" idx="1"/>
          </p:cNvCxnSpPr>
          <p:nvPr/>
        </p:nvCxnSpPr>
        <p:spPr bwMode="auto">
          <a:xfrm>
            <a:off x="5558572" y="2514600"/>
            <a:ext cx="1661939" cy="490368"/>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7021D1B7-2ECA-4A5E-A0CA-862DA01201E4}"/>
              </a:ext>
            </a:extLst>
          </p:cNvPr>
          <p:cNvCxnSpPr>
            <a:cxnSpLocks/>
            <a:stCxn id="7" idx="4"/>
            <a:endCxn id="8" idx="0"/>
          </p:cNvCxnSpPr>
          <p:nvPr/>
        </p:nvCxnSpPr>
        <p:spPr bwMode="auto">
          <a:xfrm>
            <a:off x="7543800" y="3785457"/>
            <a:ext cx="953480" cy="131994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3" name="Straight Arrow Connector 22">
            <a:extLst>
              <a:ext uri="{FF2B5EF4-FFF2-40B4-BE49-F238E27FC236}">
                <a16:creationId xmlns:a16="http://schemas.microsoft.com/office/drawing/2014/main" id="{A9420F54-22ED-445D-A544-7F0ACC35F888}"/>
              </a:ext>
            </a:extLst>
          </p:cNvPr>
          <p:cNvCxnSpPr>
            <a:cxnSpLocks/>
            <a:endCxn id="6" idx="3"/>
          </p:cNvCxnSpPr>
          <p:nvPr/>
        </p:nvCxnSpPr>
        <p:spPr bwMode="auto">
          <a:xfrm flipV="1">
            <a:off x="1371600" y="2837889"/>
            <a:ext cx="3406483" cy="819712"/>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a:extLst>
              <a:ext uri="{FF2B5EF4-FFF2-40B4-BE49-F238E27FC236}">
                <a16:creationId xmlns:a16="http://schemas.microsoft.com/office/drawing/2014/main" id="{FE2C043B-D08C-4525-9C98-19F563C9E380}"/>
              </a:ext>
            </a:extLst>
          </p:cNvPr>
          <p:cNvCxnSpPr>
            <a:cxnSpLocks/>
          </p:cNvCxnSpPr>
          <p:nvPr/>
        </p:nvCxnSpPr>
        <p:spPr bwMode="auto">
          <a:xfrm>
            <a:off x="5467595" y="2781782"/>
            <a:ext cx="2473246" cy="2552218"/>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7" name="Straight Arrow Connector 26">
            <a:extLst>
              <a:ext uri="{FF2B5EF4-FFF2-40B4-BE49-F238E27FC236}">
                <a16:creationId xmlns:a16="http://schemas.microsoft.com/office/drawing/2014/main" id="{15AE0DED-39C7-414B-BCC5-B95179AE785E}"/>
              </a:ext>
            </a:extLst>
          </p:cNvPr>
          <p:cNvCxnSpPr>
            <a:cxnSpLocks/>
          </p:cNvCxnSpPr>
          <p:nvPr/>
        </p:nvCxnSpPr>
        <p:spPr bwMode="auto">
          <a:xfrm>
            <a:off x="2899141" y="3004968"/>
            <a:ext cx="4215408" cy="21504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30" name="Straight Arrow Connector 29">
            <a:extLst>
              <a:ext uri="{FF2B5EF4-FFF2-40B4-BE49-F238E27FC236}">
                <a16:creationId xmlns:a16="http://schemas.microsoft.com/office/drawing/2014/main" id="{4F19168A-EF08-4C4D-8882-AA06A597B717}"/>
              </a:ext>
            </a:extLst>
          </p:cNvPr>
          <p:cNvCxnSpPr>
            <a:cxnSpLocks/>
          </p:cNvCxnSpPr>
          <p:nvPr/>
        </p:nvCxnSpPr>
        <p:spPr bwMode="auto">
          <a:xfrm>
            <a:off x="1189159" y="4064180"/>
            <a:ext cx="6751682" cy="165082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32" name="Straight Arrow Connector 31">
            <a:extLst>
              <a:ext uri="{FF2B5EF4-FFF2-40B4-BE49-F238E27FC236}">
                <a16:creationId xmlns:a16="http://schemas.microsoft.com/office/drawing/2014/main" id="{0E459518-2A83-43D7-8E73-31E6472A3941}"/>
              </a:ext>
            </a:extLst>
          </p:cNvPr>
          <p:cNvCxnSpPr>
            <a:cxnSpLocks/>
          </p:cNvCxnSpPr>
          <p:nvPr/>
        </p:nvCxnSpPr>
        <p:spPr bwMode="auto">
          <a:xfrm flipV="1">
            <a:off x="1340032" y="3498734"/>
            <a:ext cx="5746568" cy="406939"/>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a:extLst>
              <a:ext uri="{FF2B5EF4-FFF2-40B4-BE49-F238E27FC236}">
                <a16:creationId xmlns:a16="http://schemas.microsoft.com/office/drawing/2014/main" id="{E11FD260-7D9E-40BE-B592-F1535B877728}"/>
              </a:ext>
            </a:extLst>
          </p:cNvPr>
          <p:cNvCxnSpPr>
            <a:cxnSpLocks/>
            <a:stCxn id="5" idx="5"/>
            <a:endCxn id="8" idx="2"/>
          </p:cNvCxnSpPr>
          <p:nvPr/>
        </p:nvCxnSpPr>
        <p:spPr bwMode="auto">
          <a:xfrm>
            <a:off x="2800279" y="3142689"/>
            <a:ext cx="5126481" cy="2419911"/>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AE06DF29-C6A8-4666-B568-49DC66C61874}"/>
              </a:ext>
            </a:extLst>
          </p:cNvPr>
          <p:cNvCxnSpPr>
            <a:cxnSpLocks/>
          </p:cNvCxnSpPr>
          <p:nvPr/>
        </p:nvCxnSpPr>
        <p:spPr bwMode="auto">
          <a:xfrm>
            <a:off x="2362200" y="1447800"/>
            <a:ext cx="0" cy="48006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0BFFFF97-7004-4EEA-8CEA-EA9089088245}"/>
              </a:ext>
            </a:extLst>
          </p:cNvPr>
          <p:cNvCxnSpPr>
            <a:cxnSpLocks/>
          </p:cNvCxnSpPr>
          <p:nvPr/>
        </p:nvCxnSpPr>
        <p:spPr bwMode="auto">
          <a:xfrm>
            <a:off x="990600" y="1447800"/>
            <a:ext cx="0" cy="48006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D589CEC-4E7F-4ADE-9F2E-F97691BF938D}"/>
              </a:ext>
            </a:extLst>
          </p:cNvPr>
          <p:cNvCxnSpPr>
            <a:cxnSpLocks/>
          </p:cNvCxnSpPr>
          <p:nvPr/>
        </p:nvCxnSpPr>
        <p:spPr bwMode="auto">
          <a:xfrm>
            <a:off x="5105400" y="1447800"/>
            <a:ext cx="0" cy="48006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F336D13-2F85-4D2A-8857-8F3D5EBE83DF}"/>
              </a:ext>
            </a:extLst>
          </p:cNvPr>
          <p:cNvCxnSpPr>
            <a:cxnSpLocks/>
          </p:cNvCxnSpPr>
          <p:nvPr/>
        </p:nvCxnSpPr>
        <p:spPr bwMode="auto">
          <a:xfrm>
            <a:off x="7522464" y="1447800"/>
            <a:ext cx="0" cy="48006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FAB939EC-4C24-4329-980E-C8B19B7E26C2}"/>
              </a:ext>
            </a:extLst>
          </p:cNvPr>
          <p:cNvCxnSpPr>
            <a:cxnSpLocks/>
          </p:cNvCxnSpPr>
          <p:nvPr/>
        </p:nvCxnSpPr>
        <p:spPr bwMode="auto">
          <a:xfrm>
            <a:off x="8610600" y="1447800"/>
            <a:ext cx="0" cy="48006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D9343642-811C-425D-A0C7-9F627D31F2E4}"/>
              </a:ext>
            </a:extLst>
          </p:cNvPr>
          <p:cNvSpPr txBox="1"/>
          <p:nvPr/>
        </p:nvSpPr>
        <p:spPr>
          <a:xfrm>
            <a:off x="341376" y="990600"/>
            <a:ext cx="8497824" cy="307777"/>
          </a:xfrm>
          <a:prstGeom prst="rect">
            <a:avLst/>
          </a:prstGeom>
          <a:noFill/>
        </p:spPr>
        <p:txBody>
          <a:bodyPr wrap="square" rtlCol="0">
            <a:spAutoFit/>
          </a:bodyPr>
          <a:lstStyle/>
          <a:p>
            <a:r>
              <a:rPr lang="en-US" sz="1400" dirty="0"/>
              <a:t>        -8                          -5                                                  GMT                                   +5.30                +9.30</a:t>
            </a:r>
          </a:p>
        </p:txBody>
      </p:sp>
      <p:sp>
        <p:nvSpPr>
          <p:cNvPr id="31" name="Oval 30">
            <a:extLst>
              <a:ext uri="{FF2B5EF4-FFF2-40B4-BE49-F238E27FC236}">
                <a16:creationId xmlns:a16="http://schemas.microsoft.com/office/drawing/2014/main" id="{9E60D6D2-A683-482F-814D-2AF807EAE3CA}"/>
              </a:ext>
            </a:extLst>
          </p:cNvPr>
          <p:cNvSpPr/>
          <p:nvPr/>
        </p:nvSpPr>
        <p:spPr bwMode="auto">
          <a:xfrm>
            <a:off x="2025887" y="2990289"/>
            <a:ext cx="914400" cy="914400"/>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91440" rIns="0" bIns="0" numCol="1" rtlCol="0" anchor="t" anchorCtr="0" compatLnSpc="1">
            <a:prstTxWarp prst="textNoShape">
              <a:avLst/>
            </a:prstTxWarp>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Arial" charset="0"/>
                <a:cs typeface="Arial" charset="0"/>
              </a:rPr>
              <a:t>Windsor</a:t>
            </a:r>
          </a:p>
        </p:txBody>
      </p:sp>
    </p:spTree>
    <p:extLst>
      <p:ext uri="{BB962C8B-B14F-4D97-AF65-F5344CB8AC3E}">
        <p14:creationId xmlns:p14="http://schemas.microsoft.com/office/powerpoint/2010/main" val="10668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fontScale="85000" lnSpcReduction="10000"/>
          </a:bodyPr>
          <a:lstStyle/>
          <a:p>
            <a:r>
              <a:rPr lang="en-US" b="1" dirty="0"/>
              <a:t>Intercultural Study (Cultural Differences in Business Communication; John N. Hooker)</a:t>
            </a:r>
          </a:p>
          <a:p>
            <a:pPr lvl="1"/>
            <a:r>
              <a:rPr lang="en-US" b="1" dirty="0"/>
              <a:t>Cultural differences</a:t>
            </a:r>
          </a:p>
          <a:p>
            <a:pPr lvl="2"/>
            <a:r>
              <a:rPr lang="en-US" b="1" dirty="0"/>
              <a:t>Relationship-based and Rule-based Cultures</a:t>
            </a:r>
          </a:p>
          <a:p>
            <a:pPr lvl="2"/>
            <a:r>
              <a:rPr lang="en-US" b="1" dirty="0"/>
              <a:t>Power Distance</a:t>
            </a:r>
          </a:p>
          <a:p>
            <a:pPr lvl="3"/>
            <a:r>
              <a:rPr lang="en-US" dirty="0"/>
              <a:t>This dimension relates to the degree of equality/inequality between people in a particular society.</a:t>
            </a:r>
          </a:p>
          <a:p>
            <a:pPr lvl="2"/>
            <a:r>
              <a:rPr lang="en-US" b="1" dirty="0"/>
              <a:t>Negotiation and Decision Making</a:t>
            </a:r>
          </a:p>
          <a:p>
            <a:pPr lvl="2"/>
            <a:r>
              <a:rPr lang="en-US" b="1" dirty="0"/>
              <a:t>Intercultural Business Communication - NB</a:t>
            </a:r>
          </a:p>
          <a:p>
            <a:pPr lvl="3"/>
            <a:r>
              <a:rPr lang="en-US" dirty="0"/>
              <a:t>The key to cross-cultural business is understanding one’s business partners well enough to make cultural adjustments. </a:t>
            </a:r>
            <a:endParaRPr lang="en-US" b="1" dirty="0"/>
          </a:p>
          <a:p>
            <a:pPr lvl="2"/>
            <a:endParaRPr lang="en-US" b="1" dirty="0"/>
          </a:p>
          <a:p>
            <a:pPr lvl="1"/>
            <a:r>
              <a:rPr lang="en-US" b="1" dirty="0"/>
              <a:t>E.G: Kansas City vs Boston vs Waterford vs </a:t>
            </a:r>
            <a:r>
              <a:rPr lang="en-US" b="1" dirty="0" err="1"/>
              <a:t>Hyderbaad</a:t>
            </a:r>
            <a:endParaRPr lang="en-US" b="1" dirty="0"/>
          </a:p>
          <a:p>
            <a:pPr marL="914400" lvl="2" indent="0">
              <a:buNone/>
            </a:pPr>
            <a:endParaRPr lang="en-US" b="1" dirty="0"/>
          </a:p>
        </p:txBody>
      </p:sp>
      <p:sp>
        <p:nvSpPr>
          <p:cNvPr id="2" name="Title 1"/>
          <p:cNvSpPr>
            <a:spLocks noGrp="1"/>
          </p:cNvSpPr>
          <p:nvPr>
            <p:ph type="title"/>
          </p:nvPr>
        </p:nvSpPr>
        <p:spPr/>
        <p:txBody>
          <a:bodyPr/>
          <a:lstStyle/>
          <a:p>
            <a:r>
              <a:rPr lang="en-US" dirty="0"/>
              <a:t>Intercultural Differences</a:t>
            </a: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7239000" y="5165720"/>
            <a:ext cx="2133600" cy="1920885"/>
          </a:xfrm>
          <a:prstGeom prst="rect">
            <a:avLst/>
          </a:prstGeom>
        </p:spPr>
      </p:pic>
    </p:spTree>
    <p:extLst>
      <p:ext uri="{BB962C8B-B14F-4D97-AF65-F5344CB8AC3E}">
        <p14:creationId xmlns:p14="http://schemas.microsoft.com/office/powerpoint/2010/main" val="36742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50"/>
                                        <p:tgtEl>
                                          <p:spTgt spid="3">
                                            <p:txEl>
                                              <p:pRg st="1" end="1"/>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50"/>
                                        <p:tgtEl>
                                          <p:spTgt spid="3">
                                            <p:txEl>
                                              <p:pRg st="0" end="0"/>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50"/>
                                        <p:tgtEl>
                                          <p:spTgt spid="3">
                                            <p:txEl>
                                              <p:pRg st="2" end="2"/>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50"/>
                                        <p:tgtEl>
                                          <p:spTgt spid="3">
                                            <p:txEl>
                                              <p:pRg st="3" end="3"/>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50"/>
                                        <p:tgtEl>
                                          <p:spTgt spid="3">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50"/>
                                        <p:tgtEl>
                                          <p:spTgt spid="3">
                                            <p:txEl>
                                              <p:pRg st="5" end="5"/>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750"/>
                                        <p:tgtEl>
                                          <p:spTgt spid="3">
                                            <p:txEl>
                                              <p:pRg st="6" end="6"/>
                                            </p:txEl>
                                          </p:spTgt>
                                        </p:tgtEl>
                                      </p:cBhvr>
                                    </p:animEffect>
                                  </p:childTnLst>
                                </p:cTn>
                              </p:par>
                              <p:par>
                                <p:cTn id="26" presetID="10" presetClass="entr" presetSubtype="0" fill="hold" nodeType="withEffect">
                                  <p:stCondLst>
                                    <p:cond delay="75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7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F">
  <a:themeElements>
    <a:clrScheme name="Custom 1">
      <a:dk1>
        <a:srgbClr val="003946"/>
      </a:dk1>
      <a:lt1>
        <a:srgbClr val="FFFFFF"/>
      </a:lt1>
      <a:dk2>
        <a:srgbClr val="404040"/>
      </a:dk2>
      <a:lt2>
        <a:srgbClr val="FFFFFF"/>
      </a:lt2>
      <a:accent1>
        <a:srgbClr val="EAAB00"/>
      </a:accent1>
      <a:accent2>
        <a:srgbClr val="5482AB"/>
      </a:accent2>
      <a:accent3>
        <a:srgbClr val="D0651E"/>
      </a:accent3>
      <a:accent4>
        <a:srgbClr val="82786F"/>
      </a:accent4>
      <a:accent5>
        <a:srgbClr val="658237"/>
      </a:accent5>
      <a:accent6>
        <a:srgbClr val="A4383D"/>
      </a:accent6>
      <a:hlink>
        <a:srgbClr val="5482AB"/>
      </a:hlink>
      <a:folHlink>
        <a:srgbClr val="D0651E"/>
      </a:folHlink>
    </a:clrScheme>
    <a:fontScheme name="SLF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2"/>
          </a:solidFill>
          <a:prstDash val="solid"/>
          <a:round/>
          <a:headEnd type="none" w="med" len="med"/>
          <a:tailEnd type="none" w="med" len="med"/>
        </a:ln>
        <a:effectLst/>
      </a:spPr>
      <a:bodyPr vert="horz" wrap="square" lIns="0" tIns="91440" rIns="0" bIns="0" numCol="1" rtlCol="0" anchor="t" anchorCtr="0" compatLnSpc="1">
        <a:prstTxWarp prst="textNoShape">
          <a:avLst/>
        </a:prstTxWarp>
      </a:bodyPr>
      <a:lstStyle>
        <a:defPPr marL="0" marR="0" indent="0" defTabSz="914400" rtl="0" eaLnBrk="0" fontAlgn="base" latinLnBrk="0" hangingPunct="0">
          <a:lnSpc>
            <a:spcPct val="90000"/>
          </a:lnSpc>
          <a:spcBef>
            <a:spcPct val="0"/>
          </a:spcBef>
          <a:spcAft>
            <a:spcPct val="0"/>
          </a:spcAft>
          <a:buClrTx/>
          <a:buSzTx/>
          <a:buFontTx/>
          <a:buNone/>
          <a:tabLst/>
          <a:defRPr kumimoji="0" sz="1600" i="0" u="none" strike="noStrike" cap="none" normalizeH="0" baseline="0" dirty="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noFill/>
          <a:prstDash val="solid"/>
          <a:round/>
          <a:headEnd type="none" w="med" len="med"/>
          <a:tailEnd type="none" w="med" len="med"/>
        </a:ln>
        <a:effec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000" b="0" i="0" u="none" strike="noStrike" cap="none" normalizeH="0" baseline="0" smtClean="0">
            <a:ln>
              <a:noFill/>
            </a:ln>
            <a:solidFill>
              <a:schemeClr val="bg2"/>
            </a:solidFill>
            <a:effectLst/>
            <a:latin typeface="Arial" charset="0"/>
            <a:cs typeface="Arial" charset="0"/>
          </a:defRPr>
        </a:defPPr>
      </a:lstStyle>
    </a:lnDef>
  </a:objectDefaults>
  <a:extraClrSchemeLst>
    <a:extraClrScheme>
      <a:clrScheme name="Whimsical sun templat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msical sun templat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msical sun templat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msical sun templat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msical sun templat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msical sun templat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msical sun templat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msical sun templat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msical sun templat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msical sun templat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msical sun templat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msical sun templat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himsical sun template2 13">
        <a:dk1>
          <a:srgbClr val="003946"/>
        </a:dk1>
        <a:lt1>
          <a:srgbClr val="FFFFFF"/>
        </a:lt1>
        <a:dk2>
          <a:srgbClr val="000000"/>
        </a:dk2>
        <a:lt2>
          <a:srgbClr val="808080"/>
        </a:lt2>
        <a:accent1>
          <a:srgbClr val="BBE0E3"/>
        </a:accent1>
        <a:accent2>
          <a:srgbClr val="333399"/>
        </a:accent2>
        <a:accent3>
          <a:srgbClr val="FFFFFF"/>
        </a:accent3>
        <a:accent4>
          <a:srgbClr val="002F3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msical sun template2 14">
        <a:dk1>
          <a:srgbClr val="003946"/>
        </a:dk1>
        <a:lt1>
          <a:srgbClr val="FFFFFF"/>
        </a:lt1>
        <a:dk2>
          <a:srgbClr val="D47600"/>
        </a:dk2>
        <a:lt2>
          <a:srgbClr val="808080"/>
        </a:lt2>
        <a:accent1>
          <a:srgbClr val="EAAB00"/>
        </a:accent1>
        <a:accent2>
          <a:srgbClr val="5482AB"/>
        </a:accent2>
        <a:accent3>
          <a:srgbClr val="FFFFFF"/>
        </a:accent3>
        <a:accent4>
          <a:srgbClr val="002F3A"/>
        </a:accent4>
        <a:accent5>
          <a:srgbClr val="F3D2AA"/>
        </a:accent5>
        <a:accent6>
          <a:srgbClr val="4B759B"/>
        </a:accent6>
        <a:hlink>
          <a:srgbClr val="898F4B"/>
        </a:hlink>
        <a:folHlink>
          <a:srgbClr val="747F81"/>
        </a:folHlink>
      </a:clrScheme>
      <a:clrMap bg1="lt1" tx1="dk1" bg2="lt2" tx2="dk2" accent1="accent1" accent2="accent2" accent3="accent3" accent4="accent4" accent5="accent5" accent6="accent6" hlink="hlink" folHlink="folHlink"/>
    </a:extraClrScheme>
    <a:extraClrScheme>
      <a:clrScheme name="Whimsical sun template2 15">
        <a:dk1>
          <a:srgbClr val="003946"/>
        </a:dk1>
        <a:lt1>
          <a:srgbClr val="FFFFFF"/>
        </a:lt1>
        <a:dk2>
          <a:srgbClr val="D47600"/>
        </a:dk2>
        <a:lt2>
          <a:srgbClr val="FF0000"/>
        </a:lt2>
        <a:accent1>
          <a:srgbClr val="EAAB00"/>
        </a:accent1>
        <a:accent2>
          <a:srgbClr val="5482AB"/>
        </a:accent2>
        <a:accent3>
          <a:srgbClr val="FFFFFF"/>
        </a:accent3>
        <a:accent4>
          <a:srgbClr val="002F3A"/>
        </a:accent4>
        <a:accent5>
          <a:srgbClr val="F3D2AA"/>
        </a:accent5>
        <a:accent6>
          <a:srgbClr val="4B759B"/>
        </a:accent6>
        <a:hlink>
          <a:srgbClr val="898F4B"/>
        </a:hlink>
        <a:folHlink>
          <a:srgbClr val="747F81"/>
        </a:folHlink>
      </a:clrScheme>
      <a:clrMap bg1="lt1" tx1="dk1" bg2="lt2" tx2="dk2" accent1="accent1" accent2="accent2" accent3="accent3" accent4="accent4" accent5="accent5" accent6="accent6" hlink="hlink" folHlink="folHlink"/>
    </a:extraClrScheme>
    <a:extraClrScheme>
      <a:clrScheme name="Whimsical sun template2 16">
        <a:dk1>
          <a:srgbClr val="003946"/>
        </a:dk1>
        <a:lt1>
          <a:srgbClr val="FFFFFF"/>
        </a:lt1>
        <a:dk2>
          <a:srgbClr val="D47600"/>
        </a:dk2>
        <a:lt2>
          <a:srgbClr val="747F81"/>
        </a:lt2>
        <a:accent1>
          <a:srgbClr val="EAAB00"/>
        </a:accent1>
        <a:accent2>
          <a:srgbClr val="5482AB"/>
        </a:accent2>
        <a:accent3>
          <a:srgbClr val="FFFFFF"/>
        </a:accent3>
        <a:accent4>
          <a:srgbClr val="002F3A"/>
        </a:accent4>
        <a:accent5>
          <a:srgbClr val="F3D2AA"/>
        </a:accent5>
        <a:accent6>
          <a:srgbClr val="4B759B"/>
        </a:accent6>
        <a:hlink>
          <a:srgbClr val="898F4B"/>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LF" id="{0ACA774D-BAB0-48BA-9B94-AC5D5E05F145}" vid="{3F99D1CD-E14F-4894-9BB8-B1550F4CD6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SLF</Template>
  <TotalTime>1297</TotalTime>
  <Words>1053</Words>
  <Application>Microsoft Office PowerPoint</Application>
  <PresentationFormat>On-screen Show (4:3)</PresentationFormat>
  <Paragraphs>232</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Agenda Tabular Light</vt:lpstr>
      <vt:lpstr>AppleSymbols</vt:lpstr>
      <vt:lpstr>Arial</vt:lpstr>
      <vt:lpstr>Calibri</vt:lpstr>
      <vt:lpstr>SLF</vt:lpstr>
      <vt:lpstr>Managing Multi-Site Development Teams</vt:lpstr>
      <vt:lpstr>About me</vt:lpstr>
      <vt:lpstr>About Sun Life Financial</vt:lpstr>
      <vt:lpstr>Sun Life Products &amp; Services</vt:lpstr>
      <vt:lpstr>Sun Life Financial in Ireland</vt:lpstr>
      <vt:lpstr>Our Waterford Teams</vt:lpstr>
      <vt:lpstr>Factors</vt:lpstr>
      <vt:lpstr>Sunlife Distributed Teams Matrix</vt:lpstr>
      <vt:lpstr>Intercultural Differences</vt:lpstr>
      <vt:lpstr>Intercultural Differences – Social Styles</vt:lpstr>
      <vt:lpstr>Distributed Development Vs. Outsourcing</vt:lpstr>
      <vt:lpstr>Keep in House</vt:lpstr>
      <vt:lpstr>Out of House</vt:lpstr>
      <vt:lpstr>Work History</vt:lpstr>
      <vt:lpstr>It is all about Communication…..</vt:lpstr>
      <vt:lpstr>It is all about Communication…..</vt:lpstr>
      <vt:lpstr>It is all about Communication…..</vt:lpstr>
      <vt:lpstr>Using technology – team meetings</vt:lpstr>
      <vt:lpstr>Using technology – team meetings</vt:lpstr>
      <vt:lpstr>Using technology – 1-to-1 meetings</vt:lpstr>
      <vt:lpstr>Get your teams face to face</vt:lpstr>
      <vt:lpstr>Dealing with time zones</vt:lpstr>
      <vt:lpstr>Know your team members</vt:lpstr>
      <vt:lpstr>Project Methodologies</vt:lpstr>
      <vt:lpstr>Project Management Suite</vt:lpstr>
      <vt:lpstr>Dev Ops Strategy/Tools</vt:lpstr>
      <vt:lpstr>Summary </vt:lpstr>
      <vt:lpstr>PowerPoint Presentation</vt:lpstr>
      <vt:lpstr>PowerPoint Presentation</vt:lpstr>
    </vt:vector>
  </TitlesOfParts>
  <Company>Electronic Arts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Mutli-site Development Teams</dc:title>
  <dc:creator>McGehee, William</dc:creator>
  <cp:lastModifiedBy>Shane McCormack</cp:lastModifiedBy>
  <cp:revision>189</cp:revision>
  <dcterms:created xsi:type="dcterms:W3CDTF">2012-07-05T04:26:23Z</dcterms:created>
  <dcterms:modified xsi:type="dcterms:W3CDTF">2017-06-14T10:44:05Z</dcterms:modified>
</cp:coreProperties>
</file>