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8" r:id="rId3"/>
    <p:sldId id="257" r:id="rId4"/>
    <p:sldId id="279" r:id="rId5"/>
    <p:sldId id="258" r:id="rId6"/>
    <p:sldId id="262" r:id="rId7"/>
    <p:sldId id="259" r:id="rId8"/>
    <p:sldId id="260" r:id="rId9"/>
    <p:sldId id="280" r:id="rId10"/>
    <p:sldId id="264" r:id="rId11"/>
    <p:sldId id="266" r:id="rId12"/>
    <p:sldId id="267" r:id="rId13"/>
    <p:sldId id="281" r:id="rId14"/>
    <p:sldId id="268" r:id="rId15"/>
    <p:sldId id="269" r:id="rId16"/>
    <p:sldId id="273" r:id="rId17"/>
    <p:sldId id="274" r:id="rId18"/>
    <p:sldId id="282" r:id="rId19"/>
    <p:sldId id="276" r:id="rId20"/>
    <p:sldId id="275" r:id="rId21"/>
    <p:sldId id="270" r:id="rId22"/>
    <p:sldId id="283" r:id="rId23"/>
    <p:sldId id="277" r:id="rId24"/>
    <p:sldId id="271" r:id="rId25"/>
    <p:sldId id="272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6A175E-AD1F-4C41-A49D-E4679305AB79}">
          <p14:sldIdLst>
            <p14:sldId id="256"/>
            <p14:sldId id="278"/>
            <p14:sldId id="257"/>
            <p14:sldId id="279"/>
            <p14:sldId id="258"/>
            <p14:sldId id="262"/>
            <p14:sldId id="259"/>
            <p14:sldId id="260"/>
            <p14:sldId id="280"/>
            <p14:sldId id="264"/>
            <p14:sldId id="266"/>
            <p14:sldId id="267"/>
            <p14:sldId id="281"/>
            <p14:sldId id="268"/>
          </p14:sldIdLst>
        </p14:section>
        <p14:section name="Untitled Section" id="{3404DCC2-9AEF-4CAB-96FE-298C9BC5D522}">
          <p14:sldIdLst>
            <p14:sldId id="269"/>
            <p14:sldId id="273"/>
            <p14:sldId id="274"/>
            <p14:sldId id="282"/>
            <p14:sldId id="276"/>
            <p14:sldId id="275"/>
            <p14:sldId id="270"/>
            <p14:sldId id="283"/>
            <p14:sldId id="277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6" autoAdjust="0"/>
    <p:restoredTop sz="94660"/>
  </p:normalViewPr>
  <p:slideViewPr>
    <p:cSldViewPr>
      <p:cViewPr varScale="1">
        <p:scale>
          <a:sx n="69" d="100"/>
          <a:sy n="69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049A0F-5A3B-4028-87C2-91FB48675EE4}" type="datetimeFigureOut">
              <a:rPr lang="pl-PL" smtClean="0"/>
              <a:t>2014-12-03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8D1AA0-517E-4CC8-9CA9-6B3378BAE5AE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352928" cy="1828800"/>
          </a:xfrm>
        </p:spPr>
        <p:txBody>
          <a:bodyPr/>
          <a:lstStyle/>
          <a:p>
            <a:r>
              <a:rPr lang="pl-PL" dirty="0" smtClean="0"/>
              <a:t>The Rhythm of the Economy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Witold de La Chapelle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76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19370" cy="400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2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The application will try to generate rhythms with number of pulses from 4 to 32 and then display the best and worst rhythms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41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How are best and worst rhythms determined?</a:t>
            </a:r>
          </a:p>
          <a:p>
            <a:endParaRPr lang="pl-PL" dirty="0" smtClean="0"/>
          </a:p>
          <a:p>
            <a:r>
              <a:rPr lang="pl-PL" dirty="0" smtClean="0"/>
              <a:t>Accuracy = mean_difference1/mean_difference2</a:t>
            </a:r>
          </a:p>
        </p:txBody>
      </p:sp>
    </p:spTree>
    <p:extLst>
      <p:ext uri="{BB962C8B-B14F-4D97-AF65-F5344CB8AC3E}">
        <p14:creationId xmlns:p14="http://schemas.microsoft.com/office/powerpoint/2010/main" val="5390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mean_difference 1 is the mean difference between the GDP growth values and the mean for onsets</a:t>
            </a:r>
          </a:p>
          <a:p>
            <a:pPr lvl="1"/>
            <a:r>
              <a:rPr lang="pl-PL" dirty="0"/>
              <a:t>The greater it is, the more these pulses can be considered onsets</a:t>
            </a:r>
          </a:p>
          <a:p>
            <a:r>
              <a:rPr lang="pl-PL" dirty="0"/>
              <a:t>The mean_difference 1 is the mean difference between the GDP growth values and the mean for silent pulses</a:t>
            </a:r>
          </a:p>
          <a:p>
            <a:pPr lvl="1"/>
            <a:r>
              <a:rPr lang="pl-PL" dirty="0"/>
              <a:t>The smaller it is, the more these pulses can be considered silentpulses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58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6" y="2060848"/>
            <a:ext cx="7791743" cy="409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0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why: 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672408"/>
          </a:xfrm>
        </p:spPr>
        <p:txBody>
          <a:bodyPr/>
          <a:lstStyle/>
          <a:p>
            <a:r>
              <a:rPr lang="pl-PL" dirty="0" smtClean="0"/>
              <a:t>How to detect patterns in growth values?</a:t>
            </a:r>
          </a:p>
          <a:p>
            <a:pPr lvl="1"/>
            <a:r>
              <a:rPr lang="pl-PL" dirty="0" smtClean="0"/>
              <a:t>Analyze corresponding pulses </a:t>
            </a:r>
            <a:r>
              <a:rPr lang="pl-PL" dirty="0" smtClean="0">
                <a:sym typeface="Wingdings" panose="05000000000000000000" pitchFamily="2" charset="2"/>
              </a:rPr>
              <a:t>subdivide data into cycles</a:t>
            </a:r>
            <a:endParaRPr lang="pl-PL" dirty="0" smtClean="0"/>
          </a:p>
          <a:p>
            <a:pPr lvl="2"/>
            <a:r>
              <a:rPr lang="pl-PL" dirty="0" smtClean="0"/>
              <a:t>Generalize about each pulse</a:t>
            </a:r>
            <a:r>
              <a:rPr lang="pl-PL" dirty="0" smtClean="0">
                <a:sym typeface="Wingdings" panose="05000000000000000000" pitchFamily="2" charset="2"/>
              </a:rPr>
              <a:t> calculate mean of corresponding values and create a new array of means</a:t>
            </a:r>
          </a:p>
          <a:p>
            <a:pPr lvl="3"/>
            <a:r>
              <a:rPr lang="pl-PL" dirty="0" smtClean="0">
                <a:sym typeface="Wingdings" panose="05000000000000000000" pitchFamily="2" charset="2"/>
              </a:rPr>
              <a:t>Determine whether pulse </a:t>
            </a:r>
            <a:r>
              <a:rPr lang="pl-PL" dirty="0" smtClean="0">
                <a:sym typeface="Wingdings" panose="05000000000000000000" pitchFamily="2" charset="2"/>
              </a:rPr>
              <a:t>is an </a:t>
            </a:r>
            <a:r>
              <a:rPr lang="pl-PL" dirty="0" smtClean="0">
                <a:sym typeface="Wingdings" panose="05000000000000000000" pitchFamily="2" charset="2"/>
              </a:rPr>
              <a:t>onset or a silent pulse  How?</a:t>
            </a:r>
          </a:p>
          <a:p>
            <a:pPr lvl="3"/>
            <a:endParaRPr lang="pl-PL" dirty="0" smtClean="0">
              <a:sym typeface="Wingdings" panose="05000000000000000000" pitchFamily="2" charset="2"/>
            </a:endParaRPr>
          </a:p>
          <a:p>
            <a:pPr lvl="4"/>
            <a:r>
              <a:rPr lang="pl-PL" dirty="0"/>
              <a:t>What differentiates an onset from a silent pulse?</a:t>
            </a:r>
            <a:br>
              <a:rPr lang="pl-PL" dirty="0"/>
            </a:br>
            <a:endParaRPr lang="pl-PL" dirty="0" smtClean="0">
              <a:sym typeface="Wingdings" panose="05000000000000000000" pitchFamily="2" charset="2"/>
            </a:endParaRPr>
          </a:p>
          <a:p>
            <a:pPr lvl="3"/>
            <a:endParaRPr lang="pl-PL" dirty="0"/>
          </a:p>
        </p:txBody>
      </p:sp>
      <p:sp>
        <p:nvSpPr>
          <p:cNvPr id="4" name="Down Arrow 3"/>
          <p:cNvSpPr/>
          <p:nvPr/>
        </p:nvSpPr>
        <p:spPr>
          <a:xfrm>
            <a:off x="4788024" y="4941168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3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What differentiates an onset from a silent pulse?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Let’s assign an arbitrary value of 1 to an onset and 0 to a silent pulse (mirroring the fact that an onset generates a given number of decibels, whereas a silent pulse doesn’t generate any).</a:t>
            </a:r>
          </a:p>
          <a:p>
            <a:r>
              <a:rPr lang="pl-PL" dirty="0" smtClean="0"/>
              <a:t>Clave son:</a:t>
            </a:r>
          </a:p>
          <a:p>
            <a:pPr lvl="1"/>
            <a:r>
              <a:rPr lang="pl-PL" dirty="0" smtClean="0"/>
              <a:t>[1001001000101000]</a:t>
            </a:r>
          </a:p>
          <a:p>
            <a:pPr lvl="1"/>
            <a:r>
              <a:rPr lang="pl-PL" dirty="0" smtClean="0"/>
              <a:t>Total: 1+0+0+1+0+0+1+0+0+0+1+0+1+0+0+0=5</a:t>
            </a:r>
          </a:p>
          <a:p>
            <a:pPr lvl="1"/>
            <a:r>
              <a:rPr lang="pl-PL" dirty="0" smtClean="0"/>
              <a:t>Average = 5/16=0.31</a:t>
            </a:r>
          </a:p>
          <a:p>
            <a:pPr lvl="1"/>
            <a:r>
              <a:rPr lang="pl-PL" dirty="0" smtClean="0"/>
              <a:t>0, that is, a silent pulse, is closer to 0.31 than 1, an onset.</a:t>
            </a:r>
          </a:p>
          <a:p>
            <a:pPr lvl="1"/>
            <a:r>
              <a:rPr lang="pl-PL" dirty="0" smtClean="0"/>
              <a:t>Hence onsets are wider </a:t>
            </a:r>
            <a:r>
              <a:rPr lang="pl-PL" u="sng" dirty="0" smtClean="0"/>
              <a:t>spread</a:t>
            </a:r>
            <a:r>
              <a:rPr lang="pl-PL" dirty="0" smtClean="0"/>
              <a:t> than silent pulses.</a:t>
            </a:r>
          </a:p>
        </p:txBody>
      </p:sp>
    </p:spTree>
    <p:extLst>
      <p:ext uri="{BB962C8B-B14F-4D97-AF65-F5344CB8AC3E}">
        <p14:creationId xmlns:p14="http://schemas.microsoft.com/office/powerpoint/2010/main" val="7710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Measure of spread: Standard deviation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The greater the value of the standard deviation, the greater the spread of data.</a:t>
            </a:r>
          </a:p>
          <a:p>
            <a:endParaRPr lang="pl-PL" dirty="0"/>
          </a:p>
        </p:txBody>
      </p:sp>
      <p:pic>
        <p:nvPicPr>
          <p:cNvPr id="3074" name="Picture 2" descr="s = \sqrt{\frac{1}{N-1} \sum_{i=1}^N (x_i - \overline{x})^2}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5"/>
            <a:ext cx="5112569" cy="14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Measure of spread: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 descr="http://www.mathsisfun.com/data/images/normal-distrubution-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7" y="2060848"/>
            <a:ext cx="7666856" cy="39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Measure of spread: Standard deviation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Fact: The interval (mean- standard deviation, mean + standard deviation )contains 68.3% of all data.</a:t>
            </a:r>
          </a:p>
          <a:p>
            <a:r>
              <a:rPr lang="pl-PL" dirty="0" smtClean="0"/>
              <a:t>Most commonly studied rhythms in class have 16 pulses</a:t>
            </a:r>
          </a:p>
          <a:p>
            <a:r>
              <a:rPr lang="pl-PL" dirty="0" smtClean="0"/>
              <a:t>68.3% of 16 is equal to 10.92≈11</a:t>
            </a:r>
          </a:p>
          <a:p>
            <a:r>
              <a:rPr lang="pl-PL" dirty="0" smtClean="0"/>
              <a:t>16-11 = 5 </a:t>
            </a:r>
          </a:p>
          <a:p>
            <a:r>
              <a:rPr lang="pl-PL" dirty="0" smtClean="0"/>
              <a:t>For 16 pulses – rhythms, the most common number of onsets is 5.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6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Definitions </a:t>
            </a:r>
            <a:r>
              <a:rPr lang="pl-PL" dirty="0" smtClean="0"/>
              <a:t>of </a:t>
            </a:r>
            <a:r>
              <a:rPr lang="pl-PL" dirty="0" smtClean="0"/>
              <a:t>rhythm</a:t>
            </a:r>
          </a:p>
          <a:p>
            <a:r>
              <a:rPr lang="pl-PL" dirty="0" smtClean="0"/>
              <a:t>Can GDP be considered a rhythm?</a:t>
            </a:r>
          </a:p>
          <a:p>
            <a:r>
              <a:rPr lang="pl-PL" dirty="0" smtClean="0"/>
              <a:t>Methodology: the how?</a:t>
            </a:r>
          </a:p>
          <a:p>
            <a:r>
              <a:rPr lang="pl-PL" dirty="0" smtClean="0"/>
              <a:t>Methodology: the why?</a:t>
            </a:r>
          </a:p>
          <a:p>
            <a:r>
              <a:rPr lang="pl-PL" dirty="0" smtClean="0"/>
              <a:t>Significance of the study</a:t>
            </a:r>
          </a:p>
          <a:p>
            <a:r>
              <a:rPr lang="pl-PL" dirty="0" smtClean="0"/>
              <a:t>Next steps</a:t>
            </a:r>
          </a:p>
          <a:p>
            <a:r>
              <a:rPr lang="pl-PL" dirty="0" smtClean="0"/>
              <a:t>Let’s try it out!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9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Rhythms with 16 pulses and 5 onsets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79" y="2191009"/>
            <a:ext cx="6048672" cy="40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Significance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endParaRPr lang="pl-PL" dirty="0" smtClean="0"/>
          </a:p>
          <a:p>
            <a:r>
              <a:rPr lang="pl-PL" dirty="0" smtClean="0"/>
              <a:t>Attempt to quantify economic rhythms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                                              </a:t>
            </a:r>
          </a:p>
          <a:p>
            <a:r>
              <a:rPr lang="pl-PL" dirty="0"/>
              <a:t> </a:t>
            </a:r>
            <a:r>
              <a:rPr lang="pl-PL" dirty="0" smtClean="0"/>
              <a:t>                                             vs</a:t>
            </a:r>
          </a:p>
        </p:txBody>
      </p:sp>
      <p:pic>
        <p:nvPicPr>
          <p:cNvPr id="2050" name="Picture 2" descr="business-cycle-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" y="2513338"/>
            <a:ext cx="4176465" cy="346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76466"/>
            <a:ext cx="28860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Significance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If we can prove that GDP can be considered a rhythm then we can apply </a:t>
            </a:r>
            <a:r>
              <a:rPr lang="pl-PL" dirty="0"/>
              <a:t>the rich knowledge about musical rhythms to </a:t>
            </a:r>
            <a:r>
              <a:rPr lang="pl-PL" dirty="0" smtClean="0"/>
              <a:t>economic rhythms</a:t>
            </a:r>
          </a:p>
          <a:p>
            <a:pPr lvl="1"/>
            <a:r>
              <a:rPr lang="pl-PL" dirty="0" smtClean="0"/>
              <a:t>Off-beatness</a:t>
            </a:r>
          </a:p>
          <a:p>
            <a:pPr lvl="1"/>
            <a:r>
              <a:rPr lang="pl-PL" dirty="0" smtClean="0"/>
              <a:t>Oddity</a:t>
            </a:r>
          </a:p>
          <a:p>
            <a:pPr lvl="1"/>
            <a:r>
              <a:rPr lang="pl-PL" dirty="0" smtClean="0"/>
              <a:t>Measures of syncopation</a:t>
            </a:r>
          </a:p>
          <a:p>
            <a:pPr lvl="1"/>
            <a:r>
              <a:rPr lang="pl-PL" dirty="0" smtClean="0"/>
              <a:t>Edit distances</a:t>
            </a:r>
          </a:p>
          <a:p>
            <a:pPr lvl="1"/>
            <a:r>
              <a:rPr lang="pl-PL" dirty="0" smtClean="0"/>
              <a:t>Deepness</a:t>
            </a:r>
          </a:p>
          <a:p>
            <a:pPr lvl="1"/>
            <a:endParaRPr lang="pl-PL" dirty="0"/>
          </a:p>
          <a:p>
            <a:r>
              <a:rPr lang="pl-PL" dirty="0"/>
              <a:t>Web application form allows for constant research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1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Next Steps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Addition of various economic indices</a:t>
            </a:r>
          </a:p>
          <a:p>
            <a:r>
              <a:rPr lang="pl-PL" dirty="0" smtClean="0"/>
              <a:t>In-depth analysis of generated rhythms to reach a conclusion</a:t>
            </a:r>
          </a:p>
          <a:p>
            <a:pPr lvl="1"/>
            <a:r>
              <a:rPr lang="pl-PL" dirty="0" smtClean="0"/>
              <a:t>Can GDP really be considered in terms of musical </a:t>
            </a:r>
            <a:r>
              <a:rPr lang="pl-PL" dirty="0" smtClean="0"/>
              <a:t>rhythms?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6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try the application!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Link:</a:t>
            </a:r>
          </a:p>
          <a:p>
            <a:pPr lvl="1"/>
            <a:r>
              <a:rPr lang="pl-PL" dirty="0" smtClean="0"/>
              <a:t>http://wit221.github.io/Rhythm-of-Economics/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91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 you for your attention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Definitions of rhythm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389120"/>
          </a:xfrm>
        </p:spPr>
        <p:txBody>
          <a:bodyPr>
            <a:normAutofit/>
          </a:bodyPr>
          <a:lstStyle/>
          <a:p>
            <a:r>
              <a:rPr lang="pl-PL" dirty="0" smtClean="0"/>
              <a:t>Perceived </a:t>
            </a:r>
            <a:r>
              <a:rPr lang="en-US" dirty="0" smtClean="0"/>
              <a:t>as </a:t>
            </a:r>
            <a:r>
              <a:rPr lang="en-US" dirty="0"/>
              <a:t>a notion pertaining solely to the field of </a:t>
            </a:r>
            <a:r>
              <a:rPr lang="en-US" dirty="0" smtClean="0"/>
              <a:t>music</a:t>
            </a:r>
            <a:endParaRPr lang="pl-PL" dirty="0" smtClean="0"/>
          </a:p>
          <a:p>
            <a:r>
              <a:rPr lang="pl-PL" dirty="0" smtClean="0"/>
              <a:t>Only 43% of rhythm definitions bind it to music</a:t>
            </a:r>
          </a:p>
          <a:p>
            <a:pPr lvl="1"/>
            <a:r>
              <a:rPr lang="pl-PL" dirty="0" smtClean="0"/>
              <a:t>Didymus: </a:t>
            </a:r>
            <a:r>
              <a:rPr lang="pl-PL" i="1" dirty="0" smtClean="0"/>
              <a:t>A schematic arrangement of </a:t>
            </a:r>
            <a:r>
              <a:rPr lang="pl-PL" i="1" u="sng" dirty="0" smtClean="0"/>
              <a:t>sounds</a:t>
            </a:r>
          </a:p>
          <a:p>
            <a:pPr lvl="1"/>
            <a:r>
              <a:rPr lang="pl-PL" dirty="0" smtClean="0"/>
              <a:t>R. Parncutt: </a:t>
            </a:r>
            <a:r>
              <a:rPr lang="pl-PL" i="1" u="sng" dirty="0" smtClean="0"/>
              <a:t>Acoustic</a:t>
            </a:r>
            <a:r>
              <a:rPr lang="pl-PL" i="1" dirty="0" smtClean="0"/>
              <a:t> sequence evoking a sensation of pulse</a:t>
            </a:r>
          </a:p>
          <a:p>
            <a:pPr lvl="1"/>
            <a:r>
              <a:rPr lang="pl-PL" i="1" dirty="0" smtClean="0"/>
              <a:t>S. Arom: For there to be rhythm, sequences of </a:t>
            </a:r>
            <a:r>
              <a:rPr lang="pl-PL" i="1" u="sng" dirty="0" smtClean="0"/>
              <a:t>audible</a:t>
            </a:r>
            <a:r>
              <a:rPr lang="pl-PL" i="1" dirty="0" smtClean="0"/>
              <a:t> events must be characterized by contrasting features.</a:t>
            </a:r>
            <a:r>
              <a:rPr lang="pl-PL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09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Definitions of rhythms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smtClean="0"/>
              <a:t>remaining definitions ( </a:t>
            </a:r>
            <a:r>
              <a:rPr lang="pl-PL" dirty="0"/>
              <a:t>57</a:t>
            </a:r>
            <a:r>
              <a:rPr lang="pl-PL" dirty="0" smtClean="0"/>
              <a:t>%) </a:t>
            </a:r>
            <a:r>
              <a:rPr lang="pl-PL" dirty="0"/>
              <a:t>assign the notion of rhyhtm to a much broader </a:t>
            </a:r>
            <a:r>
              <a:rPr lang="pl-PL" dirty="0" smtClean="0"/>
              <a:t>scope</a:t>
            </a:r>
          </a:p>
          <a:p>
            <a:r>
              <a:rPr lang="pl-PL" dirty="0" smtClean="0"/>
              <a:t>Phaedrus: </a:t>
            </a:r>
            <a:r>
              <a:rPr lang="pl-PL" i="1" dirty="0" smtClean="0"/>
              <a:t>Some measured thesis of syllables, placed together in certain ways.</a:t>
            </a:r>
          </a:p>
          <a:p>
            <a:r>
              <a:rPr lang="pl-PL" i="1" dirty="0" smtClean="0"/>
              <a:t>M. Clayton: Rhythm, then may be either interpreted as an alternation of stresses or as a succession of durations</a:t>
            </a:r>
            <a:endParaRPr lang="pl-PL" i="1" dirty="0"/>
          </a:p>
          <a:p>
            <a:r>
              <a:rPr lang="en-US" b="1" u="sng" dirty="0"/>
              <a:t>Plato’s: Rhythm is </a:t>
            </a:r>
            <a:r>
              <a:rPr lang="en-US" b="1" i="1" u="sng" dirty="0"/>
              <a:t>an order of movement</a:t>
            </a:r>
            <a:endParaRPr lang="pl-PL" b="1" u="sng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54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Can GDP be considered a rhythm?</a:t>
            </a:r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1. </a:t>
            </a:r>
            <a:r>
              <a:rPr lang="pl-PL" b="1" dirty="0" smtClean="0"/>
              <a:t>Movement: </a:t>
            </a:r>
            <a:r>
              <a:rPr lang="pl-PL" dirty="0" smtClean="0"/>
              <a:t>GDP values move over time ✔</a:t>
            </a:r>
          </a:p>
          <a:p>
            <a:endParaRPr lang="pl-PL" dirty="0" smtClean="0"/>
          </a:p>
          <a:p>
            <a:r>
              <a:rPr lang="pl-PL" dirty="0" smtClean="0"/>
              <a:t>2. </a:t>
            </a:r>
            <a:r>
              <a:rPr lang="pl-PL" b="1" dirty="0" smtClean="0"/>
              <a:t>Order:</a:t>
            </a:r>
            <a:r>
              <a:rPr lang="pl-PL" dirty="0" smtClean="0"/>
              <a:t> Are they truly ordered?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10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 of the study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The result of the study is a web application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9170"/>
            <a:ext cx="53149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4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how: 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Data gathered from the World Bank for the years 1961-2013</a:t>
            </a:r>
          </a:p>
          <a:p>
            <a:endParaRPr lang="pl-PL" dirty="0" smtClean="0"/>
          </a:p>
          <a:p>
            <a:r>
              <a:rPr lang="pl-PL" dirty="0" smtClean="0"/>
              <a:t>For each year, GDP change calculated.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16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Number of years for which data from the World Bank is valid is divided by the number of pulses into a whole number of </a:t>
            </a:r>
            <a:r>
              <a:rPr lang="pl-PL" dirty="0" smtClean="0"/>
              <a:t>cycles</a:t>
            </a:r>
          </a:p>
          <a:p>
            <a:endParaRPr lang="pl-PL" dirty="0" smtClean="0"/>
          </a:p>
          <a:p>
            <a:r>
              <a:rPr lang="pl-PL" dirty="0" smtClean="0"/>
              <a:t>The mean values for the corresponding GDP growth values in each  cycle are calculated and a new list of mean values is created</a:t>
            </a:r>
          </a:p>
        </p:txBody>
      </p:sp>
    </p:spTree>
    <p:extLst>
      <p:ext uri="{BB962C8B-B14F-4D97-AF65-F5344CB8AC3E}">
        <p14:creationId xmlns:p14="http://schemas.microsoft.com/office/powerpoint/2010/main" val="32063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Methodology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/>
              <a:t>mean and standard value of the list are calculated.</a:t>
            </a:r>
          </a:p>
          <a:p>
            <a:r>
              <a:rPr lang="pl-PL" dirty="0"/>
              <a:t>Values inside mean +- standard deviation are </a:t>
            </a:r>
            <a:r>
              <a:rPr lang="pl-PL" dirty="0" smtClean="0"/>
              <a:t>assigned a dot </a:t>
            </a:r>
            <a:r>
              <a:rPr lang="pl-PL" dirty="0"/>
              <a:t>(silent pulse)</a:t>
            </a:r>
          </a:p>
          <a:p>
            <a:r>
              <a:rPr lang="pl-PL" dirty="0"/>
              <a:t>Values outside that interval are assigned x (onset)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0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811</TotalTime>
  <Words>750</Words>
  <Application>Microsoft Office PowerPoint</Application>
  <PresentationFormat>On-screen Show (4:3)</PresentationFormat>
  <Paragraphs>113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The Rhythm of the Economy</vt:lpstr>
      <vt:lpstr>Summary</vt:lpstr>
      <vt:lpstr>Definitions of rhythm</vt:lpstr>
      <vt:lpstr>Definitions of rhythms</vt:lpstr>
      <vt:lpstr>Can GDP be considered a rhythm?</vt:lpstr>
      <vt:lpstr>Form of the study</vt:lpstr>
      <vt:lpstr>The how: 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The why: Methodology</vt:lpstr>
      <vt:lpstr>What differentiates an onset from a silent pulse? </vt:lpstr>
      <vt:lpstr>Measure of spread: Standard deviation</vt:lpstr>
      <vt:lpstr>Measure of spread: Standard deviation</vt:lpstr>
      <vt:lpstr>Measure of spread: Standard deviation</vt:lpstr>
      <vt:lpstr>Rhythms with 16 pulses and 5 onsets</vt:lpstr>
      <vt:lpstr>Significance</vt:lpstr>
      <vt:lpstr>Significance</vt:lpstr>
      <vt:lpstr>Next Steps</vt:lpstr>
      <vt:lpstr>Let’s try the application!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Rhythm of the Economy</dc:title>
  <dc:creator>Witold</dc:creator>
  <cp:lastModifiedBy>Witold</cp:lastModifiedBy>
  <cp:revision>28</cp:revision>
  <dcterms:created xsi:type="dcterms:W3CDTF">2014-11-30T12:17:08Z</dcterms:created>
  <dcterms:modified xsi:type="dcterms:W3CDTF">2014-12-03T08:45:29Z</dcterms:modified>
</cp:coreProperties>
</file>