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7"/>
  </p:notesMasterIdLst>
  <p:sldIdLst>
    <p:sldId id="285" r:id="rId2"/>
    <p:sldId id="286" r:id="rId3"/>
    <p:sldId id="287" r:id="rId4"/>
    <p:sldId id="288" r:id="rId5"/>
    <p:sldId id="289" r:id="rId6"/>
    <p:sldId id="300" r:id="rId7"/>
    <p:sldId id="290" r:id="rId8"/>
    <p:sldId id="291" r:id="rId9"/>
    <p:sldId id="292" r:id="rId10"/>
    <p:sldId id="293" r:id="rId11"/>
    <p:sldId id="298" r:id="rId12"/>
    <p:sldId id="294" r:id="rId13"/>
    <p:sldId id="299" r:id="rId14"/>
    <p:sldId id="297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EF6"/>
    <a:srgbClr val="8388F1"/>
    <a:srgbClr val="217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5954B-5C0C-4DD5-B014-D25D29B97164}" v="266" dt="2023-06-03T13:56:26.468"/>
  </p1510:revLst>
</p1510:revInfo>
</file>

<file path=ppt/tableStyles.xml><?xml version="1.0" encoding="utf-8"?>
<a:tblStyleLst xmlns:a="http://schemas.openxmlformats.org/drawingml/2006/main" def="{5C22544A-7EE6-4342-B048-85BDC9FD1C3A}"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79093" autoAdjust="0"/>
  </p:normalViewPr>
  <p:slideViewPr>
    <p:cSldViewPr snapToGrid="0" snapToObjects="1">
      <p:cViewPr varScale="1">
        <p:scale>
          <a:sx n="106" d="100"/>
          <a:sy n="106" d="100"/>
        </p:scale>
        <p:origin x="210" y="102"/>
      </p:cViewPr>
      <p:guideLst>
        <p:guide orient="horz" pos="161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058" y="9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8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증가</a:t>
            </a:r>
            <a:r>
              <a:rPr lang="en-US" altLang="ko-KR" dirty="0"/>
              <a:t>/</a:t>
            </a:r>
            <a:r>
              <a:rPr lang="ko-KR" altLang="en-US" dirty="0"/>
              <a:t>감소고객 </a:t>
            </a:r>
            <a:r>
              <a:rPr lang="en-US" altLang="ko-KR" dirty="0"/>
              <a:t>=/=</a:t>
            </a:r>
            <a:r>
              <a:rPr lang="ko-KR" altLang="en-US" dirty="0"/>
              <a:t> 유의고객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유의미한 변화가 있는 층만 분리해 유의고객으로 설정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각 고객별 매출 </a:t>
            </a:r>
            <a:r>
              <a:rPr lang="en-US" altLang="ko-KR" dirty="0"/>
              <a:t>‘</a:t>
            </a:r>
            <a:r>
              <a:rPr lang="ko-KR" altLang="en-US" dirty="0"/>
              <a:t>증감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dirty="0" err="1"/>
              <a:t>퍼센테이지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/>
              <a:t>전년대비 </a:t>
            </a:r>
            <a:r>
              <a:rPr lang="en-US" altLang="ko-KR" dirty="0"/>
              <a:t>n% </a:t>
            </a:r>
            <a:r>
              <a:rPr lang="ko-KR" altLang="en-US" dirty="0"/>
              <a:t>증가</a:t>
            </a:r>
            <a:r>
              <a:rPr lang="en-US" altLang="ko-KR" dirty="0"/>
              <a:t>/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감소고객의 하위 </a:t>
            </a:r>
            <a:r>
              <a:rPr lang="en-US" altLang="ko-KR" dirty="0"/>
              <a:t>75%, </a:t>
            </a:r>
            <a:r>
              <a:rPr lang="ko-KR" altLang="en-US" dirty="0"/>
              <a:t>증가고객</a:t>
            </a:r>
            <a:r>
              <a:rPr lang="en-US" altLang="ko-KR" dirty="0"/>
              <a:t>(</a:t>
            </a:r>
            <a:r>
              <a:rPr lang="ko-KR" altLang="en-US" dirty="0"/>
              <a:t>이상치 제거 후</a:t>
            </a:r>
            <a:r>
              <a:rPr lang="en-US" altLang="ko-KR" dirty="0"/>
              <a:t>)</a:t>
            </a:r>
            <a:r>
              <a:rPr lang="ko-KR" altLang="en-US" dirty="0"/>
              <a:t>의 상위 </a:t>
            </a:r>
            <a:r>
              <a:rPr lang="en-US" altLang="ko-KR" dirty="0"/>
              <a:t>75%</a:t>
            </a:r>
            <a:r>
              <a:rPr lang="ko-KR" altLang="en-US" dirty="0"/>
              <a:t> 구간만 분리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전년대비 매출이 </a:t>
            </a:r>
            <a:r>
              <a:rPr lang="en-US" altLang="ko-KR" dirty="0"/>
              <a:t>9%</a:t>
            </a:r>
            <a:r>
              <a:rPr lang="ko-KR" altLang="en-US" dirty="0"/>
              <a:t> 하락한 고객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11%</a:t>
            </a:r>
            <a:r>
              <a:rPr lang="ko-KR" altLang="en-US" dirty="0"/>
              <a:t> 상승한 고객이 해당 </a:t>
            </a:r>
          </a:p>
          <a:p>
            <a:pPr>
              <a:defRPr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+-10%</a:t>
            </a:r>
            <a:r>
              <a:rPr lang="ko-KR" altLang="en-US" dirty="0"/>
              <a:t>를 기준으로 유의고객을 분리하기로 결정</a:t>
            </a:r>
          </a:p>
          <a:p>
            <a:pPr>
              <a:defRPr/>
            </a:pPr>
            <a:r>
              <a:rPr lang="en-US" altLang="ko-KR" dirty="0"/>
              <a:t>(*</a:t>
            </a:r>
            <a:r>
              <a:rPr lang="ko-KR" altLang="en-US" dirty="0"/>
              <a:t>이상치 제거 이유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년 구매액이 </a:t>
            </a:r>
            <a:r>
              <a:rPr lang="en-US" altLang="ko-KR" dirty="0"/>
              <a:t>0</a:t>
            </a:r>
            <a:r>
              <a:rPr lang="ko-KR" altLang="en-US" dirty="0"/>
              <a:t>원이고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년 구매액이 </a:t>
            </a:r>
            <a:r>
              <a:rPr lang="en-US" altLang="ko-KR" dirty="0"/>
              <a:t>10,000</a:t>
            </a:r>
            <a:r>
              <a:rPr lang="ko-KR" altLang="en-US" dirty="0"/>
              <a:t>원인 경우 증감률 </a:t>
            </a:r>
            <a:r>
              <a:rPr lang="en-US" altLang="ko-KR" dirty="0"/>
              <a:t>10,000%</a:t>
            </a:r>
            <a:r>
              <a:rPr lang="ko-KR" altLang="en-US" dirty="0"/>
              <a:t>와 같이 비정상적인 수치가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2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[1.</a:t>
            </a:r>
            <a:r>
              <a:rPr lang="ko-KR" altLang="en-US" dirty="0"/>
              <a:t>차후 </a:t>
            </a:r>
            <a:r>
              <a:rPr lang="ko-KR" altLang="en-US" dirty="0" err="1"/>
              <a:t>머신러닝</a:t>
            </a:r>
            <a:r>
              <a:rPr lang="ko-KR" altLang="en-US" dirty="0"/>
              <a:t> 활용을 위한 피처 엔지니어링</a:t>
            </a:r>
            <a:r>
              <a:rPr lang="en-US" altLang="ko-KR" dirty="0"/>
              <a:t>]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-41</a:t>
            </a:r>
            <a:r>
              <a:rPr lang="ko-KR" altLang="en-US" dirty="0"/>
              <a:t>개 구역을 </a:t>
            </a:r>
            <a:r>
              <a:rPr lang="en-US" altLang="ko-KR" dirty="0"/>
              <a:t>16</a:t>
            </a:r>
            <a:r>
              <a:rPr lang="ko-KR" altLang="en-US" dirty="0"/>
              <a:t>개 구역으로 간소화 </a:t>
            </a:r>
            <a:r>
              <a:rPr lang="en-US" altLang="ko-KR" dirty="0"/>
              <a:t>(</a:t>
            </a:r>
            <a:r>
              <a:rPr lang="ko-KR" altLang="en-US" dirty="0"/>
              <a:t>지역코드 참고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-24</a:t>
            </a:r>
            <a:r>
              <a:rPr lang="ko-KR" altLang="en-US" dirty="0"/>
              <a:t>시간대를 </a:t>
            </a:r>
            <a:r>
              <a:rPr lang="en-US" altLang="ko-KR" dirty="0"/>
              <a:t>5</a:t>
            </a:r>
            <a:r>
              <a:rPr lang="ko-KR" altLang="en-US" dirty="0"/>
              <a:t>개 시간대로 간소화</a:t>
            </a:r>
          </a:p>
        </p:txBody>
      </p:sp>
    </p:spTree>
    <p:extLst>
      <p:ext uri="{BB962C8B-B14F-4D97-AF65-F5344CB8AC3E}">
        <p14:creationId xmlns:p14="http://schemas.microsoft.com/office/powerpoint/2010/main" val="129785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/>
              <a:t>[2.</a:t>
            </a:r>
            <a:r>
              <a:rPr lang="ko-KR" altLang="en-US" dirty="0"/>
              <a:t>차후 </a:t>
            </a:r>
            <a:r>
              <a:rPr lang="ko-KR" altLang="en-US" dirty="0" err="1"/>
              <a:t>머신러닝</a:t>
            </a:r>
            <a:r>
              <a:rPr lang="ko-KR" altLang="en-US" dirty="0"/>
              <a:t> 활용을 위한 피처 엔지니어링</a:t>
            </a:r>
            <a:r>
              <a:rPr lang="en-US" altLang="ko-KR" dirty="0"/>
              <a:t>]</a:t>
            </a:r>
          </a:p>
          <a:p>
            <a:pPr>
              <a:defRPr/>
            </a:pPr>
            <a:r>
              <a:rPr lang="en-US" altLang="ko-KR" dirty="0"/>
              <a:t>3000</a:t>
            </a:r>
            <a:r>
              <a:rPr lang="ko-KR" altLang="en-US" dirty="0"/>
              <a:t>여개의 카테고리를 </a:t>
            </a:r>
            <a:r>
              <a:rPr lang="en-US" altLang="ko-KR" dirty="0"/>
              <a:t>14</a:t>
            </a:r>
            <a:r>
              <a:rPr lang="ko-KR" altLang="en-US" dirty="0"/>
              <a:t>가지로 임의분류하고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3</a:t>
            </a:r>
            <a:r>
              <a:rPr lang="ko-KR" altLang="en-US" dirty="0"/>
              <a:t>가지 카테고리로 분류</a:t>
            </a:r>
            <a:r>
              <a:rPr lang="en-US" altLang="ko-KR" dirty="0"/>
              <a:t>/</a:t>
            </a:r>
            <a:r>
              <a:rPr lang="ko-KR" altLang="en-US" dirty="0"/>
              <a:t>통합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분류 기준은 </a:t>
            </a:r>
            <a:r>
              <a:rPr lang="en-US" altLang="ko-KR" dirty="0"/>
              <a:t>L</a:t>
            </a:r>
            <a:r>
              <a:rPr lang="ko-KR" altLang="en-US" dirty="0"/>
              <a:t>사 온라인몰</a:t>
            </a:r>
            <a:r>
              <a:rPr lang="en-US" altLang="ko-KR" dirty="0"/>
              <a:t>/</a:t>
            </a:r>
            <a:r>
              <a:rPr lang="ko-KR" altLang="en-US" dirty="0"/>
              <a:t>대한상공회의소 상품 분류 참고</a:t>
            </a:r>
          </a:p>
        </p:txBody>
      </p:sp>
    </p:spTree>
    <p:extLst>
      <p:ext uri="{BB962C8B-B14F-4D97-AF65-F5344CB8AC3E}">
        <p14:creationId xmlns:p14="http://schemas.microsoft.com/office/powerpoint/2010/main" val="412343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기획 방향 예시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68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dirty="0" err="1"/>
              <a:t>머신러닝</a:t>
            </a:r>
            <a:r>
              <a:rPr lang="ko-KR" altLang="en-US" dirty="0"/>
              <a:t> 기획 방향 예시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215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7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&lt;온라인 쇼핑 시장이 급격히 확대되던 시기&gt;</a:t>
            </a:r>
          </a:p>
          <a:p>
            <a:pPr>
              <a:defRPr/>
            </a:pPr>
            <a:r>
              <a:rPr lang="ko-KR" altLang="en-US" dirty="0"/>
              <a:t>-유통업계 성장</a:t>
            </a:r>
          </a:p>
          <a:p>
            <a:pPr>
              <a:defRPr/>
            </a:pPr>
            <a:r>
              <a:rPr lang="ko-KR" altLang="en-US" dirty="0"/>
              <a:t>-인터넷, 모바일 등 쇼핑 채널 활성화</a:t>
            </a:r>
          </a:p>
          <a:p>
            <a:pPr>
              <a:defRPr/>
            </a:pPr>
            <a:r>
              <a:rPr lang="ko-KR" altLang="en-US" dirty="0"/>
              <a:t>-해외 수출시장 확대 및 교류 활발 -&gt; 주 고객층 범위 확대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&lt;내수 상황이 좋지 않던 시기&gt;</a:t>
            </a:r>
          </a:p>
          <a:p>
            <a:pPr>
              <a:defRPr/>
            </a:pPr>
            <a:r>
              <a:rPr lang="ko-KR" altLang="en-US" dirty="0"/>
              <a:t>-다수 회사들이 생존 경쟁을 위해 온라인 판매 비중을 높이는 전략</a:t>
            </a:r>
          </a:p>
          <a:p>
            <a:pPr>
              <a:defRPr/>
            </a:pPr>
            <a:r>
              <a:rPr lang="ko-KR" altLang="en-US" dirty="0"/>
              <a:t>-해외 직구 편의성 </a:t>
            </a:r>
            <a:r>
              <a:rPr lang="ko-KR" altLang="en-US" dirty="0" err="1"/>
              <a:t>up</a:t>
            </a:r>
            <a:r>
              <a:rPr lang="ko-KR" altLang="en-US" dirty="0"/>
              <a:t> -&gt; 국내 소비자들의 소비형태 변화</a:t>
            </a:r>
          </a:p>
        </p:txBody>
      </p:sp>
    </p:spTree>
    <p:extLst>
      <p:ext uri="{BB962C8B-B14F-4D97-AF65-F5344CB8AC3E}">
        <p14:creationId xmlns:p14="http://schemas.microsoft.com/office/powerpoint/2010/main" val="364999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모든 제휴사 통합 </a:t>
            </a:r>
            <a:r>
              <a:rPr lang="en-US" altLang="ko-KR" dirty="0"/>
              <a:t>: </a:t>
            </a:r>
            <a:r>
              <a:rPr lang="ko-KR" altLang="en-US" dirty="0"/>
              <a:t>전체 매출 </a:t>
            </a:r>
            <a:r>
              <a:rPr lang="en-US" altLang="ko-KR" dirty="0"/>
              <a:t>5.4% </a:t>
            </a:r>
            <a:r>
              <a:rPr lang="ko-KR" altLang="en-US" dirty="0"/>
              <a:t>증가</a:t>
            </a:r>
          </a:p>
          <a:p>
            <a:pPr marL="15875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성별 매출 분석 </a:t>
            </a:r>
            <a:r>
              <a:rPr lang="en-US" altLang="ko-KR" dirty="0"/>
              <a:t>: </a:t>
            </a:r>
            <a:r>
              <a:rPr lang="ko-KR" altLang="en-US" dirty="0"/>
              <a:t>각각 </a:t>
            </a:r>
            <a:r>
              <a:rPr lang="en-US" altLang="ko-KR" dirty="0"/>
              <a:t>1.6%,</a:t>
            </a:r>
            <a:r>
              <a:rPr lang="ko-KR" altLang="en-US" dirty="0"/>
              <a:t> </a:t>
            </a:r>
            <a:r>
              <a:rPr lang="en-US" altLang="ko-KR" dirty="0"/>
              <a:t>6%</a:t>
            </a:r>
            <a:r>
              <a:rPr lang="ko-KR" altLang="en-US" dirty="0"/>
              <a:t> 증가함</a:t>
            </a:r>
          </a:p>
        </p:txBody>
      </p:sp>
    </p:spTree>
    <p:extLst>
      <p:ext uri="{BB962C8B-B14F-4D97-AF65-F5344CB8AC3E}">
        <p14:creationId xmlns:p14="http://schemas.microsoft.com/office/powerpoint/2010/main" val="189351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-A(+6.6%),C(+10.2%),D(+86%)</a:t>
            </a:r>
            <a:r>
              <a:rPr lang="ko-KR" altLang="en-US" dirty="0"/>
              <a:t>사는 모두 매출이 증가한 반면 </a:t>
            </a:r>
            <a:r>
              <a:rPr lang="en-US" altLang="ko-KR" dirty="0"/>
              <a:t>B</a:t>
            </a:r>
            <a:r>
              <a:rPr lang="ko-KR" altLang="en-US" dirty="0"/>
              <a:t>사만 </a:t>
            </a:r>
            <a:r>
              <a:rPr lang="en-US" altLang="ko-KR" dirty="0"/>
              <a:t>-2.6%</a:t>
            </a:r>
            <a:r>
              <a:rPr lang="ko-KR" altLang="en-US" dirty="0"/>
              <a:t> 감소</a:t>
            </a:r>
          </a:p>
          <a:p>
            <a:pPr>
              <a:defRPr/>
            </a:pPr>
            <a:r>
              <a:rPr lang="en-US" altLang="ko-KR" dirty="0"/>
              <a:t>-B</a:t>
            </a:r>
            <a:r>
              <a:rPr lang="ko-KR" altLang="en-US" dirty="0"/>
              <a:t>사 매출 하락 이유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감소고객 탐색 시작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ko-KR" dirty="0"/>
              <a:t>*D</a:t>
            </a:r>
            <a:r>
              <a:rPr lang="ko-KR" altLang="en-US" dirty="0"/>
              <a:t>사의 매출 증가율이 지나치게 큰 이유 </a:t>
            </a:r>
            <a:r>
              <a:rPr lang="en-US" altLang="ko-KR" dirty="0"/>
              <a:t>-&gt;</a:t>
            </a:r>
            <a:r>
              <a:rPr lang="ko-KR" altLang="en-US" dirty="0"/>
              <a:t> 해당 회사는 </a:t>
            </a:r>
            <a:r>
              <a:rPr lang="en-US" altLang="ko-KR" dirty="0"/>
              <a:t>2013</a:t>
            </a:r>
            <a:r>
              <a:rPr lang="ko-KR" altLang="en-US" dirty="0"/>
              <a:t>년에 개점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2014~2015</a:t>
            </a:r>
            <a:r>
              <a:rPr lang="ko-KR" altLang="en-US" dirty="0"/>
              <a:t>년 당시 지점수를 대폭 </a:t>
            </a:r>
            <a:r>
              <a:rPr lang="ko-KR" altLang="en-US" dirty="0" err="1"/>
              <a:t>확대해나가던</a:t>
            </a:r>
            <a:r>
              <a:rPr lang="ko-KR" altLang="en-US" dirty="0"/>
              <a:t> 시기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09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거주지역별로 총 </a:t>
            </a:r>
            <a:r>
              <a:rPr lang="ko-KR" altLang="en-US" dirty="0" err="1"/>
              <a:t>매출순</a:t>
            </a:r>
            <a:r>
              <a:rPr lang="en-US" altLang="ko-KR" dirty="0"/>
              <a:t>/</a:t>
            </a:r>
            <a:r>
              <a:rPr lang="ko-KR" altLang="en-US" dirty="0"/>
              <a:t>인구 </a:t>
            </a:r>
            <a:r>
              <a:rPr lang="ko-KR" altLang="en-US" dirty="0" err="1"/>
              <a:t>분포순</a:t>
            </a:r>
            <a:r>
              <a:rPr lang="en-US" altLang="ko-KR" dirty="0"/>
              <a:t>/</a:t>
            </a:r>
            <a:r>
              <a:rPr lang="ko-KR" altLang="en-US" dirty="0"/>
              <a:t>매출 평균순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그래프를 종합적으로 </a:t>
            </a:r>
            <a:r>
              <a:rPr lang="ko-KR" altLang="en-US" dirty="0" err="1"/>
              <a:t>다루어보았을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서울 지역이 가장 매출에 영향을 많이 끼친다고 해석할 수 있음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6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연령대별 매출</a:t>
            </a:r>
            <a:r>
              <a:rPr lang="en-US" altLang="ko-KR" dirty="0"/>
              <a:t>/</a:t>
            </a:r>
            <a:r>
              <a:rPr lang="ko-KR" altLang="en-US" dirty="0"/>
              <a:t>인원수 분포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하이라이트 부분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35~54</a:t>
            </a:r>
            <a:r>
              <a:rPr lang="ko-KR" altLang="en-US" dirty="0"/>
              <a:t>세 사이가 가장 큼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10~20</a:t>
            </a:r>
            <a:r>
              <a:rPr lang="ko-KR" altLang="en-US" dirty="0"/>
              <a:t>대나 </a:t>
            </a:r>
            <a:r>
              <a:rPr lang="en-US" altLang="ko-KR" dirty="0"/>
              <a:t>60</a:t>
            </a:r>
            <a:r>
              <a:rPr lang="ko-KR" altLang="en-US" dirty="0"/>
              <a:t>대 이상 고객보다는 </a:t>
            </a:r>
            <a:r>
              <a:rPr lang="en-US" altLang="ko-KR" dirty="0"/>
              <a:t>30~50</a:t>
            </a:r>
            <a:r>
              <a:rPr lang="ko-KR" altLang="en-US" dirty="0"/>
              <a:t>대의 중장년층이 </a:t>
            </a:r>
            <a:r>
              <a:rPr lang="en-US" altLang="ko-KR" dirty="0"/>
              <a:t>L</a:t>
            </a:r>
            <a:r>
              <a:rPr lang="ko-KR" altLang="en-US" dirty="0"/>
              <a:t>사의 주 고객층인 것을 알 수 있음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위 분석 자료를 바탕으로 연령대 </a:t>
            </a:r>
            <a:r>
              <a:rPr lang="ko-KR" altLang="en-US" dirty="0" err="1"/>
              <a:t>재카테고리화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(1)</a:t>
            </a:r>
            <a:r>
              <a:rPr lang="ko-KR" altLang="en-US" dirty="0"/>
              <a:t> 주 고객층인 중장년층 분리 </a:t>
            </a:r>
          </a:p>
          <a:p>
            <a:pPr>
              <a:defRPr/>
            </a:pPr>
            <a:r>
              <a:rPr lang="en-US" altLang="ko-KR" dirty="0"/>
              <a:t>(2)</a:t>
            </a:r>
            <a:r>
              <a:rPr lang="ko-KR" altLang="en-US" dirty="0"/>
              <a:t> 중장년층 이하</a:t>
            </a:r>
            <a:r>
              <a:rPr lang="en-US" altLang="ko-KR" dirty="0"/>
              <a:t>,</a:t>
            </a:r>
            <a:r>
              <a:rPr lang="ko-KR" altLang="en-US" dirty="0"/>
              <a:t> 중장년층</a:t>
            </a:r>
            <a:r>
              <a:rPr lang="en-US" altLang="ko-KR" dirty="0"/>
              <a:t>,</a:t>
            </a:r>
            <a:r>
              <a:rPr lang="ko-KR" altLang="en-US" dirty="0"/>
              <a:t> 중장년층 이상 </a:t>
            </a:r>
            <a:r>
              <a:rPr lang="en-US" altLang="ko-KR" dirty="0"/>
              <a:t>-&gt;</a:t>
            </a:r>
            <a:r>
              <a:rPr lang="ko-KR" altLang="en-US" dirty="0"/>
              <a:t> 한 번 더 카테고리 분리 </a:t>
            </a:r>
          </a:p>
          <a:p>
            <a:pPr>
              <a:defRPr/>
            </a:pPr>
            <a:r>
              <a:rPr lang="en-US" altLang="ko-KR" dirty="0"/>
              <a:t>(3)</a:t>
            </a:r>
            <a:r>
              <a:rPr lang="ko-KR" altLang="en-US" dirty="0"/>
              <a:t> 최종 </a:t>
            </a:r>
            <a:r>
              <a:rPr lang="en-US" altLang="ko-KR" dirty="0"/>
              <a:t>5</a:t>
            </a:r>
            <a:r>
              <a:rPr lang="ko-KR" altLang="en-US" dirty="0"/>
              <a:t>개 카테고리로 분류</a:t>
            </a:r>
          </a:p>
        </p:txBody>
      </p:sp>
    </p:spTree>
    <p:extLst>
      <p:ext uri="{BB962C8B-B14F-4D97-AF65-F5344CB8AC3E}">
        <p14:creationId xmlns:p14="http://schemas.microsoft.com/office/powerpoint/2010/main" val="269592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고객 연속 소비 형태 분석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충성고객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분기 연속으로 </a:t>
            </a:r>
            <a:r>
              <a:rPr lang="en-US" altLang="ko-KR" dirty="0"/>
              <a:t>L</a:t>
            </a:r>
            <a:r>
              <a:rPr lang="ko-KR" altLang="en-US" dirty="0"/>
              <a:t>사에서 구매기록이 있는 고객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 err="1"/>
              <a:t>비충성고객</a:t>
            </a:r>
            <a:r>
              <a:rPr lang="en-US" altLang="ko-KR" dirty="0"/>
              <a:t>:</a:t>
            </a:r>
            <a:r>
              <a:rPr lang="ko-KR" altLang="en-US" dirty="0"/>
              <a:t> 충성고객을 제외한 나머지 고객</a:t>
            </a:r>
            <a:r>
              <a:rPr lang="en-US" altLang="ko-KR" dirty="0"/>
              <a:t>(</a:t>
            </a:r>
            <a:r>
              <a:rPr lang="ko-KR" altLang="en-US" dirty="0"/>
              <a:t>분기 중 한 번이라도 구매가 끊긴 고객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인원 비율 및 매출 모두 충성고객이 압도적으로 많음</a:t>
            </a:r>
          </a:p>
          <a:p>
            <a:pPr>
              <a:defRPr/>
            </a:pPr>
            <a:r>
              <a:rPr lang="en-US" altLang="ko-KR" dirty="0"/>
              <a:t>-(2</a:t>
            </a:r>
            <a:r>
              <a:rPr lang="ko-KR" altLang="en-US" dirty="0"/>
              <a:t>년간</a:t>
            </a:r>
            <a:r>
              <a:rPr lang="en-US" altLang="ko-KR" dirty="0"/>
              <a:t>)</a:t>
            </a:r>
            <a:r>
              <a:rPr lang="ko-KR" altLang="en-US" dirty="0"/>
              <a:t>인당 평균 소비금액 또한 </a:t>
            </a:r>
            <a:r>
              <a:rPr lang="en-US" altLang="ko-KR" dirty="0"/>
              <a:t>2</a:t>
            </a:r>
            <a:r>
              <a:rPr lang="ko-KR" altLang="en-US" dirty="0"/>
              <a:t>배 이상의 차이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종합 결과</a:t>
            </a:r>
            <a:r>
              <a:rPr lang="en-US" altLang="ko-KR" dirty="0"/>
              <a:t>,</a:t>
            </a:r>
            <a:r>
              <a:rPr lang="ko-KR" altLang="en-US" dirty="0"/>
              <a:t> 모든 측면에서 충성고객이 훨씬 중요하다고 판단</a:t>
            </a:r>
          </a:p>
        </p:txBody>
      </p:sp>
    </p:spTree>
    <p:extLst>
      <p:ext uri="{BB962C8B-B14F-4D97-AF65-F5344CB8AC3E}">
        <p14:creationId xmlns:p14="http://schemas.microsoft.com/office/powerpoint/2010/main" val="74708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매출 분석</a:t>
            </a:r>
          </a:p>
          <a:p>
            <a:pPr>
              <a:defRPr/>
            </a:pPr>
            <a:r>
              <a:rPr lang="en-US" altLang="ko-KR" dirty="0"/>
              <a:t>-14</a:t>
            </a:r>
            <a:r>
              <a:rPr lang="ko-KR" altLang="en-US" dirty="0"/>
              <a:t>년도 대비 </a:t>
            </a:r>
            <a:r>
              <a:rPr lang="en-US" altLang="ko-KR" dirty="0"/>
              <a:t>15</a:t>
            </a:r>
            <a:r>
              <a:rPr lang="ko-KR" altLang="en-US" dirty="0"/>
              <a:t>년도 매출 증감 </a:t>
            </a:r>
            <a:r>
              <a:rPr lang="en-US" altLang="ko-KR" dirty="0"/>
              <a:t>-&gt;</a:t>
            </a:r>
            <a:r>
              <a:rPr lang="ko-KR" altLang="en-US" dirty="0"/>
              <a:t> 증가고객</a:t>
            </a:r>
            <a:r>
              <a:rPr lang="en-US" altLang="ko-KR" dirty="0"/>
              <a:t>/</a:t>
            </a:r>
            <a:r>
              <a:rPr lang="ko-KR" altLang="en-US" dirty="0"/>
              <a:t>감소고객 분류</a:t>
            </a:r>
          </a:p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매출액</a:t>
            </a:r>
            <a:r>
              <a:rPr lang="en-US" altLang="ko-KR" dirty="0"/>
              <a:t>:</a:t>
            </a:r>
            <a:r>
              <a:rPr lang="ko-KR" altLang="en-US" dirty="0"/>
              <a:t> 증가고객 725억 상승</a:t>
            </a:r>
            <a:r>
              <a:rPr lang="en-US" altLang="ko-KR" dirty="0"/>
              <a:t>/</a:t>
            </a:r>
            <a:r>
              <a:rPr lang="ko-KR" altLang="en-US" dirty="0"/>
              <a:t> 감소고객 </a:t>
            </a:r>
            <a:r>
              <a:rPr lang="en-US" altLang="ko-KR" dirty="0"/>
              <a:t>550</a:t>
            </a:r>
            <a:r>
              <a:rPr lang="ko-KR" altLang="en-US" dirty="0"/>
              <a:t>억 하락</a:t>
            </a:r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인당 평균으로 하면 증가고객 </a:t>
            </a:r>
            <a:r>
              <a:rPr lang="en-US" altLang="ko-KR" dirty="0"/>
              <a:t>6</a:t>
            </a:r>
            <a:r>
              <a:rPr lang="ko-KR" altLang="en-US" dirty="0"/>
              <a:t>천</a:t>
            </a:r>
            <a:r>
              <a:rPr lang="en-US" altLang="ko-KR" dirty="0"/>
              <a:t>7</a:t>
            </a:r>
            <a:r>
              <a:rPr lang="ko-KR" altLang="en-US" dirty="0"/>
              <a:t>백만 상승</a:t>
            </a:r>
            <a:r>
              <a:rPr lang="en-US" altLang="ko-KR" dirty="0"/>
              <a:t>,</a:t>
            </a:r>
            <a:r>
              <a:rPr lang="ko-KR" altLang="en-US" dirty="0"/>
              <a:t> 감소고객 </a:t>
            </a:r>
            <a:r>
              <a:rPr lang="en-US" altLang="ko-KR" dirty="0"/>
              <a:t>6</a:t>
            </a:r>
            <a:r>
              <a:rPr lang="ko-KR" altLang="en-US" dirty="0"/>
              <a:t>천</a:t>
            </a:r>
            <a:r>
              <a:rPr lang="en-US" altLang="ko-KR" dirty="0"/>
              <a:t>4</a:t>
            </a:r>
            <a:r>
              <a:rPr lang="ko-KR" altLang="en-US" dirty="0"/>
              <a:t>백만 하락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증가</a:t>
            </a:r>
            <a:r>
              <a:rPr lang="en-US" altLang="ko-KR" dirty="0"/>
              <a:t>/</a:t>
            </a:r>
            <a:r>
              <a:rPr lang="ko-KR" altLang="en-US" dirty="0"/>
              <a:t>감소고객</a:t>
            </a:r>
            <a:r>
              <a:rPr lang="en-US" altLang="ko-KR" dirty="0"/>
              <a:t>:</a:t>
            </a:r>
            <a:r>
              <a:rPr lang="ko-KR" altLang="en-US" dirty="0"/>
              <a:t> 전해 대비 총 구매금액이 단 </a:t>
            </a:r>
            <a:r>
              <a:rPr lang="en-US" altLang="ko-KR" dirty="0"/>
              <a:t>1</a:t>
            </a:r>
            <a:r>
              <a:rPr lang="ko-KR" altLang="en-US" dirty="0"/>
              <a:t>원이라도 상승</a:t>
            </a:r>
            <a:r>
              <a:rPr lang="en-US" altLang="ko-KR" dirty="0"/>
              <a:t>/</a:t>
            </a:r>
            <a:r>
              <a:rPr lang="ko-KR" altLang="en-US" dirty="0"/>
              <a:t>하락한 고객</a:t>
            </a:r>
          </a:p>
        </p:txBody>
      </p:sp>
    </p:spTree>
    <p:extLst>
      <p:ext uri="{BB962C8B-B14F-4D97-AF65-F5344CB8AC3E}">
        <p14:creationId xmlns:p14="http://schemas.microsoft.com/office/powerpoint/2010/main" val="219789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007097" y="914563"/>
            <a:ext cx="7129805" cy="9042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400" b="1" dirty="0">
                <a:solidFill>
                  <a:schemeClr val="accent1"/>
                </a:solidFill>
                <a:latin typeface="+mj-ea"/>
                <a:ea typeface="+mj-ea"/>
              </a:rPr>
              <a:t>유의 고객 세분화를 통한 매출 증대</a:t>
            </a:r>
            <a:br>
              <a:rPr lang="ko-KR" altLang="en-US" sz="3400" b="1" dirty="0">
                <a:solidFill>
                  <a:schemeClr val="accent1"/>
                </a:solidFill>
                <a:latin typeface="+mj-ea"/>
                <a:ea typeface="+mj-ea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개인화 전략 도출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endParaRPr lang="en-US" altLang="ko-KR" sz="2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0" y="2196550"/>
            <a:ext cx="9144000" cy="2921604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w="med" len="med"/>
              <a:tailEnd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0" y="2876550"/>
            <a:ext cx="9144000" cy="2241604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w="med" len="med"/>
              <a:tailEnd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5" name="TextBox 4"/>
          <p:cNvSpPr txBox="1"/>
          <p:nvPr/>
        </p:nvSpPr>
        <p:spPr>
          <a:xfrm>
            <a:off x="7812525" y="3759541"/>
            <a:ext cx="54373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조원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7137303" y="3143341"/>
            <a:ext cx="2006697" cy="514011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 dirty="0">
                <a:solidFill>
                  <a:schemeClr val="tx1"/>
                </a:solidFill>
                <a:latin typeface="+mn-ea"/>
                <a:ea typeface="+mn-ea"/>
              </a:rPr>
              <a:t>Byte </a:t>
            </a:r>
            <a:r>
              <a:rPr lang="ko-KR" altLang="en-US" sz="2300" b="1" dirty="0" err="1">
                <a:solidFill>
                  <a:schemeClr val="tx1"/>
                </a:solidFill>
                <a:latin typeface="+mn-ea"/>
                <a:ea typeface="+mn-ea"/>
              </a:rPr>
              <a:t>Miners</a:t>
            </a:r>
            <a:endParaRPr lang="ko-KR" altLang="en-US" sz="23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ea typeface="+mn-ea"/>
              </a:rPr>
              <a:t>데이터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ea typeface="+mn-ea"/>
              </a:rPr>
              <a:t>채굴자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cxnSp>
        <p:nvCxnSpPr>
          <p:cNvPr id="87" name="직선 연결선 6"/>
          <p:cNvCxnSpPr/>
          <p:nvPr/>
        </p:nvCxnSpPr>
        <p:spPr>
          <a:xfrm rot="5400000">
            <a:off x="7658790" y="4440420"/>
            <a:ext cx="1399420" cy="6742"/>
          </a:xfrm>
          <a:prstGeom prst="line">
            <a:avLst/>
          </a:prstGeom>
          <a:noFill/>
          <a:ln w="28575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86" name="TextBox 5"/>
          <p:cNvSpPr txBox="1"/>
          <p:nvPr/>
        </p:nvSpPr>
        <p:spPr>
          <a:xfrm>
            <a:off x="8401736" y="3740488"/>
            <a:ext cx="742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김나영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김태현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박서진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이승주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윤정현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+mn-ea"/>
                <a:ea typeface="+mn-ea"/>
                <a:cs typeface="KoPubWorld돋움체 Bold"/>
              </a:rPr>
              <a:t>최정인</a:t>
            </a:r>
          </a:p>
        </p:txBody>
      </p:sp>
    </p:spTree>
    <p:extLst>
      <p:ext uri="{BB962C8B-B14F-4D97-AF65-F5344CB8AC3E}">
        <p14:creationId xmlns:p14="http://schemas.microsoft.com/office/powerpoint/2010/main" val="31903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65;p34"/>
          <p:cNvSpPr/>
          <p:nvPr/>
        </p:nvSpPr>
        <p:spPr>
          <a:xfrm>
            <a:off x="4572000" y="2216249"/>
            <a:ext cx="989070" cy="443353"/>
          </a:xfrm>
          <a:prstGeom prst="rect">
            <a:avLst/>
          </a:prstGeom>
          <a:solidFill>
            <a:srgbClr val="00D4F0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864;p34"/>
          <p:cNvGrpSpPr/>
          <p:nvPr/>
        </p:nvGrpSpPr>
        <p:grpSpPr>
          <a:xfrm>
            <a:off x="4567316" y="2593906"/>
            <a:ext cx="3106385" cy="987447"/>
            <a:chOff x="4746099" y="2900843"/>
            <a:chExt cx="3364438" cy="1069476"/>
          </a:xfrm>
        </p:grpSpPr>
        <p:sp>
          <p:nvSpPr>
            <p:cNvPr id="7" name="Google Shape;865;p34"/>
            <p:cNvSpPr/>
            <p:nvPr/>
          </p:nvSpPr>
          <p:spPr>
            <a:xfrm>
              <a:off x="4751172" y="2900843"/>
              <a:ext cx="1541975" cy="342176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6;p34"/>
            <p:cNvSpPr/>
            <p:nvPr/>
          </p:nvSpPr>
          <p:spPr>
            <a:xfrm>
              <a:off x="4751171" y="3220918"/>
              <a:ext cx="2065218" cy="189432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7;p34"/>
            <p:cNvSpPr/>
            <p:nvPr/>
          </p:nvSpPr>
          <p:spPr>
            <a:xfrm>
              <a:off x="4751172" y="3384641"/>
              <a:ext cx="2615974" cy="127404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68;p34"/>
            <p:cNvSpPr/>
            <p:nvPr/>
          </p:nvSpPr>
          <p:spPr>
            <a:xfrm>
              <a:off x="4746100" y="3474824"/>
              <a:ext cx="2882258" cy="129972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69;p34"/>
            <p:cNvSpPr/>
            <p:nvPr/>
          </p:nvSpPr>
          <p:spPr>
            <a:xfrm>
              <a:off x="4751170" y="3547830"/>
              <a:ext cx="3153584" cy="139651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70;p34"/>
            <p:cNvSpPr/>
            <p:nvPr/>
          </p:nvSpPr>
          <p:spPr>
            <a:xfrm>
              <a:off x="4746100" y="3637643"/>
              <a:ext cx="3258944" cy="332676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71;p34"/>
            <p:cNvSpPr/>
            <p:nvPr/>
          </p:nvSpPr>
          <p:spPr>
            <a:xfrm>
              <a:off x="4746099" y="3752519"/>
              <a:ext cx="3364437" cy="217800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872;p34"/>
          <p:cNvGrpSpPr/>
          <p:nvPr/>
        </p:nvGrpSpPr>
        <p:grpSpPr>
          <a:xfrm>
            <a:off x="1719868" y="1369421"/>
            <a:ext cx="2852132" cy="2211930"/>
            <a:chOff x="2152707" y="1574640"/>
            <a:chExt cx="2597674" cy="2395678"/>
          </a:xfrm>
        </p:grpSpPr>
        <p:sp>
          <p:nvSpPr>
            <p:cNvPr id="15" name="Google Shape;873;p34"/>
            <p:cNvSpPr/>
            <p:nvPr/>
          </p:nvSpPr>
          <p:spPr>
            <a:xfrm>
              <a:off x="3622952" y="2502130"/>
              <a:ext cx="1127429" cy="385031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74;p34"/>
            <p:cNvSpPr/>
            <p:nvPr/>
          </p:nvSpPr>
          <p:spPr>
            <a:xfrm>
              <a:off x="3451544" y="2876846"/>
              <a:ext cx="1298837" cy="388664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75;p34"/>
            <p:cNvSpPr/>
            <p:nvPr/>
          </p:nvSpPr>
          <p:spPr>
            <a:xfrm>
              <a:off x="3127087" y="3217780"/>
              <a:ext cx="1623294" cy="297926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76;p34"/>
            <p:cNvSpPr/>
            <p:nvPr/>
          </p:nvSpPr>
          <p:spPr>
            <a:xfrm>
              <a:off x="2921870" y="3435581"/>
              <a:ext cx="1828511" cy="217800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77;p34"/>
            <p:cNvSpPr/>
            <p:nvPr/>
          </p:nvSpPr>
          <p:spPr>
            <a:xfrm>
              <a:off x="2593953" y="3607924"/>
              <a:ext cx="2156428" cy="217800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78;p34"/>
            <p:cNvSpPr/>
            <p:nvPr/>
          </p:nvSpPr>
          <p:spPr>
            <a:xfrm>
              <a:off x="2358259" y="3692728"/>
              <a:ext cx="2392122" cy="217800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79;p34"/>
            <p:cNvSpPr/>
            <p:nvPr/>
          </p:nvSpPr>
          <p:spPr>
            <a:xfrm>
              <a:off x="2152707" y="3800725"/>
              <a:ext cx="2593293" cy="169593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873;p34"/>
            <p:cNvSpPr/>
            <p:nvPr/>
          </p:nvSpPr>
          <p:spPr>
            <a:xfrm>
              <a:off x="3921952" y="2121531"/>
              <a:ext cx="828429" cy="480183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873;p34"/>
            <p:cNvSpPr/>
            <p:nvPr/>
          </p:nvSpPr>
          <p:spPr>
            <a:xfrm>
              <a:off x="4237797" y="1841684"/>
              <a:ext cx="512583" cy="480183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873;p34"/>
            <p:cNvSpPr/>
            <p:nvPr/>
          </p:nvSpPr>
          <p:spPr>
            <a:xfrm>
              <a:off x="4519952" y="1574640"/>
              <a:ext cx="230429" cy="480183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880;p34"/>
          <p:cNvGrpSpPr/>
          <p:nvPr/>
        </p:nvGrpSpPr>
        <p:grpSpPr>
          <a:xfrm>
            <a:off x="1010370" y="1337760"/>
            <a:ext cx="6707841" cy="2761361"/>
            <a:chOff x="893671" y="1540348"/>
            <a:chExt cx="7265072" cy="2990752"/>
          </a:xfrm>
        </p:grpSpPr>
        <p:cxnSp>
          <p:nvCxnSpPr>
            <p:cNvPr id="23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4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5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6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7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8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9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30" name="Google Shape;888;p34"/>
            <p:cNvSpPr txBox="1"/>
            <p:nvPr/>
          </p:nvSpPr>
          <p:spPr>
            <a:xfrm>
              <a:off x="4413942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889;p34"/>
            <p:cNvSpPr txBox="1"/>
            <p:nvPr/>
          </p:nvSpPr>
          <p:spPr>
            <a:xfrm>
              <a:off x="3643818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890;p34"/>
            <p:cNvSpPr txBox="1"/>
            <p:nvPr/>
          </p:nvSpPr>
          <p:spPr>
            <a:xfrm>
              <a:off x="2873693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891;p34"/>
            <p:cNvSpPr txBox="1"/>
            <p:nvPr/>
          </p:nvSpPr>
          <p:spPr>
            <a:xfrm>
              <a:off x="1333443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892;p34"/>
            <p:cNvSpPr txBox="1"/>
            <p:nvPr/>
          </p:nvSpPr>
          <p:spPr>
            <a:xfrm>
              <a:off x="6724305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893;p34"/>
            <p:cNvSpPr txBox="1"/>
            <p:nvPr/>
          </p:nvSpPr>
          <p:spPr>
            <a:xfrm>
              <a:off x="5954180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894;p34"/>
            <p:cNvSpPr txBox="1"/>
            <p:nvPr/>
          </p:nvSpPr>
          <p:spPr>
            <a:xfrm>
              <a:off x="5184056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38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39" name="Google Shape;897;p34"/>
            <p:cNvSpPr txBox="1"/>
            <p:nvPr/>
          </p:nvSpPr>
          <p:spPr>
            <a:xfrm>
              <a:off x="2103568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898;p34"/>
            <p:cNvSpPr txBox="1"/>
            <p:nvPr/>
          </p:nvSpPr>
          <p:spPr>
            <a:xfrm>
              <a:off x="7494430" y="4313300"/>
              <a:ext cx="664313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" sz="1100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kumimoji="0" sz="1100" b="1" i="0" u="none" strike="noStrike" kern="0" cap="none" spc="0" normalizeH="0" baseline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891;p34"/>
            <p:cNvSpPr txBox="1"/>
            <p:nvPr/>
          </p:nvSpPr>
          <p:spPr>
            <a:xfrm>
              <a:off x="893671" y="2691155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인</a:t>
              </a:r>
            </a:p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원</a:t>
              </a:r>
            </a:p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b="1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수</a:t>
              </a:r>
            </a:p>
          </p:txBody>
        </p:sp>
        <p:cxnSp>
          <p:nvCxnSpPr>
            <p:cNvPr id="65" name="Google Shape;885;p34"/>
            <p:cNvCxnSpPr/>
            <p:nvPr/>
          </p:nvCxnSpPr>
          <p:spPr>
            <a:xfrm>
              <a:off x="4751172" y="1540348"/>
              <a:ext cx="0" cy="2673000"/>
            </a:xfrm>
            <a:prstGeom prst="straightConnector1">
              <a:avLst/>
            </a:prstGeom>
            <a:noFill/>
            <a:ln w="38100" cap="flat" cmpd="sng">
              <a:solidFill>
                <a:srgbClr val="EEEEEE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</p:grpSp>
      <p:grpSp>
        <p:nvGrpSpPr>
          <p:cNvPr id="48" name="Google Shape;906;p34"/>
          <p:cNvGrpSpPr/>
          <p:nvPr/>
        </p:nvGrpSpPr>
        <p:grpSpPr>
          <a:xfrm>
            <a:off x="413944" y="4247100"/>
            <a:ext cx="8105674" cy="352500"/>
            <a:chOff x="413944" y="4254338"/>
            <a:chExt cx="8105674" cy="352500"/>
          </a:xfrm>
        </p:grpSpPr>
        <p:sp>
          <p:nvSpPr>
            <p:cNvPr id="49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908;p34"/>
            <p:cNvSpPr txBox="1"/>
            <p:nvPr/>
          </p:nvSpPr>
          <p:spPr>
            <a:xfrm>
              <a:off x="413944" y="4254338"/>
              <a:ext cx="3777654" cy="352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700" b="1" i="0" u="none" strike="noStrike" kern="0" cap="none" spc="0" normalizeH="0" baseline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감소고객의 전년대비 매출증감</a:t>
              </a:r>
              <a:r>
                <a:rPr kumimoji="0" lang="en-US" altLang="ko-KR" sz="1700" b="1" i="0" u="none" strike="noStrike" kern="0" cap="none" spc="0" normalizeH="0" baseline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(%)</a:t>
              </a:r>
            </a:p>
          </p:txBody>
        </p:sp>
        <p:sp>
          <p:nvSpPr>
            <p:cNvPr id="51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910;p34"/>
            <p:cNvSpPr txBox="1"/>
            <p:nvPr/>
          </p:nvSpPr>
          <p:spPr>
            <a:xfrm>
              <a:off x="4964598" y="4254338"/>
              <a:ext cx="3555020" cy="352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700" b="1" i="0" u="none" strike="noStrike" kern="0" cap="none" spc="0" normalizeH="0" baseline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증가고객의 전년대비 매출증감</a:t>
              </a:r>
              <a:r>
                <a:rPr kumimoji="0" lang="en-US" altLang="ko-KR" sz="1700" b="1" i="0" u="none" strike="noStrike" kern="0" cap="none" spc="0" normalizeH="0" baseline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(%)</a:t>
              </a:r>
            </a:p>
          </p:txBody>
        </p:sp>
      </p:grpSp>
      <p:sp>
        <p:nvSpPr>
          <p:cNvPr id="54" name="Google Shape;865;p34"/>
          <p:cNvSpPr/>
          <p:nvPr/>
        </p:nvSpPr>
        <p:spPr>
          <a:xfrm>
            <a:off x="4591050" y="1864841"/>
            <a:ext cx="561580" cy="443353"/>
          </a:xfrm>
          <a:prstGeom prst="rect">
            <a:avLst/>
          </a:prstGeom>
          <a:solidFill>
            <a:srgbClr val="00D4F0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865;p34"/>
          <p:cNvSpPr/>
          <p:nvPr/>
        </p:nvSpPr>
        <p:spPr>
          <a:xfrm>
            <a:off x="4591050" y="1606460"/>
            <a:ext cx="280790" cy="443353"/>
          </a:xfrm>
          <a:prstGeom prst="rect">
            <a:avLst/>
          </a:prstGeom>
          <a:solidFill>
            <a:srgbClr val="00D4F0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00818" y="1359896"/>
            <a:ext cx="5972884" cy="2221457"/>
            <a:chOff x="1700818" y="1359896"/>
            <a:chExt cx="5972884" cy="2221457"/>
          </a:xfrm>
        </p:grpSpPr>
        <p:sp>
          <p:nvSpPr>
            <p:cNvPr id="63" name="직사각형 62"/>
            <p:cNvSpPr/>
            <p:nvPr/>
          </p:nvSpPr>
          <p:spPr>
            <a:xfrm>
              <a:off x="1700818" y="1359896"/>
              <a:ext cx="2644422" cy="2221456"/>
            </a:xfrm>
            <a:prstGeom prst="rect">
              <a:avLst/>
            </a:prstGeom>
            <a:noFill/>
            <a:ln w="571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760020" y="1359897"/>
              <a:ext cx="2913682" cy="2221456"/>
            </a:xfrm>
            <a:prstGeom prst="rect">
              <a:avLst/>
            </a:prstGeom>
            <a:noFill/>
            <a:ln w="571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891612" y="1209675"/>
            <a:ext cx="1360332" cy="3036570"/>
            <a:chOff x="3891612" y="1209675"/>
            <a:chExt cx="1360332" cy="3036570"/>
          </a:xfrm>
        </p:grpSpPr>
        <p:cxnSp>
          <p:nvCxnSpPr>
            <p:cNvPr id="67" name="직선 화살표 연결선 66"/>
            <p:cNvCxnSpPr/>
            <p:nvPr/>
          </p:nvCxnSpPr>
          <p:spPr>
            <a:xfrm rot="16200000" flipH="1">
              <a:off x="3396121" y="2530712"/>
              <a:ext cx="2670649" cy="28576"/>
            </a:xfrm>
            <a:prstGeom prst="straightConnector1">
              <a:avLst/>
            </a:prstGeom>
            <a:ln w="57150">
              <a:solidFill>
                <a:srgbClr val="FF00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rot="16200000" flipH="1">
              <a:off x="3043254" y="2530712"/>
              <a:ext cx="2670650" cy="28576"/>
            </a:xfrm>
            <a:prstGeom prst="straightConnector1">
              <a:avLst/>
            </a:prstGeom>
            <a:ln w="57150">
              <a:solidFill>
                <a:srgbClr val="FF00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891612" y="3880325"/>
              <a:ext cx="679944" cy="365920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800" b="1">
                  <a:solidFill>
                    <a:srgbClr val="FF00E5"/>
                  </a:solidFill>
                </a:rPr>
                <a:t>-9%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0" y="3880324"/>
              <a:ext cx="679944" cy="365921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800" b="1">
                  <a:solidFill>
                    <a:srgbClr val="FF00E5"/>
                  </a:solidFill>
                </a:rPr>
                <a:t>11%</a:t>
              </a:r>
            </a:p>
          </p:txBody>
        </p:sp>
      </p:grpSp>
      <p:sp>
        <p:nvSpPr>
          <p:cNvPr id="73" name="Google Shape;101;p16"/>
          <p:cNvSpPr txBox="1"/>
          <p:nvPr/>
        </p:nvSpPr>
        <p:spPr>
          <a:xfrm>
            <a:off x="3023490" y="585689"/>
            <a:ext cx="309701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9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증가</a:t>
            </a:r>
            <a:r>
              <a:rPr kumimoji="0" lang="en-US" altLang="ko-KR" sz="19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/</a:t>
            </a:r>
            <a:r>
              <a:rPr kumimoji="0" lang="ko-KR" altLang="en-US" sz="19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감소고객 </a:t>
            </a:r>
            <a:r>
              <a:rPr kumimoji="0" lang="en-US" altLang="ko-KR" sz="19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=</a:t>
            </a:r>
            <a:r>
              <a:rPr kumimoji="0" lang="ko-KR" altLang="en-US" sz="19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 유의고객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6120509" y="301518"/>
            <a:ext cx="572170" cy="572170"/>
          </a:xfrm>
          <a:prstGeom prst="rect">
            <a:avLst/>
          </a:prstGeom>
        </p:spPr>
      </p:pic>
      <p:sp>
        <p:nvSpPr>
          <p:cNvPr id="85" name="순서도: 수행의 시작/종료 84"/>
          <p:cNvSpPr/>
          <p:nvPr/>
        </p:nvSpPr>
        <p:spPr>
          <a:xfrm>
            <a:off x="116472" y="193498"/>
            <a:ext cx="1722178" cy="383671"/>
          </a:xfrm>
          <a:prstGeom prst="flowChartTerminator">
            <a:avLst/>
          </a:prstGeom>
          <a:solidFill>
            <a:srgbClr val="0C79F3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9426" y="217003"/>
            <a:ext cx="1507464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유의고객 설정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110803-F399-7700-1F30-D603D54E2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37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14" grpId="0" animBg="1"/>
      <p:bldP spid="22" grpId="0" animBg="1"/>
      <p:bldP spid="48" grpId="0" animBg="1"/>
      <p:bldP spid="54" grpId="0" animBg="1"/>
      <p:bldP spid="55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 rot="16200000" flipH="1">
            <a:off x="4854848" y="2683234"/>
            <a:ext cx="3442686" cy="0"/>
          </a:xfrm>
          <a:prstGeom prst="line">
            <a:avLst/>
          </a:prstGeom>
          <a:noFill/>
          <a:ln w="38100" cap="flat" cmpd="sng" algn="ctr">
            <a:solidFill>
              <a:srgbClr val="C0CDEF">
                <a:alpha val="100000"/>
              </a:srgbClr>
            </a:solidFill>
            <a:prstDash val="solid"/>
          </a:ln>
        </p:spPr>
      </p:cxnSp>
      <p:sp>
        <p:nvSpPr>
          <p:cNvPr id="4" name="TextBox 3"/>
          <p:cNvSpPr txBox="1"/>
          <p:nvPr/>
        </p:nvSpPr>
        <p:spPr>
          <a:xfrm>
            <a:off x="1419283" y="1090433"/>
            <a:ext cx="1970864" cy="326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서울        010 ~ 109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수도권     110 ~ 239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강원        240 ~ 269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충북        270 ~ 299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세종        300 ~ 309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충남        310 ~ 339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대전        340 ~ 359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경북        360 ~ 409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대구        410 ~ 439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울산        440 ~ 459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부산        460 ~ 499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경남        500 ~ 539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전북        540 ~ 569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전남        570 ~ 609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광주        610 ~ 629</a:t>
            </a: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제주        630 ~ 639</a:t>
            </a:r>
          </a:p>
        </p:txBody>
      </p:sp>
      <p:cxnSp>
        <p:nvCxnSpPr>
          <p:cNvPr id="30" name="직선 연결선 29"/>
          <p:cNvCxnSpPr/>
          <p:nvPr/>
        </p:nvCxnSpPr>
        <p:spPr>
          <a:xfrm rot="16200000" flipH="1">
            <a:off x="418667" y="2667776"/>
            <a:ext cx="3442686" cy="0"/>
          </a:xfrm>
          <a:prstGeom prst="line">
            <a:avLst/>
          </a:prstGeom>
          <a:noFill/>
          <a:ln w="38100" cap="flat" cmpd="sng" algn="ctr">
            <a:solidFill>
              <a:srgbClr val="C0CDEF">
                <a:alpha val="100000"/>
              </a:srgbClr>
            </a:solidFill>
            <a:prstDash val="solid"/>
          </a:ln>
        </p:spPr>
      </p:cxnSp>
      <p:sp>
        <p:nvSpPr>
          <p:cNvPr id="2" name="순서도: 수행의 시작/종료 1"/>
          <p:cNvSpPr/>
          <p:nvPr/>
        </p:nvSpPr>
        <p:spPr>
          <a:xfrm>
            <a:off x="116472" y="193498"/>
            <a:ext cx="1094030" cy="383671"/>
          </a:xfrm>
          <a:prstGeom prst="flowChartTerminator">
            <a:avLst/>
          </a:prstGeom>
          <a:solidFill>
            <a:srgbClr val="0C79F3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25" y="217003"/>
            <a:ext cx="931078" cy="33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범주화</a:t>
            </a:r>
          </a:p>
        </p:txBody>
      </p:sp>
      <p:sp>
        <p:nvSpPr>
          <p:cNvPr id="5" name="Google Shape;101;p16"/>
          <p:cNvSpPr txBox="1"/>
          <p:nvPr/>
        </p:nvSpPr>
        <p:spPr>
          <a:xfrm>
            <a:off x="1206247" y="802433"/>
            <a:ext cx="2392682" cy="288000"/>
          </a:xfrm>
          <a:prstGeom prst="rect">
            <a:avLst/>
          </a:prstGeom>
          <a:solidFill>
            <a:srgbClr val="C0CDEF"/>
          </a:solidFill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지역 </a:t>
            </a: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(41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구역→</a:t>
            </a: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16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구역</a:t>
            </a: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10502" y="802433"/>
            <a:ext cx="2388427" cy="358668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2079" y="1398110"/>
            <a:ext cx="1882669" cy="266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새벽            </a:t>
            </a:r>
            <a:r>
              <a:rPr lang="en-US" altLang="ko-KR" sz="1300">
                <a:latin typeface="맑은 고딕"/>
                <a:ea typeface="맑은 고딕"/>
              </a:rPr>
              <a:t>0-7</a:t>
            </a:r>
            <a:r>
              <a:rPr lang="ko-KR" altLang="en-US" sz="1300">
                <a:latin typeface="맑은 고딕"/>
                <a:ea typeface="맑은 고딕"/>
              </a:rPr>
              <a:t>시</a:t>
            </a: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오전            </a:t>
            </a:r>
            <a:r>
              <a:rPr lang="en-US" altLang="ko-KR" sz="1300">
                <a:latin typeface="맑은 고딕"/>
                <a:ea typeface="맑은 고딕"/>
              </a:rPr>
              <a:t>7-12</a:t>
            </a:r>
            <a:r>
              <a:rPr lang="ko-KR" altLang="en-US" sz="1300">
                <a:latin typeface="맑은 고딕"/>
                <a:ea typeface="맑은 고딕"/>
              </a:rPr>
              <a:t>시</a:t>
            </a: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오후            </a:t>
            </a:r>
            <a:r>
              <a:rPr lang="en-US" altLang="ko-KR" sz="1300">
                <a:latin typeface="맑은 고딕"/>
                <a:ea typeface="맑은 고딕"/>
              </a:rPr>
              <a:t>12-17</a:t>
            </a:r>
            <a:r>
              <a:rPr lang="ko-KR" altLang="en-US" sz="1300">
                <a:latin typeface="맑은 고딕"/>
                <a:ea typeface="맑은 고딕"/>
              </a:rPr>
              <a:t>시</a:t>
            </a: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저녁            </a:t>
            </a:r>
            <a:r>
              <a:rPr lang="en-US" altLang="ko-KR" sz="1300">
                <a:latin typeface="맑은 고딕"/>
                <a:ea typeface="맑은 고딕"/>
              </a:rPr>
              <a:t>17-21</a:t>
            </a:r>
            <a:r>
              <a:rPr lang="ko-KR" altLang="en-US" sz="1300">
                <a:latin typeface="맑은 고딕"/>
                <a:ea typeface="맑은 고딕"/>
              </a:rPr>
              <a:t>시</a:t>
            </a: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심야            </a:t>
            </a:r>
            <a:r>
              <a:rPr lang="en-US" altLang="ko-KR" sz="1300">
                <a:latin typeface="맑은 고딕"/>
                <a:ea typeface="맑은 고딕"/>
              </a:rPr>
              <a:t>21-0</a:t>
            </a:r>
            <a:r>
              <a:rPr lang="ko-KR" altLang="en-US" sz="1300">
                <a:latin typeface="맑은 고딕"/>
                <a:ea typeface="맑은 고딕"/>
              </a:rPr>
              <a:t>시</a:t>
            </a:r>
          </a:p>
        </p:txBody>
      </p:sp>
      <p:sp>
        <p:nvSpPr>
          <p:cNvPr id="8" name="Google Shape;101;p16"/>
          <p:cNvSpPr txBox="1"/>
          <p:nvPr/>
        </p:nvSpPr>
        <p:spPr>
          <a:xfrm>
            <a:off x="5564946" y="802433"/>
            <a:ext cx="2392682" cy="288000"/>
          </a:xfrm>
          <a:prstGeom prst="rect">
            <a:avLst/>
          </a:prstGeom>
          <a:solidFill>
            <a:srgbClr val="C0CDEF"/>
          </a:solidFill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시간대</a:t>
            </a: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(24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시간대→</a:t>
            </a: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5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시간대</a:t>
            </a: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69200" y="802433"/>
            <a:ext cx="2388427" cy="358668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2108C53-CF85-C46E-606E-8E6EF00AB1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7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230574" y="3960265"/>
            <a:ext cx="29556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50" b="1" dirty="0">
                <a:latin typeface="+mn-ea"/>
                <a:ea typeface="+mn-ea"/>
              </a:rPr>
              <a:t>*L</a:t>
            </a:r>
            <a:r>
              <a:rPr lang="ko-KR" altLang="en-US" sz="1050" b="1" dirty="0">
                <a:latin typeface="+mn-ea"/>
                <a:ea typeface="+mn-ea"/>
              </a:rPr>
              <a:t>사 온라인몰</a:t>
            </a:r>
            <a:r>
              <a:rPr lang="en-US" altLang="ko-KR" sz="1050" b="1" dirty="0">
                <a:latin typeface="+mn-ea"/>
                <a:ea typeface="+mn-ea"/>
              </a:rPr>
              <a:t>/</a:t>
            </a:r>
            <a:r>
              <a:rPr lang="ko-KR" altLang="en-US" sz="1000" b="1" dirty="0">
                <a:latin typeface="+mn-ea"/>
                <a:ea typeface="+mn-ea"/>
              </a:rPr>
              <a:t>대한상공회의소</a:t>
            </a:r>
            <a:r>
              <a:rPr lang="ko-KR" altLang="en-US" sz="1050" b="1" dirty="0">
                <a:latin typeface="+mn-ea"/>
                <a:ea typeface="+mn-ea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latin typeface="+mn-ea"/>
                <a:ea typeface="+mn-ea"/>
              </a:rPr>
              <a:t>카테고리 참고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63657"/>
              </p:ext>
            </p:extLst>
          </p:nvPr>
        </p:nvGraphicFramePr>
        <p:xfrm>
          <a:off x="5768341" y="4387850"/>
          <a:ext cx="687706" cy="457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8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900" u="none" strike="noStrike">
                          <a:solidFill>
                            <a:srgbClr val="000000"/>
                          </a:solidFill>
                        </a:rPr>
                        <a:t>카테고리</a:t>
                      </a:r>
                      <a:endParaRPr sz="90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900" b="1" u="none" strike="noStrike" dirty="0" err="1">
                          <a:solidFill>
                            <a:srgbClr val="000000"/>
                          </a:solidFill>
                        </a:rPr>
                        <a:t>명품</a:t>
                      </a:r>
                      <a:endParaRPr lang="en-US" sz="900" b="1" u="none" strike="noStrike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Google Shape;101;p16"/>
          <p:cNvSpPr txBox="1"/>
          <p:nvPr/>
        </p:nvSpPr>
        <p:spPr>
          <a:xfrm>
            <a:off x="3375659" y="283573"/>
            <a:ext cx="2392682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20</a:t>
            </a: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가지 카테고리 통합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939773" y="658086"/>
            <a:ext cx="5219910" cy="4167914"/>
            <a:chOff x="1939773" y="658086"/>
            <a:chExt cx="5219910" cy="4167914"/>
          </a:xfrm>
        </p:grpSpPr>
        <p:grpSp>
          <p:nvGrpSpPr>
            <p:cNvPr id="6" name="Google Shape;589;p27"/>
            <p:cNvGrpSpPr/>
            <p:nvPr/>
          </p:nvGrpSpPr>
          <p:grpSpPr>
            <a:xfrm>
              <a:off x="2553561" y="658086"/>
              <a:ext cx="4036878" cy="4036878"/>
              <a:chOff x="2888625" y="1279825"/>
              <a:chExt cx="3366600" cy="3366600"/>
            </a:xfrm>
          </p:grpSpPr>
          <p:sp>
            <p:nvSpPr>
              <p:cNvPr id="9" name="Google Shape;592;p27"/>
              <p:cNvSpPr txBox="1"/>
              <p:nvPr/>
            </p:nvSpPr>
            <p:spPr>
              <a:xfrm>
                <a:off x="4788575" y="27027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" sz="2500" b="0" i="0" u="none" strike="noStrike" kern="0" cap="none" spc="0" normalizeH="0" baseline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kumimoji="0" lang="en" sz="1600" b="0" i="0" u="none" strike="noStrike" kern="0" cap="none" spc="0" normalizeH="0" baseline="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kumimoji="0" sz="1600" b="0" i="0" u="none" strike="noStrike" kern="0" cap="none" spc="0" normalizeH="0" baseline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grpSp>
            <p:nvGrpSpPr>
              <p:cNvPr id="10" name="Google Shape;593;p27"/>
              <p:cNvGrpSpPr/>
              <p:nvPr/>
            </p:nvGrpSpPr>
            <p:grpSpPr>
              <a:xfrm>
                <a:off x="3261050" y="1652250"/>
                <a:ext cx="2622000" cy="2622000"/>
                <a:chOff x="3261050" y="1499850"/>
                <a:chExt cx="2622000" cy="2622000"/>
              </a:xfrm>
            </p:grpSpPr>
            <p:sp>
              <p:nvSpPr>
                <p:cNvPr id="11" name="Google Shape;594;p27"/>
                <p:cNvSpPr/>
                <p:nvPr/>
              </p:nvSpPr>
              <p:spPr>
                <a:xfrm>
                  <a:off x="3261050" y="1499850"/>
                  <a:ext cx="2622000" cy="2622000"/>
                </a:xfrm>
                <a:prstGeom prst="pie">
                  <a:avLst>
                    <a:gd name="adj1" fmla="val 2863663"/>
                    <a:gd name="adj2" fmla="val 4750441"/>
                  </a:avLst>
                </a:prstGeom>
                <a:solidFill>
                  <a:srgbClr val="C0CDEF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" name="Google Shape;595;p27"/>
                <p:cNvSpPr txBox="1"/>
                <p:nvPr/>
              </p:nvSpPr>
              <p:spPr>
                <a:xfrm>
                  <a:off x="4320394" y="3375064"/>
                  <a:ext cx="1498160" cy="52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r>
                    <a:rPr kumimoji="0" lang="en-US" altLang="ko-KR" sz="17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9</a:t>
                  </a:r>
                  <a:r>
                    <a:rPr kumimoji="0" lang="en" sz="17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%</a:t>
                  </a:r>
                </a:p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r>
                    <a:rPr kumimoji="0" lang="ko-KR" altLang="en-US" sz="1700" b="1" i="0" u="none" strike="noStrike" kern="0" cap="none" spc="0" normalizeH="0" baseline="0" dirty="0" err="1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전문품</a:t>
                  </a:r>
                  <a:endParaRPr kumimoji="0" lang="ko-KR" altLang="en-US" sz="1700" b="1" i="0" u="none" strike="noStrike" kern="0" cap="none" spc="0" normalizeH="0" baseline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13" name="Google Shape;596;p27"/>
              <p:cNvGrpSpPr/>
              <p:nvPr/>
            </p:nvGrpSpPr>
            <p:grpSpPr>
              <a:xfrm>
                <a:off x="2927989" y="1515160"/>
                <a:ext cx="3091871" cy="2895900"/>
                <a:chOff x="2927989" y="1362760"/>
                <a:chExt cx="3091871" cy="2895900"/>
              </a:xfrm>
            </p:grpSpPr>
            <p:sp>
              <p:nvSpPr>
                <p:cNvPr id="14" name="Google Shape;597;p27"/>
                <p:cNvSpPr/>
                <p:nvPr/>
              </p:nvSpPr>
              <p:spPr>
                <a:xfrm>
                  <a:off x="3123960" y="1362760"/>
                  <a:ext cx="2895900" cy="2895900"/>
                </a:xfrm>
                <a:prstGeom prst="pie">
                  <a:avLst>
                    <a:gd name="adj1" fmla="val 4738879"/>
                    <a:gd name="adj2" fmla="val 13500110"/>
                  </a:avLst>
                </a:prstGeom>
                <a:solidFill>
                  <a:srgbClr val="3057B9"/>
                </a:solidFill>
                <a:ln>
                  <a:noFill/>
                  <a:headEnd w="med" len="med"/>
                  <a:tailEnd w="med" len="med"/>
                </a:ln>
              </p:spPr>
              <p:style>
                <a:lnRef idx="2">
                  <a:schemeClr val="accent3">
                    <a:shade val="2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598;p27"/>
                <p:cNvSpPr txBox="1"/>
                <p:nvPr/>
              </p:nvSpPr>
              <p:spPr>
                <a:xfrm>
                  <a:off x="2927989" y="2810725"/>
                  <a:ext cx="1740949" cy="52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r>
                    <a:rPr kumimoji="0" lang="en" sz="20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3</a:t>
                  </a:r>
                  <a:r>
                    <a:rPr kumimoji="0" lang="en-US" altLang="ko-KR" sz="20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8</a:t>
                  </a:r>
                  <a:r>
                    <a:rPr kumimoji="0" lang="en" sz="20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%</a:t>
                  </a:r>
                </a:p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r>
                    <a:rPr kumimoji="0" lang="ko-KR" altLang="en-US" sz="20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선매품</a:t>
                  </a:r>
                </a:p>
              </p:txBody>
            </p:sp>
          </p:grpSp>
          <p:grpSp>
            <p:nvGrpSpPr>
              <p:cNvPr id="16" name="Google Shape;599;p27"/>
              <p:cNvGrpSpPr/>
              <p:nvPr/>
            </p:nvGrpSpPr>
            <p:grpSpPr>
              <a:xfrm>
                <a:off x="2888625" y="1279825"/>
                <a:ext cx="3366600" cy="3366600"/>
                <a:chOff x="2888625" y="1127425"/>
                <a:chExt cx="3366600" cy="3366600"/>
              </a:xfrm>
            </p:grpSpPr>
            <p:sp>
              <p:nvSpPr>
                <p:cNvPr id="17" name="Google Shape;600;p27"/>
                <p:cNvSpPr/>
                <p:nvPr/>
              </p:nvSpPr>
              <p:spPr>
                <a:xfrm>
                  <a:off x="2888625" y="1127425"/>
                  <a:ext cx="3366600" cy="3366600"/>
                </a:xfrm>
                <a:prstGeom prst="pie">
                  <a:avLst>
                    <a:gd name="adj1" fmla="val 13421822"/>
                    <a:gd name="adj2" fmla="val 2865388"/>
                  </a:avLst>
                </a:prstGeom>
                <a:solidFill>
                  <a:srgbClr val="203A7B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601;p27"/>
                <p:cNvSpPr txBox="1"/>
                <p:nvPr/>
              </p:nvSpPr>
              <p:spPr>
                <a:xfrm>
                  <a:off x="4571924" y="1880441"/>
                  <a:ext cx="1533440" cy="52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r>
                    <a:rPr kumimoji="0" lang="en-US" altLang="ko-KR" sz="25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53</a:t>
                  </a:r>
                  <a:r>
                    <a:rPr kumimoji="0" lang="en" sz="16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%</a:t>
                  </a:r>
                  <a:r>
                    <a:rPr kumimoji="0" lang="ko-KR" altLang="en-US" sz="16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 </a:t>
                  </a:r>
                  <a:r>
                    <a:rPr kumimoji="0" lang="ko-KR" altLang="en-US" sz="2500" b="1" i="0" u="none" strike="noStrike" kern="0" cap="none" spc="0" normalizeH="0" baseline="0" dirty="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편의품</a:t>
                  </a:r>
                </a:p>
              </p:txBody>
            </p:sp>
          </p:grpSp>
          <p:sp>
            <p:nvSpPr>
              <p:cNvPr id="19" name="Google Shape;602;p27"/>
              <p:cNvSpPr/>
              <p:nvPr/>
            </p:nvSpPr>
            <p:spPr>
              <a:xfrm>
                <a:off x="4260450" y="2651650"/>
                <a:ext cx="622800" cy="62280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" name="직선 연결선 35"/>
            <p:cNvCxnSpPr/>
            <p:nvPr/>
          </p:nvCxnSpPr>
          <p:spPr>
            <a:xfrm flipV="1">
              <a:off x="1939774" y="1477080"/>
              <a:ext cx="1375454" cy="402521"/>
            </a:xfrm>
            <a:prstGeom prst="line">
              <a:avLst/>
            </a:prstGeom>
            <a:ln w="38100">
              <a:solidFill>
                <a:srgbClr val="3057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>
              <a:off x="1939773" y="3130569"/>
              <a:ext cx="2222200" cy="1209505"/>
            </a:xfrm>
            <a:prstGeom prst="line">
              <a:avLst/>
            </a:prstGeom>
            <a:noFill/>
            <a:ln w="38100" cap="flat" cmpd="sng" algn="ctr">
              <a:solidFill>
                <a:srgbClr val="3057B9">
                  <a:alpha val="100000"/>
                </a:srgbClr>
              </a:solidFill>
              <a:prstDash val="solid"/>
            </a:ln>
          </p:spPr>
        </p:cxnSp>
        <p:cxnSp>
          <p:nvCxnSpPr>
            <p:cNvPr id="38" name="직선 연결선 37"/>
            <p:cNvCxnSpPr/>
            <p:nvPr/>
          </p:nvCxnSpPr>
          <p:spPr>
            <a:xfrm flipV="1">
              <a:off x="4572000" y="671085"/>
              <a:ext cx="2587683" cy="20101"/>
            </a:xfrm>
            <a:prstGeom prst="line">
              <a:avLst/>
            </a:prstGeom>
            <a:noFill/>
            <a:ln w="38100" cap="flat" cmpd="sng" algn="ctr">
              <a:solidFill>
                <a:srgbClr val="203A7B">
                  <a:alpha val="100000"/>
                </a:srgbClr>
              </a:solidFill>
              <a:prstDash val="solid"/>
            </a:ln>
          </p:spPr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V="1">
              <a:off x="5923704" y="2625977"/>
              <a:ext cx="1225081" cy="1512560"/>
            </a:xfrm>
            <a:prstGeom prst="line">
              <a:avLst/>
            </a:prstGeom>
            <a:noFill/>
            <a:ln w="38100" cap="flat" cmpd="sng" algn="ctr">
              <a:solidFill>
                <a:srgbClr val="203A7B">
                  <a:alpha val="100000"/>
                </a:srgbClr>
              </a:solidFill>
              <a:prstDash val="solid"/>
            </a:ln>
          </p:spPr>
        </p:cxnSp>
        <p:cxnSp>
          <p:nvCxnSpPr>
            <p:cNvPr id="40" name="직선 연결선 39"/>
            <p:cNvCxnSpPr/>
            <p:nvPr/>
          </p:nvCxnSpPr>
          <p:spPr>
            <a:xfrm rot="16200000" flipH="1">
              <a:off x="5400507" y="4020015"/>
              <a:ext cx="547514" cy="188154"/>
            </a:xfrm>
            <a:prstGeom prst="line">
              <a:avLst/>
            </a:prstGeom>
            <a:noFill/>
            <a:ln w="38100" cap="flat" cmpd="sng" algn="ctr">
              <a:solidFill>
                <a:srgbClr val="C0CDEF">
                  <a:alpha val="100000"/>
                </a:srgbClr>
              </a:solidFill>
              <a:prstDash val="solid"/>
            </a:ln>
          </p:spPr>
        </p:cxnSp>
        <p:cxnSp>
          <p:nvCxnSpPr>
            <p:cNvPr id="41" name="직선 연결선 40"/>
            <p:cNvCxnSpPr/>
            <p:nvPr/>
          </p:nvCxnSpPr>
          <p:spPr>
            <a:xfrm>
              <a:off x="4890408" y="4200992"/>
              <a:ext cx="877933" cy="625008"/>
            </a:xfrm>
            <a:prstGeom prst="line">
              <a:avLst/>
            </a:prstGeom>
            <a:noFill/>
            <a:ln w="38100" cap="flat" cmpd="sng" algn="ctr">
              <a:solidFill>
                <a:srgbClr val="C0CDEF">
                  <a:alpha val="100000"/>
                </a:srgbClr>
              </a:solidFill>
              <a:prstDash val="solid"/>
            </a:ln>
          </p:spPr>
        </p:cxnSp>
      </p:grpSp>
      <p:sp>
        <p:nvSpPr>
          <p:cNvPr id="48" name="순서도: 수행의 시작/종료 47"/>
          <p:cNvSpPr/>
          <p:nvPr/>
        </p:nvSpPr>
        <p:spPr>
          <a:xfrm>
            <a:off x="116472" y="193498"/>
            <a:ext cx="1094030" cy="383671"/>
          </a:xfrm>
          <a:prstGeom prst="flowChartTerminator">
            <a:avLst/>
          </a:prstGeom>
          <a:solidFill>
            <a:srgbClr val="0C79F3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9425" y="217003"/>
            <a:ext cx="931078" cy="336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범주화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3215704" y="1581601"/>
            <a:ext cx="3040579" cy="2341486"/>
            <a:chOff x="3215704" y="1581601"/>
            <a:chExt cx="3040579" cy="2341486"/>
          </a:xfrm>
        </p:grpSpPr>
        <p:sp>
          <p:nvSpPr>
            <p:cNvPr id="51" name="직사각형 50"/>
            <p:cNvSpPr/>
            <p:nvPr/>
          </p:nvSpPr>
          <p:spPr>
            <a:xfrm>
              <a:off x="5237674" y="1581601"/>
              <a:ext cx="1018609" cy="52957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15704" y="2945492"/>
              <a:ext cx="849473" cy="38714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793056" y="3656166"/>
              <a:ext cx="717404" cy="266921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 dirty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F9827B-5CCC-E237-DA36-336F6DB78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0AEF4AD-9FEC-D11B-6DD1-2FAC114A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9962"/>
              </p:ext>
            </p:extLst>
          </p:nvPr>
        </p:nvGraphicFramePr>
        <p:xfrm>
          <a:off x="7148785" y="654302"/>
          <a:ext cx="1119234" cy="197167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1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카테고리</a:t>
                      </a:r>
                      <a:endParaRPr kumimoji="0" lang="ko-KR" alt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가공식품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9747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신선식품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6374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일상용품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5924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의약품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의료기기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4254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교육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문화용품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2522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유아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아동용품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42963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반려동물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189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752652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99185AA-AE55-A676-463F-B561E4CF7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06601"/>
              </p:ext>
            </p:extLst>
          </p:nvPr>
        </p:nvGraphicFramePr>
        <p:xfrm>
          <a:off x="863840" y="1846388"/>
          <a:ext cx="1119234" cy="1314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1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카테고리</a:t>
                      </a:r>
                      <a:endParaRPr kumimoji="0" lang="ko-KR" alt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97474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인테리어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6374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5924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전문스포츠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4254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패션잡화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25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6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839036" y="1450913"/>
            <a:ext cx="4114802" cy="596100"/>
            <a:chOff x="1839036" y="1450913"/>
            <a:chExt cx="4114088" cy="596100"/>
          </a:xfrm>
        </p:grpSpPr>
        <p:sp>
          <p:nvSpPr>
            <p:cNvPr id="21" name="Google Shape;197;p18"/>
            <p:cNvSpPr/>
            <p:nvPr/>
          </p:nvSpPr>
          <p:spPr>
            <a:xfrm rot="5400000">
              <a:off x="3598030" y="-308081"/>
              <a:ext cx="596100" cy="411408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8910" y="1601654"/>
              <a:ext cx="2373630" cy="294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u="sng">
                  <a:solidFill>
                    <a:schemeClr val="lt1"/>
                  </a:solidFill>
                  <a:latin typeface="맑은 고딕"/>
                  <a:ea typeface="맑은 고딕"/>
                </a:rPr>
                <a:t>학습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  <a:ea typeface="맑은 고딕"/>
                </a:rPr>
                <a:t>  데이터   </a:t>
              </a:r>
              <a:r>
                <a:rPr lang="ko-KR" altLang="en-US" b="1" u="sng">
                  <a:solidFill>
                    <a:schemeClr val="lt1"/>
                  </a:solidFill>
                  <a:latin typeface="맑은 고딕"/>
                  <a:ea typeface="맑은 고딕"/>
                </a:rPr>
                <a:t>독립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  <a:ea typeface="맑은 고딕"/>
                </a:rPr>
                <a:t>    변수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838681" y="2126392"/>
            <a:ext cx="4115157" cy="596100"/>
            <a:chOff x="1838681" y="2126392"/>
            <a:chExt cx="4790630" cy="596100"/>
          </a:xfrm>
        </p:grpSpPr>
        <p:sp>
          <p:nvSpPr>
            <p:cNvPr id="24" name="Google Shape;197;p18"/>
            <p:cNvSpPr/>
            <p:nvPr/>
          </p:nvSpPr>
          <p:spPr>
            <a:xfrm rot="5400000">
              <a:off x="3935946" y="29127"/>
              <a:ext cx="596100" cy="479063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2B2D63">
                <a:alpha val="100000"/>
              </a:srgbClr>
            </a:solidFill>
            <a:ln>
              <a:noFill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61550" y="2277133"/>
              <a:ext cx="29398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u="sng" dirty="0">
                  <a:solidFill>
                    <a:schemeClr val="lt1"/>
                  </a:solidFill>
                  <a:latin typeface="맑은 고딕"/>
                  <a:ea typeface="맑은 고딕"/>
                </a:rPr>
                <a:t>학습</a:t>
              </a:r>
              <a:r>
                <a:rPr lang="ko-KR" altLang="en-US" b="1" dirty="0">
                  <a:solidFill>
                    <a:schemeClr val="lt1"/>
                  </a:solidFill>
                  <a:latin typeface="맑은 고딕"/>
                  <a:ea typeface="맑은 고딕"/>
                </a:rPr>
                <a:t>  데이터   </a:t>
              </a:r>
              <a:r>
                <a:rPr lang="ko-KR" altLang="en-US" b="1" u="sng" dirty="0">
                  <a:solidFill>
                    <a:schemeClr val="lt1"/>
                  </a:solidFill>
                  <a:latin typeface="맑은 고딕"/>
                  <a:ea typeface="맑은 고딕"/>
                </a:rPr>
                <a:t>종속</a:t>
              </a:r>
              <a:r>
                <a:rPr lang="ko-KR" altLang="en-US" b="1" dirty="0">
                  <a:solidFill>
                    <a:schemeClr val="lt1"/>
                  </a:solidFill>
                  <a:latin typeface="맑은 고딕"/>
                  <a:ea typeface="맑은 고딕"/>
                </a:rPr>
                <a:t>    변수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30269" y="2816313"/>
            <a:ext cx="4994455" cy="596100"/>
            <a:chOff x="-8287847" y="2816313"/>
            <a:chExt cx="14917513" cy="596100"/>
          </a:xfrm>
        </p:grpSpPr>
        <p:sp>
          <p:nvSpPr>
            <p:cNvPr id="26" name="Google Shape;197;p18"/>
            <p:cNvSpPr/>
            <p:nvPr/>
          </p:nvSpPr>
          <p:spPr>
            <a:xfrm rot="5400000">
              <a:off x="4279023" y="1061770"/>
              <a:ext cx="596100" cy="4105186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1051B2">
                <a:alpha val="100000"/>
              </a:srgbClr>
            </a:solidFill>
            <a:ln>
              <a:noFill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8287847" y="2999119"/>
              <a:ext cx="94019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테스트</a:t>
              </a:r>
              <a:r>
                <a:rPr lang="ko-KR" altLang="en-US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  데이터   </a:t>
              </a:r>
              <a:r>
                <a:rPr lang="ko-KR" altLang="en-US" b="1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독립</a:t>
              </a:r>
              <a:r>
                <a:rPr lang="ko-KR" altLang="en-US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  변수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82427" y="3500510"/>
            <a:ext cx="5051109" cy="596100"/>
            <a:chOff x="-10228589" y="3500510"/>
            <a:chExt cx="17562126" cy="596100"/>
          </a:xfrm>
        </p:grpSpPr>
        <p:sp>
          <p:nvSpPr>
            <p:cNvPr id="28" name="Google Shape;197;p18"/>
            <p:cNvSpPr/>
            <p:nvPr/>
          </p:nvSpPr>
          <p:spPr>
            <a:xfrm rot="5400000">
              <a:off x="4635721" y="1398794"/>
              <a:ext cx="596100" cy="479953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146A90">
                <a:alpha val="100000"/>
              </a:srgbClr>
            </a:solidFill>
            <a:ln>
              <a:noFill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0228589" y="3631509"/>
              <a:ext cx="112046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테스트</a:t>
              </a:r>
              <a:r>
                <a:rPr lang="ko-KR" altLang="en-US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  데이터   </a:t>
              </a:r>
              <a:r>
                <a:rPr lang="ko-KR" altLang="en-US" b="1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종속</a:t>
              </a:r>
              <a:r>
                <a:rPr lang="ko-KR" altLang="en-US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  변수</a:t>
              </a:r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116473" y="193499"/>
            <a:ext cx="1660892" cy="383671"/>
          </a:xfrm>
          <a:prstGeom prst="flowChartTerminator">
            <a:avLst/>
          </a:prstGeom>
          <a:solidFill>
            <a:srgbClr val="2170B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226" y="217004"/>
            <a:ext cx="1574139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rPr>
              <a:t>과제 해결 방향</a:t>
            </a:r>
          </a:p>
        </p:txBody>
      </p:sp>
      <p:sp>
        <p:nvSpPr>
          <p:cNvPr id="5" name="Google Shape;101;p16"/>
          <p:cNvSpPr txBox="1"/>
          <p:nvPr/>
        </p:nvSpPr>
        <p:spPr>
          <a:xfrm>
            <a:off x="1839036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1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6" name="Google Shape;101;p16"/>
          <p:cNvSpPr txBox="1"/>
          <p:nvPr/>
        </p:nvSpPr>
        <p:spPr>
          <a:xfrm>
            <a:off x="2524836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7" name="Google Shape;101;p16"/>
          <p:cNvSpPr txBox="1"/>
          <p:nvPr/>
        </p:nvSpPr>
        <p:spPr>
          <a:xfrm>
            <a:off x="3210636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3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8" name="Google Shape;101;p16"/>
          <p:cNvSpPr txBox="1"/>
          <p:nvPr/>
        </p:nvSpPr>
        <p:spPr>
          <a:xfrm>
            <a:off x="3896436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4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9" name="Google Shape;101;p16"/>
          <p:cNvSpPr txBox="1"/>
          <p:nvPr/>
        </p:nvSpPr>
        <p:spPr>
          <a:xfrm>
            <a:off x="4582236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5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10" name="Google Shape;101;p16"/>
          <p:cNvSpPr txBox="1"/>
          <p:nvPr/>
        </p:nvSpPr>
        <p:spPr>
          <a:xfrm>
            <a:off x="5268036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6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11" name="Google Shape;101;p16"/>
          <p:cNvSpPr txBox="1"/>
          <p:nvPr/>
        </p:nvSpPr>
        <p:spPr>
          <a:xfrm>
            <a:off x="5953837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7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sp>
        <p:nvSpPr>
          <p:cNvPr id="12" name="Google Shape;101;p16"/>
          <p:cNvSpPr txBox="1"/>
          <p:nvPr/>
        </p:nvSpPr>
        <p:spPr>
          <a:xfrm>
            <a:off x="6639637" y="939549"/>
            <a:ext cx="685088" cy="288000"/>
          </a:xfrm>
          <a:prstGeom prst="rect">
            <a:avLst/>
          </a:prstGeom>
          <a:noFill/>
          <a:ln w="19050">
            <a:solidFill>
              <a:srgbClr val="071554">
                <a:alpha val="100000"/>
              </a:srgbClr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8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분기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210635" y="1227549"/>
            <a:ext cx="1" cy="165046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984408" y="2768686"/>
            <a:ext cx="308227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895725" y="1227550"/>
            <a:ext cx="0" cy="1588763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3725126" y="2768331"/>
            <a:ext cx="3082272" cy="70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3040386" y="2768687"/>
            <a:ext cx="3082276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4411987" y="2768687"/>
            <a:ext cx="3082276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5099207" y="2768687"/>
            <a:ext cx="3082276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404684" y="2661901"/>
            <a:ext cx="2869060" cy="356"/>
          </a:xfrm>
          <a:prstGeom prst="line">
            <a:avLst/>
          </a:prstGeom>
          <a:noFill/>
          <a:ln w="19050" cap="flat" cmpd="sng" algn="ctr">
            <a:solidFill>
              <a:srgbClr val="071554">
                <a:alpha val="100000"/>
              </a:srgbClr>
            </a:solidFill>
            <a:prstDash val="solid"/>
          </a:ln>
        </p:spPr>
      </p:cxnSp>
      <p:cxnSp>
        <p:nvCxnSpPr>
          <p:cNvPr id="33" name="직선 연결선 32"/>
          <p:cNvCxnSpPr/>
          <p:nvPr/>
        </p:nvCxnSpPr>
        <p:spPr>
          <a:xfrm rot="5400000">
            <a:off x="5899541" y="2661901"/>
            <a:ext cx="2869060" cy="356"/>
          </a:xfrm>
          <a:prstGeom prst="line">
            <a:avLst/>
          </a:prstGeom>
          <a:noFill/>
          <a:ln w="19050" cap="flat" cmpd="sng" algn="ctr">
            <a:solidFill>
              <a:srgbClr val="071554">
                <a:alpha val="100000"/>
              </a:srgbClr>
            </a:solidFill>
            <a:prstDash val="solid"/>
          </a:ln>
        </p:spPr>
      </p:cxnSp>
      <p:cxnSp>
        <p:nvCxnSpPr>
          <p:cNvPr id="35" name="직선 연결선 34"/>
          <p:cNvCxnSpPr/>
          <p:nvPr/>
        </p:nvCxnSpPr>
        <p:spPr>
          <a:xfrm rot="10800000">
            <a:off x="1839390" y="4096579"/>
            <a:ext cx="5499629" cy="0"/>
          </a:xfrm>
          <a:prstGeom prst="line">
            <a:avLst/>
          </a:prstGeom>
          <a:noFill/>
          <a:ln w="19050" cap="flat" cmpd="sng" algn="ctr">
            <a:solidFill>
              <a:srgbClr val="071554">
                <a:alpha val="100000"/>
              </a:srgbClr>
            </a:solidFill>
            <a:prstDash val="solid"/>
          </a:ln>
        </p:spPr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A84418-2C8A-61C6-1B2E-7358A07F41DB}"/>
              </a:ext>
            </a:extLst>
          </p:cNvPr>
          <p:cNvGrpSpPr/>
          <p:nvPr/>
        </p:nvGrpSpPr>
        <p:grpSpPr>
          <a:xfrm>
            <a:off x="1680913" y="4208757"/>
            <a:ext cx="6277474" cy="792420"/>
            <a:chOff x="2181579" y="4214823"/>
            <a:chExt cx="6277474" cy="792420"/>
          </a:xfrm>
        </p:grpSpPr>
        <p:grpSp>
          <p:nvGrpSpPr>
            <p:cNvPr id="40" name="Google Shape;368;p21"/>
            <p:cNvGrpSpPr/>
            <p:nvPr/>
          </p:nvGrpSpPr>
          <p:grpSpPr>
            <a:xfrm>
              <a:off x="2181579" y="4309825"/>
              <a:ext cx="1418818" cy="561647"/>
              <a:chOff x="3104547" y="1208333"/>
              <a:chExt cx="2897057" cy="561647"/>
            </a:xfrm>
            <a:solidFill>
              <a:srgbClr val="2170B7">
                <a:alpha val="100000"/>
              </a:srgbClr>
            </a:solidFill>
          </p:grpSpPr>
          <p:sp>
            <p:nvSpPr>
              <p:cNvPr id="41" name="Google Shape;369;p21"/>
              <p:cNvSpPr/>
              <p:nvPr/>
            </p:nvSpPr>
            <p:spPr>
              <a:xfrm>
                <a:off x="3275845" y="1388807"/>
                <a:ext cx="2506703" cy="221822"/>
              </a:xfrm>
              <a:prstGeom prst="roundRect">
                <a:avLst>
                  <a:gd name="adj" fmla="val 50000"/>
                </a:avLst>
              </a:prstGeom>
              <a:solidFill>
                <a:srgbClr val="2170B7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70;p21"/>
              <p:cNvSpPr/>
              <p:nvPr/>
            </p:nvSpPr>
            <p:spPr>
              <a:xfrm>
                <a:off x="3143430" y="1208333"/>
                <a:ext cx="2481918" cy="561647"/>
              </a:xfrm>
              <a:prstGeom prst="roundRect">
                <a:avLst>
                  <a:gd name="adj" fmla="val 50000"/>
                </a:avLst>
              </a:prstGeom>
              <a:solidFill>
                <a:srgbClr val="2170B7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71;p21"/>
              <p:cNvSpPr/>
              <p:nvPr/>
            </p:nvSpPr>
            <p:spPr>
              <a:xfrm>
                <a:off x="5205761" y="1310260"/>
                <a:ext cx="795844" cy="357600"/>
              </a:xfrm>
              <a:prstGeom prst="ellipse">
                <a:avLst/>
              </a:prstGeom>
              <a:solidFill>
                <a:srgbClr val="2170B7">
                  <a:alpha val="100000"/>
                </a:srgbClr>
              </a:solidFill>
              <a:ln w="28575" cap="flat" cmpd="sng">
                <a:solidFill>
                  <a:srgbClr val="FFFFFF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73;p21"/>
              <p:cNvSpPr txBox="1"/>
              <p:nvPr/>
            </p:nvSpPr>
            <p:spPr>
              <a:xfrm>
                <a:off x="3104547" y="1325057"/>
                <a:ext cx="2278324" cy="32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1600" b="0" i="0" u="none" strike="noStrike" kern="0" cap="none" spc="0" normalizeH="0" baseline="0" dirty="0">
                    <a:solidFill>
                      <a:srgbClr val="FFFFFF"/>
                    </a:solidFill>
                    <a:latin typeface="+mj-ea"/>
                    <a:ea typeface="+mj-ea"/>
                    <a:cs typeface="Roboto Medium"/>
                    <a:sym typeface="Roboto Medium"/>
                  </a:rPr>
                  <a:t>독립 변수</a:t>
                </a: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rot="10800000" flipV="1">
              <a:off x="3600398" y="4361783"/>
              <a:ext cx="484954" cy="247942"/>
            </a:xfrm>
            <a:prstGeom prst="line">
              <a:avLst/>
            </a:prstGeom>
            <a:noFill/>
            <a:ln w="19050" cap="flat" cmpd="sng" algn="ctr">
              <a:solidFill>
                <a:srgbClr val="2170B7">
                  <a:alpha val="100000"/>
                </a:srgbClr>
              </a:solidFill>
              <a:prstDash val="solid"/>
            </a:ln>
          </p:spPr>
        </p:cxnSp>
        <p:cxnSp>
          <p:nvCxnSpPr>
            <p:cNvPr id="47" name="직선 연결선 46"/>
            <p:cNvCxnSpPr/>
            <p:nvPr/>
          </p:nvCxnSpPr>
          <p:spPr>
            <a:xfrm rot="10800000">
              <a:off x="3600439" y="4609727"/>
              <a:ext cx="511758" cy="242941"/>
            </a:xfrm>
            <a:prstGeom prst="line">
              <a:avLst/>
            </a:prstGeom>
            <a:noFill/>
            <a:ln w="19050" cap="flat" cmpd="sng" algn="ctr">
              <a:solidFill>
                <a:srgbClr val="2170B7">
                  <a:alpha val="100000"/>
                </a:srgbClr>
              </a:solidFill>
              <a:prstDash val="solid"/>
            </a:ln>
          </p:spPr>
        </p:cxnSp>
        <p:sp>
          <p:nvSpPr>
            <p:cNvPr id="48" name="Google Shape;373;p21"/>
            <p:cNvSpPr txBox="1"/>
            <p:nvPr/>
          </p:nvSpPr>
          <p:spPr>
            <a:xfrm>
              <a:off x="4026472" y="4214823"/>
              <a:ext cx="4176428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300" b="1" i="0" u="none" strike="noStrike" kern="0" cap="none" spc="0" normalizeH="0" baseline="0" dirty="0">
                  <a:solidFill>
                    <a:srgbClr val="2170B7"/>
                  </a:solidFill>
                  <a:latin typeface="+mj-ea"/>
                  <a:ea typeface="+mj-ea"/>
                  <a:cs typeface="Roboto Medium"/>
                  <a:sym typeface="Wingdings"/>
                </a:rPr>
                <a:t></a:t>
              </a:r>
              <a:r>
                <a:rPr kumimoji="0" lang="ko-KR" altLang="en-US" sz="1300" b="1" i="0" u="none" strike="noStrike" kern="0" cap="none" spc="0" normalizeH="0" baseline="0" dirty="0">
                  <a:solidFill>
                    <a:srgbClr val="2170B7"/>
                  </a:solidFill>
                  <a:latin typeface="+mj-ea"/>
                  <a:ea typeface="+mj-ea"/>
                  <a:cs typeface="Roboto Medium"/>
                  <a:sym typeface="Wingdings"/>
                </a:rPr>
                <a:t>고객 속성 변수 : 고객의 고유한 속성을 의미</a:t>
              </a:r>
            </a:p>
          </p:txBody>
        </p:sp>
        <p:sp>
          <p:nvSpPr>
            <p:cNvPr id="49" name="Google Shape;373;p21"/>
            <p:cNvSpPr txBox="1"/>
            <p:nvPr/>
          </p:nvSpPr>
          <p:spPr>
            <a:xfrm>
              <a:off x="4026472" y="4679043"/>
              <a:ext cx="4432581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300" b="1" i="0" u="none" strike="noStrike" kern="0" cap="none" spc="0" normalizeH="0" baseline="0" dirty="0">
                  <a:solidFill>
                    <a:srgbClr val="2170B7"/>
                  </a:solidFill>
                  <a:latin typeface="+mj-ea"/>
                  <a:ea typeface="+mj-ea"/>
                  <a:cs typeface="Roboto Medium"/>
                  <a:sym typeface="Wingdings"/>
                </a:rPr>
                <a:t></a:t>
              </a:r>
              <a:r>
                <a:rPr kumimoji="0" lang="ko-KR" altLang="en-US" sz="1300" b="1" i="0" u="none" strike="noStrike" kern="0" cap="none" spc="0" normalizeH="0" baseline="0" dirty="0">
                  <a:solidFill>
                    <a:srgbClr val="2170B7"/>
                  </a:solidFill>
                  <a:latin typeface="+mj-ea"/>
                  <a:ea typeface="+mj-ea"/>
                  <a:cs typeface="Roboto Medium"/>
                  <a:sym typeface="Wingdings"/>
                </a:rPr>
                <a:t>구매 패턴 변수 : 분기별 변화하는 구매 패턴을 의미</a:t>
              </a:r>
            </a:p>
          </p:txBody>
        </p:sp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8F1620CD-3DAF-8901-7C83-B3AA4D1B93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505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196F2A-EBE1-4867-1A59-D1ED4DB9EE88}"/>
              </a:ext>
            </a:extLst>
          </p:cNvPr>
          <p:cNvCxnSpPr/>
          <p:nvPr/>
        </p:nvCxnSpPr>
        <p:spPr>
          <a:xfrm>
            <a:off x="688029" y="1443659"/>
            <a:ext cx="7767942" cy="0"/>
          </a:xfrm>
          <a:prstGeom prst="line">
            <a:avLst/>
          </a:prstGeom>
          <a:noFill/>
          <a:ln w="38100" cap="flat" cmpd="sng" algn="ctr">
            <a:solidFill>
              <a:srgbClr val="203A7B">
                <a:alpha val="100000"/>
              </a:srgbClr>
            </a:solidFill>
            <a:prstDash val="solid"/>
          </a:ln>
        </p:spPr>
      </p:cxnSp>
      <p:sp>
        <p:nvSpPr>
          <p:cNvPr id="5" name="Google Shape;101;p16">
            <a:extLst>
              <a:ext uri="{FF2B5EF4-FFF2-40B4-BE49-F238E27FC236}">
                <a16:creationId xmlns:a16="http://schemas.microsoft.com/office/drawing/2014/main" id="{31B21AF6-ACF9-A03B-9304-0E47E7204876}"/>
              </a:ext>
            </a:extLst>
          </p:cNvPr>
          <p:cNvSpPr txBox="1"/>
          <p:nvPr/>
        </p:nvSpPr>
        <p:spPr>
          <a:xfrm>
            <a:off x="688029" y="1155659"/>
            <a:ext cx="100707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Part.1</a:t>
            </a:r>
          </a:p>
        </p:txBody>
      </p: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9CB04A23-BB75-4752-D0D8-AC99BA913420}"/>
              </a:ext>
            </a:extLst>
          </p:cNvPr>
          <p:cNvSpPr txBox="1"/>
          <p:nvPr/>
        </p:nvSpPr>
        <p:spPr>
          <a:xfrm>
            <a:off x="2558045" y="1155666"/>
            <a:ext cx="100707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Part.2</a:t>
            </a:r>
          </a:p>
        </p:txBody>
      </p:sp>
      <p:sp>
        <p:nvSpPr>
          <p:cNvPr id="7" name="Google Shape;101;p16">
            <a:extLst>
              <a:ext uri="{FF2B5EF4-FFF2-40B4-BE49-F238E27FC236}">
                <a16:creationId xmlns:a16="http://schemas.microsoft.com/office/drawing/2014/main" id="{72E65C12-2D71-B1ED-6807-045AD3798615}"/>
              </a:ext>
            </a:extLst>
          </p:cNvPr>
          <p:cNvSpPr txBox="1"/>
          <p:nvPr/>
        </p:nvSpPr>
        <p:spPr>
          <a:xfrm>
            <a:off x="4533900" y="1155666"/>
            <a:ext cx="100707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Part.3</a:t>
            </a:r>
          </a:p>
        </p:txBody>
      </p:sp>
      <p:sp>
        <p:nvSpPr>
          <p:cNvPr id="8" name="Google Shape;101;p16">
            <a:extLst>
              <a:ext uri="{FF2B5EF4-FFF2-40B4-BE49-F238E27FC236}">
                <a16:creationId xmlns:a16="http://schemas.microsoft.com/office/drawing/2014/main" id="{AECF3248-425E-5736-F6B0-53ACC1156512}"/>
              </a:ext>
            </a:extLst>
          </p:cNvPr>
          <p:cNvSpPr txBox="1"/>
          <p:nvPr/>
        </p:nvSpPr>
        <p:spPr>
          <a:xfrm>
            <a:off x="6455996" y="1155659"/>
            <a:ext cx="100707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Part.4</a:t>
            </a:r>
          </a:p>
        </p:txBody>
      </p:sp>
      <p:sp>
        <p:nvSpPr>
          <p:cNvPr id="9" name="Google Shape;101;p16">
            <a:extLst>
              <a:ext uri="{FF2B5EF4-FFF2-40B4-BE49-F238E27FC236}">
                <a16:creationId xmlns:a16="http://schemas.microsoft.com/office/drawing/2014/main" id="{04F16860-17BB-23AC-6395-A148BCA91E8F}"/>
              </a:ext>
            </a:extLst>
          </p:cNvPr>
          <p:cNvSpPr txBox="1"/>
          <p:nvPr/>
        </p:nvSpPr>
        <p:spPr>
          <a:xfrm>
            <a:off x="688029" y="1443659"/>
            <a:ext cx="129812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3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예측 분류 모델</a:t>
            </a:r>
          </a:p>
        </p:txBody>
      </p:sp>
      <p:sp>
        <p:nvSpPr>
          <p:cNvPr id="10" name="Google Shape;101;p16">
            <a:extLst>
              <a:ext uri="{FF2B5EF4-FFF2-40B4-BE49-F238E27FC236}">
                <a16:creationId xmlns:a16="http://schemas.microsoft.com/office/drawing/2014/main" id="{94D87BC3-5EDC-4649-EDCB-A7441059CC7F}"/>
              </a:ext>
            </a:extLst>
          </p:cNvPr>
          <p:cNvSpPr txBox="1"/>
          <p:nvPr/>
        </p:nvSpPr>
        <p:spPr>
          <a:xfrm>
            <a:off x="2558045" y="1443666"/>
            <a:ext cx="1545064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3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유의 고객 군집화</a:t>
            </a:r>
          </a:p>
        </p:txBody>
      </p:sp>
      <p:sp>
        <p:nvSpPr>
          <p:cNvPr id="11" name="Google Shape;101;p16">
            <a:extLst>
              <a:ext uri="{FF2B5EF4-FFF2-40B4-BE49-F238E27FC236}">
                <a16:creationId xmlns:a16="http://schemas.microsoft.com/office/drawing/2014/main" id="{D11547BD-1756-47E7-FA38-AEA462C2915C}"/>
              </a:ext>
            </a:extLst>
          </p:cNvPr>
          <p:cNvSpPr txBox="1"/>
          <p:nvPr/>
        </p:nvSpPr>
        <p:spPr>
          <a:xfrm>
            <a:off x="4533900" y="1443666"/>
            <a:ext cx="163325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3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군집별 마케팅 제언</a:t>
            </a:r>
          </a:p>
        </p:txBody>
      </p:sp>
      <p:sp>
        <p:nvSpPr>
          <p:cNvPr id="12" name="Google Shape;101;p16">
            <a:extLst>
              <a:ext uri="{FF2B5EF4-FFF2-40B4-BE49-F238E27FC236}">
                <a16:creationId xmlns:a16="http://schemas.microsoft.com/office/drawing/2014/main" id="{F21D96FD-C3ED-114E-B153-D80960D1E6D6}"/>
              </a:ext>
            </a:extLst>
          </p:cNvPr>
          <p:cNvSpPr txBox="1"/>
          <p:nvPr/>
        </p:nvSpPr>
        <p:spPr>
          <a:xfrm>
            <a:off x="6455996" y="1443659"/>
            <a:ext cx="1536245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3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개인화 상품 추천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3843F-4070-C44B-2FF3-307BC3F6D7AB}"/>
              </a:ext>
            </a:extLst>
          </p:cNvPr>
          <p:cNvGrpSpPr/>
          <p:nvPr/>
        </p:nvGrpSpPr>
        <p:grpSpPr>
          <a:xfrm>
            <a:off x="678504" y="1884059"/>
            <a:ext cx="2085622" cy="2211043"/>
            <a:chOff x="678504" y="1884059"/>
            <a:chExt cx="2085622" cy="221104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391F63-A3D5-A31C-4072-93F414792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8029" y="2571750"/>
              <a:ext cx="1523352" cy="1523352"/>
            </a:xfrm>
            <a:prstGeom prst="rect">
              <a:avLst/>
            </a:prstGeom>
          </p:spPr>
        </p:pic>
        <p:sp>
          <p:nvSpPr>
            <p:cNvPr id="15" name="Google Shape;101;p16">
              <a:extLst>
                <a:ext uri="{FF2B5EF4-FFF2-40B4-BE49-F238E27FC236}">
                  <a16:creationId xmlns:a16="http://schemas.microsoft.com/office/drawing/2014/main" id="{E578F981-6B8E-B184-BCA8-F7F5B5FFEF5B}"/>
                </a:ext>
              </a:extLst>
            </p:cNvPr>
            <p:cNvSpPr txBox="1"/>
            <p:nvPr/>
          </p:nvSpPr>
          <p:spPr>
            <a:xfrm>
              <a:off x="678504" y="1884059"/>
              <a:ext cx="2085622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종속 변수와 독립 변수를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활용하여 분류 알고리즘을 통해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머신러닝 실행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E0D56C-D489-7701-C6B2-03EDF77E1925}"/>
              </a:ext>
            </a:extLst>
          </p:cNvPr>
          <p:cNvCxnSpPr/>
          <p:nvPr/>
        </p:nvCxnSpPr>
        <p:spPr>
          <a:xfrm rot="16200000" flipH="1">
            <a:off x="1000097" y="2713614"/>
            <a:ext cx="3115896" cy="0"/>
          </a:xfrm>
          <a:prstGeom prst="line">
            <a:avLst/>
          </a:prstGeom>
          <a:ln w="28575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A41859-F4B2-B0F1-B48B-C5D21F8A4EE1}"/>
              </a:ext>
            </a:extLst>
          </p:cNvPr>
          <p:cNvCxnSpPr/>
          <p:nvPr/>
        </p:nvCxnSpPr>
        <p:spPr>
          <a:xfrm rot="16200000" flipH="1">
            <a:off x="2961001" y="2713607"/>
            <a:ext cx="3115896" cy="0"/>
          </a:xfrm>
          <a:prstGeom prst="line">
            <a:avLst/>
          </a:prstGeom>
          <a:ln w="28575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021D67-03EC-1B25-6FA0-C07D15A20F5A}"/>
              </a:ext>
            </a:extLst>
          </p:cNvPr>
          <p:cNvCxnSpPr/>
          <p:nvPr/>
        </p:nvCxnSpPr>
        <p:spPr>
          <a:xfrm rot="16200000" flipH="1">
            <a:off x="4898048" y="2713614"/>
            <a:ext cx="3115896" cy="0"/>
          </a:xfrm>
          <a:prstGeom prst="line">
            <a:avLst/>
          </a:prstGeom>
          <a:ln w="28575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59E3BB-03CC-FEFE-47B5-EB1C26B7AC81}"/>
              </a:ext>
            </a:extLst>
          </p:cNvPr>
          <p:cNvCxnSpPr/>
          <p:nvPr/>
        </p:nvCxnSpPr>
        <p:spPr>
          <a:xfrm rot="16200000" flipH="1">
            <a:off x="-869919" y="2713607"/>
            <a:ext cx="3115896" cy="0"/>
          </a:xfrm>
          <a:prstGeom prst="line">
            <a:avLst/>
          </a:prstGeom>
          <a:ln w="28575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8E7280-5DE9-0042-7D12-1A86C14031E0}"/>
              </a:ext>
            </a:extLst>
          </p:cNvPr>
          <p:cNvCxnSpPr/>
          <p:nvPr/>
        </p:nvCxnSpPr>
        <p:spPr>
          <a:xfrm rot="16200000" flipH="1">
            <a:off x="6898024" y="2713607"/>
            <a:ext cx="3115896" cy="0"/>
          </a:xfrm>
          <a:prstGeom prst="line">
            <a:avLst/>
          </a:prstGeom>
          <a:ln w="28575">
            <a:solidFill>
              <a:srgbClr val="A0B4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9B9723-5C21-8745-4E7A-784EA44D54BA}"/>
              </a:ext>
            </a:extLst>
          </p:cNvPr>
          <p:cNvGrpSpPr/>
          <p:nvPr/>
        </p:nvGrpSpPr>
        <p:grpSpPr>
          <a:xfrm>
            <a:off x="2548520" y="1884059"/>
            <a:ext cx="2085621" cy="2211050"/>
            <a:chOff x="2548520" y="1884059"/>
            <a:chExt cx="2085621" cy="221105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A6D057-E8FC-F7EE-754C-41ADE7E0E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558045" y="2571757"/>
              <a:ext cx="1523352" cy="1523352"/>
            </a:xfrm>
            <a:prstGeom prst="rect">
              <a:avLst/>
            </a:prstGeom>
          </p:spPr>
        </p:pic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B5F21B37-5F40-700E-71C2-20A9DF453379}"/>
                </a:ext>
              </a:extLst>
            </p:cNvPr>
            <p:cNvSpPr txBox="1"/>
            <p:nvPr/>
          </p:nvSpPr>
          <p:spPr>
            <a:xfrm>
              <a:off x="2548520" y="1884059"/>
              <a:ext cx="2085622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구매 감소가 예상되는 고객들을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K-Means Clustering </a:t>
              </a: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모델을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활용하여 군집화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F9A0D5-9C99-7B6A-5E5F-22E392884EF6}"/>
              </a:ext>
            </a:extLst>
          </p:cNvPr>
          <p:cNvGrpSpPr/>
          <p:nvPr/>
        </p:nvGrpSpPr>
        <p:grpSpPr>
          <a:xfrm>
            <a:off x="4514850" y="1797209"/>
            <a:ext cx="2085622" cy="2297900"/>
            <a:chOff x="4514850" y="1797209"/>
            <a:chExt cx="2085622" cy="229790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3A22BDB-4F18-2F3C-7B6C-C9C563D2A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572000" y="2571757"/>
              <a:ext cx="1523352" cy="1523352"/>
            </a:xfrm>
            <a:prstGeom prst="rect">
              <a:avLst/>
            </a:prstGeom>
          </p:spPr>
        </p:pic>
        <p:sp>
          <p:nvSpPr>
            <p:cNvPr id="26" name="Google Shape;101;p16">
              <a:extLst>
                <a:ext uri="{FF2B5EF4-FFF2-40B4-BE49-F238E27FC236}">
                  <a16:creationId xmlns:a16="http://schemas.microsoft.com/office/drawing/2014/main" id="{C028F697-192E-2951-7103-E403EF9C8A59}"/>
                </a:ext>
              </a:extLst>
            </p:cNvPr>
            <p:cNvSpPr txBox="1"/>
            <p:nvPr/>
          </p:nvSpPr>
          <p:spPr>
            <a:xfrm>
              <a:off x="4514850" y="1797209"/>
              <a:ext cx="2085622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군집화 고객 그룹에 따라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적합한 마케팅 솔루션 제공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3BE4B7-AAC7-64BA-F688-C45BC67B47E1}"/>
              </a:ext>
            </a:extLst>
          </p:cNvPr>
          <p:cNvGrpSpPr/>
          <p:nvPr/>
        </p:nvGrpSpPr>
        <p:grpSpPr>
          <a:xfrm>
            <a:off x="6446471" y="1960258"/>
            <a:ext cx="2085622" cy="2134843"/>
            <a:chOff x="6446471" y="1960259"/>
            <a:chExt cx="2085622" cy="21348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42EE939-5239-73F1-4AC9-A5DFA0300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553200" y="2571750"/>
              <a:ext cx="1523352" cy="1523352"/>
            </a:xfrm>
            <a:prstGeom prst="rect">
              <a:avLst/>
            </a:prstGeom>
          </p:spPr>
        </p:pic>
        <p:sp>
          <p:nvSpPr>
            <p:cNvPr id="29" name="Google Shape;101;p16">
              <a:extLst>
                <a:ext uri="{FF2B5EF4-FFF2-40B4-BE49-F238E27FC236}">
                  <a16:creationId xmlns:a16="http://schemas.microsoft.com/office/drawing/2014/main" id="{65A90147-EC1B-FB07-3FC7-F7B996AEEFC3}"/>
                </a:ext>
              </a:extLst>
            </p:cNvPr>
            <p:cNvSpPr txBox="1"/>
            <p:nvPr/>
          </p:nvSpPr>
          <p:spPr>
            <a:xfrm>
              <a:off x="6446471" y="1960259"/>
              <a:ext cx="2085622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구매력이 높은 고객 그룹에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잠재요인 행렬분해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협업 필터링을 통해</a:t>
              </a:r>
            </a:p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0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개인 맞춤 상품 추천</a:t>
              </a:r>
            </a:p>
          </p:txBody>
        </p:sp>
      </p:grp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685C5067-F085-A4D1-313B-AD12CEF5CB2D}"/>
              </a:ext>
            </a:extLst>
          </p:cNvPr>
          <p:cNvSpPr/>
          <p:nvPr/>
        </p:nvSpPr>
        <p:spPr>
          <a:xfrm>
            <a:off x="116473" y="193499"/>
            <a:ext cx="1660892" cy="383671"/>
          </a:xfrm>
          <a:prstGeom prst="flowChartTerminator">
            <a:avLst/>
          </a:prstGeom>
          <a:solidFill>
            <a:srgbClr val="2170B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DB1A5-4025-EAE8-B92E-B4065ECF7966}"/>
              </a:ext>
            </a:extLst>
          </p:cNvPr>
          <p:cNvSpPr txBox="1"/>
          <p:nvPr/>
        </p:nvSpPr>
        <p:spPr>
          <a:xfrm>
            <a:off x="203226" y="217004"/>
            <a:ext cx="1574139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과제 해결 방향</a:t>
            </a:r>
          </a:p>
        </p:txBody>
      </p:sp>
      <p:sp>
        <p:nvSpPr>
          <p:cNvPr id="32" name="슬라이드 번호 개체 틀 29">
            <a:extLst>
              <a:ext uri="{FF2B5EF4-FFF2-40B4-BE49-F238E27FC236}">
                <a16:creationId xmlns:a16="http://schemas.microsoft.com/office/drawing/2014/main" id="{0D92F25B-E668-0F28-53AD-3D95CDED775F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3036816" y="2263875"/>
            <a:ext cx="3070367" cy="482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4500" b="1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감사합니다</a:t>
            </a:r>
            <a:r>
              <a:rPr lang="en-US" altLang="ko-KR" sz="4500" b="1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C5EDF2-F62C-14B0-167F-E704120F8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35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5;p48"/>
          <p:cNvSpPr txBox="1">
            <a:spLocks noGrp="1"/>
          </p:cNvSpPr>
          <p:nvPr/>
        </p:nvSpPr>
        <p:spPr>
          <a:xfrm>
            <a:off x="1271658" y="321944"/>
            <a:ext cx="1302221" cy="482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3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목차</a:t>
            </a:r>
          </a:p>
        </p:txBody>
      </p:sp>
      <p:grpSp>
        <p:nvGrpSpPr>
          <p:cNvPr id="24" name="Google Shape;368;p21"/>
          <p:cNvGrpSpPr/>
          <p:nvPr/>
        </p:nvGrpSpPr>
        <p:grpSpPr>
          <a:xfrm>
            <a:off x="1087099" y="1172255"/>
            <a:ext cx="6810373" cy="680031"/>
            <a:chOff x="2401549" y="1140201"/>
            <a:chExt cx="6810373" cy="680031"/>
          </a:xfrm>
        </p:grpSpPr>
        <p:sp>
          <p:nvSpPr>
            <p:cNvPr id="25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6" name="Google Shape;370;p21"/>
            <p:cNvSpPr/>
            <p:nvPr/>
          </p:nvSpPr>
          <p:spPr>
            <a:xfrm>
              <a:off x="2401549" y="1208333"/>
              <a:ext cx="3223800" cy="561647"/>
            </a:xfrm>
            <a:prstGeom prst="roundRect">
              <a:avLst>
                <a:gd name="adj" fmla="val 50000"/>
              </a:avLst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7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rgbClr val="1E35A1">
                <a:alpha val="100000"/>
              </a:srgbClr>
            </a:solidFill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9" name="Google Shape;373;p21"/>
            <p:cNvSpPr txBox="1"/>
            <p:nvPr/>
          </p:nvSpPr>
          <p:spPr>
            <a:xfrm>
              <a:off x="2423524" y="1325057"/>
              <a:ext cx="2959349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2000" b="0" i="0" u="none" strike="noStrike" kern="0" cap="none" spc="0" normalizeH="0" baseline="0" dirty="0">
                  <a:solidFill>
                    <a:srgbClr val="FFFFFF"/>
                  </a:solidFill>
                  <a:latin typeface="+mj-ea"/>
                  <a:ea typeface="+mj-ea"/>
                  <a:cs typeface="Roboto Medium"/>
                  <a:sym typeface="Roboto Medium"/>
                </a:rPr>
                <a:t>1.</a:t>
              </a:r>
              <a:r>
                <a:rPr kumimoji="0" lang="ko-KR" altLang="en-US" sz="2000" b="0" i="0" u="none" strike="noStrike" kern="0" cap="none" spc="0" normalizeH="0" baseline="0" dirty="0">
                  <a:solidFill>
                    <a:srgbClr val="FFFFFF"/>
                  </a:solidFill>
                  <a:latin typeface="+mj-ea"/>
                  <a:ea typeface="+mj-ea"/>
                  <a:cs typeface="Roboto Medium"/>
                  <a:sym typeface="Roboto Medium"/>
                </a:rPr>
                <a:t> 데이터 분석</a:t>
              </a:r>
            </a:p>
          </p:txBody>
        </p:sp>
        <p:sp>
          <p:nvSpPr>
            <p:cNvPr id="68" name="Google Shape;373;p21"/>
            <p:cNvSpPr txBox="1"/>
            <p:nvPr/>
          </p:nvSpPr>
          <p:spPr>
            <a:xfrm>
              <a:off x="6252573" y="1140201"/>
              <a:ext cx="2959349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600" b="0" i="0" u="none" strike="noStrike" kern="0" cap="none" spc="0" normalizeH="0" baseline="0">
                  <a:solidFill>
                    <a:srgbClr val="1E35A1"/>
                  </a:solidFill>
                  <a:latin typeface="+mj-ea"/>
                  <a:ea typeface="+mj-ea"/>
                  <a:cs typeface="Roboto Medium"/>
                  <a:sym typeface="Wingdings"/>
                </a:rPr>
                <a:t></a:t>
              </a:r>
              <a:r>
                <a:rPr kumimoji="0" lang="ko-KR" altLang="en-US" sz="1600" b="0" i="0" u="none" strike="noStrike" kern="0" cap="none" spc="0" normalizeH="0" baseline="0">
                  <a:solidFill>
                    <a:srgbClr val="1E35A1"/>
                  </a:solidFill>
                  <a:latin typeface="+mj-ea"/>
                  <a:ea typeface="+mj-ea"/>
                  <a:cs typeface="Roboto Medium"/>
                  <a:sym typeface="Roboto Medium"/>
                </a:rPr>
                <a:t>외부 요인 분석</a:t>
              </a:r>
            </a:p>
          </p:txBody>
        </p:sp>
        <p:sp>
          <p:nvSpPr>
            <p:cNvPr id="69" name="Google Shape;373;p21"/>
            <p:cNvSpPr txBox="1"/>
            <p:nvPr/>
          </p:nvSpPr>
          <p:spPr>
            <a:xfrm>
              <a:off x="6252573" y="1492032"/>
              <a:ext cx="2959349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600" b="0" i="0" u="none" strike="noStrike" kern="0" cap="none" spc="0" normalizeH="0" baseline="0">
                  <a:solidFill>
                    <a:srgbClr val="1E35A1"/>
                  </a:solidFill>
                  <a:latin typeface="+mj-ea"/>
                  <a:ea typeface="+mj-ea"/>
                  <a:cs typeface="Roboto Medium"/>
                  <a:sym typeface="Wingdings"/>
                </a:rPr>
                <a:t></a:t>
              </a:r>
              <a:r>
                <a:rPr kumimoji="0" lang="ko-KR" altLang="en-US" sz="1600" b="0" i="0" u="none" strike="noStrike" kern="0" cap="none" spc="0" normalizeH="0" baseline="0">
                  <a:solidFill>
                    <a:srgbClr val="1E35A1"/>
                  </a:solidFill>
                  <a:latin typeface="+mj-ea"/>
                  <a:ea typeface="+mj-ea"/>
                  <a:cs typeface="Roboto Medium"/>
                  <a:sym typeface="Roboto Medium"/>
                </a:rPr>
                <a:t>탐색적 데이터 분석</a:t>
              </a:r>
            </a:p>
          </p:txBody>
        </p:sp>
      </p:grpSp>
      <p:grpSp>
        <p:nvGrpSpPr>
          <p:cNvPr id="54" name="Google Shape;368;p21"/>
          <p:cNvGrpSpPr/>
          <p:nvPr/>
        </p:nvGrpSpPr>
        <p:grpSpPr>
          <a:xfrm>
            <a:off x="1087099" y="2367462"/>
            <a:ext cx="3381000" cy="561647"/>
            <a:chOff x="2401549" y="1208333"/>
            <a:chExt cx="3381000" cy="561647"/>
          </a:xfrm>
          <a:solidFill>
            <a:srgbClr val="0C79F3"/>
          </a:solidFill>
        </p:grpSpPr>
        <p:sp>
          <p:nvSpPr>
            <p:cNvPr id="55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70;p21"/>
            <p:cNvSpPr/>
            <p:nvPr/>
          </p:nvSpPr>
          <p:spPr>
            <a:xfrm>
              <a:off x="2401549" y="1208333"/>
              <a:ext cx="3223800" cy="56164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grp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73;p21"/>
            <p:cNvSpPr txBox="1"/>
            <p:nvPr/>
          </p:nvSpPr>
          <p:spPr>
            <a:xfrm>
              <a:off x="2423524" y="1325057"/>
              <a:ext cx="2959349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2000" b="0" i="0" u="none" strike="noStrike" kern="0" cap="none" spc="0" normalizeH="0" baseline="0" dirty="0">
                  <a:solidFill>
                    <a:srgbClr val="FFFFFF"/>
                  </a:solidFill>
                  <a:latin typeface="+mj-ea"/>
                  <a:ea typeface="+mj-ea"/>
                  <a:cs typeface="Roboto Medium"/>
                  <a:sym typeface="Roboto Medium"/>
                </a:rPr>
                <a:t>2.</a:t>
              </a:r>
              <a:r>
                <a:rPr kumimoji="0" lang="ko-KR" altLang="en-US" sz="2000" b="0" i="0" u="none" strike="noStrike" kern="0" cap="none" spc="0" normalizeH="0" baseline="0" dirty="0">
                  <a:solidFill>
                    <a:srgbClr val="FFFFFF"/>
                  </a:solidFill>
                  <a:latin typeface="+mj-ea"/>
                  <a:ea typeface="+mj-ea"/>
                  <a:cs typeface="Roboto Medium"/>
                  <a:sym typeface="Roboto Medium"/>
                </a:rPr>
                <a:t> 과제 정의</a:t>
              </a:r>
            </a:p>
          </p:txBody>
        </p:sp>
      </p:grpSp>
      <p:grpSp>
        <p:nvGrpSpPr>
          <p:cNvPr id="59" name="Google Shape;368;p21"/>
          <p:cNvGrpSpPr/>
          <p:nvPr/>
        </p:nvGrpSpPr>
        <p:grpSpPr>
          <a:xfrm>
            <a:off x="1087099" y="3471571"/>
            <a:ext cx="3381000" cy="561647"/>
            <a:chOff x="2401549" y="1208333"/>
            <a:chExt cx="3381000" cy="561647"/>
          </a:xfrm>
          <a:solidFill>
            <a:srgbClr val="2170B7"/>
          </a:solidFill>
        </p:grpSpPr>
        <p:sp>
          <p:nvSpPr>
            <p:cNvPr id="60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70;p21"/>
            <p:cNvSpPr/>
            <p:nvPr/>
          </p:nvSpPr>
          <p:spPr>
            <a:xfrm>
              <a:off x="2401549" y="1208333"/>
              <a:ext cx="3223800" cy="56164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grp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sz="16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73;p21"/>
            <p:cNvSpPr txBox="1"/>
            <p:nvPr/>
          </p:nvSpPr>
          <p:spPr>
            <a:xfrm>
              <a:off x="2423524" y="1325057"/>
              <a:ext cx="2959349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2000" b="0" i="0" u="none" strike="noStrike" kern="0" cap="none" spc="0" normalizeH="0" baseline="0" dirty="0">
                  <a:solidFill>
                    <a:srgbClr val="FFFFFF"/>
                  </a:solidFill>
                  <a:latin typeface="+mj-ea"/>
                  <a:ea typeface="+mj-ea"/>
                  <a:cs typeface="Roboto Medium"/>
                  <a:sym typeface="Roboto Medium"/>
                </a:rPr>
                <a:t>3.</a:t>
              </a:r>
              <a:r>
                <a:rPr kumimoji="0" lang="ko-KR" altLang="en-US" sz="2000" b="0" i="0" u="none" strike="noStrike" kern="0" cap="none" spc="0" normalizeH="0" baseline="0" dirty="0">
                  <a:solidFill>
                    <a:srgbClr val="FFFFFF"/>
                  </a:solidFill>
                  <a:latin typeface="+mj-ea"/>
                  <a:ea typeface="+mj-ea"/>
                  <a:cs typeface="Roboto Medium"/>
                  <a:sym typeface="Roboto Medium"/>
                </a:rPr>
                <a:t> 과제 해결 방향</a:t>
              </a:r>
            </a:p>
          </p:txBody>
        </p:sp>
      </p:grpSp>
      <p:sp>
        <p:nvSpPr>
          <p:cNvPr id="70" name="순서도: 수행의 시작/종료 69"/>
          <p:cNvSpPr/>
          <p:nvPr/>
        </p:nvSpPr>
        <p:spPr>
          <a:xfrm>
            <a:off x="4833997" y="1172255"/>
            <a:ext cx="2576839" cy="680031"/>
          </a:xfrm>
          <a:prstGeom prst="flowChartTerminator">
            <a:avLst/>
          </a:prstGeom>
          <a:noFill/>
          <a:ln w="25400" cap="flat" cmpd="sng" algn="ctr">
            <a:solidFill>
              <a:srgbClr val="1E35A1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cxnSp>
        <p:nvCxnSpPr>
          <p:cNvPr id="71" name="직선 연결선 70"/>
          <p:cNvCxnSpPr>
            <a:endCxn id="27" idx="6"/>
          </p:cNvCxnSpPr>
          <p:nvPr/>
        </p:nvCxnSpPr>
        <p:spPr>
          <a:xfrm rot="10800000" flipV="1">
            <a:off x="4468046" y="1273175"/>
            <a:ext cx="484954" cy="247942"/>
          </a:xfrm>
          <a:prstGeom prst="line">
            <a:avLst/>
          </a:prstGeom>
          <a:noFill/>
          <a:ln w="19050" cap="flat" cmpd="sng" algn="ctr">
            <a:solidFill>
              <a:srgbClr val="1E35A1">
                <a:alpha val="100000"/>
              </a:srgbClr>
            </a:solidFill>
            <a:prstDash val="solid"/>
          </a:ln>
        </p:spPr>
      </p:cxnSp>
      <p:cxnSp>
        <p:nvCxnSpPr>
          <p:cNvPr id="72" name="직선 연결선 71"/>
          <p:cNvCxnSpPr/>
          <p:nvPr/>
        </p:nvCxnSpPr>
        <p:spPr>
          <a:xfrm rot="10800000">
            <a:off x="4468093" y="1521117"/>
            <a:ext cx="568611" cy="282859"/>
          </a:xfrm>
          <a:prstGeom prst="line">
            <a:avLst/>
          </a:prstGeom>
          <a:noFill/>
          <a:ln w="19050" cap="flat" cmpd="sng" algn="ctr">
            <a:solidFill>
              <a:srgbClr val="1E35A1">
                <a:alpha val="100000"/>
              </a:srgbClr>
            </a:solidFill>
            <a:prstDash val="solid"/>
          </a:ln>
        </p:spPr>
      </p:cxnSp>
      <p:sp>
        <p:nvSpPr>
          <p:cNvPr id="73" name="순서도: 수행의 시작/종료 72"/>
          <p:cNvSpPr/>
          <p:nvPr/>
        </p:nvSpPr>
        <p:spPr>
          <a:xfrm>
            <a:off x="4786378" y="2337334"/>
            <a:ext cx="3662867" cy="680031"/>
          </a:xfrm>
          <a:prstGeom prst="flowChartTerminator">
            <a:avLst/>
          </a:prstGeom>
          <a:noFill/>
          <a:ln w="25400" cap="flat" cmpd="sng" algn="ctr">
            <a:solidFill>
              <a:srgbClr val="0C79F3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10800000" flipV="1">
            <a:off x="4468051" y="2438254"/>
            <a:ext cx="484954" cy="247942"/>
          </a:xfrm>
          <a:prstGeom prst="line">
            <a:avLst/>
          </a:prstGeom>
          <a:noFill/>
          <a:ln w="19050" cap="flat" cmpd="sng" algn="ctr">
            <a:solidFill>
              <a:srgbClr val="0C79F3">
                <a:alpha val="100000"/>
              </a:srgbClr>
            </a:solidFill>
            <a:prstDash val="solid"/>
          </a:ln>
        </p:spPr>
      </p:cxnSp>
      <p:cxnSp>
        <p:nvCxnSpPr>
          <p:cNvPr id="75" name="직선 연결선 74"/>
          <p:cNvCxnSpPr/>
          <p:nvPr/>
        </p:nvCxnSpPr>
        <p:spPr>
          <a:xfrm rot="10800000">
            <a:off x="4468097" y="2686196"/>
            <a:ext cx="423983" cy="194019"/>
          </a:xfrm>
          <a:prstGeom prst="line">
            <a:avLst/>
          </a:prstGeom>
          <a:noFill/>
          <a:ln w="19050" cap="flat" cmpd="sng" algn="ctr">
            <a:solidFill>
              <a:srgbClr val="0C79F3">
                <a:alpha val="100000"/>
              </a:srgbClr>
            </a:solidFill>
            <a:prstDash val="solid"/>
          </a:ln>
        </p:spPr>
      </p:cxnSp>
      <p:sp>
        <p:nvSpPr>
          <p:cNvPr id="76" name="순서도: 수행의 시작/종료 75"/>
          <p:cNvSpPr/>
          <p:nvPr/>
        </p:nvSpPr>
        <p:spPr>
          <a:xfrm>
            <a:off x="4833997" y="3403532"/>
            <a:ext cx="2737073" cy="680031"/>
          </a:xfrm>
          <a:prstGeom prst="flowChartTerminator">
            <a:avLst/>
          </a:prstGeom>
          <a:noFill/>
          <a:ln w="25400" cap="flat" cmpd="sng" algn="ctr">
            <a:solidFill>
              <a:srgbClr val="2170B7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rot="10800000" flipV="1">
            <a:off x="4468046" y="3504452"/>
            <a:ext cx="484954" cy="247942"/>
          </a:xfrm>
          <a:prstGeom prst="line">
            <a:avLst/>
          </a:prstGeom>
          <a:noFill/>
          <a:ln w="19050" cap="flat" cmpd="sng" algn="ctr">
            <a:solidFill>
              <a:srgbClr val="2170B7">
                <a:alpha val="100000"/>
              </a:srgbClr>
            </a:solidFill>
            <a:prstDash val="solid"/>
          </a:ln>
        </p:spPr>
      </p:cxnSp>
      <p:cxnSp>
        <p:nvCxnSpPr>
          <p:cNvPr id="78" name="직선 연결선 77"/>
          <p:cNvCxnSpPr/>
          <p:nvPr/>
        </p:nvCxnSpPr>
        <p:spPr>
          <a:xfrm rot="10800000">
            <a:off x="4468087" y="3752396"/>
            <a:ext cx="511758" cy="242941"/>
          </a:xfrm>
          <a:prstGeom prst="line">
            <a:avLst/>
          </a:prstGeom>
          <a:noFill/>
          <a:ln w="19050" cap="flat" cmpd="sng" algn="ctr">
            <a:solidFill>
              <a:srgbClr val="2170B7">
                <a:alpha val="100000"/>
              </a:srgbClr>
            </a:solidFill>
            <a:prstDash val="solid"/>
          </a:ln>
        </p:spPr>
      </p:cxnSp>
      <p:sp>
        <p:nvSpPr>
          <p:cNvPr id="79" name="Google Shape;373;p21"/>
          <p:cNvSpPr txBox="1"/>
          <p:nvPr/>
        </p:nvSpPr>
        <p:spPr>
          <a:xfrm>
            <a:off x="5036704" y="3405144"/>
            <a:ext cx="2959349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2170B7"/>
                </a:solidFill>
                <a:latin typeface="+mj-ea"/>
                <a:ea typeface="+mj-ea"/>
                <a:cs typeface="Roboto Medium"/>
                <a:sym typeface="Wingdings"/>
              </a:rPr>
              <a:t></a:t>
            </a:r>
            <a:r>
              <a:rPr kumimoji="0" lang="ko-KR" altLang="en-US" sz="1600" b="0" i="0" u="none" strike="noStrike" kern="0" cap="none" spc="0" normalizeH="0" baseline="0">
                <a:solidFill>
                  <a:srgbClr val="2170B7"/>
                </a:solidFill>
                <a:latin typeface="+mj-ea"/>
                <a:ea typeface="+mj-ea"/>
                <a:cs typeface="Roboto Medium"/>
                <a:sym typeface="Wingdings"/>
              </a:rPr>
              <a:t>머신러닝 활용 계획</a:t>
            </a:r>
          </a:p>
        </p:txBody>
      </p:sp>
      <p:sp>
        <p:nvSpPr>
          <p:cNvPr id="80" name="Google Shape;373;p21"/>
          <p:cNvSpPr txBox="1"/>
          <p:nvPr/>
        </p:nvSpPr>
        <p:spPr>
          <a:xfrm>
            <a:off x="5036703" y="3756976"/>
            <a:ext cx="2959349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2170B7"/>
                </a:solidFill>
                <a:latin typeface="+mj-ea"/>
                <a:ea typeface="+mj-ea"/>
                <a:cs typeface="Roboto Medium"/>
                <a:sym typeface="Wingdings"/>
              </a:rPr>
              <a:t></a:t>
            </a:r>
            <a:r>
              <a:rPr kumimoji="0" lang="ko-KR" altLang="en-US" sz="1600" b="0" i="0" u="none" strike="noStrike" kern="0" cap="none" spc="0" normalizeH="0" baseline="0">
                <a:solidFill>
                  <a:srgbClr val="2170B7"/>
                </a:solidFill>
                <a:latin typeface="+mj-ea"/>
                <a:ea typeface="+mj-ea"/>
                <a:cs typeface="Roboto Medium"/>
                <a:sym typeface="Wingdings"/>
              </a:rPr>
              <a:t>마케팅 제언</a:t>
            </a:r>
          </a:p>
        </p:txBody>
      </p:sp>
      <p:sp>
        <p:nvSpPr>
          <p:cNvPr id="81" name="Google Shape;373;p21"/>
          <p:cNvSpPr txBox="1"/>
          <p:nvPr/>
        </p:nvSpPr>
        <p:spPr>
          <a:xfrm>
            <a:off x="4953007" y="2337333"/>
            <a:ext cx="2959349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C79F3"/>
                </a:solidFill>
                <a:latin typeface="+mj-ea"/>
                <a:ea typeface="+mj-ea"/>
                <a:cs typeface="Roboto Medium"/>
                <a:sym typeface="Wingdings"/>
              </a:rPr>
              <a:t></a:t>
            </a:r>
            <a:r>
              <a:rPr kumimoji="0" lang="ko-KR" altLang="en-US" sz="1600" b="0" i="0" u="none" strike="noStrike" kern="0" cap="none" spc="0" normalizeH="0" baseline="0">
                <a:solidFill>
                  <a:srgbClr val="0C79F3"/>
                </a:solidFill>
                <a:latin typeface="+mj-ea"/>
                <a:ea typeface="+mj-ea"/>
                <a:cs typeface="Roboto Medium"/>
                <a:sym typeface="Wingdings"/>
              </a:rPr>
              <a:t>유의고객 설정</a:t>
            </a:r>
          </a:p>
        </p:txBody>
      </p:sp>
      <p:sp>
        <p:nvSpPr>
          <p:cNvPr id="82" name="Google Shape;373;p21"/>
          <p:cNvSpPr txBox="1"/>
          <p:nvPr/>
        </p:nvSpPr>
        <p:spPr>
          <a:xfrm>
            <a:off x="4953006" y="2689165"/>
            <a:ext cx="3351031" cy="328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C79F3"/>
                </a:solidFill>
                <a:latin typeface="+mj-ea"/>
                <a:ea typeface="+mj-ea"/>
                <a:cs typeface="Roboto Medium"/>
                <a:sym typeface="Wingdings"/>
              </a:rPr>
              <a:t></a:t>
            </a:r>
            <a:r>
              <a:rPr kumimoji="0" lang="ko-KR" altLang="en-US" sz="1600" b="0" i="0" u="none" strike="noStrike" kern="0" cap="none" spc="0" normalizeH="0" baseline="0">
                <a:solidFill>
                  <a:srgbClr val="0C79F3"/>
                </a:solidFill>
                <a:latin typeface="+mj-ea"/>
                <a:ea typeface="+mj-ea"/>
                <a:cs typeface="Roboto Medium"/>
                <a:sym typeface="Wingdings"/>
              </a:rPr>
              <a:t>데이터셋 분리 및 변수 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21D28C-D831-60F8-2C8F-79AA53DC7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29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행의 시작/종료 6"/>
          <p:cNvSpPr/>
          <p:nvPr/>
        </p:nvSpPr>
        <p:spPr>
          <a:xfrm>
            <a:off x="116472" y="193499"/>
            <a:ext cx="1722178" cy="383671"/>
          </a:xfrm>
          <a:prstGeom prst="flowChartTerminator">
            <a:avLst/>
          </a:prstGeom>
          <a:solidFill>
            <a:srgbClr val="5EB2F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801" y="217004"/>
            <a:ext cx="1574138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외부 요인 분석</a:t>
            </a:r>
          </a:p>
        </p:txBody>
      </p:sp>
      <p:sp>
        <p:nvSpPr>
          <p:cNvPr id="120" name="Google Shape;101;p16"/>
          <p:cNvSpPr txBox="1"/>
          <p:nvPr/>
        </p:nvSpPr>
        <p:spPr>
          <a:xfrm>
            <a:off x="5972160" y="1704732"/>
            <a:ext cx="2966169" cy="228119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1)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 유통업계의 성장</a:t>
            </a: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b="1" i="0" u="none" strike="noStrike" kern="0" cap="none" spc="0" normalizeH="0" baseline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b="1" i="0" u="none" strike="noStrike" kern="0" cap="none" spc="0" normalizeH="0" baseline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2) 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인터넷 쇼핑 채널 확산</a:t>
            </a: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b="1" i="0" u="none" strike="noStrike" kern="0" cap="none" spc="0" normalizeH="0" baseline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b="1" i="0" u="none" strike="noStrike" kern="0" cap="none" spc="0" normalizeH="0" baseline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3)</a:t>
            </a:r>
            <a:r>
              <a:rPr kumimoji="0" lang="ko-KR" altLang="en-US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 해외시장 수출 확대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16497" y="803628"/>
            <a:ext cx="5356877" cy="4083402"/>
            <a:chOff x="116472" y="860778"/>
            <a:chExt cx="5356877" cy="4083402"/>
          </a:xfrm>
        </p:grpSpPr>
        <p:sp>
          <p:nvSpPr>
            <p:cNvPr id="102" name="Google Shape;101;p16"/>
            <p:cNvSpPr txBox="1"/>
            <p:nvPr/>
          </p:nvSpPr>
          <p:spPr>
            <a:xfrm>
              <a:off x="772090" y="1115156"/>
              <a:ext cx="2988916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6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인터넷 쇼핑</a:t>
              </a:r>
              <a:r>
                <a:rPr kumimoji="0" lang="en-US" altLang="ko-KR" sz="16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(PC+</a:t>
              </a:r>
              <a:r>
                <a:rPr kumimoji="0" lang="ko-KR" altLang="en-US" sz="16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모바일</a:t>
              </a:r>
              <a:r>
                <a:rPr kumimoji="0" lang="en-US" altLang="ko-KR" sz="16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)</a:t>
              </a:r>
              <a:endPara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endParaRPr>
            </a:p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6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시장 규모</a:t>
              </a:r>
            </a:p>
          </p:txBody>
        </p:sp>
        <p:grpSp>
          <p:nvGrpSpPr>
            <p:cNvPr id="103" name="Google Shape;1568;p45"/>
            <p:cNvGrpSpPr/>
            <p:nvPr/>
          </p:nvGrpSpPr>
          <p:grpSpPr>
            <a:xfrm flipH="1">
              <a:off x="235885" y="1544266"/>
              <a:ext cx="4061325" cy="2716425"/>
              <a:chOff x="1806800" y="1387275"/>
              <a:chExt cx="4492650" cy="2716425"/>
            </a:xfrm>
          </p:grpSpPr>
          <p:sp>
            <p:nvSpPr>
              <p:cNvPr id="104" name="Google Shape;1569;p45"/>
              <p:cNvSpPr/>
              <p:nvPr/>
            </p:nvSpPr>
            <p:spPr>
              <a:xfrm>
                <a:off x="1806800" y="1387275"/>
                <a:ext cx="1378500" cy="2716200"/>
              </a:xfrm>
              <a:prstGeom prst="triangle">
                <a:avLst>
                  <a:gd name="adj" fmla="val 50000"/>
                </a:avLst>
              </a:prstGeom>
              <a:solidFill>
                <a:srgbClr val="1E35A1">
                  <a:alpha val="100000"/>
                </a:srgb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570;p45"/>
              <p:cNvSpPr/>
              <p:nvPr/>
            </p:nvSpPr>
            <p:spPr>
              <a:xfrm>
                <a:off x="2844850" y="1926375"/>
                <a:ext cx="1378500" cy="2177100"/>
              </a:xfrm>
              <a:prstGeom prst="triangle">
                <a:avLst>
                  <a:gd name="adj" fmla="val 50000"/>
                </a:avLst>
              </a:prstGeom>
              <a:solidFill>
                <a:srgbClr val="0C79F3">
                  <a:alpha val="100000"/>
                </a:srgb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571;p45"/>
              <p:cNvSpPr/>
              <p:nvPr/>
            </p:nvSpPr>
            <p:spPr>
              <a:xfrm>
                <a:off x="3882900" y="2470500"/>
                <a:ext cx="1378500" cy="1632900"/>
              </a:xfrm>
              <a:prstGeom prst="triangle">
                <a:avLst>
                  <a:gd name="adj" fmla="val 50000"/>
                </a:avLst>
              </a:prstGeom>
              <a:solidFill>
                <a:srgbClr val="00D4F0">
                  <a:alpha val="100000"/>
                </a:srgb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572;p45"/>
              <p:cNvSpPr/>
              <p:nvPr/>
            </p:nvSpPr>
            <p:spPr>
              <a:xfrm>
                <a:off x="4920950" y="3015000"/>
                <a:ext cx="1378500" cy="1088700"/>
              </a:xfrm>
              <a:prstGeom prst="triangle">
                <a:avLst>
                  <a:gd name="adj" fmla="val 50000"/>
                </a:avLst>
              </a:prstGeom>
              <a:solidFill>
                <a:srgbClr val="2170B7">
                  <a:alpha val="100000"/>
                </a:srgb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585;p45"/>
            <p:cNvSpPr txBox="1"/>
            <p:nvPr/>
          </p:nvSpPr>
          <p:spPr>
            <a:xfrm>
              <a:off x="3321032" y="4265597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100" b="0" i="0" u="none" strike="noStrike" kern="0" cap="none" spc="0" normalizeH="0" baseline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2015</a:t>
              </a:r>
            </a:p>
          </p:txBody>
        </p:sp>
        <p:sp>
          <p:nvSpPr>
            <p:cNvPr id="110" name="Google Shape;1584;p45"/>
            <p:cNvSpPr txBox="1"/>
            <p:nvPr/>
          </p:nvSpPr>
          <p:spPr>
            <a:xfrm>
              <a:off x="2417891" y="4265597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100" b="0" i="0" u="none" strike="noStrike" kern="0" cap="none" spc="0" normalizeH="0" baseline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2014</a:t>
              </a:r>
            </a:p>
          </p:txBody>
        </p:sp>
        <p:sp>
          <p:nvSpPr>
            <p:cNvPr id="111" name="Google Shape;1583;p45"/>
            <p:cNvSpPr txBox="1"/>
            <p:nvPr/>
          </p:nvSpPr>
          <p:spPr>
            <a:xfrm>
              <a:off x="1439590" y="4262881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100" b="0" i="0" u="none" strike="noStrike" kern="0" cap="none" spc="0" normalizeH="0" baseline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2013</a:t>
              </a:r>
            </a:p>
          </p:txBody>
        </p:sp>
        <p:sp>
          <p:nvSpPr>
            <p:cNvPr id="112" name="Google Shape;1582;p45"/>
            <p:cNvSpPr txBox="1"/>
            <p:nvPr/>
          </p:nvSpPr>
          <p:spPr>
            <a:xfrm>
              <a:off x="510355" y="4262881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100" b="0" i="0" u="none" strike="noStrike" kern="0" cap="none" spc="0" normalizeH="0" baseline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2012</a:t>
              </a:r>
            </a:p>
          </p:txBody>
        </p:sp>
        <p:sp>
          <p:nvSpPr>
            <p:cNvPr id="114" name="Google Shape;1582;p45"/>
            <p:cNvSpPr txBox="1"/>
            <p:nvPr/>
          </p:nvSpPr>
          <p:spPr>
            <a:xfrm>
              <a:off x="501825" y="389272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35</a:t>
              </a:r>
              <a:r>
                <a:rPr kumimoji="0" lang="ko-KR" altLang="en-US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조</a:t>
              </a:r>
            </a:p>
          </p:txBody>
        </p:sp>
        <p:sp>
          <p:nvSpPr>
            <p:cNvPr id="115" name="Google Shape;1582;p45"/>
            <p:cNvSpPr txBox="1"/>
            <p:nvPr/>
          </p:nvSpPr>
          <p:spPr>
            <a:xfrm>
              <a:off x="1446883" y="389272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39</a:t>
              </a:r>
              <a:r>
                <a:rPr kumimoji="0" lang="ko-KR" altLang="en-US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조</a:t>
              </a:r>
            </a:p>
          </p:txBody>
        </p:sp>
        <p:sp>
          <p:nvSpPr>
            <p:cNvPr id="116" name="Google Shape;1582;p45"/>
            <p:cNvSpPr txBox="1"/>
            <p:nvPr/>
          </p:nvSpPr>
          <p:spPr>
            <a:xfrm>
              <a:off x="2382643" y="3902699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45</a:t>
              </a:r>
              <a:r>
                <a:rPr kumimoji="0" lang="ko-KR" altLang="en-US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조</a:t>
              </a:r>
            </a:p>
          </p:txBody>
        </p:sp>
        <p:sp>
          <p:nvSpPr>
            <p:cNvPr id="117" name="Google Shape;1582;p45"/>
            <p:cNvSpPr txBox="1"/>
            <p:nvPr/>
          </p:nvSpPr>
          <p:spPr>
            <a:xfrm>
              <a:off x="3350758" y="389272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kumimoji="0" lang="ko-KR" altLang="en-US" sz="1300" b="1" i="0" u="none" strike="noStrike" kern="0" cap="none" spc="0" normalizeH="0" baseline="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조</a:t>
              </a:r>
            </a:p>
          </p:txBody>
        </p:sp>
        <p:sp>
          <p:nvSpPr>
            <p:cNvPr id="118" name="Google Shape;1585;p45"/>
            <p:cNvSpPr txBox="1"/>
            <p:nvPr/>
          </p:nvSpPr>
          <p:spPr>
            <a:xfrm>
              <a:off x="2730913" y="4743180"/>
              <a:ext cx="166445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100" b="0" i="0" u="none" strike="noStrike" kern="0" cap="none" spc="0" normalizeH="0" baseline="0" dirty="0">
                  <a:solidFill>
                    <a:srgbClr val="434343"/>
                  </a:solidFill>
                  <a:latin typeface="+mj-ea"/>
                  <a:ea typeface="+mj-ea"/>
                  <a:cs typeface="Roboto"/>
                  <a:sym typeface="Roboto"/>
                </a:rPr>
                <a:t>*</a:t>
              </a:r>
              <a:r>
                <a:rPr kumimoji="0" lang="ko-KR" altLang="en-US" sz="1100" b="0" i="0" u="none" strike="noStrike" kern="0" cap="none" spc="0" normalizeH="0" baseline="0" dirty="0">
                  <a:solidFill>
                    <a:srgbClr val="434343"/>
                  </a:solidFill>
                  <a:latin typeface="+mj-ea"/>
                  <a:ea typeface="+mj-ea"/>
                  <a:cs typeface="Roboto"/>
                  <a:sym typeface="Roboto"/>
                </a:rPr>
                <a:t>자료 </a:t>
              </a:r>
              <a:r>
                <a:rPr kumimoji="0" lang="en-US" altLang="ko-KR" sz="1100" b="0" i="0" u="none" strike="noStrike" kern="0" cap="none" spc="0" normalizeH="0" baseline="0" dirty="0">
                  <a:solidFill>
                    <a:srgbClr val="434343"/>
                  </a:solidFill>
                  <a:latin typeface="+mj-ea"/>
                  <a:ea typeface="+mj-ea"/>
                  <a:cs typeface="Roboto"/>
                  <a:sym typeface="Roboto"/>
                </a:rPr>
                <a:t>:</a:t>
              </a:r>
              <a:r>
                <a:rPr kumimoji="0" lang="ko-KR" altLang="en-US" sz="1100" b="0" i="0" u="none" strike="noStrike" kern="0" cap="none" spc="0" normalizeH="0" baseline="0" dirty="0">
                  <a:solidFill>
                    <a:srgbClr val="434343"/>
                  </a:solidFill>
                  <a:latin typeface="+mj-ea"/>
                  <a:ea typeface="+mj-ea"/>
                  <a:cs typeface="Roboto"/>
                  <a:sym typeface="Roboto"/>
                </a:rPr>
                <a:t> 온라인쇼핑협회</a:t>
              </a:r>
            </a:p>
          </p:txBody>
        </p:sp>
        <p:sp>
          <p:nvSpPr>
            <p:cNvPr id="119" name="화살표: 오른쪽 118"/>
            <p:cNvSpPr/>
            <p:nvPr/>
          </p:nvSpPr>
          <p:spPr>
            <a:xfrm>
              <a:off x="4416625" y="2424269"/>
              <a:ext cx="1056724" cy="92604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16472" y="860778"/>
              <a:ext cx="4300153" cy="40834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8755F-456D-11B4-C5F8-388DE77E6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5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97;p16"/>
          <p:cNvSpPr/>
          <p:nvPr/>
        </p:nvSpPr>
        <p:spPr>
          <a:xfrm>
            <a:off x="7432528" y="3353528"/>
            <a:ext cx="498600" cy="766320"/>
          </a:xfrm>
          <a:prstGeom prst="round2SameRect">
            <a:avLst>
              <a:gd name="adj1" fmla="val 50000"/>
              <a:gd name="adj2" fmla="val 0"/>
            </a:avLst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700" b="0" i="0" u="none" strike="noStrike" kern="0" cap="none" spc="0" normalizeH="0" baseline="0">
              <a:solidFill>
                <a:srgbClr val="000000"/>
              </a:solidFill>
              <a:latin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05;p16"/>
          <p:cNvSpPr/>
          <p:nvPr/>
        </p:nvSpPr>
        <p:spPr>
          <a:xfrm>
            <a:off x="6933928" y="2654583"/>
            <a:ext cx="503119" cy="14774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D4F0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7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116472" y="193499"/>
            <a:ext cx="1722178" cy="383671"/>
          </a:xfrm>
          <a:prstGeom prst="flowChartTerminator">
            <a:avLst/>
          </a:prstGeom>
          <a:solidFill>
            <a:srgbClr val="5EB2F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052" y="217004"/>
            <a:ext cx="1301019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 분석</a:t>
            </a:r>
          </a:p>
        </p:txBody>
      </p:sp>
      <p:sp>
        <p:nvSpPr>
          <p:cNvPr id="14" name="Google Shape;95;p16"/>
          <p:cNvSpPr/>
          <p:nvPr/>
        </p:nvSpPr>
        <p:spPr>
          <a:xfrm>
            <a:off x="1517482" y="2528454"/>
            <a:ext cx="642646" cy="160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C79F3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7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97;p16"/>
          <p:cNvSpPr/>
          <p:nvPr/>
        </p:nvSpPr>
        <p:spPr>
          <a:xfrm>
            <a:off x="2520772" y="2057215"/>
            <a:ext cx="642646" cy="207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E35A1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7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98;p16"/>
          <p:cNvSpPr txBox="1"/>
          <p:nvPr/>
        </p:nvSpPr>
        <p:spPr>
          <a:xfrm rot="16200000">
            <a:off x="2316190" y="3476229"/>
            <a:ext cx="10515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3,474</a:t>
            </a:r>
            <a:r>
              <a:rPr kumimoji="0" lang="ko-KR" altLang="en-US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억</a:t>
            </a:r>
          </a:p>
        </p:txBody>
      </p:sp>
      <p:sp>
        <p:nvSpPr>
          <p:cNvPr id="17" name="Google Shape;99;p16"/>
          <p:cNvSpPr txBox="1"/>
          <p:nvPr/>
        </p:nvSpPr>
        <p:spPr>
          <a:xfrm rot="16200000">
            <a:off x="1312901" y="3476216"/>
            <a:ext cx="10515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3,296</a:t>
            </a:r>
            <a:r>
              <a:rPr kumimoji="0" lang="ko-KR" altLang="en-US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억</a:t>
            </a:r>
          </a:p>
        </p:txBody>
      </p:sp>
      <p:sp>
        <p:nvSpPr>
          <p:cNvPr id="18" name="Google Shape;101;p16"/>
          <p:cNvSpPr txBox="1"/>
          <p:nvPr/>
        </p:nvSpPr>
        <p:spPr>
          <a:xfrm>
            <a:off x="1702409" y="1076431"/>
            <a:ext cx="1385255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전체 매출</a:t>
            </a:r>
          </a:p>
        </p:txBody>
      </p:sp>
      <p:sp>
        <p:nvSpPr>
          <p:cNvPr id="20" name="화살표: 위쪽 19"/>
          <p:cNvSpPr/>
          <p:nvPr/>
        </p:nvSpPr>
        <p:spPr>
          <a:xfrm>
            <a:off x="2435880" y="1439742"/>
            <a:ext cx="1426203" cy="106979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4D4D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5.4%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증가</a:t>
            </a:r>
            <a:endParaRPr kumimoji="0" lang="en-US" altLang="ko-KR" sz="1400" b="1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2354" y="4098041"/>
            <a:ext cx="664111" cy="338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2014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268" y="4098115"/>
            <a:ext cx="667797" cy="33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2015</a:t>
            </a:r>
          </a:p>
        </p:txBody>
      </p:sp>
      <p:sp>
        <p:nvSpPr>
          <p:cNvPr id="31" name="Google Shape;97;p16"/>
          <p:cNvSpPr/>
          <p:nvPr/>
        </p:nvSpPr>
        <p:spPr>
          <a:xfrm>
            <a:off x="5811369" y="3500154"/>
            <a:ext cx="498600" cy="617071"/>
          </a:xfrm>
          <a:prstGeom prst="round2SameRect">
            <a:avLst>
              <a:gd name="adj1" fmla="val 50000"/>
              <a:gd name="adj2" fmla="val 0"/>
            </a:avLst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700" b="0" i="0" u="none" strike="noStrike" kern="0" cap="none" spc="0" normalizeH="0" baseline="0">
              <a:solidFill>
                <a:srgbClr val="000000"/>
              </a:solidFill>
              <a:latin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98;p16"/>
          <p:cNvSpPr txBox="1"/>
          <p:nvPr/>
        </p:nvSpPr>
        <p:spPr>
          <a:xfrm rot="16200000">
            <a:off x="5534764" y="3457239"/>
            <a:ext cx="10515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662</a:t>
            </a:r>
            <a:r>
              <a:rPr kumimoji="0" lang="ko-KR" altLang="en-US" sz="15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억</a:t>
            </a:r>
          </a:p>
        </p:txBody>
      </p:sp>
      <p:sp>
        <p:nvSpPr>
          <p:cNvPr id="34" name="Google Shape;101;p16"/>
          <p:cNvSpPr txBox="1"/>
          <p:nvPr/>
        </p:nvSpPr>
        <p:spPr>
          <a:xfrm>
            <a:off x="5935659" y="1076565"/>
            <a:ext cx="1385255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성별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8053" y="4088798"/>
            <a:ext cx="660812" cy="338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2014</a:t>
            </a:r>
          </a:p>
        </p:txBody>
      </p:sp>
      <p:sp>
        <p:nvSpPr>
          <p:cNvPr id="41" name="Google Shape;99;p16"/>
          <p:cNvSpPr txBox="1"/>
          <p:nvPr/>
        </p:nvSpPr>
        <p:spPr>
          <a:xfrm rot="16200000">
            <a:off x="6657478" y="3457374"/>
            <a:ext cx="10515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2,801</a:t>
            </a:r>
            <a:r>
              <a:rPr kumimoji="0" lang="ko-KR" altLang="en-US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억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21999" y="4088798"/>
            <a:ext cx="674954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2015</a:t>
            </a:r>
          </a:p>
        </p:txBody>
      </p:sp>
      <p:sp>
        <p:nvSpPr>
          <p:cNvPr id="50" name="Google Shape;105;p16"/>
          <p:cNvSpPr/>
          <p:nvPr/>
        </p:nvSpPr>
        <p:spPr>
          <a:xfrm>
            <a:off x="5312769" y="2870904"/>
            <a:ext cx="498600" cy="12585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D4F0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7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09;p16"/>
          <p:cNvSpPr txBox="1"/>
          <p:nvPr/>
        </p:nvSpPr>
        <p:spPr>
          <a:xfrm rot="16200000">
            <a:off x="5036165" y="3469448"/>
            <a:ext cx="10515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2,633</a:t>
            </a:r>
            <a:r>
              <a:rPr kumimoji="0" lang="ko-KR" altLang="en-US" sz="17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억</a:t>
            </a:r>
          </a:p>
        </p:txBody>
      </p:sp>
      <p:sp>
        <p:nvSpPr>
          <p:cNvPr id="54" name="Google Shape;98;p16"/>
          <p:cNvSpPr txBox="1"/>
          <p:nvPr/>
        </p:nvSpPr>
        <p:spPr>
          <a:xfrm rot="16200000">
            <a:off x="7156078" y="3469479"/>
            <a:ext cx="10515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5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673</a:t>
            </a:r>
            <a:r>
              <a:rPr kumimoji="0" lang="ko-KR" altLang="en-US" sz="1500" b="0" i="0" u="none" strike="noStrike" kern="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억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5003" y="2621726"/>
            <a:ext cx="305711" cy="300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20391" y="2438400"/>
            <a:ext cx="300523" cy="299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97832" y="3213286"/>
            <a:ext cx="375333" cy="29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18991" y="3079936"/>
            <a:ext cx="381184" cy="29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M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 flipH="1" flipV="1">
            <a:off x="2627311" y="3049328"/>
            <a:ext cx="3889374" cy="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9408" y="1946065"/>
            <a:ext cx="507639" cy="50763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98753" y="2590800"/>
            <a:ext cx="412136" cy="41213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93491" y="1450290"/>
            <a:ext cx="639775" cy="495775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307878" y="1416627"/>
            <a:ext cx="592297" cy="487897"/>
          </a:xfrm>
          <a:prstGeom prst="rect">
            <a:avLst/>
          </a:prstGeom>
          <a:solidFill>
            <a:srgbClr val="00D4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맑은 고딕"/>
              </a:rPr>
              <a:t>6%</a:t>
            </a:r>
          </a:p>
          <a:p>
            <a:pPr algn="ctr">
              <a:defRPr/>
            </a:pPr>
            <a:r>
              <a:rPr lang="ko-KR" altLang="en-US" b="1">
                <a:latin typeface="맑은 고딕"/>
              </a:rPr>
              <a:t>증가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76215" y="2095024"/>
            <a:ext cx="639775" cy="49577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7806478" y="2133817"/>
            <a:ext cx="713458" cy="437933"/>
          </a:xfrm>
          <a:prstGeom prst="rect">
            <a:avLst/>
          </a:prstGeom>
          <a:solidFill>
            <a:srgbClr val="07155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atin typeface="맑은 고딕"/>
              </a:rPr>
              <a:t>1.6%</a:t>
            </a:r>
          </a:p>
          <a:p>
            <a:pPr algn="ctr">
              <a:defRPr/>
            </a:pPr>
            <a:r>
              <a:rPr lang="ko-KR" altLang="en-US" b="1">
                <a:latin typeface="맑은 고딕"/>
              </a:rPr>
              <a:t>증가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10800000">
            <a:off x="766405" y="4141603"/>
            <a:ext cx="3192692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16200000" flipH="1">
            <a:off x="-481626" y="2880341"/>
            <a:ext cx="252252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0" name="직선 연결선 69"/>
          <p:cNvCxnSpPr/>
          <p:nvPr/>
        </p:nvCxnSpPr>
        <p:spPr>
          <a:xfrm rot="10800000">
            <a:off x="5031941" y="4129652"/>
            <a:ext cx="3192692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 flipH="1">
            <a:off x="3783909" y="2868389"/>
            <a:ext cx="252252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8CF963-E8E8-9432-083D-DB240EA23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27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6" grpId="0" animBg="1"/>
      <p:bldP spid="41" grpId="0" animBg="1"/>
      <p:bldP spid="44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21826" y="1109602"/>
            <a:ext cx="4587522" cy="3575235"/>
            <a:chOff x="353887" y="1941174"/>
            <a:chExt cx="3520369" cy="274356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6100"/>
            <a:stretch>
              <a:fillRect/>
            </a:stretch>
          </p:blipFill>
          <p:spPr>
            <a:xfrm>
              <a:off x="353887" y="1941174"/>
              <a:ext cx="3520369" cy="24429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5215" y="4384132"/>
              <a:ext cx="303924" cy="228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62737" y="4384132"/>
              <a:ext cx="303924" cy="228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2946" y="4384132"/>
              <a:ext cx="303923" cy="228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01743" y="4384132"/>
              <a:ext cx="303924" cy="228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</a:t>
              </a:r>
            </a:p>
          </p:txBody>
        </p:sp>
      </p:grpSp>
      <p:sp>
        <p:nvSpPr>
          <p:cNvPr id="16" name="Google Shape;101;p16"/>
          <p:cNvSpPr txBox="1"/>
          <p:nvPr/>
        </p:nvSpPr>
        <p:spPr>
          <a:xfrm>
            <a:off x="1065493" y="4719519"/>
            <a:ext cx="277872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제휴사별 전년도 대비 매출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lum/>
          </a:blip>
          <a:stretch>
            <a:fillRect/>
          </a:stretch>
        </p:blipFill>
        <p:spPr>
          <a:xfrm>
            <a:off x="1793240" y="3082428"/>
            <a:ext cx="539749" cy="539749"/>
          </a:xfrm>
          <a:prstGeom prst="rect">
            <a:avLst/>
          </a:prstGeom>
        </p:spPr>
      </p:pic>
      <p:grpSp>
        <p:nvGrpSpPr>
          <p:cNvPr id="18" name="Google Shape;248;p19"/>
          <p:cNvGrpSpPr/>
          <p:nvPr/>
        </p:nvGrpSpPr>
        <p:grpSpPr>
          <a:xfrm>
            <a:off x="7062177" y="1366777"/>
            <a:ext cx="628500" cy="3200140"/>
            <a:chOff x="5777747" y="1199511"/>
            <a:chExt cx="628500" cy="3200140"/>
          </a:xfrm>
        </p:grpSpPr>
        <p:grpSp>
          <p:nvGrpSpPr>
            <p:cNvPr id="19" name="Google Shape;249;p19"/>
            <p:cNvGrpSpPr/>
            <p:nvPr/>
          </p:nvGrpSpPr>
          <p:grpSpPr>
            <a:xfrm>
              <a:off x="5938295" y="1199511"/>
              <a:ext cx="324790" cy="2525539"/>
              <a:chOff x="3433300" y="1590200"/>
              <a:chExt cx="286462" cy="2227500"/>
            </a:xfrm>
          </p:grpSpPr>
          <p:sp>
            <p:nvSpPr>
              <p:cNvPr id="2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rgbClr val="EEEEEE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51;p19"/>
              <p:cNvSpPr/>
              <p:nvPr/>
            </p:nvSpPr>
            <p:spPr>
              <a:xfrm>
                <a:off x="3433305" y="3001445"/>
                <a:ext cx="286457" cy="816077"/>
              </a:xfrm>
              <a:prstGeom prst="roundRect">
                <a:avLst>
                  <a:gd name="adj" fmla="val 50000"/>
                </a:avLst>
              </a:prstGeom>
              <a:solidFill>
                <a:srgbClr val="59A7FF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>
              <a:solidFill>
                <a:srgbClr val="59A7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kumimoji="0" lang="en-US" altLang="ko-KR" sz="1600" b="0" i="0" u="none" strike="noStrike" kern="0" cap="none" spc="0" normalizeH="0" baseline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10.2</a:t>
              </a:r>
              <a:r>
                <a:rPr kumimoji="0" lang="en" sz="1200" b="0" i="0" u="none" strike="noStrike" kern="0" cap="none" spc="0" normalizeH="0" baseline="0">
                  <a:solidFill>
                    <a:srgbClr val="59A7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</a:p>
          </p:txBody>
        </p:sp>
        <p:sp>
          <p:nvSpPr>
            <p:cNvPr id="2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</a:p>
          </p:txBody>
        </p:sp>
      </p:grpSp>
      <p:grpSp>
        <p:nvGrpSpPr>
          <p:cNvPr id="24" name="Google Shape;254;p19"/>
          <p:cNvGrpSpPr/>
          <p:nvPr/>
        </p:nvGrpSpPr>
        <p:grpSpPr>
          <a:xfrm>
            <a:off x="4863412" y="1366777"/>
            <a:ext cx="628500" cy="3200140"/>
            <a:chOff x="3751092" y="1199512"/>
            <a:chExt cx="628500" cy="3200140"/>
          </a:xfrm>
        </p:grpSpPr>
        <p:grpSp>
          <p:nvGrpSpPr>
            <p:cNvPr id="25" name="Google Shape;255;p19"/>
            <p:cNvGrpSpPr/>
            <p:nvPr/>
          </p:nvGrpSpPr>
          <p:grpSpPr>
            <a:xfrm>
              <a:off x="3911638" y="1199512"/>
              <a:ext cx="351252" cy="2525539"/>
              <a:chOff x="3433300" y="1590200"/>
              <a:chExt cx="309801" cy="2227500"/>
            </a:xfrm>
          </p:grpSpPr>
          <p:sp>
            <p:nvSpPr>
              <p:cNvPr id="2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rgbClr val="EEEEEE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57;p19"/>
              <p:cNvSpPr/>
              <p:nvPr/>
            </p:nvSpPr>
            <p:spPr>
              <a:xfrm>
                <a:off x="3433308" y="3166861"/>
                <a:ext cx="309792" cy="650356"/>
              </a:xfrm>
              <a:prstGeom prst="roundRect">
                <a:avLst>
                  <a:gd name="adj" fmla="val 50000"/>
                </a:avLst>
              </a:prstGeom>
              <a:solidFill>
                <a:srgbClr val="00D4F0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>
              <a:solidFill>
                <a:srgbClr val="00D4F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2000" b="0" i="0" u="none" strike="noStrike" kern="0" cap="none" spc="0" normalizeH="0" baseline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6.6</a:t>
              </a:r>
              <a:r>
                <a:rPr kumimoji="0" lang="en" sz="1200" b="0" i="0" u="none" strike="noStrike" kern="0" cap="none" spc="0" normalizeH="0" baseline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</a:p>
          </p:txBody>
        </p:sp>
        <p:sp>
          <p:nvSpPr>
            <p:cNvPr id="2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</a:p>
          </p:txBody>
        </p:sp>
      </p:grpSp>
      <p:grpSp>
        <p:nvGrpSpPr>
          <p:cNvPr id="30" name="Google Shape;260;p19"/>
          <p:cNvGrpSpPr/>
          <p:nvPr/>
        </p:nvGrpSpPr>
        <p:grpSpPr>
          <a:xfrm>
            <a:off x="5966575" y="1366778"/>
            <a:ext cx="628500" cy="3200138"/>
            <a:chOff x="4768201" y="1199512"/>
            <a:chExt cx="628500" cy="3003466"/>
          </a:xfrm>
        </p:grpSpPr>
        <p:grpSp>
          <p:nvGrpSpPr>
            <p:cNvPr id="31" name="Google Shape;261;p19"/>
            <p:cNvGrpSpPr/>
            <p:nvPr/>
          </p:nvGrpSpPr>
          <p:grpSpPr>
            <a:xfrm>
              <a:off x="4924967" y="1199512"/>
              <a:ext cx="315971" cy="2690374"/>
              <a:chOff x="3433300" y="1590200"/>
              <a:chExt cx="278684" cy="2372883"/>
            </a:xfrm>
          </p:grpSpPr>
          <p:sp>
            <p:nvSpPr>
              <p:cNvPr id="3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rgbClr val="EEEEEE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63;p19"/>
              <p:cNvSpPr/>
              <p:nvPr/>
            </p:nvSpPr>
            <p:spPr>
              <a:xfrm flipV="1">
                <a:off x="3433306" y="3514905"/>
                <a:ext cx="278678" cy="448178"/>
              </a:xfrm>
              <a:prstGeom prst="roundRect">
                <a:avLst>
                  <a:gd name="adj" fmla="val 50000"/>
                </a:avLst>
              </a:prstGeom>
              <a:solidFill>
                <a:srgbClr val="FF0000">
                  <a:alpha val="100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" name="Google Shape;264;p19"/>
            <p:cNvSpPr/>
            <p:nvPr/>
          </p:nvSpPr>
          <p:spPr>
            <a:xfrm>
              <a:off x="4789620" y="3170285"/>
              <a:ext cx="578100" cy="5781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200" b="0" i="0" u="none" strike="noStrike" kern="0" cap="none" spc="0" normalizeH="0" baseline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-2.6</a:t>
              </a:r>
              <a:r>
                <a:rPr kumimoji="0" lang="en" sz="1200" b="0" i="0" u="none" strike="noStrike" kern="0" cap="none" spc="0" normalizeH="0" baseline="0">
                  <a:solidFill>
                    <a:srgbClr val="FF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</a:p>
          </p:txBody>
        </p:sp>
        <p:sp>
          <p:nvSpPr>
            <p:cNvPr id="35" name="Google Shape;265;p19"/>
            <p:cNvSpPr txBox="1"/>
            <p:nvPr/>
          </p:nvSpPr>
          <p:spPr>
            <a:xfrm>
              <a:off x="4768201" y="3897879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</a:p>
          </p:txBody>
        </p:sp>
      </p:grpSp>
      <p:grpSp>
        <p:nvGrpSpPr>
          <p:cNvPr id="36" name="Google Shape;279;p19"/>
          <p:cNvGrpSpPr/>
          <p:nvPr/>
        </p:nvGrpSpPr>
        <p:grpSpPr>
          <a:xfrm>
            <a:off x="8161559" y="1366777"/>
            <a:ext cx="628500" cy="3200140"/>
            <a:chOff x="6791075" y="1199512"/>
            <a:chExt cx="628500" cy="3200140"/>
          </a:xfrm>
        </p:grpSpPr>
        <p:grpSp>
          <p:nvGrpSpPr>
            <p:cNvPr id="37" name="Google Shape;280;p19"/>
            <p:cNvGrpSpPr/>
            <p:nvPr/>
          </p:nvGrpSpPr>
          <p:grpSpPr>
            <a:xfrm>
              <a:off x="6951621" y="1199512"/>
              <a:ext cx="315969" cy="2525539"/>
              <a:chOff x="3433300" y="1590200"/>
              <a:chExt cx="278682" cy="2227500"/>
            </a:xfrm>
          </p:grpSpPr>
          <p:sp>
            <p:nvSpPr>
              <p:cNvPr id="38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rgbClr val="EEEEEE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82;p19"/>
              <p:cNvSpPr/>
              <p:nvPr/>
            </p:nvSpPr>
            <p:spPr>
              <a:xfrm>
                <a:off x="3433303" y="1866364"/>
                <a:ext cx="278679" cy="1951165"/>
              </a:xfrm>
              <a:prstGeom prst="roundRect">
                <a:avLst>
                  <a:gd name="adj" fmla="val 50000"/>
                </a:avLst>
              </a:prstGeom>
              <a:solidFill>
                <a:srgbClr val="071554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>
              <a:solidFill>
                <a:srgbClr val="071554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2000" b="0" i="0" u="none" strike="noStrike" kern="0" cap="none" spc="0" normalizeH="0" baseline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86</a:t>
              </a:r>
              <a:r>
                <a:rPr kumimoji="0" lang="en" sz="1200" b="0" i="0" u="none" strike="noStrike" kern="0" cap="none" spc="0" normalizeH="0" baseline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</a:p>
          </p:txBody>
        </p:sp>
        <p:sp>
          <p:nvSpPr>
            <p:cNvPr id="41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en-US" altLang="ko-KR" sz="1400" b="0" i="0" u="none" strike="noStrike" kern="0" cap="none" spc="0" normalizeH="0" baseline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</a:p>
          </p:txBody>
        </p:sp>
      </p:grpSp>
      <p:sp>
        <p:nvSpPr>
          <p:cNvPr id="42" name="화살표: 아래쪽 41"/>
          <p:cNvSpPr/>
          <p:nvPr/>
        </p:nvSpPr>
        <p:spPr>
          <a:xfrm>
            <a:off x="5792840" y="1786819"/>
            <a:ext cx="968407" cy="7849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감소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29437" y="311695"/>
            <a:ext cx="625218" cy="62521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254655" y="371652"/>
            <a:ext cx="1889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2013</a:t>
            </a:r>
            <a:r>
              <a:rPr kumimoji="0" lang="ko-KR" altLang="en-US" sz="14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년도 입점</a:t>
            </a:r>
            <a:r>
              <a:rPr kumimoji="0" lang="en-US" altLang="ko-KR" sz="14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2015</a:t>
            </a:r>
            <a:r>
              <a:rPr kumimoji="0" lang="ko-KR" altLang="en-US" sz="14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년도 본격 판매</a:t>
            </a:r>
          </a:p>
        </p:txBody>
      </p:sp>
      <p:cxnSp>
        <p:nvCxnSpPr>
          <p:cNvPr id="45" name="연결선: 구부러짐 44"/>
          <p:cNvCxnSpPr/>
          <p:nvPr/>
        </p:nvCxnSpPr>
        <p:spPr>
          <a:xfrm rot="16200000" flipV="1">
            <a:off x="7546460" y="1171720"/>
            <a:ext cx="759316" cy="470882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6" name="직사각형 45"/>
          <p:cNvSpPr/>
          <p:nvPr/>
        </p:nvSpPr>
        <p:spPr>
          <a:xfrm>
            <a:off x="6595075" y="247274"/>
            <a:ext cx="2484504" cy="78022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116472" y="193499"/>
            <a:ext cx="1722178" cy="383671"/>
          </a:xfrm>
          <a:prstGeom prst="flowChartTerminator">
            <a:avLst/>
          </a:prstGeom>
          <a:solidFill>
            <a:srgbClr val="5EB2F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052" y="217004"/>
            <a:ext cx="1301019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 분석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46033" y="1637860"/>
            <a:ext cx="507639" cy="5076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543859" y="1667279"/>
            <a:ext cx="412136" cy="41213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10116" y="1142085"/>
            <a:ext cx="639775" cy="49577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5824503" y="1108422"/>
            <a:ext cx="592297" cy="487897"/>
          </a:xfrm>
          <a:prstGeom prst="rect">
            <a:avLst/>
          </a:prstGeom>
          <a:solidFill>
            <a:srgbClr val="00D4F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FFFFFF"/>
                </a:solidFill>
                <a:latin typeface="맑은 고딕"/>
              </a:rPr>
              <a:t>6%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맑은 고딕"/>
              </a:rPr>
              <a:t>증가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6321321" y="1171503"/>
            <a:ext cx="639775" cy="495775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851584" y="1210296"/>
            <a:ext cx="713458" cy="437933"/>
          </a:xfrm>
          <a:prstGeom prst="rect">
            <a:avLst/>
          </a:prstGeom>
          <a:solidFill>
            <a:srgbClr val="FF00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FFFFFF"/>
                </a:solidFill>
                <a:latin typeface="맑은 고딕"/>
              </a:rPr>
              <a:t>1.6%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맑은 고딕"/>
              </a:rPr>
              <a:t>증가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31DAB1-3FDF-185B-C3A4-144171013328}"/>
              </a:ext>
            </a:extLst>
          </p:cNvPr>
          <p:cNvSpPr txBox="1"/>
          <p:nvPr/>
        </p:nvSpPr>
        <p:spPr>
          <a:xfrm>
            <a:off x="560738" y="1278837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2,491</a:t>
            </a:r>
            <a:r>
              <a:rPr lang="ko-KR" altLang="en-US" sz="1000" dirty="0"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F9AD63-AC03-2BE6-C996-392A3854BE93}"/>
              </a:ext>
            </a:extLst>
          </p:cNvPr>
          <p:cNvSpPr txBox="1"/>
          <p:nvPr/>
        </p:nvSpPr>
        <p:spPr>
          <a:xfrm>
            <a:off x="841933" y="1093448"/>
            <a:ext cx="797319" cy="2360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2,657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3F1DD6-6F87-F5F3-571E-B98B15E7F561}"/>
              </a:ext>
            </a:extLst>
          </p:cNvPr>
          <p:cNvSpPr txBox="1"/>
          <p:nvPr/>
        </p:nvSpPr>
        <p:spPr>
          <a:xfrm>
            <a:off x="1554874" y="3619720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564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745D72-CD38-C7F6-D013-0060806D1A46}"/>
              </a:ext>
            </a:extLst>
          </p:cNvPr>
          <p:cNvSpPr txBox="1"/>
          <p:nvPr/>
        </p:nvSpPr>
        <p:spPr>
          <a:xfrm>
            <a:off x="1947639" y="3617713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549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395448-29B7-1BFE-CD81-89528421F529}"/>
              </a:ext>
            </a:extLst>
          </p:cNvPr>
          <p:cNvSpPr txBox="1"/>
          <p:nvPr/>
        </p:nvSpPr>
        <p:spPr>
          <a:xfrm>
            <a:off x="2598918" y="3936887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238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84B26A-A476-24A1-571A-1E09A64BB98B}"/>
              </a:ext>
            </a:extLst>
          </p:cNvPr>
          <p:cNvSpPr txBox="1"/>
          <p:nvPr/>
        </p:nvSpPr>
        <p:spPr>
          <a:xfrm>
            <a:off x="3008485" y="3936887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263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813D9D-641E-7297-D22C-FE73CDE0E782}"/>
              </a:ext>
            </a:extLst>
          </p:cNvPr>
          <p:cNvSpPr txBox="1"/>
          <p:nvPr/>
        </p:nvSpPr>
        <p:spPr>
          <a:xfrm>
            <a:off x="3758981" y="4063169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324F53-ADFE-4192-FB12-8ED9A30C6B6C}"/>
              </a:ext>
            </a:extLst>
          </p:cNvPr>
          <p:cNvSpPr txBox="1"/>
          <p:nvPr/>
        </p:nvSpPr>
        <p:spPr>
          <a:xfrm>
            <a:off x="4084629" y="4053644"/>
            <a:ext cx="651279" cy="2402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6</a:t>
            </a:r>
            <a:r>
              <a:rPr kumimoji="0" lang="ko-KR" altLang="en-US" sz="1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633C0702-CF0F-0385-F056-F07C0B8D9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5431B4FC-0CEB-7BBF-356B-4A260C9BFE7B}"/>
              </a:ext>
            </a:extLst>
          </p:cNvPr>
          <p:cNvSpPr txBox="1"/>
          <p:nvPr/>
        </p:nvSpPr>
        <p:spPr>
          <a:xfrm>
            <a:off x="5571732" y="4693004"/>
            <a:ext cx="277872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제휴사별 전년도 대비 매출 증감률</a:t>
            </a:r>
          </a:p>
        </p:txBody>
      </p:sp>
    </p:spTree>
    <p:extLst>
      <p:ext uri="{BB962C8B-B14F-4D97-AF65-F5344CB8AC3E}">
        <p14:creationId xmlns:p14="http://schemas.microsoft.com/office/powerpoint/2010/main" val="38313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36" grpId="0" animBg="1"/>
      <p:bldP spid="42" grpId="0" animBg="1"/>
      <p:bldP spid="44" grpId="0" animBg="1"/>
      <p:bldP spid="45" grpId="0" animBg="1"/>
      <p:bldP spid="46" grpId="0" animBg="1"/>
      <p:bldP spid="52" grpId="0" animBg="1"/>
      <p:bldP spid="5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9E5DD-7C22-0D4E-7B7E-E01B3C962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73CE479-6F5A-FF67-F6F7-7DDEB50BBEDA}"/>
              </a:ext>
            </a:extLst>
          </p:cNvPr>
          <p:cNvCxnSpPr>
            <a:cxnSpLocks/>
          </p:cNvCxnSpPr>
          <p:nvPr/>
        </p:nvCxnSpPr>
        <p:spPr>
          <a:xfrm flipH="1">
            <a:off x="358656" y="4132080"/>
            <a:ext cx="2524501" cy="9522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8011DF-B4C0-E12A-6603-FA5A6AFD9FB0}"/>
              </a:ext>
            </a:extLst>
          </p:cNvPr>
          <p:cNvCxnSpPr/>
          <p:nvPr/>
        </p:nvCxnSpPr>
        <p:spPr>
          <a:xfrm rot="16200000" flipH="1">
            <a:off x="-889375" y="2880340"/>
            <a:ext cx="252252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EFB9CB-3EA9-BACD-347B-4F1EBA40B029}"/>
              </a:ext>
            </a:extLst>
          </p:cNvPr>
          <p:cNvCxnSpPr/>
          <p:nvPr/>
        </p:nvCxnSpPr>
        <p:spPr>
          <a:xfrm rot="16200000" flipH="1">
            <a:off x="2015751" y="2880342"/>
            <a:ext cx="252252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94CE18-8602-FECB-45D0-D693098A14D1}"/>
              </a:ext>
            </a:extLst>
          </p:cNvPr>
          <p:cNvCxnSpPr/>
          <p:nvPr/>
        </p:nvCxnSpPr>
        <p:spPr>
          <a:xfrm rot="16200000" flipH="1">
            <a:off x="5025238" y="2880343"/>
            <a:ext cx="252252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B0D57AEF-1C77-D0BC-BF37-4249A3E6A125}"/>
              </a:ext>
            </a:extLst>
          </p:cNvPr>
          <p:cNvSpPr/>
          <p:nvPr/>
        </p:nvSpPr>
        <p:spPr>
          <a:xfrm>
            <a:off x="116472" y="193499"/>
            <a:ext cx="1722178" cy="383671"/>
          </a:xfrm>
          <a:prstGeom prst="flowChartTerminator">
            <a:avLst/>
          </a:prstGeom>
          <a:solidFill>
            <a:srgbClr val="5EB2F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51708-2B49-5674-43AC-0F217A57A0C7}"/>
              </a:ext>
            </a:extLst>
          </p:cNvPr>
          <p:cNvSpPr txBox="1"/>
          <p:nvPr/>
        </p:nvSpPr>
        <p:spPr>
          <a:xfrm>
            <a:off x="327052" y="217004"/>
            <a:ext cx="1301019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 분석</a:t>
            </a:r>
          </a:p>
        </p:txBody>
      </p:sp>
      <p:sp>
        <p:nvSpPr>
          <p:cNvPr id="19" name="Google Shape;1582;p45">
            <a:extLst>
              <a:ext uri="{FF2B5EF4-FFF2-40B4-BE49-F238E27FC236}">
                <a16:creationId xmlns:a16="http://schemas.microsoft.com/office/drawing/2014/main" id="{F122F2EC-7864-C5D9-6D4C-980887C04037}"/>
              </a:ext>
            </a:extLst>
          </p:cNvPr>
          <p:cNvSpPr txBox="1"/>
          <p:nvPr/>
        </p:nvSpPr>
        <p:spPr>
          <a:xfrm>
            <a:off x="533812" y="4201408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</a:p>
        </p:txBody>
      </p:sp>
      <p:sp>
        <p:nvSpPr>
          <p:cNvPr id="20" name="Google Shape;1582;p45">
            <a:extLst>
              <a:ext uri="{FF2B5EF4-FFF2-40B4-BE49-F238E27FC236}">
                <a16:creationId xmlns:a16="http://schemas.microsoft.com/office/drawing/2014/main" id="{CC104A40-EAA3-45DB-334A-CF01B35C2604}"/>
              </a:ext>
            </a:extLst>
          </p:cNvPr>
          <p:cNvSpPr txBox="1"/>
          <p:nvPr/>
        </p:nvSpPr>
        <p:spPr>
          <a:xfrm>
            <a:off x="974022" y="4202295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460</a:t>
            </a:r>
          </a:p>
        </p:txBody>
      </p:sp>
      <p:sp>
        <p:nvSpPr>
          <p:cNvPr id="21" name="Google Shape;1582;p45">
            <a:extLst>
              <a:ext uri="{FF2B5EF4-FFF2-40B4-BE49-F238E27FC236}">
                <a16:creationId xmlns:a16="http://schemas.microsoft.com/office/drawing/2014/main" id="{30EB92B0-119F-C306-2B89-FE26EF95CA24}"/>
              </a:ext>
            </a:extLst>
          </p:cNvPr>
          <p:cNvSpPr txBox="1"/>
          <p:nvPr/>
        </p:nvSpPr>
        <p:spPr>
          <a:xfrm>
            <a:off x="1854442" y="4203182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</a:p>
        </p:txBody>
      </p:sp>
      <p:sp>
        <p:nvSpPr>
          <p:cNvPr id="22" name="Google Shape;1582;p45">
            <a:extLst>
              <a:ext uri="{FF2B5EF4-FFF2-40B4-BE49-F238E27FC236}">
                <a16:creationId xmlns:a16="http://schemas.microsoft.com/office/drawing/2014/main" id="{ECE10CAC-C177-B074-0C50-1F78CCEFA3FD}"/>
              </a:ext>
            </a:extLst>
          </p:cNvPr>
          <p:cNvSpPr txBox="1"/>
          <p:nvPr/>
        </p:nvSpPr>
        <p:spPr>
          <a:xfrm>
            <a:off x="2294652" y="4203182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</a:p>
        </p:txBody>
      </p:sp>
      <p:sp>
        <p:nvSpPr>
          <p:cNvPr id="23" name="Google Shape;1582;p45">
            <a:extLst>
              <a:ext uri="{FF2B5EF4-FFF2-40B4-BE49-F238E27FC236}">
                <a16:creationId xmlns:a16="http://schemas.microsoft.com/office/drawing/2014/main" id="{A3809505-E2DE-DCEC-4832-784DBD43C44E}"/>
              </a:ext>
            </a:extLst>
          </p:cNvPr>
          <p:cNvSpPr txBox="1"/>
          <p:nvPr/>
        </p:nvSpPr>
        <p:spPr>
          <a:xfrm>
            <a:off x="1414232" y="4202295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</a:p>
        </p:txBody>
      </p:sp>
      <p:sp>
        <p:nvSpPr>
          <p:cNvPr id="24" name="Google Shape;101;p16">
            <a:extLst>
              <a:ext uri="{FF2B5EF4-FFF2-40B4-BE49-F238E27FC236}">
                <a16:creationId xmlns:a16="http://schemas.microsoft.com/office/drawing/2014/main" id="{E771667D-EC35-4A90-1E63-2B2483AE6E1A}"/>
              </a:ext>
            </a:extLst>
          </p:cNvPr>
          <p:cNvSpPr txBox="1"/>
          <p:nvPr/>
        </p:nvSpPr>
        <p:spPr>
          <a:xfrm>
            <a:off x="2493602" y="385664"/>
            <a:ext cx="4156795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600" b="1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거주지역별 </a:t>
            </a:r>
            <a:r>
              <a:rPr lang="en-US" altLang="ko-KR" sz="1600" b="1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TOP 5</a:t>
            </a:r>
            <a:endParaRPr kumimoji="0" lang="ko-KR" altLang="en-US" sz="1600" b="1" i="0" u="none" strike="noStrike" kern="0" cap="none" spc="0" normalizeH="0" baseline="0" dirty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Google Shape;1582;p45">
            <a:extLst>
              <a:ext uri="{FF2B5EF4-FFF2-40B4-BE49-F238E27FC236}">
                <a16:creationId xmlns:a16="http://schemas.microsoft.com/office/drawing/2014/main" id="{C82FAEE4-1CF3-A96A-AA92-3A211C32BEAB}"/>
              </a:ext>
            </a:extLst>
          </p:cNvPr>
          <p:cNvSpPr txBox="1"/>
          <p:nvPr/>
        </p:nvSpPr>
        <p:spPr>
          <a:xfrm>
            <a:off x="238125" y="1394570"/>
            <a:ext cx="257586" cy="224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₩</a:t>
            </a:r>
          </a:p>
        </p:txBody>
      </p:sp>
      <p:sp>
        <p:nvSpPr>
          <p:cNvPr id="26" name="Google Shape;1582;p45">
            <a:extLst>
              <a:ext uri="{FF2B5EF4-FFF2-40B4-BE49-F238E27FC236}">
                <a16:creationId xmlns:a16="http://schemas.microsoft.com/office/drawing/2014/main" id="{B0265230-890B-24BF-0083-8A51C08907CD}"/>
              </a:ext>
            </a:extLst>
          </p:cNvPr>
          <p:cNvSpPr txBox="1"/>
          <p:nvPr/>
        </p:nvSpPr>
        <p:spPr>
          <a:xfrm>
            <a:off x="3148221" y="1394568"/>
            <a:ext cx="257586" cy="224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명</a:t>
            </a:r>
            <a:endParaRPr kumimoji="0" lang="en-US" altLang="ko-KR" sz="1000" b="1" i="0" u="none" strike="noStrike" kern="0" cap="none" spc="0" normalizeH="0" baseline="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582;p45">
            <a:extLst>
              <a:ext uri="{FF2B5EF4-FFF2-40B4-BE49-F238E27FC236}">
                <a16:creationId xmlns:a16="http://schemas.microsoft.com/office/drawing/2014/main" id="{75999FCE-2879-EE00-000A-90D145CA7E65}"/>
              </a:ext>
            </a:extLst>
          </p:cNvPr>
          <p:cNvSpPr txBox="1"/>
          <p:nvPr/>
        </p:nvSpPr>
        <p:spPr>
          <a:xfrm>
            <a:off x="6157707" y="1394568"/>
            <a:ext cx="257586" cy="224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₩</a:t>
            </a:r>
          </a:p>
        </p:txBody>
      </p:sp>
      <p:sp>
        <p:nvSpPr>
          <p:cNvPr id="28" name="Google Shape;422;p23">
            <a:extLst>
              <a:ext uri="{FF2B5EF4-FFF2-40B4-BE49-F238E27FC236}">
                <a16:creationId xmlns:a16="http://schemas.microsoft.com/office/drawing/2014/main" id="{CB5C5529-0E89-EC49-CA1A-F496073C8E36}"/>
              </a:ext>
            </a:extLst>
          </p:cNvPr>
          <p:cNvSpPr/>
          <p:nvPr/>
        </p:nvSpPr>
        <p:spPr>
          <a:xfrm>
            <a:off x="556872" y="1695454"/>
            <a:ext cx="398100" cy="2436631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25;p23">
            <a:extLst>
              <a:ext uri="{FF2B5EF4-FFF2-40B4-BE49-F238E27FC236}">
                <a16:creationId xmlns:a16="http://schemas.microsoft.com/office/drawing/2014/main" id="{E2E8BDEB-1EAA-C98E-91B2-C2F384637BE6}"/>
              </a:ext>
            </a:extLst>
          </p:cNvPr>
          <p:cNvSpPr/>
          <p:nvPr/>
        </p:nvSpPr>
        <p:spPr>
          <a:xfrm>
            <a:off x="997909" y="2990286"/>
            <a:ext cx="398100" cy="1141353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2;p23">
            <a:extLst>
              <a:ext uri="{FF2B5EF4-FFF2-40B4-BE49-F238E27FC236}">
                <a16:creationId xmlns:a16="http://schemas.microsoft.com/office/drawing/2014/main" id="{7660B25A-13D4-C4C7-0CED-63A18D2741E1}"/>
              </a:ext>
            </a:extLst>
          </p:cNvPr>
          <p:cNvSpPr/>
          <p:nvPr/>
        </p:nvSpPr>
        <p:spPr>
          <a:xfrm>
            <a:off x="1435287" y="3190875"/>
            <a:ext cx="398100" cy="94121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36;p23">
            <a:extLst>
              <a:ext uri="{FF2B5EF4-FFF2-40B4-BE49-F238E27FC236}">
                <a16:creationId xmlns:a16="http://schemas.microsoft.com/office/drawing/2014/main" id="{7F5BDC49-2CD9-55DF-E196-FFB7A3009167}"/>
              </a:ext>
            </a:extLst>
          </p:cNvPr>
          <p:cNvSpPr/>
          <p:nvPr/>
        </p:nvSpPr>
        <p:spPr>
          <a:xfrm>
            <a:off x="1872090" y="3467099"/>
            <a:ext cx="398100" cy="664985"/>
          </a:xfrm>
          <a:prstGeom prst="can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6;p23">
            <a:extLst>
              <a:ext uri="{FF2B5EF4-FFF2-40B4-BE49-F238E27FC236}">
                <a16:creationId xmlns:a16="http://schemas.microsoft.com/office/drawing/2014/main" id="{EC920702-4EE2-8FDD-9D5E-40A6BE7A3307}"/>
              </a:ext>
            </a:extLst>
          </p:cNvPr>
          <p:cNvSpPr/>
          <p:nvPr/>
        </p:nvSpPr>
        <p:spPr>
          <a:xfrm>
            <a:off x="2311224" y="3522121"/>
            <a:ext cx="398100" cy="609964"/>
          </a:xfrm>
          <a:prstGeom prst="can">
            <a:avLst>
              <a:gd name="adj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5AE25-5F0B-3CBA-0054-7E409C078FD7}"/>
              </a:ext>
            </a:extLst>
          </p:cNvPr>
          <p:cNvSpPr txBox="1"/>
          <p:nvPr/>
        </p:nvSpPr>
        <p:spPr>
          <a:xfrm>
            <a:off x="456234" y="145973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1,910</a:t>
            </a:r>
            <a:r>
              <a:rPr lang="ko-KR" altLang="en-US" sz="1000" dirty="0"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D4E5B3-5191-4974-843B-6658C373AFD9}"/>
              </a:ext>
            </a:extLst>
          </p:cNvPr>
          <p:cNvSpPr txBox="1"/>
          <p:nvPr/>
        </p:nvSpPr>
        <p:spPr>
          <a:xfrm>
            <a:off x="867739" y="2708102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837</a:t>
            </a:r>
            <a:r>
              <a:rPr lang="ko-KR" altLang="en-US" sz="1000" dirty="0"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0407F-6FA8-EF0B-C0DF-DCBA022D719C}"/>
              </a:ext>
            </a:extLst>
          </p:cNvPr>
          <p:cNvSpPr txBox="1"/>
          <p:nvPr/>
        </p:nvSpPr>
        <p:spPr>
          <a:xfrm>
            <a:off x="1341744" y="292184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640</a:t>
            </a:r>
            <a:r>
              <a:rPr lang="ko-KR" altLang="en-US" sz="1000" dirty="0"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50C09-6BE2-00A3-6699-AEBB47775D0F}"/>
              </a:ext>
            </a:extLst>
          </p:cNvPr>
          <p:cNvSpPr txBox="1"/>
          <p:nvPr/>
        </p:nvSpPr>
        <p:spPr>
          <a:xfrm>
            <a:off x="1741869" y="3226743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374</a:t>
            </a:r>
            <a:r>
              <a:rPr lang="ko-KR" altLang="en-US" sz="1000" dirty="0">
                <a:latin typeface="맑은 고딕"/>
                <a:ea typeface="맑은 고딕"/>
              </a:rPr>
              <a:t>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D9F271-11AC-0CF5-EB05-C48834F49219}"/>
              </a:ext>
            </a:extLst>
          </p:cNvPr>
          <p:cNvSpPr txBox="1"/>
          <p:nvPr/>
        </p:nvSpPr>
        <p:spPr>
          <a:xfrm>
            <a:off x="2188847" y="329403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311</a:t>
            </a:r>
            <a:r>
              <a:rPr lang="ko-KR" altLang="en-US" sz="1000" dirty="0">
                <a:latin typeface="맑은 고딕"/>
                <a:ea typeface="맑은 고딕"/>
              </a:rPr>
              <a:t>억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58B398-49F5-CB0D-70BD-1412814A36B2}"/>
              </a:ext>
            </a:extLst>
          </p:cNvPr>
          <p:cNvCxnSpPr>
            <a:cxnSpLocks/>
          </p:cNvCxnSpPr>
          <p:nvPr/>
        </p:nvCxnSpPr>
        <p:spPr>
          <a:xfrm flipH="1" flipV="1">
            <a:off x="3287935" y="4135919"/>
            <a:ext cx="2520095" cy="27388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1582;p45">
            <a:extLst>
              <a:ext uri="{FF2B5EF4-FFF2-40B4-BE49-F238E27FC236}">
                <a16:creationId xmlns:a16="http://schemas.microsoft.com/office/drawing/2014/main" id="{DFDB9220-E9FD-186A-17E8-822D2CBE214E}"/>
              </a:ext>
            </a:extLst>
          </p:cNvPr>
          <p:cNvSpPr txBox="1"/>
          <p:nvPr/>
        </p:nvSpPr>
        <p:spPr>
          <a:xfrm>
            <a:off x="3463091" y="4195725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</a:p>
        </p:txBody>
      </p:sp>
      <p:sp>
        <p:nvSpPr>
          <p:cNvPr id="51" name="Google Shape;1582;p45">
            <a:extLst>
              <a:ext uri="{FF2B5EF4-FFF2-40B4-BE49-F238E27FC236}">
                <a16:creationId xmlns:a16="http://schemas.microsoft.com/office/drawing/2014/main" id="{DFA29F3D-A382-9B78-48AB-359B7775FEEC}"/>
              </a:ext>
            </a:extLst>
          </p:cNvPr>
          <p:cNvSpPr txBox="1"/>
          <p:nvPr/>
        </p:nvSpPr>
        <p:spPr>
          <a:xfrm>
            <a:off x="3903301" y="4196612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460</a:t>
            </a:r>
          </a:p>
        </p:txBody>
      </p:sp>
      <p:sp>
        <p:nvSpPr>
          <p:cNvPr id="52" name="Google Shape;1582;p45">
            <a:extLst>
              <a:ext uri="{FF2B5EF4-FFF2-40B4-BE49-F238E27FC236}">
                <a16:creationId xmlns:a16="http://schemas.microsoft.com/office/drawing/2014/main" id="{A8F6A4BB-B938-C497-07DC-6F86391339C1}"/>
              </a:ext>
            </a:extLst>
          </p:cNvPr>
          <p:cNvSpPr txBox="1"/>
          <p:nvPr/>
        </p:nvSpPr>
        <p:spPr>
          <a:xfrm>
            <a:off x="4783721" y="4197499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</a:p>
        </p:txBody>
      </p:sp>
      <p:sp>
        <p:nvSpPr>
          <p:cNvPr id="53" name="Google Shape;1582;p45">
            <a:extLst>
              <a:ext uri="{FF2B5EF4-FFF2-40B4-BE49-F238E27FC236}">
                <a16:creationId xmlns:a16="http://schemas.microsoft.com/office/drawing/2014/main" id="{51F85B98-46AA-A78E-D9A9-54E714A222FF}"/>
              </a:ext>
            </a:extLst>
          </p:cNvPr>
          <p:cNvSpPr txBox="1"/>
          <p:nvPr/>
        </p:nvSpPr>
        <p:spPr>
          <a:xfrm>
            <a:off x="5223931" y="4197499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</a:p>
        </p:txBody>
      </p:sp>
      <p:sp>
        <p:nvSpPr>
          <p:cNvPr id="54" name="Google Shape;1582;p45">
            <a:extLst>
              <a:ext uri="{FF2B5EF4-FFF2-40B4-BE49-F238E27FC236}">
                <a16:creationId xmlns:a16="http://schemas.microsoft.com/office/drawing/2014/main" id="{64FB9D84-5600-0CC1-BC74-A8BF1BB41091}"/>
              </a:ext>
            </a:extLst>
          </p:cNvPr>
          <p:cNvSpPr txBox="1"/>
          <p:nvPr/>
        </p:nvSpPr>
        <p:spPr>
          <a:xfrm>
            <a:off x="4343511" y="4196612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</a:p>
        </p:txBody>
      </p:sp>
      <p:sp>
        <p:nvSpPr>
          <p:cNvPr id="57" name="Google Shape;422;p23">
            <a:extLst>
              <a:ext uri="{FF2B5EF4-FFF2-40B4-BE49-F238E27FC236}">
                <a16:creationId xmlns:a16="http://schemas.microsoft.com/office/drawing/2014/main" id="{D04DA935-A775-6EEB-4228-2E4D80AC10C1}"/>
              </a:ext>
            </a:extLst>
          </p:cNvPr>
          <p:cNvSpPr/>
          <p:nvPr/>
        </p:nvSpPr>
        <p:spPr>
          <a:xfrm>
            <a:off x="3482458" y="1695454"/>
            <a:ext cx="398100" cy="2436631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25;p23">
            <a:extLst>
              <a:ext uri="{FF2B5EF4-FFF2-40B4-BE49-F238E27FC236}">
                <a16:creationId xmlns:a16="http://schemas.microsoft.com/office/drawing/2014/main" id="{ACCC5E52-5E8E-4E33-418A-57A6DA1A6795}"/>
              </a:ext>
            </a:extLst>
          </p:cNvPr>
          <p:cNvSpPr/>
          <p:nvPr/>
        </p:nvSpPr>
        <p:spPr>
          <a:xfrm>
            <a:off x="3923495" y="3237690"/>
            <a:ext cx="398100" cy="893949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32;p23">
            <a:extLst>
              <a:ext uri="{FF2B5EF4-FFF2-40B4-BE49-F238E27FC236}">
                <a16:creationId xmlns:a16="http://schemas.microsoft.com/office/drawing/2014/main" id="{D20E4A64-85A7-24BA-3511-E376F97A55D7}"/>
              </a:ext>
            </a:extLst>
          </p:cNvPr>
          <p:cNvSpPr/>
          <p:nvPr/>
        </p:nvSpPr>
        <p:spPr>
          <a:xfrm>
            <a:off x="4360873" y="3432919"/>
            <a:ext cx="398100" cy="699165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36;p23">
            <a:extLst>
              <a:ext uri="{FF2B5EF4-FFF2-40B4-BE49-F238E27FC236}">
                <a16:creationId xmlns:a16="http://schemas.microsoft.com/office/drawing/2014/main" id="{1C129A40-052A-13B5-B354-D3A286824F8E}"/>
              </a:ext>
            </a:extLst>
          </p:cNvPr>
          <p:cNvSpPr/>
          <p:nvPr/>
        </p:nvSpPr>
        <p:spPr>
          <a:xfrm>
            <a:off x="4797676" y="3518103"/>
            <a:ext cx="398100" cy="623506"/>
          </a:xfrm>
          <a:prstGeom prst="can">
            <a:avLst>
              <a:gd name="adj" fmla="val 25000"/>
            </a:avLst>
          </a:prstGeom>
          <a:solidFill>
            <a:srgbClr val="8F7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36;p23">
            <a:extLst>
              <a:ext uri="{FF2B5EF4-FFF2-40B4-BE49-F238E27FC236}">
                <a16:creationId xmlns:a16="http://schemas.microsoft.com/office/drawing/2014/main" id="{D054DBAC-B540-98BD-D9D6-17D503320AD7}"/>
              </a:ext>
            </a:extLst>
          </p:cNvPr>
          <p:cNvSpPr/>
          <p:nvPr/>
        </p:nvSpPr>
        <p:spPr>
          <a:xfrm>
            <a:off x="5236810" y="3574662"/>
            <a:ext cx="398100" cy="566947"/>
          </a:xfrm>
          <a:prstGeom prst="can">
            <a:avLst>
              <a:gd name="adj" fmla="val 25000"/>
            </a:avLst>
          </a:prstGeom>
          <a:solidFill>
            <a:srgbClr val="2170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2438E-3937-E835-DEE0-3403D9EAD54F}"/>
              </a:ext>
            </a:extLst>
          </p:cNvPr>
          <p:cNvSpPr txBox="1"/>
          <p:nvPr/>
        </p:nvSpPr>
        <p:spPr>
          <a:xfrm>
            <a:off x="3354105" y="145973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5,993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9C706F-1CF4-8E63-65DF-B5727E544A57}"/>
              </a:ext>
            </a:extLst>
          </p:cNvPr>
          <p:cNvSpPr txBox="1"/>
          <p:nvPr/>
        </p:nvSpPr>
        <p:spPr>
          <a:xfrm>
            <a:off x="3793325" y="2994595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1,922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2487B-3862-A87C-FEBC-9644C61349E6}"/>
              </a:ext>
            </a:extLst>
          </p:cNvPr>
          <p:cNvSpPr txBox="1"/>
          <p:nvPr/>
        </p:nvSpPr>
        <p:spPr>
          <a:xfrm>
            <a:off x="4235540" y="316949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1,431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F413FD-6F82-CF6F-1696-D8A86925D48C}"/>
              </a:ext>
            </a:extLst>
          </p:cNvPr>
          <p:cNvSpPr txBox="1"/>
          <p:nvPr/>
        </p:nvSpPr>
        <p:spPr>
          <a:xfrm>
            <a:off x="4667455" y="327579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1,071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</p:txBody>
      </p:sp>
      <p:sp>
        <p:nvSpPr>
          <p:cNvPr id="66" name="Google Shape;1582;p45">
            <a:extLst>
              <a:ext uri="{FF2B5EF4-FFF2-40B4-BE49-F238E27FC236}">
                <a16:creationId xmlns:a16="http://schemas.microsoft.com/office/drawing/2014/main" id="{DD0023B7-7B9D-6715-BE48-68D5935F9EC8}"/>
              </a:ext>
            </a:extLst>
          </p:cNvPr>
          <p:cNvSpPr txBox="1"/>
          <p:nvPr/>
        </p:nvSpPr>
        <p:spPr>
          <a:xfrm>
            <a:off x="518790" y="4390491"/>
            <a:ext cx="523299" cy="1992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20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67" name="Google Shape;1582;p45">
            <a:extLst>
              <a:ext uri="{FF2B5EF4-FFF2-40B4-BE49-F238E27FC236}">
                <a16:creationId xmlns:a16="http://schemas.microsoft.com/office/drawing/2014/main" id="{2CA82D0F-F268-C62C-F6F8-0BBEF6B281B2}"/>
              </a:ext>
            </a:extLst>
          </p:cNvPr>
          <p:cNvSpPr txBox="1"/>
          <p:nvPr/>
        </p:nvSpPr>
        <p:spPr>
          <a:xfrm flipH="1">
            <a:off x="924773" y="4389603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부산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68" name="Google Shape;1582;p45">
            <a:extLst>
              <a:ext uri="{FF2B5EF4-FFF2-40B4-BE49-F238E27FC236}">
                <a16:creationId xmlns:a16="http://schemas.microsoft.com/office/drawing/2014/main" id="{09A9DE78-8C64-4564-E111-4B446FE7E2AC}"/>
              </a:ext>
            </a:extLst>
          </p:cNvPr>
          <p:cNvSpPr txBox="1"/>
          <p:nvPr/>
        </p:nvSpPr>
        <p:spPr>
          <a:xfrm flipH="1">
            <a:off x="1808486" y="4390490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경남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69" name="Google Shape;1582;p45">
            <a:extLst>
              <a:ext uri="{FF2B5EF4-FFF2-40B4-BE49-F238E27FC236}">
                <a16:creationId xmlns:a16="http://schemas.microsoft.com/office/drawing/2014/main" id="{E2E76E11-DEA5-6AF9-B59D-FAB2B25F3D30}"/>
              </a:ext>
            </a:extLst>
          </p:cNvPr>
          <p:cNvSpPr txBox="1"/>
          <p:nvPr/>
        </p:nvSpPr>
        <p:spPr>
          <a:xfrm flipH="1">
            <a:off x="2240920" y="4390490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0" name="Google Shape;1582;p45">
            <a:extLst>
              <a:ext uri="{FF2B5EF4-FFF2-40B4-BE49-F238E27FC236}">
                <a16:creationId xmlns:a16="http://schemas.microsoft.com/office/drawing/2014/main" id="{DADA0469-9225-41E0-5212-645E2E17D130}"/>
              </a:ext>
            </a:extLst>
          </p:cNvPr>
          <p:cNvSpPr txBox="1"/>
          <p:nvPr/>
        </p:nvSpPr>
        <p:spPr>
          <a:xfrm flipH="1">
            <a:off x="1368276" y="4389603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1" name="Google Shape;1582;p45">
            <a:extLst>
              <a:ext uri="{FF2B5EF4-FFF2-40B4-BE49-F238E27FC236}">
                <a16:creationId xmlns:a16="http://schemas.microsoft.com/office/drawing/2014/main" id="{8536EEC4-DE4D-26AE-FD5E-8CAC9918B6EE}"/>
              </a:ext>
            </a:extLst>
          </p:cNvPr>
          <p:cNvSpPr txBox="1"/>
          <p:nvPr/>
        </p:nvSpPr>
        <p:spPr>
          <a:xfrm>
            <a:off x="3442371" y="4390491"/>
            <a:ext cx="523299" cy="1992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20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2" name="Google Shape;1582;p45">
            <a:extLst>
              <a:ext uri="{FF2B5EF4-FFF2-40B4-BE49-F238E27FC236}">
                <a16:creationId xmlns:a16="http://schemas.microsoft.com/office/drawing/2014/main" id="{8614DE8D-9528-DBF7-F61A-6961DC0D32DA}"/>
              </a:ext>
            </a:extLst>
          </p:cNvPr>
          <p:cNvSpPr txBox="1"/>
          <p:nvPr/>
        </p:nvSpPr>
        <p:spPr>
          <a:xfrm flipH="1">
            <a:off x="3848354" y="4389603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부산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3" name="Google Shape;1582;p45">
            <a:extLst>
              <a:ext uri="{FF2B5EF4-FFF2-40B4-BE49-F238E27FC236}">
                <a16:creationId xmlns:a16="http://schemas.microsoft.com/office/drawing/2014/main" id="{566BE29A-16B3-BD8A-6217-0DE39A50503C}"/>
              </a:ext>
            </a:extLst>
          </p:cNvPr>
          <p:cNvSpPr txBox="1"/>
          <p:nvPr/>
        </p:nvSpPr>
        <p:spPr>
          <a:xfrm flipH="1">
            <a:off x="4655450" y="4390490"/>
            <a:ext cx="687659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수도권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4" name="Google Shape;1582;p45">
            <a:extLst>
              <a:ext uri="{FF2B5EF4-FFF2-40B4-BE49-F238E27FC236}">
                <a16:creationId xmlns:a16="http://schemas.microsoft.com/office/drawing/2014/main" id="{9A8C44A9-C649-F823-F6DA-79CEE1E4299F}"/>
              </a:ext>
            </a:extLst>
          </p:cNvPr>
          <p:cNvSpPr txBox="1"/>
          <p:nvPr/>
        </p:nvSpPr>
        <p:spPr>
          <a:xfrm flipH="1">
            <a:off x="5183551" y="4390490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경남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5" name="Google Shape;1582;p45">
            <a:extLst>
              <a:ext uri="{FF2B5EF4-FFF2-40B4-BE49-F238E27FC236}">
                <a16:creationId xmlns:a16="http://schemas.microsoft.com/office/drawing/2014/main" id="{209A9985-6FA9-2680-B55F-684B6F3A4078}"/>
              </a:ext>
            </a:extLst>
          </p:cNvPr>
          <p:cNvSpPr txBox="1"/>
          <p:nvPr/>
        </p:nvSpPr>
        <p:spPr>
          <a:xfrm flipH="1">
            <a:off x="4291857" y="4389603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E63F32-E296-3012-B11D-A1B9A05D4DD7}"/>
              </a:ext>
            </a:extLst>
          </p:cNvPr>
          <p:cNvSpPr txBox="1"/>
          <p:nvPr/>
        </p:nvSpPr>
        <p:spPr>
          <a:xfrm>
            <a:off x="5111459" y="3360800"/>
            <a:ext cx="65127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860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65738D1-7D30-F1C2-642C-F1B64C5C82BD}"/>
              </a:ext>
            </a:extLst>
          </p:cNvPr>
          <p:cNvCxnSpPr>
            <a:cxnSpLocks/>
          </p:cNvCxnSpPr>
          <p:nvPr/>
        </p:nvCxnSpPr>
        <p:spPr>
          <a:xfrm flipH="1" flipV="1">
            <a:off x="6280573" y="4135919"/>
            <a:ext cx="2520095" cy="27388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1582;p45">
            <a:extLst>
              <a:ext uri="{FF2B5EF4-FFF2-40B4-BE49-F238E27FC236}">
                <a16:creationId xmlns:a16="http://schemas.microsoft.com/office/drawing/2014/main" id="{7FD10DC8-56FC-6589-CDDB-A1AEEC2890B1}"/>
              </a:ext>
            </a:extLst>
          </p:cNvPr>
          <p:cNvSpPr txBox="1"/>
          <p:nvPr/>
        </p:nvSpPr>
        <p:spPr>
          <a:xfrm>
            <a:off x="6455729" y="4195725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79</a:t>
            </a:r>
          </a:p>
        </p:txBody>
      </p:sp>
      <p:sp>
        <p:nvSpPr>
          <p:cNvPr id="79" name="Google Shape;1582;p45">
            <a:extLst>
              <a:ext uri="{FF2B5EF4-FFF2-40B4-BE49-F238E27FC236}">
                <a16:creationId xmlns:a16="http://schemas.microsoft.com/office/drawing/2014/main" id="{2AB01C50-8318-E613-92EE-A0A9E6A247A1}"/>
              </a:ext>
            </a:extLst>
          </p:cNvPr>
          <p:cNvSpPr txBox="1"/>
          <p:nvPr/>
        </p:nvSpPr>
        <p:spPr>
          <a:xfrm>
            <a:off x="6895939" y="4196612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65</a:t>
            </a:r>
          </a:p>
        </p:txBody>
      </p:sp>
      <p:sp>
        <p:nvSpPr>
          <p:cNvPr id="80" name="Google Shape;1582;p45">
            <a:extLst>
              <a:ext uri="{FF2B5EF4-FFF2-40B4-BE49-F238E27FC236}">
                <a16:creationId xmlns:a16="http://schemas.microsoft.com/office/drawing/2014/main" id="{0E99F599-BAAF-4A8C-6DA8-B21D89E8F6E1}"/>
              </a:ext>
            </a:extLst>
          </p:cNvPr>
          <p:cNvSpPr txBox="1"/>
          <p:nvPr/>
        </p:nvSpPr>
        <p:spPr>
          <a:xfrm>
            <a:off x="7776359" y="4197499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69</a:t>
            </a:r>
          </a:p>
        </p:txBody>
      </p:sp>
      <p:sp>
        <p:nvSpPr>
          <p:cNvPr id="81" name="Google Shape;1582;p45">
            <a:extLst>
              <a:ext uri="{FF2B5EF4-FFF2-40B4-BE49-F238E27FC236}">
                <a16:creationId xmlns:a16="http://schemas.microsoft.com/office/drawing/2014/main" id="{9004F1F4-8C52-4979-A4B0-E1A93E067C3E}"/>
              </a:ext>
            </a:extLst>
          </p:cNvPr>
          <p:cNvSpPr txBox="1"/>
          <p:nvPr/>
        </p:nvSpPr>
        <p:spPr>
          <a:xfrm>
            <a:off x="8216569" y="4197499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</a:p>
        </p:txBody>
      </p:sp>
      <p:sp>
        <p:nvSpPr>
          <p:cNvPr id="82" name="Google Shape;1582;p45">
            <a:extLst>
              <a:ext uri="{FF2B5EF4-FFF2-40B4-BE49-F238E27FC236}">
                <a16:creationId xmlns:a16="http://schemas.microsoft.com/office/drawing/2014/main" id="{01D75F71-972F-E3E8-6EF4-DDCBFB1E553F}"/>
              </a:ext>
            </a:extLst>
          </p:cNvPr>
          <p:cNvSpPr txBox="1"/>
          <p:nvPr/>
        </p:nvSpPr>
        <p:spPr>
          <a:xfrm>
            <a:off x="7336149" y="4196612"/>
            <a:ext cx="440210" cy="2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200" b="0" i="0" u="none" strike="noStrike" kern="0" cap="none" spc="0" normalizeH="0" baseline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43</a:t>
            </a:r>
          </a:p>
        </p:txBody>
      </p:sp>
      <p:sp>
        <p:nvSpPr>
          <p:cNvPr id="83" name="Google Shape;422;p23">
            <a:extLst>
              <a:ext uri="{FF2B5EF4-FFF2-40B4-BE49-F238E27FC236}">
                <a16:creationId xmlns:a16="http://schemas.microsoft.com/office/drawing/2014/main" id="{47BAE8B0-CDDA-7057-37B7-7F8219F4C70B}"/>
              </a:ext>
            </a:extLst>
          </p:cNvPr>
          <p:cNvSpPr/>
          <p:nvPr/>
        </p:nvSpPr>
        <p:spPr>
          <a:xfrm>
            <a:off x="6475096" y="1695454"/>
            <a:ext cx="398100" cy="2436631"/>
          </a:xfrm>
          <a:prstGeom prst="can">
            <a:avLst>
              <a:gd name="adj" fmla="val 25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25;p23">
            <a:extLst>
              <a:ext uri="{FF2B5EF4-FFF2-40B4-BE49-F238E27FC236}">
                <a16:creationId xmlns:a16="http://schemas.microsoft.com/office/drawing/2014/main" id="{E7872B7E-AFF2-46DC-C780-80378DDF6403}"/>
              </a:ext>
            </a:extLst>
          </p:cNvPr>
          <p:cNvSpPr/>
          <p:nvPr/>
        </p:nvSpPr>
        <p:spPr>
          <a:xfrm>
            <a:off x="6916133" y="2336380"/>
            <a:ext cx="398100" cy="1795259"/>
          </a:xfrm>
          <a:prstGeom prst="can">
            <a:avLst>
              <a:gd name="adj" fmla="val 25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32;p23">
            <a:extLst>
              <a:ext uri="{FF2B5EF4-FFF2-40B4-BE49-F238E27FC236}">
                <a16:creationId xmlns:a16="http://schemas.microsoft.com/office/drawing/2014/main" id="{0E7D64CA-2505-0462-576B-88C09EDD81F3}"/>
              </a:ext>
            </a:extLst>
          </p:cNvPr>
          <p:cNvSpPr/>
          <p:nvPr/>
        </p:nvSpPr>
        <p:spPr>
          <a:xfrm>
            <a:off x="7353511" y="2377070"/>
            <a:ext cx="398100" cy="1755015"/>
          </a:xfrm>
          <a:prstGeom prst="can">
            <a:avLst>
              <a:gd name="adj" fmla="val 25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36;p23">
            <a:extLst>
              <a:ext uri="{FF2B5EF4-FFF2-40B4-BE49-F238E27FC236}">
                <a16:creationId xmlns:a16="http://schemas.microsoft.com/office/drawing/2014/main" id="{1C35BF96-AFF7-F5A5-8553-0B4CE0FDFEA8}"/>
              </a:ext>
            </a:extLst>
          </p:cNvPr>
          <p:cNvSpPr/>
          <p:nvPr/>
        </p:nvSpPr>
        <p:spPr>
          <a:xfrm>
            <a:off x="7790314" y="2571750"/>
            <a:ext cx="398100" cy="1569859"/>
          </a:xfrm>
          <a:prstGeom prst="can">
            <a:avLst>
              <a:gd name="adj" fmla="val 25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36;p23">
            <a:extLst>
              <a:ext uri="{FF2B5EF4-FFF2-40B4-BE49-F238E27FC236}">
                <a16:creationId xmlns:a16="http://schemas.microsoft.com/office/drawing/2014/main" id="{309C6B24-3CC4-8822-9709-5E51933F173F}"/>
              </a:ext>
            </a:extLst>
          </p:cNvPr>
          <p:cNvSpPr/>
          <p:nvPr/>
        </p:nvSpPr>
        <p:spPr>
          <a:xfrm>
            <a:off x="8229448" y="2708102"/>
            <a:ext cx="398100" cy="1433508"/>
          </a:xfrm>
          <a:prstGeom prst="can">
            <a:avLst>
              <a:gd name="adj" fmla="val 25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684F7D-12D5-DC9E-E49D-D4624E2CA998}"/>
              </a:ext>
            </a:extLst>
          </p:cNvPr>
          <p:cNvSpPr txBox="1"/>
          <p:nvPr/>
        </p:nvSpPr>
        <p:spPr>
          <a:xfrm>
            <a:off x="6219604" y="1459730"/>
            <a:ext cx="954107" cy="246221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7,753</a:t>
            </a:r>
            <a:r>
              <a:rPr lang="ko-KR" altLang="en-US" sz="1000" dirty="0">
                <a:latin typeface="맑은 고딕"/>
                <a:ea typeface="맑은 고딕"/>
              </a:rPr>
              <a:t>만원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1A20185-C5A8-5952-6E2D-94FFF68EF6BE}"/>
              </a:ext>
            </a:extLst>
          </p:cNvPr>
          <p:cNvSpPr txBox="1"/>
          <p:nvPr/>
        </p:nvSpPr>
        <p:spPr>
          <a:xfrm>
            <a:off x="6734063" y="2434547"/>
            <a:ext cx="74962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5,375</a:t>
            </a:r>
            <a:r>
              <a:rPr lang="ko-KR" altLang="en-US" sz="1000" dirty="0">
                <a:latin typeface="맑은 고딕"/>
                <a:ea typeface="맑은 고딕"/>
              </a:rPr>
              <a:t>만원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D16A05-C685-1D0F-18A0-15D3BBE7A78F}"/>
              </a:ext>
            </a:extLst>
          </p:cNvPr>
          <p:cNvSpPr txBox="1"/>
          <p:nvPr/>
        </p:nvSpPr>
        <p:spPr>
          <a:xfrm>
            <a:off x="7235171" y="2634119"/>
            <a:ext cx="74962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5,343</a:t>
            </a:r>
            <a:r>
              <a:rPr lang="ko-KR" altLang="en-US" sz="1000" dirty="0">
                <a:latin typeface="맑은 고딕"/>
                <a:ea typeface="맑은 고딕"/>
              </a:rPr>
              <a:t>만원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B8E888-4BBC-616D-F2D6-6F1FC3FE6D2B}"/>
              </a:ext>
            </a:extLst>
          </p:cNvPr>
          <p:cNvSpPr txBox="1"/>
          <p:nvPr/>
        </p:nvSpPr>
        <p:spPr>
          <a:xfrm>
            <a:off x="7648088" y="2876584"/>
            <a:ext cx="74962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5,274</a:t>
            </a:r>
            <a:r>
              <a:rPr lang="ko-KR" altLang="en-US" sz="1000" dirty="0">
                <a:latin typeface="맑은 고딕"/>
                <a:ea typeface="맑은 고딕"/>
              </a:rPr>
              <a:t>만원</a:t>
            </a:r>
          </a:p>
        </p:txBody>
      </p:sp>
      <p:sp>
        <p:nvSpPr>
          <p:cNvPr id="92" name="Google Shape;1582;p45">
            <a:extLst>
              <a:ext uri="{FF2B5EF4-FFF2-40B4-BE49-F238E27FC236}">
                <a16:creationId xmlns:a16="http://schemas.microsoft.com/office/drawing/2014/main" id="{4CB45F37-DF24-8609-C764-F84F48198B0F}"/>
              </a:ext>
            </a:extLst>
          </p:cNvPr>
          <p:cNvSpPr txBox="1"/>
          <p:nvPr/>
        </p:nvSpPr>
        <p:spPr>
          <a:xfrm>
            <a:off x="6435009" y="4390491"/>
            <a:ext cx="523299" cy="1992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20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93" name="Google Shape;1582;p45">
            <a:extLst>
              <a:ext uri="{FF2B5EF4-FFF2-40B4-BE49-F238E27FC236}">
                <a16:creationId xmlns:a16="http://schemas.microsoft.com/office/drawing/2014/main" id="{04FCB54B-2304-F5B5-3FBB-A9B8F27E5C44}"/>
              </a:ext>
            </a:extLst>
          </p:cNvPr>
          <p:cNvSpPr txBox="1"/>
          <p:nvPr/>
        </p:nvSpPr>
        <p:spPr>
          <a:xfrm flipH="1">
            <a:off x="6840992" y="4389603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94" name="Google Shape;1582;p45">
            <a:extLst>
              <a:ext uri="{FF2B5EF4-FFF2-40B4-BE49-F238E27FC236}">
                <a16:creationId xmlns:a16="http://schemas.microsoft.com/office/drawing/2014/main" id="{17651231-E629-C75A-0E96-E9D049566154}"/>
              </a:ext>
            </a:extLst>
          </p:cNvPr>
          <p:cNvSpPr txBox="1"/>
          <p:nvPr/>
        </p:nvSpPr>
        <p:spPr>
          <a:xfrm flipH="1">
            <a:off x="7648088" y="4390490"/>
            <a:ext cx="687659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95" name="Google Shape;1582;p45">
            <a:extLst>
              <a:ext uri="{FF2B5EF4-FFF2-40B4-BE49-F238E27FC236}">
                <a16:creationId xmlns:a16="http://schemas.microsoft.com/office/drawing/2014/main" id="{B461F7B6-5CC5-E110-FBA5-22DA5AF0EA70}"/>
              </a:ext>
            </a:extLst>
          </p:cNvPr>
          <p:cNvSpPr txBox="1"/>
          <p:nvPr/>
        </p:nvSpPr>
        <p:spPr>
          <a:xfrm flipH="1">
            <a:off x="8176189" y="4390490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96" name="Google Shape;1582;p45">
            <a:extLst>
              <a:ext uri="{FF2B5EF4-FFF2-40B4-BE49-F238E27FC236}">
                <a16:creationId xmlns:a16="http://schemas.microsoft.com/office/drawing/2014/main" id="{22D3CCE6-9F0B-615B-331C-D98576E6EC8C}"/>
              </a:ext>
            </a:extLst>
          </p:cNvPr>
          <p:cNvSpPr txBox="1"/>
          <p:nvPr/>
        </p:nvSpPr>
        <p:spPr>
          <a:xfrm flipH="1">
            <a:off x="7284495" y="4389603"/>
            <a:ext cx="538707" cy="1992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rgbClr val="434343"/>
                </a:solidFill>
                <a:latin typeface="+mj-ea"/>
                <a:ea typeface="+mj-ea"/>
                <a:cs typeface="Roboto"/>
                <a:sym typeface="Roboto"/>
              </a:rPr>
              <a:t>서울</a:t>
            </a:r>
            <a:endParaRPr kumimoji="0" lang="en-US" altLang="ko-KR" sz="1200" b="0" i="0" u="none" strike="noStrike" kern="0" cap="none" spc="0" normalizeH="0" baseline="0" dirty="0">
              <a:solidFill>
                <a:srgbClr val="434343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A068F2-0ACA-09F2-131B-7BE07259DBA4}"/>
              </a:ext>
            </a:extLst>
          </p:cNvPr>
          <p:cNvSpPr txBox="1"/>
          <p:nvPr/>
        </p:nvSpPr>
        <p:spPr>
          <a:xfrm>
            <a:off x="8053687" y="3046379"/>
            <a:ext cx="74962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0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/>
            </a:pPr>
            <a:r>
              <a:rPr lang="en-US" altLang="ko-KR" sz="1000" dirty="0">
                <a:latin typeface="맑은 고딕"/>
                <a:ea typeface="맑은 고딕"/>
              </a:rPr>
              <a:t>5,160</a:t>
            </a:r>
            <a:r>
              <a:rPr lang="ko-KR" altLang="en-US" sz="1000" dirty="0">
                <a:latin typeface="맑은 고딕"/>
                <a:ea typeface="맑은 고딕"/>
              </a:rPr>
              <a:t>만원</a:t>
            </a:r>
          </a:p>
        </p:txBody>
      </p:sp>
      <p:sp>
        <p:nvSpPr>
          <p:cNvPr id="100" name="Google Shape;101;p16">
            <a:extLst>
              <a:ext uri="{FF2B5EF4-FFF2-40B4-BE49-F238E27FC236}">
                <a16:creationId xmlns:a16="http://schemas.microsoft.com/office/drawing/2014/main" id="{E065D89E-6F01-0E87-0467-E90926CDFDA1}"/>
              </a:ext>
            </a:extLst>
          </p:cNvPr>
          <p:cNvSpPr txBox="1"/>
          <p:nvPr/>
        </p:nvSpPr>
        <p:spPr>
          <a:xfrm>
            <a:off x="1118977" y="996266"/>
            <a:ext cx="1245784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총 </a:t>
            </a:r>
            <a:r>
              <a:rPr kumimoji="0" lang="ko-KR" altLang="en-US" sz="1500" b="1" i="0" u="none" strike="noStrike" kern="0" cap="none" spc="0" normalizeH="0" baseline="0" dirty="0" err="1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매출순</a:t>
            </a:r>
            <a:endParaRPr kumimoji="0" lang="ko-KR" altLang="en-US" sz="1500" b="1" i="0" u="none" strike="noStrike" kern="0" cap="none" spc="0" normalizeH="0" baseline="0" dirty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48508B41-814F-4891-6E1E-C6A3ED41EDB7}"/>
              </a:ext>
            </a:extLst>
          </p:cNvPr>
          <p:cNvSpPr txBox="1"/>
          <p:nvPr/>
        </p:nvSpPr>
        <p:spPr>
          <a:xfrm>
            <a:off x="4032558" y="992414"/>
            <a:ext cx="1245784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인구 </a:t>
            </a:r>
            <a:r>
              <a:rPr lang="ko-KR" altLang="en-US" sz="1500" b="1" dirty="0" err="1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분포순</a:t>
            </a:r>
            <a:endParaRPr kumimoji="0" lang="ko-KR" altLang="en-US" sz="1500" b="1" i="0" u="none" strike="noStrike" kern="0" cap="none" spc="0" normalizeH="0" baseline="0" dirty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1;p16">
            <a:extLst>
              <a:ext uri="{FF2B5EF4-FFF2-40B4-BE49-F238E27FC236}">
                <a16:creationId xmlns:a16="http://schemas.microsoft.com/office/drawing/2014/main" id="{A16BAF01-F6AD-C97B-75C3-CC010693CD43}"/>
              </a:ext>
            </a:extLst>
          </p:cNvPr>
          <p:cNvSpPr txBox="1"/>
          <p:nvPr/>
        </p:nvSpPr>
        <p:spPr>
          <a:xfrm>
            <a:off x="7025196" y="992414"/>
            <a:ext cx="1245784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500" b="1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매출 평균순</a:t>
            </a:r>
            <a:endParaRPr kumimoji="0" lang="ko-KR" altLang="en-US" sz="1500" b="1" i="0" u="none" strike="noStrike" kern="0" cap="none" spc="0" normalizeH="0" baseline="0" dirty="0">
              <a:solidFill>
                <a:srgbClr val="434343"/>
              </a:solidFill>
              <a:latin typeface="맑은 고딕"/>
              <a:ea typeface="맑은 고딕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582;p45">
            <a:extLst>
              <a:ext uri="{FF2B5EF4-FFF2-40B4-BE49-F238E27FC236}">
                <a16:creationId xmlns:a16="http://schemas.microsoft.com/office/drawing/2014/main" id="{24FB1BCB-3973-7B0D-5CB2-2EF07221051D}"/>
              </a:ext>
            </a:extLst>
          </p:cNvPr>
          <p:cNvSpPr txBox="1"/>
          <p:nvPr/>
        </p:nvSpPr>
        <p:spPr>
          <a:xfrm>
            <a:off x="104938" y="4168929"/>
            <a:ext cx="257586" cy="224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800" b="1" i="0" u="none" strike="noStrike" kern="0" cap="none" spc="0" normalizeH="0" baseline="0" dirty="0">
                <a:solidFill>
                  <a:srgbClr val="434343"/>
                </a:solidFill>
                <a:latin typeface="+mn-ea"/>
                <a:ea typeface="+mn-ea"/>
                <a:cs typeface="Roboto"/>
                <a:sym typeface="Roboto"/>
              </a:rPr>
              <a:t>지역코드</a:t>
            </a:r>
            <a:endParaRPr kumimoji="0" lang="en-US" altLang="ko-KR" sz="800" b="1" i="0" u="none" strike="noStrike" kern="0" cap="none" spc="0" normalizeH="0" baseline="0" dirty="0">
              <a:solidFill>
                <a:srgbClr val="434343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104" name="Google Shape;1582;p45">
            <a:extLst>
              <a:ext uri="{FF2B5EF4-FFF2-40B4-BE49-F238E27FC236}">
                <a16:creationId xmlns:a16="http://schemas.microsoft.com/office/drawing/2014/main" id="{505AB66F-FA8C-99C9-FD9E-F8E2C09FF53F}"/>
              </a:ext>
            </a:extLst>
          </p:cNvPr>
          <p:cNvSpPr txBox="1"/>
          <p:nvPr/>
        </p:nvSpPr>
        <p:spPr>
          <a:xfrm>
            <a:off x="3020745" y="4162426"/>
            <a:ext cx="257586" cy="162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800" b="1" i="0" u="none" strike="noStrike" kern="0" cap="none" spc="0" normalizeH="0" baseline="0" dirty="0">
                <a:solidFill>
                  <a:srgbClr val="434343"/>
                </a:solidFill>
                <a:latin typeface="+mn-ea"/>
                <a:ea typeface="+mn-ea"/>
                <a:cs typeface="Roboto"/>
                <a:sym typeface="Roboto"/>
              </a:rPr>
              <a:t>지역코드</a:t>
            </a:r>
            <a:endParaRPr kumimoji="0" lang="en-US" altLang="ko-KR" sz="800" b="1" i="0" u="none" strike="noStrike" kern="0" cap="none" spc="0" normalizeH="0" baseline="0" dirty="0">
              <a:solidFill>
                <a:srgbClr val="434343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105" name="Google Shape;1582;p45">
            <a:extLst>
              <a:ext uri="{FF2B5EF4-FFF2-40B4-BE49-F238E27FC236}">
                <a16:creationId xmlns:a16="http://schemas.microsoft.com/office/drawing/2014/main" id="{83E2559D-6C0B-4DF7-5F57-F7151623E2A6}"/>
              </a:ext>
            </a:extLst>
          </p:cNvPr>
          <p:cNvSpPr txBox="1"/>
          <p:nvPr/>
        </p:nvSpPr>
        <p:spPr>
          <a:xfrm>
            <a:off x="6049160" y="4162426"/>
            <a:ext cx="257586" cy="162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800" b="1" i="0" u="none" strike="noStrike" kern="0" cap="none" spc="0" normalizeH="0" baseline="0" dirty="0">
                <a:solidFill>
                  <a:srgbClr val="434343"/>
                </a:solidFill>
                <a:latin typeface="+mn-ea"/>
                <a:ea typeface="+mn-ea"/>
                <a:cs typeface="Roboto"/>
                <a:sym typeface="Roboto"/>
              </a:rPr>
              <a:t>지역코드</a:t>
            </a:r>
            <a:endParaRPr kumimoji="0" lang="en-US" altLang="ko-KR" sz="800" b="1" i="0" u="none" strike="noStrike" kern="0" cap="none" spc="0" normalizeH="0" baseline="0" dirty="0">
              <a:solidFill>
                <a:srgbClr val="434343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42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7" grpId="0"/>
      <p:bldP spid="40" grpId="0"/>
      <p:bldP spid="41" grpId="0"/>
      <p:bldP spid="42" grpId="0"/>
      <p:bldP spid="50" grpId="0"/>
      <p:bldP spid="51" grpId="0"/>
      <p:bldP spid="52" grpId="0"/>
      <p:bldP spid="53" grpId="0"/>
      <p:bldP spid="54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3" grpId="0"/>
      <p:bldP spid="104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663876"/>
            <a:ext cx="2298924" cy="2265538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6412" y="1663876"/>
            <a:ext cx="2287588" cy="2265539"/>
          </a:xfrm>
          <a:prstGeom prst="rect">
            <a:avLst/>
          </a:prstGeom>
        </p:spPr>
      </p:pic>
      <p:sp>
        <p:nvSpPr>
          <p:cNvPr id="6" name="Google Shape;101;p16"/>
          <p:cNvSpPr txBox="1"/>
          <p:nvPr/>
        </p:nvSpPr>
        <p:spPr>
          <a:xfrm>
            <a:off x="896636" y="1102578"/>
            <a:ext cx="277872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2014</a:t>
            </a: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년도</a:t>
            </a:r>
          </a:p>
        </p:txBody>
      </p:sp>
      <p:sp>
        <p:nvSpPr>
          <p:cNvPr id="7" name="Google Shape;101;p16"/>
          <p:cNvSpPr txBox="1"/>
          <p:nvPr/>
        </p:nvSpPr>
        <p:spPr>
          <a:xfrm>
            <a:off x="5467048" y="1102578"/>
            <a:ext cx="277872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2015</a:t>
            </a: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년도</a:t>
            </a:r>
          </a:p>
        </p:txBody>
      </p:sp>
      <p:sp>
        <p:nvSpPr>
          <p:cNvPr id="8" name="Google Shape;101;p16"/>
          <p:cNvSpPr txBox="1"/>
          <p:nvPr/>
        </p:nvSpPr>
        <p:spPr>
          <a:xfrm>
            <a:off x="3182635" y="374474"/>
            <a:ext cx="277872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8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연령대별 분포도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51" y="1663876"/>
            <a:ext cx="2287588" cy="226553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86000" y="1663876"/>
            <a:ext cx="2293100" cy="2265539"/>
          </a:xfrm>
          <a:prstGeom prst="rect">
            <a:avLst/>
          </a:prstGeom>
        </p:spPr>
      </p:pic>
      <p:sp>
        <p:nvSpPr>
          <p:cNvPr id="65" name="Google Shape;101;p16"/>
          <p:cNvSpPr txBox="1"/>
          <p:nvPr/>
        </p:nvSpPr>
        <p:spPr>
          <a:xfrm>
            <a:off x="363349" y="4076142"/>
            <a:ext cx="159499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인원수 분포도</a:t>
            </a:r>
          </a:p>
        </p:txBody>
      </p:sp>
      <p:sp>
        <p:nvSpPr>
          <p:cNvPr id="66" name="Google Shape;101;p16"/>
          <p:cNvSpPr txBox="1"/>
          <p:nvPr/>
        </p:nvSpPr>
        <p:spPr>
          <a:xfrm>
            <a:off x="2682823" y="4076142"/>
            <a:ext cx="159499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매출 분포도</a:t>
            </a:r>
          </a:p>
        </p:txBody>
      </p:sp>
      <p:sp>
        <p:nvSpPr>
          <p:cNvPr id="69" name="Google Shape;101;p16"/>
          <p:cNvSpPr txBox="1"/>
          <p:nvPr/>
        </p:nvSpPr>
        <p:spPr>
          <a:xfrm>
            <a:off x="4952687" y="4076142"/>
            <a:ext cx="159499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인원수 분포도</a:t>
            </a:r>
          </a:p>
        </p:txBody>
      </p:sp>
      <p:sp>
        <p:nvSpPr>
          <p:cNvPr id="70" name="Google Shape;101;p16"/>
          <p:cNvSpPr txBox="1"/>
          <p:nvPr/>
        </p:nvSpPr>
        <p:spPr>
          <a:xfrm>
            <a:off x="7363203" y="4076142"/>
            <a:ext cx="159499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매출 분포도</a:t>
            </a:r>
          </a:p>
        </p:txBody>
      </p:sp>
      <p:sp>
        <p:nvSpPr>
          <p:cNvPr id="76" name="부분 원형 75"/>
          <p:cNvSpPr/>
          <p:nvPr/>
        </p:nvSpPr>
        <p:spPr>
          <a:xfrm>
            <a:off x="28575" y="1663876"/>
            <a:ext cx="2232840" cy="2232840"/>
          </a:xfrm>
          <a:prstGeom prst="pie">
            <a:avLst>
              <a:gd name="adj1" fmla="val 18696874"/>
              <a:gd name="adj2" fmla="val 131311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부분 원형 76"/>
          <p:cNvSpPr/>
          <p:nvPr/>
        </p:nvSpPr>
        <p:spPr>
          <a:xfrm>
            <a:off x="2339160" y="1663876"/>
            <a:ext cx="2232840" cy="2232840"/>
          </a:xfrm>
          <a:prstGeom prst="pie">
            <a:avLst>
              <a:gd name="adj1" fmla="val 18523184"/>
              <a:gd name="adj2" fmla="val 1174454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부분 원형 77"/>
          <p:cNvSpPr/>
          <p:nvPr/>
        </p:nvSpPr>
        <p:spPr>
          <a:xfrm>
            <a:off x="4572000" y="1696574"/>
            <a:ext cx="2284412" cy="2232840"/>
          </a:xfrm>
          <a:prstGeom prst="pie">
            <a:avLst>
              <a:gd name="adj1" fmla="val 18834806"/>
              <a:gd name="adj2" fmla="val 1313088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부분 원형 78"/>
          <p:cNvSpPr/>
          <p:nvPr/>
        </p:nvSpPr>
        <p:spPr>
          <a:xfrm>
            <a:off x="6859588" y="1696575"/>
            <a:ext cx="2284412" cy="2232840"/>
          </a:xfrm>
          <a:prstGeom prst="pie">
            <a:avLst>
              <a:gd name="adj1" fmla="val 18662238"/>
              <a:gd name="adj2" fmla="val 1203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55762" y="161532"/>
            <a:ext cx="4689913" cy="4820432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423812" y="1303728"/>
            <a:ext cx="1257300" cy="552450"/>
          </a:xfrm>
          <a:prstGeom prst="rect">
            <a:avLst/>
          </a:prstGeom>
          <a:solidFill>
            <a:srgbClr val="5128F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학생층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423812" y="1846653"/>
            <a:ext cx="1257300" cy="552450"/>
          </a:xfrm>
          <a:prstGeom prst="rect">
            <a:avLst/>
          </a:prstGeom>
          <a:solidFill>
            <a:srgbClr val="6D4DE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청년층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423811" y="2394341"/>
            <a:ext cx="1257300" cy="552450"/>
          </a:xfrm>
          <a:prstGeom prst="rect">
            <a:avLst/>
          </a:prstGeom>
          <a:solidFill>
            <a:srgbClr val="886F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중년층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423813" y="2946791"/>
            <a:ext cx="1257300" cy="552450"/>
          </a:xfrm>
          <a:prstGeom prst="rect">
            <a:avLst/>
          </a:prstGeom>
          <a:solidFill>
            <a:srgbClr val="A290E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장년층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423813" y="3494477"/>
            <a:ext cx="1257300" cy="552450"/>
          </a:xfrm>
          <a:prstGeom prst="rect">
            <a:avLst/>
          </a:prstGeom>
          <a:solidFill>
            <a:srgbClr val="BAAD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노년층</a:t>
            </a:r>
          </a:p>
        </p:txBody>
      </p:sp>
      <p:sp>
        <p:nvSpPr>
          <p:cNvPr id="86" name="화살표: 오른쪽 85"/>
          <p:cNvSpPr/>
          <p:nvPr/>
        </p:nvSpPr>
        <p:spPr>
          <a:xfrm>
            <a:off x="3834499" y="4076142"/>
            <a:ext cx="1532440" cy="654361"/>
          </a:xfrm>
          <a:prstGeom prst="rightArrow">
            <a:avLst>
              <a:gd name="adj1" fmla="val 50000"/>
              <a:gd name="adj2" fmla="val 49609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kumimoji="0" lang="ko-KR" altLang="en-US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개 → </a:t>
            </a:r>
            <a:r>
              <a:rPr kumimoji="0" lang="en-US" altLang="ko-KR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5</a:t>
            </a:r>
            <a:r>
              <a:rPr kumimoji="0" lang="ko-KR" altLang="en-US" sz="1400" b="1" i="0" u="none" strike="noStrike" kern="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462889" y="1184666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19세이하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462889" y="1494228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20세~24세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462889" y="1803791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25세~29세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62889" y="2108591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30세~34세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462889" y="2421731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35세~39세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462889" y="2737241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40세~44세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462889" y="3044422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45세~49세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462889" y="3353984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50세~54세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462888" y="3662361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55세~59세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462889" y="3975490"/>
            <a:ext cx="1257300" cy="300037"/>
          </a:xfrm>
          <a:prstGeom prst="rect">
            <a:avLst/>
          </a:prstGeom>
          <a:solidFill>
            <a:srgbClr val="ADC6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60세이상</a:t>
            </a:r>
          </a:p>
        </p:txBody>
      </p:sp>
      <p:sp>
        <p:nvSpPr>
          <p:cNvPr id="97" name="Google Shape;101;p16"/>
          <p:cNvSpPr txBox="1"/>
          <p:nvPr/>
        </p:nvSpPr>
        <p:spPr>
          <a:xfrm>
            <a:off x="3264208" y="672828"/>
            <a:ext cx="2778728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연령대</a:t>
            </a:r>
          </a:p>
        </p:txBody>
      </p:sp>
      <p:cxnSp>
        <p:nvCxnSpPr>
          <p:cNvPr id="104" name="직선 화살표 연결선 103"/>
          <p:cNvCxnSpPr>
            <a:stCxn id="87" idx="3"/>
            <a:endCxn id="81" idx="1"/>
          </p:cNvCxnSpPr>
          <p:nvPr/>
        </p:nvCxnSpPr>
        <p:spPr>
          <a:xfrm>
            <a:off x="3720187" y="1334685"/>
            <a:ext cx="1703624" cy="245268"/>
          </a:xfrm>
          <a:prstGeom prst="straightConnector1">
            <a:avLst/>
          </a:prstGeom>
          <a:ln w="28575">
            <a:solidFill>
              <a:srgbClr val="5128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8" idx="3"/>
            <a:endCxn id="81" idx="1"/>
          </p:cNvCxnSpPr>
          <p:nvPr/>
        </p:nvCxnSpPr>
        <p:spPr>
          <a:xfrm flipV="1">
            <a:off x="3720189" y="1579953"/>
            <a:ext cx="1703622" cy="64293"/>
          </a:xfrm>
          <a:prstGeom prst="straightConnector1">
            <a:avLst/>
          </a:prstGeom>
          <a:ln w="28575">
            <a:solidFill>
              <a:srgbClr val="5128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89" idx="3"/>
            <a:endCxn id="82" idx="1"/>
          </p:cNvCxnSpPr>
          <p:nvPr/>
        </p:nvCxnSpPr>
        <p:spPr>
          <a:xfrm>
            <a:off x="3720189" y="1953810"/>
            <a:ext cx="1703622" cy="169068"/>
          </a:xfrm>
          <a:prstGeom prst="straightConnector1">
            <a:avLst/>
          </a:prstGeom>
          <a:ln w="28575">
            <a:solidFill>
              <a:srgbClr val="6D4D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0" idx="3"/>
            <a:endCxn id="82" idx="1"/>
          </p:cNvCxnSpPr>
          <p:nvPr/>
        </p:nvCxnSpPr>
        <p:spPr>
          <a:xfrm flipV="1">
            <a:off x="3720189" y="2122878"/>
            <a:ext cx="1703622" cy="135731"/>
          </a:xfrm>
          <a:prstGeom prst="straightConnector1">
            <a:avLst/>
          </a:prstGeom>
          <a:ln w="28575">
            <a:solidFill>
              <a:srgbClr val="6D4D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1" idx="3"/>
            <a:endCxn id="83" idx="1"/>
          </p:cNvCxnSpPr>
          <p:nvPr/>
        </p:nvCxnSpPr>
        <p:spPr>
          <a:xfrm>
            <a:off x="3720189" y="2571750"/>
            <a:ext cx="1703621" cy="98816"/>
          </a:xfrm>
          <a:prstGeom prst="straightConnector1">
            <a:avLst/>
          </a:prstGeom>
          <a:ln w="28575">
            <a:solidFill>
              <a:srgbClr val="886F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2" idx="3"/>
            <a:endCxn id="83" idx="1"/>
          </p:cNvCxnSpPr>
          <p:nvPr/>
        </p:nvCxnSpPr>
        <p:spPr>
          <a:xfrm flipV="1">
            <a:off x="3720189" y="2670566"/>
            <a:ext cx="1703621" cy="216693"/>
          </a:xfrm>
          <a:prstGeom prst="straightConnector1">
            <a:avLst/>
          </a:prstGeom>
          <a:ln w="28575">
            <a:solidFill>
              <a:srgbClr val="886F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3" idx="3"/>
            <a:endCxn id="84" idx="1"/>
          </p:cNvCxnSpPr>
          <p:nvPr/>
        </p:nvCxnSpPr>
        <p:spPr>
          <a:xfrm>
            <a:off x="3720191" y="3194441"/>
            <a:ext cx="1703621" cy="28575"/>
          </a:xfrm>
          <a:prstGeom prst="straightConnector1">
            <a:avLst/>
          </a:prstGeom>
          <a:ln w="28575">
            <a:solidFill>
              <a:srgbClr val="A290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4" idx="3"/>
            <a:endCxn id="84" idx="1"/>
          </p:cNvCxnSpPr>
          <p:nvPr/>
        </p:nvCxnSpPr>
        <p:spPr>
          <a:xfrm flipV="1">
            <a:off x="3720189" y="3223016"/>
            <a:ext cx="1703623" cy="280986"/>
          </a:xfrm>
          <a:prstGeom prst="straightConnector1">
            <a:avLst/>
          </a:prstGeom>
          <a:ln w="28575">
            <a:solidFill>
              <a:srgbClr val="A290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5" idx="3"/>
            <a:endCxn id="85" idx="1"/>
          </p:cNvCxnSpPr>
          <p:nvPr/>
        </p:nvCxnSpPr>
        <p:spPr>
          <a:xfrm flipV="1">
            <a:off x="3720188" y="3770702"/>
            <a:ext cx="1703624" cy="41677"/>
          </a:xfrm>
          <a:prstGeom prst="straightConnector1">
            <a:avLst/>
          </a:prstGeom>
          <a:ln w="28575">
            <a:solidFill>
              <a:srgbClr val="BAAD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6" idx="3"/>
            <a:endCxn id="85" idx="1"/>
          </p:cNvCxnSpPr>
          <p:nvPr/>
        </p:nvCxnSpPr>
        <p:spPr>
          <a:xfrm flipV="1">
            <a:off x="3720191" y="3770702"/>
            <a:ext cx="1703621" cy="354806"/>
          </a:xfrm>
          <a:prstGeom prst="straightConnector1">
            <a:avLst/>
          </a:prstGeom>
          <a:ln w="28575">
            <a:solidFill>
              <a:srgbClr val="BAADE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수행의 시작/종료 119"/>
          <p:cNvSpPr/>
          <p:nvPr/>
        </p:nvSpPr>
        <p:spPr>
          <a:xfrm>
            <a:off x="116472" y="193499"/>
            <a:ext cx="1722178" cy="383671"/>
          </a:xfrm>
          <a:prstGeom prst="flowChartTerminator">
            <a:avLst/>
          </a:prstGeom>
          <a:solidFill>
            <a:srgbClr val="5EB2F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7052" y="217004"/>
            <a:ext cx="1301019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 분석</a:t>
            </a:r>
          </a:p>
        </p:txBody>
      </p:sp>
      <p:sp>
        <p:nvSpPr>
          <p:cNvPr id="116" name="순서도: 수행의 시작/종료 115"/>
          <p:cNvSpPr/>
          <p:nvPr/>
        </p:nvSpPr>
        <p:spPr>
          <a:xfrm>
            <a:off x="116472" y="193498"/>
            <a:ext cx="1722178" cy="383671"/>
          </a:xfrm>
          <a:prstGeom prst="flowChartTerminator">
            <a:avLst/>
          </a:prstGeom>
          <a:solidFill>
            <a:srgbClr val="0C79F3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9426" y="217003"/>
            <a:ext cx="1507464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rPr>
              <a:t>유의고객 설정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70FEF-EA24-C72C-448B-8EFCA9FDAD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90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16"/>
          <p:cNvSpPr txBox="1"/>
          <p:nvPr/>
        </p:nvSpPr>
        <p:spPr>
          <a:xfrm>
            <a:off x="755414" y="1815849"/>
            <a:ext cx="1529173" cy="288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인원 비율</a:t>
            </a:r>
          </a:p>
        </p:txBody>
      </p:sp>
      <p:sp>
        <p:nvSpPr>
          <p:cNvPr id="5" name="Google Shape;101;p16"/>
          <p:cNvSpPr txBox="1"/>
          <p:nvPr/>
        </p:nvSpPr>
        <p:spPr>
          <a:xfrm>
            <a:off x="3567470" y="1815849"/>
            <a:ext cx="1529173" cy="288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구매 비율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74200" y="2128664"/>
            <a:ext cx="5492771" cy="2716959"/>
            <a:chOff x="1833184" y="1124684"/>
            <a:chExt cx="7201931" cy="3562382"/>
          </a:xfrm>
        </p:grpSpPr>
        <p:grpSp>
          <p:nvGrpSpPr>
            <p:cNvPr id="8" name="Google Shape;718;p31"/>
            <p:cNvGrpSpPr/>
            <p:nvPr/>
          </p:nvGrpSpPr>
          <p:grpSpPr>
            <a:xfrm>
              <a:off x="1833184" y="1132814"/>
              <a:ext cx="3535623" cy="3530475"/>
              <a:chOff x="2404953" y="565470"/>
              <a:chExt cx="3535623" cy="3530475"/>
            </a:xfrm>
          </p:grpSpPr>
          <p:sp>
            <p:nvSpPr>
              <p:cNvPr id="9" name="Google Shape;719;p31"/>
              <p:cNvSpPr/>
              <p:nvPr/>
            </p:nvSpPr>
            <p:spPr>
              <a:xfrm rot="21374352">
                <a:off x="2804314" y="652281"/>
                <a:ext cx="2736900" cy="2736900"/>
              </a:xfrm>
              <a:prstGeom prst="blockArc">
                <a:avLst>
                  <a:gd name="adj1" fmla="val 16432493"/>
                  <a:gd name="adj2" fmla="val 17456144"/>
                  <a:gd name="adj3" fmla="val 9806"/>
                </a:avLst>
              </a:prstGeom>
              <a:solidFill>
                <a:srgbClr val="00D4F0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lang="en-US" altLang="ko-KR" sz="1500" b="0" i="0" u="none" strike="noStrike" kern="0" cap="none" spc="0" normalizeH="0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721;p31"/>
              <p:cNvSpPr/>
              <p:nvPr/>
            </p:nvSpPr>
            <p:spPr>
              <a:xfrm>
                <a:off x="2404953" y="565470"/>
                <a:ext cx="3535623" cy="3530475"/>
              </a:xfrm>
              <a:prstGeom prst="blockArc">
                <a:avLst>
                  <a:gd name="adj1" fmla="val 16957726"/>
                  <a:gd name="adj2" fmla="val 16203760"/>
                  <a:gd name="adj3" fmla="val 14026"/>
                </a:avLst>
              </a:prstGeom>
              <a:solidFill>
                <a:srgbClr val="1E35A1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075866" y="4093225"/>
              <a:ext cx="1079454" cy="593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chemeClr val="lt1"/>
                  </a:solidFill>
                </a:rPr>
                <a:t>97.3%</a:t>
              </a:r>
            </a:p>
            <a:p>
              <a:pPr>
                <a:defRPr/>
              </a:pPr>
              <a:r>
                <a:rPr lang="ko-KR" altLang="en-US" sz="1200" b="1">
                  <a:solidFill>
                    <a:schemeClr val="lt1"/>
                  </a:solidFill>
                  <a:latin typeface="맑은 고딕"/>
                  <a:ea typeface="맑은 고딕"/>
                </a:rPr>
                <a:t>충성고객</a:t>
              </a:r>
            </a:p>
          </p:txBody>
        </p:sp>
        <p:grpSp>
          <p:nvGrpSpPr>
            <p:cNvPr id="15" name="Google Shape;718;p31"/>
            <p:cNvGrpSpPr/>
            <p:nvPr/>
          </p:nvGrpSpPr>
          <p:grpSpPr>
            <a:xfrm>
              <a:off x="5499493" y="1124684"/>
              <a:ext cx="3535623" cy="3530475"/>
              <a:chOff x="2404953" y="565470"/>
              <a:chExt cx="3535623" cy="3530475"/>
            </a:xfrm>
          </p:grpSpPr>
          <p:sp>
            <p:nvSpPr>
              <p:cNvPr id="16" name="Google Shape;719;p31"/>
              <p:cNvSpPr/>
              <p:nvPr/>
            </p:nvSpPr>
            <p:spPr>
              <a:xfrm rot="21374352">
                <a:off x="2804314" y="652281"/>
                <a:ext cx="2736900" cy="2736900"/>
              </a:xfrm>
              <a:prstGeom prst="blockArc">
                <a:avLst>
                  <a:gd name="adj1" fmla="val 16432493"/>
                  <a:gd name="adj2" fmla="val 17456144"/>
                  <a:gd name="adj3" fmla="val 9806"/>
                </a:avLst>
              </a:prstGeom>
              <a:solidFill>
                <a:srgbClr val="00D4F0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lang="en-US" altLang="ko-KR" sz="1500" b="0" i="0" u="none" strike="noStrike" kern="0" cap="none" spc="0" normalizeH="0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721;p31"/>
              <p:cNvSpPr/>
              <p:nvPr/>
            </p:nvSpPr>
            <p:spPr>
              <a:xfrm>
                <a:off x="2404953" y="565470"/>
                <a:ext cx="3535623" cy="3530475"/>
              </a:xfrm>
              <a:prstGeom prst="blockArc">
                <a:avLst>
                  <a:gd name="adj1" fmla="val 16648989"/>
                  <a:gd name="adj2" fmla="val 16203760"/>
                  <a:gd name="adj3" fmla="val 14026"/>
                </a:avLst>
              </a:prstGeom>
              <a:solidFill>
                <a:srgbClr val="1E35A1">
                  <a:alpha val="10000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04901" y="1677508"/>
              <a:ext cx="952350" cy="552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b="1">
                  <a:solidFill>
                    <a:schemeClr val="dk1"/>
                  </a:solidFill>
                  <a:latin typeface="맑은 고딕"/>
                  <a:ea typeface="맑은 고딕"/>
                </a:rPr>
                <a:t>1.3%</a:t>
              </a:r>
            </a:p>
            <a:p>
              <a:pPr>
                <a:defRPr/>
              </a:pPr>
              <a:r>
                <a:rPr lang="ko-KR" altLang="en-US" sz="1100" b="1">
                  <a:solidFill>
                    <a:schemeClr val="dk1"/>
                  </a:solidFill>
                  <a:latin typeface="맑은 고딕"/>
                  <a:ea typeface="맑은 고딕"/>
                </a:rPr>
                <a:t>비충성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29682" y="4076880"/>
              <a:ext cx="1080572" cy="588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chemeClr val="lt1"/>
                  </a:solidFill>
                </a:rPr>
                <a:t>98.7%</a:t>
              </a:r>
            </a:p>
            <a:p>
              <a:pPr>
                <a:defRPr/>
              </a:pPr>
              <a:r>
                <a:rPr lang="ko-KR" altLang="en-US" sz="1200" b="1">
                  <a:solidFill>
                    <a:schemeClr val="lt1"/>
                  </a:solidFill>
                  <a:latin typeface="맑은 고딕"/>
                  <a:ea typeface="맑은 고딕"/>
                </a:rPr>
                <a:t>충성고객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5348" y="1684551"/>
              <a:ext cx="1244383" cy="555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b="1">
                  <a:solidFill>
                    <a:schemeClr val="dk1"/>
                  </a:solidFill>
                  <a:latin typeface="맑은 고딕"/>
                  <a:ea typeface="맑은 고딕"/>
                </a:rPr>
                <a:t>2.7%</a:t>
              </a:r>
            </a:p>
            <a:p>
              <a:pPr>
                <a:defRPr/>
              </a:pPr>
              <a:r>
                <a:rPr lang="ko-KR" altLang="en-US" sz="1100" b="1">
                  <a:solidFill>
                    <a:schemeClr val="dk1"/>
                  </a:solidFill>
                  <a:latin typeface="맑은 고딕"/>
                  <a:ea typeface="맑은 고딕"/>
                </a:rPr>
                <a:t>비충성</a:t>
              </a:r>
              <a:endParaRPr lang="en-US" altLang="ko-KR" sz="11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5400000">
              <a:off x="3607758" y="1591714"/>
              <a:ext cx="261432" cy="66675"/>
            </a:xfrm>
            <a:prstGeom prst="straightConnector1">
              <a:avLst/>
            </a:prstGeom>
            <a:ln w="28575">
              <a:solidFill>
                <a:srgbClr val="00D4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7227840" y="1572957"/>
              <a:ext cx="261432" cy="66675"/>
            </a:xfrm>
            <a:prstGeom prst="straightConnector1">
              <a:avLst/>
            </a:prstGeom>
            <a:ln w="28575">
              <a:solidFill>
                <a:srgbClr val="00D4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01;p16"/>
          <p:cNvSpPr txBox="1"/>
          <p:nvPr/>
        </p:nvSpPr>
        <p:spPr>
          <a:xfrm>
            <a:off x="6317879" y="1815849"/>
            <a:ext cx="2323079" cy="288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1</a:t>
            </a:r>
            <a:r>
              <a:rPr kumimoji="0" lang="ko-KR" altLang="en-US" sz="1600" b="1" i="0" u="none" strike="noStrike" kern="0" cap="none" spc="0" normalizeH="0" baseline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인당 평균 소비금액</a:t>
            </a:r>
          </a:p>
        </p:txBody>
      </p:sp>
      <p:grpSp>
        <p:nvGrpSpPr>
          <p:cNvPr id="24" name="Google Shape;196;p18"/>
          <p:cNvGrpSpPr/>
          <p:nvPr/>
        </p:nvGrpSpPr>
        <p:grpSpPr>
          <a:xfrm>
            <a:off x="6583200" y="2229817"/>
            <a:ext cx="834600" cy="2274996"/>
            <a:chOff x="1488400" y="2276500"/>
            <a:chExt cx="834600" cy="1533013"/>
          </a:xfrm>
        </p:grpSpPr>
        <p:sp>
          <p:nvSpPr>
            <p:cNvPr id="25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kumimoji="0" lang="en-US" altLang="ko-KR" sz="1700" b="0" i="0" u="none" strike="noStrike" kern="0" cap="none" spc="0" normalizeH="0" baseline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198;p18"/>
            <p:cNvSpPr txBox="1"/>
            <p:nvPr/>
          </p:nvSpPr>
          <p:spPr>
            <a:xfrm>
              <a:off x="1488400" y="2276500"/>
              <a:ext cx="834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kumimoji="0" lang="en-US" altLang="ko-KR" sz="1100" b="1" i="0" u="none" strike="noStrike" kern="0" cap="none" spc="0" normalizeH="0" baseline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3,500</a:t>
              </a:r>
              <a:r>
                <a:rPr kumimoji="0" lang="ko-KR" altLang="en-US" sz="1100" b="1" i="0" u="none" strike="noStrike" kern="0" cap="none" spc="0" normalizeH="0" baseline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만원</a:t>
              </a:r>
            </a:p>
          </p:txBody>
        </p:sp>
      </p:grpSp>
      <p:grpSp>
        <p:nvGrpSpPr>
          <p:cNvPr id="27" name="Google Shape;215;p18"/>
          <p:cNvGrpSpPr/>
          <p:nvPr/>
        </p:nvGrpSpPr>
        <p:grpSpPr>
          <a:xfrm>
            <a:off x="7552640" y="3250164"/>
            <a:ext cx="836397" cy="1254650"/>
            <a:chOff x="3567000" y="1674784"/>
            <a:chExt cx="836397" cy="2134679"/>
          </a:xfrm>
        </p:grpSpPr>
        <p:sp>
          <p:nvSpPr>
            <p:cNvPr id="28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0" tIns="91424" rIns="0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kumimoji="0" sz="1700" b="0" i="0" u="none" strike="noStrike" kern="0" cap="none" spc="0" normalizeH="0" baseline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217;p18"/>
            <p:cNvSpPr txBox="1"/>
            <p:nvPr/>
          </p:nvSpPr>
          <p:spPr>
            <a:xfrm>
              <a:off x="3567000" y="1674784"/>
              <a:ext cx="836397" cy="2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kumimoji="0" lang="en-US" altLang="ko-KR" sz="1100" b="1" i="0" u="none" strike="noStrike" kern="0" cap="none" spc="0" normalizeH="0" baseline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1,600</a:t>
              </a:r>
              <a:r>
                <a:rPr kumimoji="0" lang="ko-KR" altLang="en-US" sz="1100" b="1" i="0" u="none" strike="noStrike" kern="0" cap="none" spc="0" normalizeH="0" baseline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만원</a:t>
              </a:r>
            </a:p>
          </p:txBody>
        </p:sp>
      </p:grpSp>
      <p:cxnSp>
        <p:nvCxnSpPr>
          <p:cNvPr id="30" name="Google Shape;233;p18"/>
          <p:cNvCxnSpPr/>
          <p:nvPr/>
        </p:nvCxnSpPr>
        <p:spPr>
          <a:xfrm>
            <a:off x="6470391" y="4504813"/>
            <a:ext cx="2032946" cy="0"/>
          </a:xfrm>
          <a:prstGeom prst="straightConnector1">
            <a:avLst/>
          </a:prstGeom>
          <a:noFill/>
          <a:ln w="19050" cap="flat" cmpd="sng">
            <a:solidFill>
              <a:srgbClr val="071554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3" name="TextBox 32"/>
          <p:cNvSpPr txBox="1"/>
          <p:nvPr/>
        </p:nvSpPr>
        <p:spPr>
          <a:xfrm>
            <a:off x="6521579" y="4511729"/>
            <a:ext cx="957840" cy="26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  <a:latin typeface="맑은 고딕"/>
                <a:ea typeface="맑은 고딕"/>
              </a:rPr>
              <a:t>충성고객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91919" y="4504812"/>
            <a:ext cx="957841" cy="26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  <a:latin typeface="맑은 고딕"/>
                <a:ea typeface="맑은 고딕"/>
              </a:rPr>
              <a:t>비충성고객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849621" y="94541"/>
            <a:ext cx="5796391" cy="1440181"/>
            <a:chOff x="2849621" y="94541"/>
            <a:chExt cx="5796391" cy="1440181"/>
          </a:xfrm>
        </p:grpSpPr>
        <p:sp>
          <p:nvSpPr>
            <p:cNvPr id="35" name="TextBox 34"/>
            <p:cNvSpPr txBox="1"/>
            <p:nvPr/>
          </p:nvSpPr>
          <p:spPr>
            <a:xfrm>
              <a:off x="3714044" y="1002813"/>
              <a:ext cx="1600199" cy="347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700" b="1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비충성고객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14044" y="289680"/>
              <a:ext cx="1600199" cy="34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700" b="1" i="0" u="none" strike="noStrike" kern="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충성고객</a:t>
              </a:r>
              <a:endParaRPr kumimoji="0" lang="ko-KR" altLang="en-US" sz="17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162034" y="876759"/>
              <a:ext cx="571365" cy="571365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5162034" y="200190"/>
              <a:ext cx="496994" cy="496994"/>
            </a:xfrm>
            <a:prstGeom prst="ellipse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77107" y="315337"/>
              <a:ext cx="515033" cy="292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/>
                <a:t>100</a:t>
              </a:r>
            </a:p>
          </p:txBody>
        </p:sp>
        <p:sp>
          <p:nvSpPr>
            <p:cNvPr id="42" name="순서도: 수행의 시작/종료 41"/>
            <p:cNvSpPr/>
            <p:nvPr/>
          </p:nvSpPr>
          <p:spPr>
            <a:xfrm>
              <a:off x="2849621" y="94541"/>
              <a:ext cx="5796391" cy="1440181"/>
            </a:xfrm>
            <a:prstGeom prst="flowChartTerminator">
              <a:avLst/>
            </a:prstGeom>
            <a:noFill/>
            <a:ln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2532" y="315337"/>
              <a:ext cx="1714710" cy="330458"/>
            </a:xfrm>
            <a:prstGeom prst="rect">
              <a:avLst/>
            </a:prstGeom>
            <a:solidFill>
              <a:srgbClr val="053A75"/>
            </a:solidFill>
            <a:ln w="19050">
              <a:solidFill>
                <a:srgbClr val="053A75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chemeClr val="lt1"/>
                  </a:solidFill>
                  <a:latin typeface="맑은 고딕"/>
                  <a:ea typeface="맑은 고딕"/>
                </a:rPr>
                <a:t>8</a:t>
              </a:r>
              <a:r>
                <a:rPr lang="ko-KR" altLang="en-US" sz="1600" b="1">
                  <a:solidFill>
                    <a:schemeClr val="lt1"/>
                  </a:solidFill>
                  <a:latin typeface="맑은 고딕"/>
                  <a:ea typeface="맑은 고딕"/>
                </a:rPr>
                <a:t>분기 연속 소비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1509" y="1002813"/>
              <a:ext cx="1869221" cy="338307"/>
            </a:xfrm>
            <a:prstGeom prst="rect">
              <a:avLst/>
            </a:prstGeom>
            <a:solidFill>
              <a:srgbClr val="053A75"/>
            </a:solidFill>
            <a:ln w="19050">
              <a:solidFill>
                <a:srgbClr val="053A75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chemeClr val="lt1"/>
                  </a:solidFill>
                  <a:latin typeface="맑은 고딕"/>
                  <a:ea typeface="맑은 고딕"/>
                </a:rPr>
                <a:t>8</a:t>
              </a:r>
              <a:r>
                <a:rPr lang="ko-KR" altLang="en-US" sz="1600" b="1">
                  <a:solidFill>
                    <a:schemeClr val="lt1"/>
                  </a:solidFill>
                  <a:latin typeface="맑은 고딕"/>
                  <a:ea typeface="맑은 고딕"/>
                </a:rPr>
                <a:t>분기 </a:t>
              </a:r>
              <a:r>
                <a:rPr lang="ko-KR" altLang="en-US" sz="1600" b="1">
                  <a:solidFill>
                    <a:srgbClr val="FF0000"/>
                  </a:solidFill>
                  <a:latin typeface="맑은 고딕"/>
                  <a:ea typeface="맑은 고딕"/>
                </a:rPr>
                <a:t>비</a:t>
              </a:r>
              <a:r>
                <a:rPr lang="ko-KR" altLang="en-US" sz="1600" b="1">
                  <a:solidFill>
                    <a:schemeClr val="lt1"/>
                  </a:solidFill>
                  <a:latin typeface="맑은 고딕"/>
                  <a:ea typeface="맑은 고딕"/>
                </a:rPr>
                <a:t>연속 소비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3581924" y="395456"/>
              <a:ext cx="132120" cy="132120"/>
            </a:xfrm>
            <a:prstGeom prst="ellipse">
              <a:avLst/>
            </a:prstGeom>
            <a:solidFill>
              <a:srgbClr val="053A7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581924" y="1110669"/>
              <a:ext cx="132120" cy="132120"/>
            </a:xfrm>
            <a:prstGeom prst="ellipse">
              <a:avLst/>
            </a:prstGeom>
            <a:solidFill>
              <a:srgbClr val="053A7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2" name="순서도: 수행의 시작/종료 51"/>
          <p:cNvSpPr/>
          <p:nvPr/>
        </p:nvSpPr>
        <p:spPr>
          <a:xfrm>
            <a:off x="116472" y="193498"/>
            <a:ext cx="1722178" cy="383671"/>
          </a:xfrm>
          <a:prstGeom prst="flowChartTerminator">
            <a:avLst/>
          </a:prstGeom>
          <a:solidFill>
            <a:srgbClr val="0C79F3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426" y="217003"/>
            <a:ext cx="1507464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rPr>
              <a:t>유의고객 설정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333341-C5BF-03A7-4BA7-A7952C5FF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7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" grpId="0" animBg="1"/>
      <p:bldP spid="23" grpId="0" animBg="1"/>
      <p:bldP spid="24" grpId="0" animBg="1"/>
      <p:bldP spid="27" grpId="0" animBg="1"/>
      <p:bldP spid="30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52444" y="919425"/>
            <a:ext cx="4843892" cy="3422468"/>
            <a:chOff x="152444" y="919425"/>
            <a:chExt cx="4843892" cy="3422468"/>
          </a:xfrm>
        </p:grpSpPr>
        <p:sp>
          <p:nvSpPr>
            <p:cNvPr id="6" name="Google Shape;101;p16"/>
            <p:cNvSpPr txBox="1"/>
            <p:nvPr/>
          </p:nvSpPr>
          <p:spPr>
            <a:xfrm>
              <a:off x="1870710" y="919425"/>
              <a:ext cx="1245784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500" b="1" i="0" u="none" strike="noStrike" kern="0" cap="none" spc="0" normalizeH="0" baseline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매출액</a:t>
              </a:r>
            </a:p>
          </p:txBody>
        </p:sp>
        <p:grpSp>
          <p:nvGrpSpPr>
            <p:cNvPr id="8" name="Google Shape;1072;p36"/>
            <p:cNvGrpSpPr/>
            <p:nvPr/>
          </p:nvGrpSpPr>
          <p:grpSpPr>
            <a:xfrm>
              <a:off x="881759" y="1648115"/>
              <a:ext cx="3987693" cy="387022"/>
              <a:chOff x="2249620" y="1303134"/>
              <a:chExt cx="6184154" cy="387022"/>
            </a:xfrm>
          </p:grpSpPr>
          <p:grpSp>
            <p:nvGrpSpPr>
              <p:cNvPr id="10" name="Google Shape;1074;p36"/>
              <p:cNvGrpSpPr/>
              <p:nvPr/>
            </p:nvGrpSpPr>
            <p:grpSpPr>
              <a:xfrm>
                <a:off x="3672415" y="1303134"/>
                <a:ext cx="2993238" cy="387022"/>
                <a:chOff x="2150375" y="1297642"/>
                <a:chExt cx="3056820" cy="405131"/>
              </a:xfrm>
            </p:grpSpPr>
            <p:sp>
              <p:nvSpPr>
                <p:cNvPr id="11" name="Google Shape;1075;p36"/>
                <p:cNvSpPr/>
                <p:nvPr/>
              </p:nvSpPr>
              <p:spPr>
                <a:xfrm>
                  <a:off x="2571137" y="1298150"/>
                  <a:ext cx="2429581" cy="404100"/>
                </a:xfrm>
                <a:prstGeom prst="rect">
                  <a:avLst/>
                </a:prstGeom>
                <a:solidFill>
                  <a:srgbClr val="1E35A1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" name="Google Shape;1076;p36"/>
                <p:cNvSpPr/>
                <p:nvPr/>
              </p:nvSpPr>
              <p:spPr>
                <a:xfrm rot="16200000">
                  <a:off x="2163125" y="1285399"/>
                  <a:ext cx="404100" cy="4295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E35A1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076;p36"/>
                <p:cNvSpPr/>
                <p:nvPr/>
              </p:nvSpPr>
              <p:spPr>
                <a:xfrm rot="16200000" flipV="1">
                  <a:off x="4849842" y="1345419"/>
                  <a:ext cx="405131" cy="30957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E35A1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800" b="1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" name="Google Shape;1077;p36"/>
              <p:cNvSpPr txBox="1"/>
              <p:nvPr/>
            </p:nvSpPr>
            <p:spPr>
              <a:xfrm>
                <a:off x="7116609" y="1341849"/>
                <a:ext cx="1317165" cy="3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1,810</a:t>
                </a:r>
                <a:r>
                  <a:rPr kumimoji="0" lang="ko-KR" altLang="en-US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억</a:t>
                </a:r>
              </a:p>
            </p:txBody>
          </p:sp>
          <p:sp>
            <p:nvSpPr>
              <p:cNvPr id="15" name="Google Shape;1079;p36"/>
              <p:cNvSpPr txBox="1"/>
              <p:nvPr/>
            </p:nvSpPr>
            <p:spPr>
              <a:xfrm>
                <a:off x="2249620" y="1365396"/>
                <a:ext cx="1313939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1300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14</a:t>
                </a:r>
                <a:r>
                  <a:rPr kumimoji="0" lang="ko-KR" altLang="en-US" sz="1300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년도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1300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감소고객 </a:t>
                </a:r>
              </a:p>
            </p:txBody>
          </p:sp>
        </p:grpSp>
        <p:grpSp>
          <p:nvGrpSpPr>
            <p:cNvPr id="17" name="Google Shape;1081;p36"/>
            <p:cNvGrpSpPr/>
            <p:nvPr/>
          </p:nvGrpSpPr>
          <p:grpSpPr>
            <a:xfrm>
              <a:off x="881755" y="2156420"/>
              <a:ext cx="3987695" cy="389267"/>
              <a:chOff x="2249615" y="2182914"/>
              <a:chExt cx="6184160" cy="389267"/>
            </a:xfrm>
          </p:grpSpPr>
          <p:grpSp>
            <p:nvGrpSpPr>
              <p:cNvPr id="19" name="Google Shape;1083;p36"/>
              <p:cNvGrpSpPr/>
              <p:nvPr/>
            </p:nvGrpSpPr>
            <p:grpSpPr>
              <a:xfrm>
                <a:off x="3672418" y="2182914"/>
                <a:ext cx="2262595" cy="389267"/>
                <a:chOff x="2150375" y="1951949"/>
                <a:chExt cx="2310655" cy="407482"/>
              </a:xfrm>
            </p:grpSpPr>
            <p:sp>
              <p:nvSpPr>
                <p:cNvPr id="20" name="Google Shape;1084;p36"/>
                <p:cNvSpPr/>
                <p:nvPr/>
              </p:nvSpPr>
              <p:spPr>
                <a:xfrm>
                  <a:off x="2571138" y="1955331"/>
                  <a:ext cx="1549200" cy="404100"/>
                </a:xfrm>
                <a:prstGeom prst="rect">
                  <a:avLst/>
                </a:prstGeom>
                <a:solidFill>
                  <a:srgbClr val="0C79F3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1085;p36"/>
                <p:cNvSpPr/>
                <p:nvPr/>
              </p:nvSpPr>
              <p:spPr>
                <a:xfrm rot="16200000">
                  <a:off x="2163125" y="1942581"/>
                  <a:ext cx="404100" cy="4295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C79F3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085;p36"/>
                <p:cNvSpPr/>
                <p:nvPr/>
              </p:nvSpPr>
              <p:spPr>
                <a:xfrm rot="16200000" flipV="1">
                  <a:off x="4053447" y="1951064"/>
                  <a:ext cx="406699" cy="40846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C79F3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8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" name="Google Shape;1086;p36"/>
              <p:cNvSpPr txBox="1"/>
              <p:nvPr/>
            </p:nvSpPr>
            <p:spPr>
              <a:xfrm>
                <a:off x="7116610" y="2224369"/>
                <a:ext cx="1317165" cy="3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1,260</a:t>
                </a:r>
                <a:r>
                  <a:rPr kumimoji="0" lang="ko-KR" altLang="en-US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억</a:t>
                </a:r>
              </a:p>
            </p:txBody>
          </p:sp>
          <p:sp>
            <p:nvSpPr>
              <p:cNvPr id="24" name="Google Shape;1088;p36"/>
              <p:cNvSpPr txBox="1"/>
              <p:nvPr/>
            </p:nvSpPr>
            <p:spPr>
              <a:xfrm>
                <a:off x="2249615" y="2247919"/>
                <a:ext cx="1313938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1300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15</a:t>
                </a:r>
                <a:r>
                  <a:rPr kumimoji="0" lang="ko-KR" altLang="en-US" sz="1300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년도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1300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감소고객</a:t>
                </a:r>
              </a:p>
            </p:txBody>
          </p:sp>
        </p:grpSp>
        <p:grpSp>
          <p:nvGrpSpPr>
            <p:cNvPr id="26" name="Google Shape;1072;p36"/>
            <p:cNvGrpSpPr/>
            <p:nvPr/>
          </p:nvGrpSpPr>
          <p:grpSpPr>
            <a:xfrm>
              <a:off x="881755" y="3105933"/>
              <a:ext cx="3987695" cy="386039"/>
              <a:chOff x="2249615" y="1303627"/>
              <a:chExt cx="6184160" cy="386039"/>
            </a:xfrm>
          </p:grpSpPr>
          <p:grpSp>
            <p:nvGrpSpPr>
              <p:cNvPr id="28" name="Google Shape;1074;p36"/>
              <p:cNvGrpSpPr/>
              <p:nvPr/>
            </p:nvGrpSpPr>
            <p:grpSpPr>
              <a:xfrm>
                <a:off x="3672416" y="1303627"/>
                <a:ext cx="2653582" cy="386039"/>
                <a:chOff x="2150375" y="1298148"/>
                <a:chExt cx="2709949" cy="404104"/>
              </a:xfrm>
            </p:grpSpPr>
            <p:sp>
              <p:nvSpPr>
                <p:cNvPr id="29" name="Google Shape;1075;p36"/>
                <p:cNvSpPr/>
                <p:nvPr/>
              </p:nvSpPr>
              <p:spPr>
                <a:xfrm>
                  <a:off x="2571136" y="1298149"/>
                  <a:ext cx="2030436" cy="404100"/>
                </a:xfrm>
                <a:prstGeom prst="rect">
                  <a:avLst/>
                </a:prstGeom>
                <a:solidFill>
                  <a:srgbClr val="1E35A1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1076;p36"/>
                <p:cNvSpPr/>
                <p:nvPr/>
              </p:nvSpPr>
              <p:spPr>
                <a:xfrm rot="16200000">
                  <a:off x="2163125" y="1285399"/>
                  <a:ext cx="404100" cy="42959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E35A1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076;p36"/>
                <p:cNvSpPr/>
                <p:nvPr/>
              </p:nvSpPr>
              <p:spPr>
                <a:xfrm rot="16200000" flipV="1">
                  <a:off x="4461469" y="1303397"/>
                  <a:ext cx="404100" cy="3936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E35A1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8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" name="Google Shape;1077;p36"/>
              <p:cNvSpPr txBox="1"/>
              <p:nvPr/>
            </p:nvSpPr>
            <p:spPr>
              <a:xfrm>
                <a:off x="7116610" y="1341850"/>
                <a:ext cx="1317165" cy="3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1,490</a:t>
                </a:r>
                <a:r>
                  <a:rPr kumimoji="0" lang="ko-KR" altLang="en-US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억</a:t>
                </a:r>
              </a:p>
            </p:txBody>
          </p:sp>
          <p:sp>
            <p:nvSpPr>
              <p:cNvPr id="33" name="Google Shape;1079;p36"/>
              <p:cNvSpPr txBox="1"/>
              <p:nvPr/>
            </p:nvSpPr>
            <p:spPr>
              <a:xfrm>
                <a:off x="2249615" y="1388531"/>
                <a:ext cx="1313938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1300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14</a:t>
                </a:r>
                <a:r>
                  <a:rPr kumimoji="0" lang="ko-KR" altLang="en-US" sz="1300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년도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1300" b="1" i="0" u="none" strike="noStrike" kern="0" cap="none" spc="0" normalizeH="0" baseline="0">
                    <a:solidFill>
                      <a:srgbClr val="1E35A1"/>
                    </a:solidFill>
                    <a:latin typeface="Arial"/>
                    <a:ea typeface="맑은 고딕"/>
                    <a:cs typeface="맑은 고딕"/>
                  </a:rPr>
                  <a:t>증가고객 </a:t>
                </a:r>
              </a:p>
            </p:txBody>
          </p:sp>
        </p:grpSp>
        <p:grpSp>
          <p:nvGrpSpPr>
            <p:cNvPr id="35" name="Google Shape;1081;p36"/>
            <p:cNvGrpSpPr/>
            <p:nvPr/>
          </p:nvGrpSpPr>
          <p:grpSpPr>
            <a:xfrm>
              <a:off x="881755" y="3655075"/>
              <a:ext cx="3987695" cy="386041"/>
              <a:chOff x="2249615" y="2186144"/>
              <a:chExt cx="6184160" cy="386041"/>
            </a:xfrm>
          </p:grpSpPr>
          <p:grpSp>
            <p:nvGrpSpPr>
              <p:cNvPr id="37" name="Google Shape;1083;p36"/>
              <p:cNvGrpSpPr/>
              <p:nvPr/>
            </p:nvGrpSpPr>
            <p:grpSpPr>
              <a:xfrm>
                <a:off x="3672418" y="2186144"/>
                <a:ext cx="3505791" cy="386041"/>
                <a:chOff x="2150376" y="1955331"/>
                <a:chExt cx="3580259" cy="404105"/>
              </a:xfrm>
            </p:grpSpPr>
            <p:sp>
              <p:nvSpPr>
                <p:cNvPr id="38" name="Google Shape;1084;p36"/>
                <p:cNvSpPr/>
                <p:nvPr/>
              </p:nvSpPr>
              <p:spPr>
                <a:xfrm>
                  <a:off x="2571137" y="1955331"/>
                  <a:ext cx="2773569" cy="404100"/>
                </a:xfrm>
                <a:prstGeom prst="rect">
                  <a:avLst/>
                </a:prstGeom>
                <a:solidFill>
                  <a:srgbClr val="0C79F3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085;p36"/>
                <p:cNvSpPr/>
                <p:nvPr/>
              </p:nvSpPr>
              <p:spPr>
                <a:xfrm rot="16200000">
                  <a:off x="2163126" y="1942581"/>
                  <a:ext cx="404100" cy="429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C79F3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l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14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085;p36"/>
                <p:cNvSpPr/>
                <p:nvPr/>
              </p:nvSpPr>
              <p:spPr>
                <a:xfrm rot="16200000" flipV="1">
                  <a:off x="5325512" y="1954313"/>
                  <a:ext cx="404100" cy="40614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C79F3">
                    <a:alpha val="100000"/>
                  </a:srgbClr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marR="0" lvl="0" indent="0" algn="ctr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  <a:defRPr/>
                  </a:pPr>
                  <a:endParaRPr kumimoji="0" sz="800" b="0" i="0" u="none" strike="noStrike" kern="0" cap="none" spc="0" normalizeH="0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086;p36"/>
              <p:cNvSpPr txBox="1"/>
              <p:nvPr/>
            </p:nvSpPr>
            <p:spPr>
              <a:xfrm>
                <a:off x="7116610" y="2224369"/>
                <a:ext cx="1317165" cy="3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2,215</a:t>
                </a:r>
                <a:r>
                  <a:rPr kumimoji="0" lang="ko-KR" altLang="en-US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억</a:t>
                </a:r>
              </a:p>
            </p:txBody>
          </p:sp>
          <p:sp>
            <p:nvSpPr>
              <p:cNvPr id="42" name="Google Shape;1088;p36"/>
              <p:cNvSpPr txBox="1"/>
              <p:nvPr/>
            </p:nvSpPr>
            <p:spPr>
              <a:xfrm>
                <a:off x="2249615" y="2261517"/>
                <a:ext cx="1313938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1300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15</a:t>
                </a:r>
                <a:r>
                  <a:rPr kumimoji="0" lang="ko-KR" altLang="en-US" sz="1300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년도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1300" b="1" i="0" u="none" strike="noStrike" kern="0" cap="none" spc="0" normalizeH="0" baseline="0">
                    <a:solidFill>
                      <a:srgbClr val="0C79F3"/>
                    </a:solidFill>
                    <a:latin typeface="Arial"/>
                    <a:ea typeface="맑은 고딕"/>
                    <a:cs typeface="맑은 고딕"/>
                  </a:rPr>
                  <a:t>증가고객</a:t>
                </a:r>
              </a:p>
            </p:txBody>
          </p:sp>
        </p:grpSp>
        <p:sp>
          <p:nvSpPr>
            <p:cNvPr id="55" name="타원 54"/>
            <p:cNvSpPr/>
            <p:nvPr/>
          </p:nvSpPr>
          <p:spPr>
            <a:xfrm>
              <a:off x="233362" y="1813056"/>
              <a:ext cx="615819" cy="615819"/>
            </a:xfrm>
            <a:prstGeom prst="ellipse">
              <a:avLst/>
            </a:prstGeom>
            <a:noFill/>
            <a:ln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dk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65939" y="3303565"/>
              <a:ext cx="615819" cy="615819"/>
            </a:xfrm>
            <a:prstGeom prst="ellipse">
              <a:avLst/>
            </a:prstGeom>
            <a:noFill/>
            <a:ln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1777" y="1979793"/>
              <a:ext cx="572613" cy="294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203A7B"/>
                  </a:solidFill>
                  <a:latin typeface="맑은 고딕"/>
                  <a:ea typeface="맑은 고딕"/>
                </a:rPr>
                <a:t>감소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559" y="3473611"/>
              <a:ext cx="573405" cy="29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203A7B"/>
                  </a:solidFill>
                  <a:latin typeface="맑은 고딕"/>
                  <a:ea typeface="맑은 고딕"/>
                </a:rPr>
                <a:t>증가</a:t>
              </a:r>
            </a:p>
          </p:txBody>
        </p:sp>
        <p:sp>
          <p:nvSpPr>
            <p:cNvPr id="59" name="순서도: 수행의 시작/종료 58"/>
            <p:cNvSpPr/>
            <p:nvPr/>
          </p:nvSpPr>
          <p:spPr>
            <a:xfrm>
              <a:off x="152445" y="1407090"/>
              <a:ext cx="4843891" cy="1440181"/>
            </a:xfrm>
            <a:prstGeom prst="flowChartTerminator">
              <a:avLst/>
            </a:prstGeom>
            <a:noFill/>
            <a:ln w="25400" cap="flat" cmpd="sng" algn="ctr">
              <a:solidFill>
                <a:srgbClr val="053A75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  <p:sp>
          <p:nvSpPr>
            <p:cNvPr id="60" name="순서도: 수행의 시작/종료 59"/>
            <p:cNvSpPr/>
            <p:nvPr/>
          </p:nvSpPr>
          <p:spPr>
            <a:xfrm>
              <a:off x="152444" y="2901712"/>
              <a:ext cx="4843891" cy="1440181"/>
            </a:xfrm>
            <a:prstGeom prst="flowChartTerminator">
              <a:avLst/>
            </a:prstGeom>
            <a:noFill/>
            <a:ln w="25400" cap="flat" cmpd="sng" algn="ctr">
              <a:solidFill>
                <a:srgbClr val="053A75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umimoji="0" lang="ko-KR" altLang="en-US" sz="1400" b="0" i="0" u="none" strike="noStrike" kern="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맑은 고딕"/>
              </a:endParaRPr>
            </a:p>
          </p:txBody>
        </p:sp>
      </p:grpSp>
      <p:sp>
        <p:nvSpPr>
          <p:cNvPr id="61" name="Google Shape;101;p16"/>
          <p:cNvSpPr txBox="1"/>
          <p:nvPr/>
        </p:nvSpPr>
        <p:spPr>
          <a:xfrm>
            <a:off x="2493602" y="385664"/>
            <a:ext cx="4156795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연도별 감소</a:t>
            </a:r>
            <a:r>
              <a:rPr kumimoji="0" lang="en-US" altLang="ko-KR" sz="16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/</a:t>
            </a:r>
            <a:r>
              <a:rPr kumimoji="0" lang="ko-KR" altLang="en-US" sz="1600" b="1" i="0" u="none" strike="noStrike" kern="0" cap="none" spc="0" normalizeH="0" baseline="0" dirty="0">
                <a:solidFill>
                  <a:srgbClr val="434343"/>
                </a:solidFill>
                <a:latin typeface="맑은 고딕"/>
                <a:ea typeface="맑은 고딕"/>
                <a:cs typeface="Fira Sans Extra Condensed Medium"/>
                <a:sym typeface="Fira Sans Extra Condensed Medium"/>
              </a:rPr>
              <a:t>증가 고객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5130575" y="919425"/>
            <a:ext cx="3087467" cy="3328753"/>
            <a:chOff x="5130575" y="919425"/>
            <a:chExt cx="3087467" cy="3328753"/>
          </a:xfrm>
        </p:grpSpPr>
        <p:sp>
          <p:nvSpPr>
            <p:cNvPr id="62" name="Google Shape;101;p16"/>
            <p:cNvSpPr txBox="1"/>
            <p:nvPr/>
          </p:nvSpPr>
          <p:spPr>
            <a:xfrm>
              <a:off x="6212248" y="919425"/>
              <a:ext cx="1245784" cy="28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kumimoji="0" lang="ko-KR" altLang="en-US" sz="1500" b="1" i="0" u="none" strike="noStrike" kern="0" cap="none" spc="0" normalizeH="0" baseline="0" dirty="0">
                  <a:solidFill>
                    <a:srgbClr val="434343"/>
                  </a:solidFill>
                  <a:latin typeface="맑은 고딕"/>
                  <a:ea typeface="맑은 고딕"/>
                  <a:cs typeface="Fira Sans Extra Condensed Medium"/>
                  <a:sym typeface="Fira Sans Extra Condensed Medium"/>
                </a:rPr>
                <a:t>인원비율</a:t>
              </a:r>
            </a:p>
          </p:txBody>
        </p:sp>
        <p:grpSp>
          <p:nvGrpSpPr>
            <p:cNvPr id="65" name="Google Shape;554;p26"/>
            <p:cNvGrpSpPr/>
            <p:nvPr/>
          </p:nvGrpSpPr>
          <p:grpSpPr>
            <a:xfrm>
              <a:off x="5130575" y="1555246"/>
              <a:ext cx="3087467" cy="2692932"/>
              <a:chOff x="3983461" y="1045500"/>
              <a:chExt cx="3499715" cy="3052500"/>
            </a:xfrm>
          </p:grpSpPr>
          <p:sp>
            <p:nvSpPr>
              <p:cNvPr id="67" name="Google Shape;556;p26"/>
              <p:cNvSpPr/>
              <p:nvPr/>
            </p:nvSpPr>
            <p:spPr>
              <a:xfrm>
                <a:off x="4389375" y="1045500"/>
                <a:ext cx="3052500" cy="3052500"/>
              </a:xfrm>
              <a:prstGeom prst="pie">
                <a:avLst>
                  <a:gd name="adj1" fmla="val 16173871"/>
                  <a:gd name="adj2" fmla="val 3562469"/>
                </a:avLst>
              </a:prstGeom>
              <a:solidFill>
                <a:srgbClr val="00D4F0">
                  <a:alpha val="100000"/>
                </a:srgbClr>
              </a:solidFill>
              <a:ln w="19050" cap="flat" cmpd="sng">
                <a:solidFill>
                  <a:srgbClr val="FFFFFF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557;p26"/>
              <p:cNvSpPr/>
              <p:nvPr/>
            </p:nvSpPr>
            <p:spPr>
              <a:xfrm>
                <a:off x="4389375" y="1045500"/>
                <a:ext cx="3052500" cy="3052500"/>
              </a:xfrm>
              <a:prstGeom prst="pie">
                <a:avLst>
                  <a:gd name="adj1" fmla="val 3549463"/>
                  <a:gd name="adj2" fmla="val 16229231"/>
                </a:avLst>
              </a:prstGeom>
              <a:solidFill>
                <a:srgbClr val="0C79F3">
                  <a:alpha val="100000"/>
                </a:srgbClr>
              </a:solidFill>
              <a:ln w="19050" cap="flat" cmpd="sng">
                <a:solidFill>
                  <a:srgbClr val="FFFFFF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l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endParaRPr kumimoji="0" sz="1400" b="0" i="0" u="none" strike="noStrike" kern="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560;p26"/>
              <p:cNvSpPr txBox="1"/>
              <p:nvPr/>
            </p:nvSpPr>
            <p:spPr>
              <a:xfrm>
                <a:off x="5652230" y="2099149"/>
                <a:ext cx="1830946" cy="39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2400" b="0" i="0" u="none" strike="noStrike" kern="0" cap="none" spc="0" normalizeH="0" baseline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감소고객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2400" b="0" i="0" u="none" strike="noStrike" kern="0" cap="none" spc="0" normalizeH="0" baseline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</a:t>
                </a:r>
                <a:r>
                  <a:rPr kumimoji="0" lang="en" sz="2400" b="0" i="0" u="none" strike="noStrike" kern="0" cap="none" spc="0" normalizeH="0" baseline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kumimoji="0" lang="en" sz="18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%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15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(8,632</a:t>
                </a:r>
                <a:r>
                  <a:rPr kumimoji="0" lang="ko-KR" altLang="en-US" sz="15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명</a:t>
                </a:r>
                <a:r>
                  <a:rPr kumimoji="0" lang="en-US" altLang="ko-KR" sz="15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)</a:t>
                </a:r>
              </a:p>
            </p:txBody>
          </p:sp>
          <p:sp>
            <p:nvSpPr>
              <p:cNvPr id="72" name="Google Shape;561;p26"/>
              <p:cNvSpPr txBox="1"/>
              <p:nvPr/>
            </p:nvSpPr>
            <p:spPr>
              <a:xfrm>
                <a:off x="3983461" y="2761794"/>
                <a:ext cx="2443832" cy="39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ko-KR" altLang="en-US" sz="2400" b="0" i="0" u="none" strike="noStrike" kern="0" cap="none" spc="0" normalizeH="0" baseline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증가고객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2400" b="0" i="0" u="none" strike="noStrike" kern="0" cap="none" spc="0" normalizeH="0" baseline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55</a:t>
                </a:r>
                <a:r>
                  <a:rPr kumimoji="0" lang="en" sz="18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%</a:t>
                </a:r>
              </a:p>
              <a:p>
                <a:pPr marL="0" marR="0" lvl="0" indent="0" algn="ctr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/>
                </a:pPr>
                <a:r>
                  <a:rPr kumimoji="0" lang="en-US" altLang="ko-KR" sz="15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(10,751</a:t>
                </a:r>
                <a:r>
                  <a:rPr kumimoji="0" lang="ko-KR" altLang="en-US" sz="15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명</a:t>
                </a:r>
                <a:r>
                  <a:rPr kumimoji="0" lang="en-US" altLang="ko-KR" sz="1500" b="0" i="0" u="none" strike="noStrike" kern="0" cap="none" spc="0" normalizeH="0" baseline="0" dirty="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Wingdings"/>
                  </a:rPr>
                  <a:t>)</a:t>
                </a:r>
              </a:p>
            </p:txBody>
          </p:sp>
        </p:grpSp>
      </p:grpSp>
      <p:sp>
        <p:nvSpPr>
          <p:cNvPr id="82" name="순서도: 수행의 시작/종료 81"/>
          <p:cNvSpPr/>
          <p:nvPr/>
        </p:nvSpPr>
        <p:spPr>
          <a:xfrm>
            <a:off x="116472" y="193498"/>
            <a:ext cx="1722178" cy="383671"/>
          </a:xfrm>
          <a:prstGeom prst="flowChartTerminator">
            <a:avLst/>
          </a:prstGeom>
          <a:solidFill>
            <a:srgbClr val="0C79F3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9426" y="217003"/>
            <a:ext cx="1507464" cy="33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600" b="1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rPr>
              <a:t>유의고객 설정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AEA918-6F1B-BC03-F694-1E30483900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42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1" grpId="0" animBg="1"/>
      <p:bldP spid="85" grpId="0" animBg="1"/>
    </p:bldLst>
  </p:timing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1294</Words>
  <Application>Microsoft Office PowerPoint</Application>
  <PresentationFormat>화면 슬라이드 쇼(16:9)</PresentationFormat>
  <Paragraphs>403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Fira Sans Extra Condensed Medium</vt:lpstr>
      <vt:lpstr>맑은 고딕</vt:lpstr>
      <vt:lpstr>Arial</vt:lpstr>
      <vt:lpstr>Fira Sans Extra Condensed</vt:lpstr>
      <vt:lpstr>Fira Sans Extra Condensed Light</vt:lpstr>
      <vt:lpstr>Poppins</vt:lpstr>
      <vt:lpstr>Roboto</vt:lpstr>
      <vt:lpstr>Roboto Medium</vt:lpstr>
      <vt:lpstr>Data Charts Infographics by Slidesgo</vt:lpstr>
      <vt:lpstr>유의 고객 세분화를 통한 매출 증대 -개인화 전략 도출-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유의 고객 세분화를 통한 매출 증대 -개인화 전략 도출-</dc:title>
  <dc:creator>h</dc:creator>
  <cp:lastModifiedBy>Inie Choi</cp:lastModifiedBy>
  <cp:revision>394</cp:revision>
  <dcterms:modified xsi:type="dcterms:W3CDTF">2023-06-03T14:05:21Z</dcterms:modified>
  <cp:version/>
</cp:coreProperties>
</file>