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9" r:id="rId5"/>
    <p:sldId id="261" r:id="rId6"/>
    <p:sldId id="265" r:id="rId7"/>
    <p:sldId id="264" r:id="rId8"/>
    <p:sldId id="260" r:id="rId9"/>
    <p:sldId id="266" r:id="rId10"/>
    <p:sldId id="268" r:id="rId11"/>
    <p:sldId id="267" r:id="rId12"/>
    <p:sldId id="269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97" d="100"/>
          <a:sy n="97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2214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4282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전년도 대비 인원수 차이가 미미하지만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결과적으로 매출 증가를 창출한 것으로 보았을</a:t>
            </a:r>
            <a:r>
              <a:rPr lang="en-US" altLang="ko-KR"/>
              <a:t> </a:t>
            </a:r>
            <a:r>
              <a:rPr lang="ko-KR" altLang="en-US"/>
              <a:t>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VIP</a:t>
            </a:r>
            <a:r>
              <a:rPr lang="ko-KR" altLang="en-US"/>
              <a:t> 고객들이 매출에 많은 영향을 주고 있다고 추론할 수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17179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이러한 판단을 토대로, VIP 고객들을 중심으로 서비스나 마케팅 전략을 강화하고,</a:t>
            </a:r>
            <a:endParaRPr lang="ko-KR" altLang="en-US"/>
          </a:p>
          <a:p>
            <a:pPr>
              <a:defRPr/>
            </a:pPr>
            <a:r>
              <a:rPr lang="ko-KR" altLang="en-US"/>
              <a:t>유치 고객의 충성도를 더욱 향상시키는 방안을 고려할 계획에 있습니다.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03829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333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1.xml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 idx="0"/>
          </p:nvPr>
        </p:nvSpPr>
        <p:spPr>
          <a:xfrm>
            <a:off x="1724988" y="738175"/>
            <a:ext cx="5694000" cy="9042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accent1"/>
                </a:solidFill>
              </a:rPr>
              <a:t>LM </a:t>
            </a:r>
            <a:r>
              <a:rPr lang="ko-KR" altLang="en-US">
                <a:solidFill>
                  <a:schemeClr val="accent1"/>
                </a:solidFill>
              </a:rPr>
              <a:t>매출분석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574925"/>
            <a:ext cx="5694000" cy="372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>
                <a:solidFill>
                  <a:schemeClr val="accent1"/>
                </a:solidFill>
              </a:rPr>
              <a:t>코</a:t>
            </a:r>
            <a:r>
              <a:rPr lang="ko-KR" altLang="en-US" sz="1300">
                <a:solidFill>
                  <a:schemeClr val="accent1"/>
                </a:solidFill>
              </a:rPr>
              <a:t>딩에</a:t>
            </a:r>
            <a:r>
              <a:rPr lang="ko-KR" altLang="en-US" sz="1700">
                <a:solidFill>
                  <a:schemeClr val="accent1"/>
                </a:solidFill>
              </a:rPr>
              <a:t> </a:t>
            </a:r>
            <a:r>
              <a:rPr lang="ko-KR" altLang="en-US" sz="1700" b="1">
                <a:solidFill>
                  <a:schemeClr val="accent1"/>
                </a:solidFill>
              </a:rPr>
              <a:t>뿔</a:t>
            </a:r>
            <a:r>
              <a:rPr lang="ko-KR" altLang="en-US" sz="1300">
                <a:solidFill>
                  <a:schemeClr val="accent1"/>
                </a:solidFill>
              </a:rPr>
              <a:t>난</a:t>
            </a:r>
            <a:r>
              <a:rPr lang="ko-KR" altLang="en-US" sz="1700">
                <a:solidFill>
                  <a:schemeClr val="accent1"/>
                </a:solidFill>
              </a:rPr>
              <a:t> </a:t>
            </a:r>
            <a:r>
              <a:rPr lang="ko-KR" altLang="en-US" sz="1700" b="1">
                <a:solidFill>
                  <a:schemeClr val="accent1"/>
                </a:solidFill>
              </a:rPr>
              <a:t>조</a:t>
            </a:r>
            <a:endParaRPr lang="ko-KR" altLang="en-US" sz="1700" b="1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 rot="0">
            <a:off x="0" y="2196550"/>
            <a:ext cx="9144000" cy="2921604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w="med" len="med"/>
              <a:tailEnd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 rot="0">
            <a:off x="0" y="2876550"/>
            <a:ext cx="9144000" cy="2241604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w="med" len="med"/>
              <a:tailEnd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5" name="TextBox 4"/>
          <p:cNvSpPr txBox="1"/>
          <p:nvPr/>
        </p:nvSpPr>
        <p:spPr>
          <a:xfrm>
            <a:off x="7812525" y="3759541"/>
            <a:ext cx="563682" cy="296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KoPubWorld돋움체 Bold"/>
                <a:ea typeface="KoPubWorld돋움체 Bold"/>
                <a:cs typeface="KoPubWorld돋움체 Bold"/>
              </a:rPr>
              <a:t>조원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86" name="TextBox 5"/>
          <p:cNvSpPr txBox="1"/>
          <p:nvPr/>
        </p:nvSpPr>
        <p:spPr>
          <a:xfrm>
            <a:off x="8401736" y="3740488"/>
            <a:ext cx="742264" cy="135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KoPubWorld돋움체 Bold"/>
                <a:ea typeface="KoPubWorld돋움체 Bold"/>
                <a:cs typeface="KoPubWorld돋움체 Bold"/>
              </a:rPr>
              <a:t>김나영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KoPubWorld돋움체 Bold"/>
                <a:ea typeface="KoPubWorld돋움체 Bold"/>
                <a:cs typeface="KoPubWorld돋움체 Bold"/>
              </a:rPr>
              <a:t>김태현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KoPubWorld돋움체 Bold"/>
                <a:ea typeface="KoPubWorld돋움체 Bold"/>
                <a:cs typeface="KoPubWorld돋움체 Bold"/>
              </a:rPr>
              <a:t>박서진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KoPubWorld돋움체 Bold"/>
                <a:ea typeface="KoPubWorld돋움체 Bold"/>
                <a:cs typeface="KoPubWorld돋움체 Bold"/>
              </a:rPr>
              <a:t>이승주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KoPubWorld돋움체 Bold"/>
                <a:ea typeface="KoPubWorld돋움체 Bold"/>
                <a:cs typeface="KoPubWorld돋움체 Bold"/>
              </a:rPr>
              <a:t>윤정현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KoPubWorld돋움체 Bold"/>
              <a:ea typeface="KoPubWorld돋움체 Bold"/>
              <a:cs typeface="KoPubWorld돋움체 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chemeClr val="dk1"/>
                </a:solidFill>
                <a:latin typeface="KoPubWorld돋움체 Bold"/>
                <a:ea typeface="KoPubWorld돋움체 Bold"/>
                <a:cs typeface="KoPubWorld돋움체 Bold"/>
              </a:rPr>
              <a:t>최정인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chemeClr val="dk1"/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cxnSp>
        <p:nvCxnSpPr>
          <p:cNvPr id="87" name="직선 연결선 6"/>
          <p:cNvCxnSpPr/>
          <p:nvPr/>
        </p:nvCxnSpPr>
        <p:spPr>
          <a:xfrm rot="5400000">
            <a:off x="7658790" y="4440420"/>
            <a:ext cx="1399420" cy="6742"/>
          </a:xfrm>
          <a:prstGeom prst="line">
            <a:avLst/>
          </a:prstGeom>
          <a:noFill/>
          <a:ln w="28575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1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ec3a3b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ec3a3b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37950" y="374474"/>
            <a:ext cx="1389764" cy="383671"/>
          </a:xfrm>
          <a:prstGeom prst="flowChartTerminator">
            <a:avLst/>
          </a:prstGeom>
          <a:solidFill>
            <a:srgbClr val="ec3a3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향후 계획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6229" y="1622619"/>
            <a:ext cx="2202424" cy="2202424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3914088" y="734594"/>
            <a:ext cx="1315825" cy="8592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81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2" name=""/>
          <p:cNvSpPr/>
          <p:nvPr/>
        </p:nvSpPr>
        <p:spPr>
          <a:xfrm>
            <a:off x="3914087" y="2142102"/>
            <a:ext cx="1315825" cy="8592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81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5814178" y="798973"/>
            <a:ext cx="1840112" cy="6710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 b="1">
                <a:latin typeface="맑은 고딕"/>
                <a:ea typeface="맑은 고딕"/>
              </a:rPr>
              <a:t>기간별</a:t>
            </a:r>
            <a:endParaRPr lang="ko-KR" altLang="en-US" sz="19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900" b="1">
                <a:latin typeface="맑은 고딕"/>
                <a:ea typeface="맑은 고딕"/>
              </a:rPr>
              <a:t>구매 패턴 분석</a:t>
            </a:r>
            <a:endParaRPr lang="ko-KR" altLang="en-US" sz="1900" b="1">
              <a:latin typeface="맑은 고딕"/>
              <a:ea typeface="맑은 고딕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814178" y="2206480"/>
            <a:ext cx="1268612" cy="6681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 b="1">
                <a:latin typeface="맑은 고딕"/>
                <a:ea typeface="맑은 고딕"/>
              </a:rPr>
              <a:t>소비 상품</a:t>
            </a:r>
            <a:endParaRPr lang="ko-KR" altLang="en-US" sz="19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900" b="1">
                <a:latin typeface="맑은 고딕"/>
                <a:ea typeface="맑은 고딕"/>
              </a:rPr>
              <a:t>구체 분석</a:t>
            </a:r>
            <a:endParaRPr lang="ko-KR" altLang="en-US" sz="1900" b="1">
              <a:latin typeface="맑은 고딕"/>
              <a:ea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3914087" y="3565942"/>
            <a:ext cx="1315825" cy="85929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a81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 txBox="1"/>
          <p:nvPr/>
        </p:nvSpPr>
        <p:spPr>
          <a:xfrm>
            <a:off x="5814178" y="3630320"/>
            <a:ext cx="2078236" cy="6635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 b="1">
                <a:latin typeface="맑은 고딕"/>
                <a:ea typeface="맑은 고딕"/>
              </a:rPr>
              <a:t>소비 점포</a:t>
            </a:r>
            <a:endParaRPr lang="ko-KR" altLang="en-US" sz="1900" b="1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900" b="1">
                <a:latin typeface="맑은 고딕"/>
                <a:ea typeface="맑은 고딕"/>
              </a:rPr>
              <a:t>지역 분포도 분석</a:t>
            </a:r>
            <a:endParaRPr lang="ko-KR" altLang="en-US" sz="1900" b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099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1" animBg="1"/>
      <p:bldP spid="52" grpId="2" animBg="1"/>
      <p:bldP spid="54" grpId="3" animBg="1"/>
      <p:bldP spid="55" grpId="4" animBg="1"/>
      <p:bldP spid="56" grpId="5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3036816" y="2263875"/>
            <a:ext cx="3070367" cy="482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4500" b="1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감사합니다</a:t>
            </a:r>
            <a:r>
              <a:rPr lang="en-US" altLang="ko-KR" sz="4500" b="1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.</a:t>
            </a:r>
            <a:endParaRPr lang="en-US" altLang="ko-KR" sz="4500" b="1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52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811298" y="743050"/>
            <a:ext cx="7047300" cy="482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500" b="1">
                <a:solidFill>
                  <a:schemeClr val="lt1"/>
                </a:solidFill>
                <a:latin typeface="맑은 고딕"/>
                <a:ea typeface="맑은 고딕"/>
                <a:cs typeface="Arial"/>
                <a:sym typeface="Arial"/>
              </a:rPr>
              <a:t>목차</a:t>
            </a:r>
            <a:endParaRPr lang="ko-KR" altLang="en-US" sz="3500" b="1">
              <a:solidFill>
                <a:schemeClr val="lt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grpSp>
        <p:nvGrpSpPr>
          <p:cNvPr id="1608" name="Google Shape;1608;p48"/>
          <p:cNvGrpSpPr/>
          <p:nvPr/>
        </p:nvGrpSpPr>
        <p:grpSpPr>
          <a:xfrm rot="0">
            <a:off x="1267740" y="1621140"/>
            <a:ext cx="1446120" cy="2858693"/>
            <a:chOff x="6529422" y="1729628"/>
            <a:chExt cx="1480467" cy="2926590"/>
          </a:xfrm>
        </p:grpSpPr>
        <p:grpSp>
          <p:nvGrpSpPr>
            <p:cNvPr id="1610" name="Google Shape;1610;p48"/>
            <p:cNvGrpSpPr/>
            <p:nvPr/>
          </p:nvGrpSpPr>
          <p:grpSpPr>
            <a:xfrm rot="0">
              <a:off x="6556803" y="1729628"/>
              <a:ext cx="956596" cy="944294"/>
              <a:chOff x="3800319" y="1244877"/>
              <a:chExt cx="1098904" cy="1084772"/>
            </a:xfrm>
          </p:grpSpPr>
          <p:sp>
            <p:nvSpPr>
              <p:cNvPr id="1611" name="Google Shape;1611;p48"/>
              <p:cNvSpPr/>
              <p:nvPr/>
            </p:nvSpPr>
            <p:spPr>
              <a:xfrm>
                <a:off x="3800319" y="1244877"/>
                <a:ext cx="1098904" cy="1084772"/>
              </a:xfrm>
              <a:custGeom>
                <a:avLst/>
                <a:gd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2" name="Google Shape;1612;p48"/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15" name="Google Shape;1615;p48"/>
            <p:cNvGrpSpPr/>
            <p:nvPr/>
          </p:nvGrpSpPr>
          <p:grpSpPr>
            <a:xfrm rot="0">
              <a:off x="7053293" y="2227251"/>
              <a:ext cx="956596" cy="944252"/>
              <a:chOff x="4370663" y="1816530"/>
              <a:chExt cx="1098904" cy="1084724"/>
            </a:xfrm>
          </p:grpSpPr>
          <p:sp>
            <p:nvSpPr>
              <p:cNvPr id="1616" name="Google Shape;1616;p48"/>
              <p:cNvSpPr/>
              <p:nvPr/>
            </p:nvSpPr>
            <p:spPr>
              <a:xfrm>
                <a:off x="4370663" y="1816530"/>
                <a:ext cx="1098904" cy="1084724"/>
              </a:xfrm>
              <a:custGeom>
                <a:avLst/>
                <a:gd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2"/>
                    </a:lnTo>
                    <a:cubicBezTo>
                      <a:pt x="12698" y="8921"/>
                      <a:pt x="12472" y="9005"/>
                      <a:pt x="12246" y="9005"/>
                    </a:cubicBezTo>
                    <a:cubicBezTo>
                      <a:pt x="11945" y="9005"/>
                      <a:pt x="11643" y="8855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3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6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3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7" name="Google Shape;1617;p48"/>
              <p:cNvSpPr/>
              <p:nvPr/>
            </p:nvSpPr>
            <p:spPr>
              <a:xfrm>
                <a:off x="5055718" y="1904160"/>
                <a:ext cx="287338" cy="287338"/>
              </a:xfrm>
              <a:custGeom>
                <a:avLst/>
                <a:gdLst/>
                <a:rect l="l" t="t" r="r" b="b"/>
                <a:pathLst>
                  <a:path w="11955" h="11955" extrusionOk="0">
                    <a:moveTo>
                      <a:pt x="5978" y="0"/>
                    </a:moveTo>
                    <a:cubicBezTo>
                      <a:pt x="2680" y="0"/>
                      <a:pt x="1" y="2679"/>
                      <a:pt x="1" y="5977"/>
                    </a:cubicBezTo>
                    <a:cubicBezTo>
                      <a:pt x="1" y="9275"/>
                      <a:pt x="2680" y="11954"/>
                      <a:pt x="5978" y="11954"/>
                    </a:cubicBezTo>
                    <a:cubicBezTo>
                      <a:pt x="9276" y="11954"/>
                      <a:pt x="11955" y="9275"/>
                      <a:pt x="11955" y="5977"/>
                    </a:cubicBezTo>
                    <a:cubicBezTo>
                      <a:pt x="11955" y="2679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24" name="Google Shape;1624;p48"/>
            <p:cNvGrpSpPr/>
            <p:nvPr/>
          </p:nvGrpSpPr>
          <p:grpSpPr>
            <a:xfrm rot="0">
              <a:off x="6547103" y="2715739"/>
              <a:ext cx="956596" cy="944315"/>
              <a:chOff x="3789173" y="2377690"/>
              <a:chExt cx="1098904" cy="1084796"/>
            </a:xfrm>
          </p:grpSpPr>
          <p:sp>
            <p:nvSpPr>
              <p:cNvPr id="1625" name="Google Shape;1625;p48"/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6" name="Google Shape;1626;p48"/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33" name="Google Shape;1633;p48"/>
            <p:cNvGrpSpPr/>
            <p:nvPr/>
          </p:nvGrpSpPr>
          <p:grpSpPr>
            <a:xfrm rot="0">
              <a:off x="7034859" y="3222914"/>
              <a:ext cx="956596" cy="944252"/>
              <a:chOff x="4349489" y="2960313"/>
              <a:chExt cx="1098904" cy="1084724"/>
            </a:xfrm>
          </p:grpSpPr>
          <p:sp>
            <p:nvSpPr>
              <p:cNvPr id="1634" name="Google Shape;1634;p48"/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5" name="Google Shape;1635;p48"/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40" name="Google Shape;1640;p48"/>
            <p:cNvGrpSpPr/>
            <p:nvPr/>
          </p:nvGrpSpPr>
          <p:grpSpPr>
            <a:xfrm rot="0">
              <a:off x="6529422" y="3711904"/>
              <a:ext cx="956596" cy="944315"/>
              <a:chOff x="3768864" y="3522050"/>
              <a:chExt cx="1098904" cy="1084796"/>
            </a:xfrm>
          </p:grpSpPr>
          <p:sp>
            <p:nvSpPr>
              <p:cNvPr id="1641" name="Google Shape;1641;p48"/>
              <p:cNvSpPr/>
              <p:nvPr/>
            </p:nvSpPr>
            <p:spPr>
              <a:xfrm>
                <a:off x="3768864" y="3522050"/>
                <a:ext cx="1098904" cy="1084796"/>
              </a:xfrm>
              <a:custGeom>
                <a:avLst/>
                <a:gdLst/>
                <a:rect l="l" t="t" r="r" b="b"/>
                <a:pathLst>
                  <a:path w="45721" h="45134" extrusionOk="0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2" name="Google Shape;1642;p48"/>
              <p:cNvSpPr/>
              <p:nvPr/>
            </p:nvSpPr>
            <p:spPr>
              <a:xfrm>
                <a:off x="3887041" y="3641743"/>
                <a:ext cx="287338" cy="287026"/>
              </a:xfrm>
              <a:custGeom>
                <a:avLst/>
                <a:gd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649" name=""/>
          <p:cNvSpPr/>
          <p:nvPr/>
        </p:nvSpPr>
        <p:spPr>
          <a:xfrm>
            <a:off x="1811298" y="1621140"/>
            <a:ext cx="5877622" cy="485975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b="1"/>
              <a:t>1.</a:t>
            </a:r>
            <a:r>
              <a:rPr lang="ko-KR" altLang="en-US" b="1"/>
              <a:t> 데이터 분석 방향</a:t>
            </a:r>
            <a:endParaRPr lang="ko-KR" altLang="en-US" b="1"/>
          </a:p>
        </p:txBody>
      </p:sp>
      <p:sp>
        <p:nvSpPr>
          <p:cNvPr id="1650" name=""/>
          <p:cNvSpPr/>
          <p:nvPr/>
        </p:nvSpPr>
        <p:spPr>
          <a:xfrm>
            <a:off x="2237522" y="2212574"/>
            <a:ext cx="5877622" cy="485975"/>
          </a:xfrm>
          <a:prstGeom prst="rect">
            <a:avLst/>
          </a:prstGeom>
          <a:solidFill>
            <a:srgbClr val="69e78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 데이터 범주화 소개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651" name=""/>
          <p:cNvSpPr/>
          <p:nvPr/>
        </p:nvSpPr>
        <p:spPr>
          <a:xfrm>
            <a:off x="1811298" y="2807500"/>
            <a:ext cx="5877622" cy="485975"/>
          </a:xfrm>
          <a:prstGeom prst="rect">
            <a:avLst/>
          </a:prstGeom>
          <a:solidFill>
            <a:srgbClr val="4949e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 상품 분석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652" name=""/>
          <p:cNvSpPr/>
          <p:nvPr/>
        </p:nvSpPr>
        <p:spPr>
          <a:xfrm>
            <a:off x="2237522" y="3400689"/>
            <a:ext cx="5877622" cy="485975"/>
          </a:xfrm>
          <a:prstGeom prst="rect">
            <a:avLst/>
          </a:prstGeom>
          <a:solidFill>
            <a:srgbClr val="fcbd24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 고객 분석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653" name=""/>
          <p:cNvSpPr/>
          <p:nvPr/>
        </p:nvSpPr>
        <p:spPr>
          <a:xfrm>
            <a:off x="1811299" y="3993858"/>
            <a:ext cx="5877622" cy="485975"/>
          </a:xfrm>
          <a:prstGeom prst="rect">
            <a:avLst/>
          </a:prstGeom>
          <a:solidFill>
            <a:srgbClr val="ec3a3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 향후 계획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674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5eb2fc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5eb2fc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1695139" y="747131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WHO</a:t>
            </a:r>
            <a:endParaRPr lang="en-US" altLang="ko-KR" sz="3000" b="1"/>
          </a:p>
        </p:txBody>
      </p:sp>
      <p:sp>
        <p:nvSpPr>
          <p:cNvPr id="8" name=""/>
          <p:cNvSpPr/>
          <p:nvPr/>
        </p:nvSpPr>
        <p:spPr>
          <a:xfrm>
            <a:off x="5428940" y="747131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WHAT</a:t>
            </a:r>
            <a:endParaRPr lang="en-US" altLang="ko-KR" sz="3000" b="1"/>
          </a:p>
        </p:txBody>
      </p:sp>
      <p:sp>
        <p:nvSpPr>
          <p:cNvPr id="9" name=""/>
          <p:cNvSpPr/>
          <p:nvPr/>
        </p:nvSpPr>
        <p:spPr>
          <a:xfrm>
            <a:off x="1695139" y="3137906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WHAT</a:t>
            </a:r>
            <a:endParaRPr lang="ko-KR" altLang="en-US" sz="3000"/>
          </a:p>
        </p:txBody>
      </p:sp>
      <p:sp>
        <p:nvSpPr>
          <p:cNvPr id="10" name=""/>
          <p:cNvSpPr/>
          <p:nvPr/>
        </p:nvSpPr>
        <p:spPr>
          <a:xfrm>
            <a:off x="5428940" y="3137906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WHO</a:t>
            </a:r>
            <a:endParaRPr lang="en-US" altLang="ko-KR" sz="3000" b="1"/>
          </a:p>
        </p:txBody>
      </p:sp>
      <p:sp>
        <p:nvSpPr>
          <p:cNvPr id="11" name=""/>
          <p:cNvSpPr/>
          <p:nvPr/>
        </p:nvSpPr>
        <p:spPr>
          <a:xfrm>
            <a:off x="4010024" y="1207003"/>
            <a:ext cx="1123950" cy="962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4010024" y="3597778"/>
            <a:ext cx="1123950" cy="962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20810540">
            <a:off x="1418179" y="1595437"/>
            <a:ext cx="6130383" cy="271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437950" y="374474"/>
            <a:ext cx="2101415" cy="383671"/>
          </a:xfrm>
          <a:prstGeom prst="flowChartTerminator">
            <a:avLst/>
          </a:prstGeom>
          <a:solidFill>
            <a:srgbClr val="5eb2f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514446" y="397980"/>
            <a:ext cx="2024919" cy="3366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 b="1">
                <a:latin typeface="맑은 고딕"/>
                <a:ea typeface="맑은 고딕"/>
              </a:rPr>
              <a:t>1.</a:t>
            </a:r>
            <a:r>
              <a:rPr lang="ko-KR" altLang="en-US" sz="1600" b="1">
                <a:latin typeface="맑은 고딕"/>
                <a:ea typeface="맑은 고딕"/>
              </a:rPr>
              <a:t> 데이터 분석 방향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0049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69e781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69e781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437950" y="374474"/>
            <a:ext cx="2184330" cy="383671"/>
          </a:xfrm>
          <a:prstGeom prst="flowChartTerminator">
            <a:avLst/>
          </a:prstGeom>
          <a:solidFill>
            <a:srgbClr val="69e78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맑은 고딕"/>
              </a:rPr>
              <a:t> 데이터 범주화 소개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5654323" y="903675"/>
            <a:ext cx="2300487" cy="3686174"/>
          </a:xfrm>
          <a:prstGeom prst="flowChartTerminator">
            <a:avLst/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식품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음료/주류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스포츠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외식&amp;판매시설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명품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의류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패션잡화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화장품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전자/기기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문구/생활용품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유아</a:t>
            </a:r>
            <a:r>
              <a:rPr lang="en-US" altLang="ko-KR" sz="1200" b="1">
                <a:solidFill>
                  <a:schemeClr val="dk1"/>
                </a:solidFill>
              </a:rPr>
              <a:t>/</a:t>
            </a:r>
            <a:r>
              <a:rPr lang="ko-KR" altLang="en-US" sz="1200" b="1">
                <a:solidFill>
                  <a:schemeClr val="dk1"/>
                </a:solidFill>
              </a:rPr>
              <a:t>아동용품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주유소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가구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도서/음반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애완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자동차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행사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잡화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시즌용품</a:t>
            </a:r>
            <a:endParaRPr lang="ko-KR" altLang="en-US" sz="12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 b="1">
                <a:solidFill>
                  <a:schemeClr val="dk1"/>
                </a:solidFill>
              </a:rPr>
              <a:t>기타</a:t>
            </a:r>
            <a:endParaRPr lang="ko-KR" altLang="en-US" sz="1200" b="1">
              <a:solidFill>
                <a:schemeClr val="dk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5860049" y="4702815"/>
            <a:ext cx="1889034" cy="383671"/>
          </a:xfrm>
          <a:prstGeom prst="flowChartTerminator">
            <a:avLst/>
          </a:prstGeom>
          <a:solidFill>
            <a:srgbClr val="a6a7d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맑은 고딕"/>
              </a:rPr>
              <a:t>임의분류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맑은 고딕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맑은 고딕"/>
              </a:rPr>
              <a:t>가지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1382467" y="4702815"/>
            <a:ext cx="1889034" cy="383671"/>
          </a:xfrm>
          <a:prstGeom prst="flowChartTerminator">
            <a:avLst/>
          </a:prstGeom>
          <a:solidFill>
            <a:srgbClr val="a6a7d8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chemeClr val="dk1"/>
                </a:solidFill>
                <a:latin typeface="Arial"/>
                <a:ea typeface="맑은 고딕"/>
                <a:cs typeface="맑은 고딕"/>
              </a:rPr>
              <a:t>중분류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chemeClr val="dk1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1176741" y="903675"/>
            <a:ext cx="2300487" cy="3686174"/>
          </a:xfrm>
          <a:prstGeom prst="flowChartTerminator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59a7ff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수입과일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주류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헤어케어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명품</a:t>
            </a:r>
            <a:endParaRPr xmlns:mc="http://schemas.openxmlformats.org/markup-compatibility/2006" xmlns:hp="http://schemas.haansoft.com/office/presentation/8.0" kumimoji="0" lang="ko-KR" altLang="en-US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800</a:t>
            </a:r>
            <a:r>
              <a:rPr xmlns:mc="http://schemas.openxmlformats.org/markup-compatibility/2006" xmlns:hp="http://schemas.haansoft.com/office/presentation/8.0" kumimoji="0" lang="ko-KR" altLang="en-US" sz="19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여개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3657599" y="1980000"/>
            <a:ext cx="1714501" cy="1533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e194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</a:rPr>
              <a:t>상품 간소화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647994" y="374474"/>
            <a:ext cx="2202180" cy="299896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  <a:latin typeface="맑은 고딕"/>
                <a:ea typeface="맑은 고딕"/>
              </a:rPr>
              <a:t>*</a:t>
            </a:r>
            <a:r>
              <a:rPr lang="ko-KR" altLang="en-US" b="1">
                <a:solidFill>
                  <a:schemeClr val="dk1"/>
                </a:solidFill>
                <a:latin typeface="맑은 고딕"/>
                <a:ea typeface="맑은 고딕"/>
              </a:rPr>
              <a:t>온라인몰 카테고리 참조</a:t>
            </a:r>
            <a:endParaRPr lang="ko-KR" altLang="en-US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775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1" animBg="1"/>
      <p:bldP spid="12" grpId="2" animBg="1"/>
      <p:bldP spid="13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3154547" y="1046553"/>
            <a:ext cx="1257300" cy="552450"/>
          </a:xfrm>
          <a:prstGeom prst="rect">
            <a:avLst/>
          </a:prstGeom>
          <a:solidFill>
            <a:srgbClr val="5128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10</a:t>
            </a:r>
            <a:r>
              <a:rPr lang="ko-KR" altLang="en-US" b="1"/>
              <a:t>대</a:t>
            </a:r>
            <a:endParaRPr lang="ko-KR" altLang="en-US" b="1"/>
          </a:p>
        </p:txBody>
      </p:sp>
      <p:sp>
        <p:nvSpPr>
          <p:cNvPr id="16" name=""/>
          <p:cNvSpPr/>
          <p:nvPr/>
        </p:nvSpPr>
        <p:spPr>
          <a:xfrm>
            <a:off x="3154547" y="1760928"/>
            <a:ext cx="1257300" cy="552450"/>
          </a:xfrm>
          <a:prstGeom prst="rect">
            <a:avLst/>
          </a:prstGeom>
          <a:solidFill>
            <a:srgbClr val="6d4de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3154547" y="2465778"/>
            <a:ext cx="1257300" cy="552450"/>
          </a:xfrm>
          <a:prstGeom prst="rect">
            <a:avLst/>
          </a:prstGeom>
          <a:solidFill>
            <a:srgbClr val="886f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3154547" y="3142053"/>
            <a:ext cx="1257300" cy="552450"/>
          </a:xfrm>
          <a:prstGeom prst="rect">
            <a:avLst/>
          </a:prstGeom>
          <a:solidFill>
            <a:srgbClr val="a290e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3154547" y="3827853"/>
            <a:ext cx="1257300" cy="552450"/>
          </a:xfrm>
          <a:prstGeom prst="rect">
            <a:avLst/>
          </a:prstGeom>
          <a:solidFill>
            <a:srgbClr val="baad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3154548" y="4485078"/>
            <a:ext cx="1257300" cy="552450"/>
          </a:xfrm>
          <a:prstGeom prst="rect">
            <a:avLst/>
          </a:prstGeom>
          <a:solidFill>
            <a:srgbClr val="d0c9ee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대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1574759" y="2037153"/>
            <a:ext cx="1532440" cy="196215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10</a:t>
            </a:r>
            <a:r>
              <a:rPr lang="ko-KR" altLang="en-US" b="1">
                <a:solidFill>
                  <a:schemeClr val="dk1"/>
                </a:solidFill>
              </a:rPr>
              <a:t>개 </a:t>
            </a:r>
            <a:r>
              <a:rPr lang="en-US" altLang="ko-KR" b="1">
                <a:solidFill>
                  <a:schemeClr val="dk1"/>
                </a:solidFill>
              </a:rPr>
              <a:t>-&gt;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en-US" altLang="ko-KR" b="1">
                <a:solidFill>
                  <a:schemeClr val="dk1"/>
                </a:solidFill>
              </a:rPr>
              <a:t>6</a:t>
            </a:r>
            <a:r>
              <a:rPr lang="ko-KR" altLang="en-US" b="1">
                <a:solidFill>
                  <a:schemeClr val="dk1"/>
                </a:solidFill>
              </a:rPr>
              <a:t>개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193625" y="1241816"/>
            <a:ext cx="1257300" cy="300037"/>
          </a:xfrm>
          <a:prstGeom prst="rect">
            <a:avLst/>
          </a:prstGeom>
          <a:solidFill>
            <a:srgbClr val="8000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19세이하</a:t>
            </a:r>
            <a:endParaRPr lang="ko-KR" altLang="en-US" b="1"/>
          </a:p>
        </p:txBody>
      </p:sp>
      <p:sp>
        <p:nvSpPr>
          <p:cNvPr id="30" name=""/>
          <p:cNvSpPr/>
          <p:nvPr/>
        </p:nvSpPr>
        <p:spPr>
          <a:xfrm>
            <a:off x="193625" y="1589478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20세~24세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193735" y="1972859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25세~29세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193735" y="2337190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30세~34세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193625" y="2708666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35세~39세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193625" y="3087284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40세~44세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193625" y="3444472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45세~49세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193625" y="3813566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50세~54세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93625" y="4156465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55세~59세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193625" y="4525559"/>
            <a:ext cx="1257300" cy="300037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60세이상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39" name=""/>
          <p:cNvCxnSpPr/>
          <p:nvPr/>
        </p:nvCxnSpPr>
        <p:spPr>
          <a:xfrm rot="16200000" flipH="1">
            <a:off x="2282625" y="2854125"/>
            <a:ext cx="4578750" cy="0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4716227" y="1141803"/>
            <a:ext cx="1257300" cy="590550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억 이상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4716227" y="1922853"/>
            <a:ext cx="1257300" cy="590550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천만 이상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716227" y="2686050"/>
            <a:ext cx="1257300" cy="590550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2,500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만 이상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716227" y="3468284"/>
            <a:ext cx="1257300" cy="590550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천만 이상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716227" y="4256478"/>
            <a:ext cx="1257300" cy="590550"/>
          </a:xfrm>
          <a:prstGeom prst="rect">
            <a:avLst/>
          </a:prstGeom>
          <a:solidFill>
            <a:srgbClr val="8000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천만 미만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7402276" y="1156091"/>
            <a:ext cx="1257300" cy="590550"/>
          </a:xfrm>
          <a:prstGeom prst="rect">
            <a:avLst/>
          </a:prstGeom>
          <a:solidFill>
            <a:srgbClr val="6d4de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다이아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7402276" y="1937141"/>
            <a:ext cx="1257300" cy="590550"/>
          </a:xfrm>
          <a:prstGeom prst="rect">
            <a:avLst/>
          </a:prstGeom>
          <a:solidFill>
            <a:srgbClr val="886f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에메랄드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7402276" y="2700337"/>
            <a:ext cx="1257300" cy="590550"/>
          </a:xfrm>
          <a:prstGeom prst="rect">
            <a:avLst/>
          </a:prstGeom>
          <a:solidFill>
            <a:srgbClr val="a290e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골드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402276" y="3482572"/>
            <a:ext cx="1257300" cy="590550"/>
          </a:xfrm>
          <a:prstGeom prst="rect">
            <a:avLst/>
          </a:prstGeom>
          <a:solidFill>
            <a:srgbClr val="baad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실버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402276" y="4270766"/>
            <a:ext cx="1257300" cy="590550"/>
          </a:xfrm>
          <a:prstGeom prst="rect">
            <a:avLst/>
          </a:prstGeom>
          <a:solidFill>
            <a:srgbClr val="d0c9ee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브론즈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149879" y="2027628"/>
            <a:ext cx="1148319" cy="196215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9d5cb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네이밍</a:t>
            </a:r>
            <a:endParaRPr lang="ko-KR" altLang="en-US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dk1"/>
                </a:solidFill>
              </a:rPr>
              <a:t>(A</a:t>
            </a:r>
            <a:r>
              <a:rPr lang="ko-KR" altLang="en-US" sz="1200" b="1">
                <a:solidFill>
                  <a:schemeClr val="dk1"/>
                </a:solidFill>
              </a:rPr>
              <a:t>사 참조</a:t>
            </a:r>
            <a:r>
              <a:rPr lang="en-US" altLang="ko-KR" sz="1200" b="1">
                <a:solidFill>
                  <a:schemeClr val="dk1"/>
                </a:solidFill>
              </a:rPr>
              <a:t>)</a:t>
            </a:r>
            <a:endParaRPr lang="en-US" altLang="ko-KR" sz="1200" b="1">
              <a:solidFill>
                <a:schemeClr val="dk1"/>
              </a:solidFill>
            </a:endParaRPr>
          </a:p>
        </p:txBody>
      </p:sp>
      <p:sp>
        <p:nvSpPr>
          <p:cNvPr id="61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69e781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69e781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37950" y="374474"/>
            <a:ext cx="2184330" cy="383671"/>
          </a:xfrm>
          <a:prstGeom prst="flowChartTerminator">
            <a:avLst/>
          </a:prstGeom>
          <a:solidFill>
            <a:srgbClr val="69e781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맑은 고딕"/>
              </a:rPr>
              <a:t> 데이터 범주화 소개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64" name=""/>
          <p:cNvSpPr/>
          <p:nvPr/>
        </p:nvSpPr>
        <p:spPr>
          <a:xfrm>
            <a:off x="3214401" y="374474"/>
            <a:ext cx="1137593" cy="383671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연령대</a:t>
            </a:r>
            <a:endParaRPr lang="ko-KR" altLang="en-US" b="1"/>
          </a:p>
        </p:txBody>
      </p:sp>
      <p:sp>
        <p:nvSpPr>
          <p:cNvPr id="65" name=""/>
          <p:cNvSpPr/>
          <p:nvPr/>
        </p:nvSpPr>
        <p:spPr>
          <a:xfrm>
            <a:off x="7462130" y="374474"/>
            <a:ext cx="1137593" cy="383671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고객 등급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6786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1" animBg="1"/>
      <p:bldP spid="31" grpId="2" animBg="1"/>
      <p:bldP spid="32" grpId="3" animBg="1"/>
      <p:bldP spid="33" grpId="4" animBg="1"/>
      <p:bldP spid="34" grpId="5" animBg="1"/>
      <p:bldP spid="35" grpId="6" animBg="1"/>
      <p:bldP spid="36" grpId="7" animBg="1"/>
      <p:bldP spid="37" grpId="8" animBg="1"/>
      <p:bldP spid="38" grpId="9" animBg="1"/>
      <p:bldP spid="15" grpId="10" animBg="1"/>
      <p:bldP spid="16" grpId="11" animBg="1"/>
      <p:bldP spid="20" grpId="12" animBg="1"/>
      <p:bldP spid="21" grpId="13" animBg="1"/>
      <p:bldP spid="22" grpId="14" animBg="1"/>
      <p:bldP spid="23" grpId="15" animBg="1"/>
      <p:bldP spid="27" grpId="16" animBg="1"/>
      <p:bldP spid="51" grpId="17" animBg="1"/>
      <p:bldP spid="52" grpId="18" animBg="1"/>
      <p:bldP spid="53" grpId="19" animBg="1"/>
      <p:bldP spid="54" grpId="20" animBg="1"/>
      <p:bldP spid="55" grpId="21" animBg="1"/>
      <p:bldP spid="60" grpId="22" animBg="1"/>
      <p:bldP spid="41" grpId="23" animBg="1"/>
      <p:bldP spid="42" grpId="24" animBg="1"/>
      <p:bldP spid="43" grpId="25" animBg="1"/>
      <p:bldP spid="44" grpId="26" animBg="1"/>
      <p:bldP spid="45" grpId="27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347;p21"/>
          <p:cNvGrpSpPr/>
          <p:nvPr/>
        </p:nvGrpSpPr>
        <p:grpSpPr>
          <a:xfrm rot="0">
            <a:off x="2504073" y="3516650"/>
            <a:ext cx="5640803" cy="357600"/>
            <a:chOff x="1271658" y="3207188"/>
            <a:chExt cx="5640803" cy="357600"/>
          </a:xfrm>
        </p:grpSpPr>
        <p:sp>
          <p:nvSpPr>
            <p:cNvPr id="17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49;p21"/>
            <p:cNvSpPr/>
            <p:nvPr/>
          </p:nvSpPr>
          <p:spPr>
            <a:xfrm>
              <a:off x="2401549" y="3285647"/>
              <a:ext cx="353550" cy="200700"/>
            </a:xfrm>
            <a:prstGeom prst="roundRect">
              <a:avLst>
                <a:gd name="adj" fmla="val 50000"/>
              </a:avLst>
            </a:prstGeom>
            <a:solidFill>
              <a:srgbClr val="2170b7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50;p21"/>
            <p:cNvSpPr/>
            <p:nvPr/>
          </p:nvSpPr>
          <p:spPr>
            <a:xfrm>
              <a:off x="2596828" y="3207188"/>
              <a:ext cx="357600" cy="357600"/>
            </a:xfrm>
            <a:prstGeom prst="ellipse">
              <a:avLst/>
            </a:prstGeom>
            <a:solidFill>
              <a:srgbClr val="2170b7">
                <a:alpha val="100000"/>
              </a:srgbClr>
            </a:solidFill>
            <a:ln w="2857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0" i="0" u="none" strike="noStrike" kern="0" cap="none" spc="0" normalizeH="0" baseline="0" mc:Ignorable="hp" hp:hslEmbossed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사</a:t>
              </a:r>
              <a:b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</a:b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2170b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식품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2170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  <a:solidFill>
                    <a:srgbClr val="2170b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</a:t>
              </a:r>
              <a:r>
                <a: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  <a:solidFill>
                    <a:srgbClr val="2170b7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<a:solidFill>
                  <a:srgbClr val="2170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" name="Google Shape;354;p21"/>
          <p:cNvGrpSpPr/>
          <p:nvPr/>
        </p:nvGrpSpPr>
        <p:grpSpPr>
          <a:xfrm rot="0">
            <a:off x="2504073" y="2818775"/>
            <a:ext cx="5640803" cy="357600"/>
            <a:chOff x="1271658" y="2585513"/>
            <a:chExt cx="5640803" cy="357600"/>
          </a:xfrm>
        </p:grpSpPr>
        <p:sp>
          <p:nvSpPr>
            <p:cNvPr id="24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56;p21"/>
            <p:cNvSpPr/>
            <p:nvPr/>
          </p:nvSpPr>
          <p:spPr>
            <a:xfrm>
              <a:off x="2401549" y="2653367"/>
              <a:ext cx="352350" cy="234771"/>
            </a:xfrm>
            <a:prstGeom prst="roundRect">
              <a:avLst>
                <a:gd name="adj" fmla="val 50000"/>
              </a:avLst>
            </a:prstGeom>
            <a:solidFill>
              <a:srgbClr val="00d4f0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57;p21"/>
            <p:cNvSpPr/>
            <p:nvPr/>
          </p:nvSpPr>
          <p:spPr>
            <a:xfrm>
              <a:off x="2615613" y="2585513"/>
              <a:ext cx="357600" cy="357600"/>
            </a:xfrm>
            <a:prstGeom prst="ellipse">
              <a:avLst/>
            </a:prstGeom>
            <a:solidFill>
              <a:srgbClr val="00d4f0">
                <a:alpha val="100000"/>
              </a:srgbClr>
            </a:solidFill>
            <a:ln w="2857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0" i="0" u="none" strike="noStrike" kern="0" cap="none" spc="0" normalizeH="0" baseline="0" mc:Ignorable="hp" hp:hslEmbossed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사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식품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  <a:solidFill>
                    <a:srgbClr val="00d4f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</a:t>
              </a:r>
              <a:r>
                <a: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  <a:solidFill>
                    <a:srgbClr val="00d4f0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<a:solidFill>
                  <a:srgbClr val="00d4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" name="Google Shape;361;p21"/>
          <p:cNvGrpSpPr/>
          <p:nvPr/>
        </p:nvGrpSpPr>
        <p:grpSpPr>
          <a:xfrm rot="0">
            <a:off x="2504073" y="2099700"/>
            <a:ext cx="5640803" cy="357600"/>
            <a:chOff x="1271658" y="1942638"/>
            <a:chExt cx="5640803" cy="357600"/>
          </a:xfrm>
        </p:grpSpPr>
        <p:sp>
          <p:nvSpPr>
            <p:cNvPr id="31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63;p21"/>
            <p:cNvSpPr/>
            <p:nvPr/>
          </p:nvSpPr>
          <p:spPr>
            <a:xfrm>
              <a:off x="2401549" y="2021087"/>
              <a:ext cx="580443" cy="219750"/>
            </a:xfrm>
            <a:prstGeom prst="roundRect">
              <a:avLst>
                <a:gd name="adj" fmla="val 50000"/>
              </a:avLst>
            </a:prstGeom>
            <a:solidFill>
              <a:srgbClr val="0c79f3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64;p21"/>
            <p:cNvSpPr/>
            <p:nvPr/>
          </p:nvSpPr>
          <p:spPr>
            <a:xfrm>
              <a:off x="2824418" y="1942638"/>
              <a:ext cx="357600" cy="357600"/>
            </a:xfrm>
            <a:prstGeom prst="ellipse">
              <a:avLst/>
            </a:prstGeom>
            <a:solidFill>
              <a:srgbClr val="0c79f3">
                <a:alpha val="100000"/>
              </a:srgbClr>
            </a:solidFill>
            <a:ln w="2857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0" i="0" u="none" strike="noStrike" kern="0" cap="none" spc="0" normalizeH="0" baseline="0" mc:Ignorable="hp" hp:hslEmbossed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사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명품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  <a:solidFill>
                    <a:srgbClr val="0c79f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15</a:t>
              </a:r>
              <a:r>
                <a: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  <a:solidFill>
                    <a:srgbClr val="0c79f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<a:solidFill>
                  <a:srgbClr val="0c79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" name="Google Shape;368;p21"/>
          <p:cNvGrpSpPr/>
          <p:nvPr/>
        </p:nvGrpSpPr>
        <p:grpSpPr>
          <a:xfrm rot="0">
            <a:off x="2504073" y="1391225"/>
            <a:ext cx="5640803" cy="357600"/>
            <a:chOff x="1271658" y="1310363"/>
            <a:chExt cx="5640803" cy="357600"/>
          </a:xfrm>
        </p:grpSpPr>
        <p:sp>
          <p:nvSpPr>
            <p:cNvPr id="38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70;p21"/>
            <p:cNvSpPr/>
            <p:nvPr/>
          </p:nvSpPr>
          <p:spPr>
            <a:xfrm>
              <a:off x="2401549" y="1388807"/>
              <a:ext cx="1042574" cy="210224"/>
            </a:xfrm>
            <a:prstGeom prst="roundRect">
              <a:avLst>
                <a:gd name="adj" fmla="val 50000"/>
              </a:avLst>
            </a:prstGeom>
            <a:solidFill>
              <a:srgbClr val="1e35a1">
                <a:alpha val="100000"/>
              </a:srgbClr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71;p21"/>
            <p:cNvSpPr/>
            <p:nvPr/>
          </p:nvSpPr>
          <p:spPr>
            <a:xfrm>
              <a:off x="3182018" y="1310363"/>
              <a:ext cx="357600" cy="357600"/>
            </a:xfrm>
            <a:prstGeom prst="ellipse">
              <a:avLst/>
            </a:prstGeom>
            <a:solidFill>
              <a:srgbClr val="1e35a1">
                <a:alpha val="100000"/>
              </a:srgbClr>
            </a:solidFill>
            <a:ln w="2857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0" i="0" u="none" strike="noStrike" kern="0" cap="none" spc="0" normalizeH="0" baseline="0" mc:Ignorable="hp" hp:hslEmbossed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사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marL="0" marR="0" lvl="0" indent="0" algn="l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의류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0" cap="none" spc="0" normalizeH="0" baseline="0" mc:Ignorable="hp" hp:hslEmbossed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p>
              <a:pPr marL="0" marR="0" lvl="0" indent="0" algn="r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000" b="0" i="0" u="none" strike="noStrike" kern="0" cap="none" spc="0" normalizeH="0" baseline="0" mc:Ignorable="hp" hp:hslEmbossed="0">
                  <a:solidFill>
                    <a:srgbClr val="1e35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23</a:t>
              </a:r>
              <a:r>
                <a: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  <a:solidFill>
                    <a:srgbClr val="1e35a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xmlns:mc="http://schemas.openxmlformats.org/markup-compatibility/2006" xmlns:hp="http://schemas.haansoft.com/office/presentation/8.0" kumimoji="0" lang="en" sz="1500" b="0" i="0" u="none" strike="noStrike" kern="0" cap="none" spc="0" normalizeH="0" baseline="0" mc:Ignorable="hp" hp:hslEmbossed="0">
                <a:solidFill>
                  <a:srgbClr val="1e35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" name=""/>
          <p:cNvSpPr/>
          <p:nvPr/>
        </p:nvSpPr>
        <p:spPr>
          <a:xfrm>
            <a:off x="2247900" y="1162816"/>
            <a:ext cx="6153150" cy="1544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"/>
          <p:cNvSpPr/>
          <p:nvPr/>
        </p:nvSpPr>
        <p:spPr>
          <a:xfrm>
            <a:off x="2828925" y="3516650"/>
            <a:ext cx="4991100" cy="1341100"/>
          </a:xfrm>
          <a:prstGeom prst="flowChartTermina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000" b="1"/>
              <a:t>전체 매출의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약 </a:t>
            </a:r>
            <a:r>
              <a:rPr lang="en-US" altLang="ko-KR" sz="3000" b="1"/>
              <a:t>38%</a:t>
            </a:r>
            <a:r>
              <a:rPr lang="ko-KR" altLang="en-US" sz="3000" b="1"/>
              <a:t> 차지</a:t>
            </a:r>
            <a:endParaRPr lang="ko-KR" altLang="en-US" sz="3000" b="1"/>
          </a:p>
        </p:txBody>
      </p:sp>
      <p:cxnSp>
        <p:nvCxnSpPr>
          <p:cNvPr id="54" name=""/>
          <p:cNvCxnSpPr/>
          <p:nvPr/>
        </p:nvCxnSpPr>
        <p:spPr>
          <a:xfrm rot="16200000" flipH="1" flipV="1">
            <a:off x="5145675" y="2997574"/>
            <a:ext cx="357600" cy="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/>
          <p:nvPr/>
        </p:nvSpPr>
        <p:spPr>
          <a:xfrm rot="5400000">
            <a:off x="5091112" y="2873337"/>
            <a:ext cx="466725" cy="35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328248" y="1979082"/>
            <a:ext cx="1455960" cy="1455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 b="1"/>
              <a:t>상품</a:t>
            </a:r>
            <a:r>
              <a:rPr lang="en-US" altLang="ko-KR" sz="1500" b="1"/>
              <a:t> </a:t>
            </a:r>
            <a:r>
              <a:rPr lang="ko-KR" altLang="en-US" sz="1500" b="1"/>
              <a:t>매출</a:t>
            </a:r>
            <a:endParaRPr lang="ko-KR" altLang="en-US" sz="1900" b="1"/>
          </a:p>
          <a:p>
            <a:pPr algn="ctr">
              <a:defRPr/>
            </a:pPr>
            <a:r>
              <a:rPr lang="en-US" altLang="ko-KR" sz="1900" b="1"/>
              <a:t>TOP 4</a:t>
            </a:r>
            <a:endParaRPr lang="en-US" altLang="ko-KR" sz="1900" b="1"/>
          </a:p>
        </p:txBody>
      </p:sp>
      <p:sp>
        <p:nvSpPr>
          <p:cNvPr id="60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4949e7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4949e7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37950" y="374474"/>
            <a:ext cx="1408377" cy="383671"/>
          </a:xfrm>
          <a:prstGeom prst="flowChartTerminator">
            <a:avLst/>
          </a:prstGeom>
          <a:solidFill>
            <a:srgbClr val="4949e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상품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분석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47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1" animBg="1"/>
      <p:bldP spid="30" grpId="2" animBg="1"/>
      <p:bldP spid="37" grpId="3" animBg="1"/>
      <p:bldP spid="54" grpId="4" animBg="1"/>
      <p:bldP spid="51" grpId="5" animBg="1"/>
      <p:bldP spid="53" grpId="6" animBg="1"/>
      <p:bldP spid="55" grpId="7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2076449" y="283573"/>
            <a:ext cx="4991100" cy="1341100"/>
          </a:xfrm>
          <a:prstGeom prst="flowChartTerminator">
            <a:avLst/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전체 매출의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약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38%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 차지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3254074" y="2431448"/>
            <a:ext cx="2635851" cy="2635851"/>
          </a:xfrm>
          <a:prstGeom prst="ellipse">
            <a:avLst/>
          </a:prstGeom>
          <a:solidFill>
            <a:srgbClr val="1051b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(</a:t>
            </a:r>
            <a:r>
              <a:rPr lang="ko-KR" altLang="en-US" sz="1500" b="1"/>
              <a:t>평균</a:t>
            </a:r>
            <a:r>
              <a:rPr lang="en-US" altLang="ko-KR" sz="1500" b="1"/>
              <a:t>)</a:t>
            </a:r>
            <a:endParaRPr lang="en-US" altLang="ko-KR" sz="2500" b="1"/>
          </a:p>
          <a:p>
            <a:pPr algn="ctr">
              <a:defRPr/>
            </a:pPr>
            <a:r>
              <a:rPr lang="en-US" altLang="ko-KR" sz="2400" b="1"/>
              <a:t>1.</a:t>
            </a:r>
            <a:r>
              <a:rPr lang="ko-KR" altLang="en-US" sz="2400" b="1"/>
              <a:t> </a:t>
            </a:r>
            <a:r>
              <a:rPr lang="en-US" altLang="ko-KR" sz="2400" b="1"/>
              <a:t>30~50</a:t>
            </a:r>
            <a:r>
              <a:rPr lang="ko-KR" altLang="en-US" sz="2400" b="1"/>
              <a:t>대</a:t>
            </a:r>
            <a:endParaRPr lang="ko-KR" altLang="en-US" sz="2400" b="1"/>
          </a:p>
          <a:p>
            <a:pPr algn="ctr">
              <a:defRPr/>
            </a:pPr>
            <a:r>
              <a:rPr lang="en-US" altLang="ko-KR" sz="2400" b="1"/>
              <a:t>2.</a:t>
            </a:r>
            <a:r>
              <a:rPr lang="ko-KR" altLang="en-US" sz="2400" b="1"/>
              <a:t> 여성</a:t>
            </a:r>
            <a:endParaRPr lang="ko-KR" altLang="en-US" sz="2400" b="1"/>
          </a:p>
          <a:p>
            <a:pPr algn="ctr">
              <a:defRPr/>
            </a:pPr>
            <a:r>
              <a:rPr lang="en-US" altLang="ko-KR" sz="2400" b="1"/>
              <a:t>3.</a:t>
            </a:r>
            <a:r>
              <a:rPr lang="ko-KR" altLang="en-US" sz="2400" b="1"/>
              <a:t> 골드 이상</a:t>
            </a:r>
            <a:endParaRPr lang="ko-KR" altLang="en-US" sz="2400" b="1"/>
          </a:p>
        </p:txBody>
      </p:sp>
      <p:sp>
        <p:nvSpPr>
          <p:cNvPr id="21" name=""/>
          <p:cNvSpPr/>
          <p:nvPr/>
        </p:nvSpPr>
        <p:spPr>
          <a:xfrm>
            <a:off x="3900487" y="1895475"/>
            <a:ext cx="1343024" cy="419100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>
                <a:solidFill>
                  <a:schemeClr val="dk1"/>
                </a:solidFill>
              </a:rPr>
              <a:t>WHO</a:t>
            </a:r>
            <a:endParaRPr lang="en-US" altLang="ko-KR" sz="1500" b="1">
              <a:solidFill>
                <a:schemeClr val="dk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3529012" y="2402873"/>
            <a:ext cx="2085974" cy="454626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KEYWORD</a:t>
            </a:r>
            <a:endParaRPr lang="en-US" altLang="ko-KR" sz="2200" b="1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13023" y="1895475"/>
            <a:ext cx="3050003" cy="2960094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5889926" y="1895475"/>
            <a:ext cx="3073100" cy="17586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0" name=""/>
          <p:cNvCxnSpPr/>
          <p:nvPr/>
        </p:nvCxnSpPr>
        <p:spPr>
          <a:xfrm rot="5400000" flipH="1" flipV="1">
            <a:off x="5484017" y="3756515"/>
            <a:ext cx="413050" cy="3987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fcbd24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fcbd24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37950" y="374474"/>
            <a:ext cx="1408377" cy="383671"/>
          </a:xfrm>
          <a:prstGeom prst="flowChartTerminator">
            <a:avLst/>
          </a:prstGeom>
          <a:solidFill>
            <a:srgbClr val="fcbd24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고객 분석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7949" y="2571750"/>
            <a:ext cx="2202424" cy="22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1" animBg="1"/>
      <p:bldP spid="22" grpId="2" animBg="1"/>
      <p:bldP spid="29" grpId="3" animBg="1"/>
      <p:bldP spid="30" grpId="4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6991529" y="1983188"/>
            <a:ext cx="1775136" cy="16583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f4d4d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 b="1">
              <a:solidFill>
                <a:schemeClr val="dk1"/>
              </a:solidFill>
              <a:latin typeface="맑은 고딕"/>
              <a:cs typeface="Arial"/>
            </a:endParaRPr>
          </a:p>
        </p:txBody>
      </p:sp>
      <p:sp>
        <p:nvSpPr>
          <p:cNvPr id="2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fcbd24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fcbd24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437950" y="374474"/>
            <a:ext cx="1408377" cy="383671"/>
          </a:xfrm>
          <a:prstGeom prst="flowChartTerminator">
            <a:avLst/>
          </a:prstGeom>
          <a:solidFill>
            <a:srgbClr val="fcbd24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</a:rPr>
              <a:t> 고객 분석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589027" y="1304924"/>
            <a:ext cx="1257300" cy="590550"/>
          </a:xfrm>
          <a:prstGeom prst="rect">
            <a:avLst/>
          </a:prstGeom>
          <a:solidFill>
            <a:srgbClr val="6d4de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맑은 고딕"/>
              </a:rPr>
              <a:t>다이아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589027" y="2085974"/>
            <a:ext cx="1257300" cy="590550"/>
          </a:xfrm>
          <a:prstGeom prst="rect">
            <a:avLst/>
          </a:prstGeom>
          <a:solidFill>
            <a:srgbClr val="886f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에메랄드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589027" y="2849171"/>
            <a:ext cx="1257300" cy="590550"/>
          </a:xfrm>
          <a:prstGeom prst="rect">
            <a:avLst/>
          </a:prstGeom>
          <a:solidFill>
            <a:srgbClr val="a290e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골드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89027" y="3631406"/>
            <a:ext cx="1257300" cy="590550"/>
          </a:xfrm>
          <a:prstGeom prst="rect">
            <a:avLst/>
          </a:prstGeom>
          <a:solidFill>
            <a:srgbClr val="baade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실버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89027" y="4419599"/>
            <a:ext cx="1257300" cy="590550"/>
          </a:xfrm>
          <a:prstGeom prst="rect">
            <a:avLst/>
          </a:prstGeom>
          <a:solidFill>
            <a:srgbClr val="d0c9ee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브론즈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2003048" y="832063"/>
            <a:ext cx="1162050" cy="39087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2014</a:t>
            </a:r>
            <a:r>
              <a:rPr lang="ko-KR" altLang="en-US" sz="1500" b="1"/>
              <a:t> 인원</a:t>
            </a:r>
            <a:endParaRPr lang="ko-KR" altLang="en-US" sz="1500" b="1"/>
          </a:p>
        </p:txBody>
      </p:sp>
      <p:sp>
        <p:nvSpPr>
          <p:cNvPr id="19" name=""/>
          <p:cNvSpPr/>
          <p:nvPr/>
        </p:nvSpPr>
        <p:spPr>
          <a:xfrm>
            <a:off x="5422891" y="1214363"/>
            <a:ext cx="1480548" cy="78033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c9c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  <a:latin typeface="맑은 고딕"/>
              </a:rPr>
              <a:t>96</a:t>
            </a:r>
            <a:r>
              <a:rPr lang="ko-KR" altLang="en-US" b="1">
                <a:solidFill>
                  <a:schemeClr val="dk1"/>
                </a:solidFill>
                <a:latin typeface="맑은 고딕"/>
                <a:cs typeface="Arial"/>
              </a:rPr>
              <a:t>명</a:t>
            </a:r>
            <a:endParaRPr lang="ko-KR" altLang="en-US" b="1">
              <a:solidFill>
                <a:schemeClr val="dk1"/>
              </a:solidFill>
              <a:latin typeface="맑은 고딕"/>
              <a:cs typeface="Arial"/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  <a:latin typeface="맑은 고딕"/>
                <a:cs typeface="Arial"/>
              </a:rPr>
              <a:t>증가</a:t>
            </a:r>
            <a:endParaRPr lang="ko-KR" altLang="en-US" b="1">
              <a:solidFill>
                <a:schemeClr val="dk1"/>
              </a:solidFill>
              <a:latin typeface="맑은 고딕"/>
              <a:cs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4682618" y="2009774"/>
            <a:ext cx="1480548" cy="76001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db4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latin typeface="맑은 고딕"/>
              </a:rPr>
              <a:t>83</a:t>
            </a:r>
            <a:r>
              <a:rPr lang="ko-KR" altLang="en-US" b="1">
                <a:latin typeface="맑은 고딕"/>
                <a:cs typeface="Arial"/>
              </a:rPr>
              <a:t>명</a:t>
            </a:r>
            <a:endParaRPr lang="ko-KR" altLang="en-US" b="1">
              <a:latin typeface="맑은 고딕"/>
              <a:cs typeface="Arial"/>
            </a:endParaRPr>
          </a:p>
          <a:p>
            <a:pPr algn="ctr">
              <a:defRPr/>
            </a:pPr>
            <a:r>
              <a:rPr lang="ko-KR" altLang="en-US" b="1">
                <a:latin typeface="맑은 고딕"/>
                <a:cs typeface="Arial"/>
              </a:rPr>
              <a:t>감소</a:t>
            </a:r>
            <a:endParaRPr lang="ko-KR" altLang="en-US" b="1">
              <a:latin typeface="맑은 고딕"/>
              <a:cs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3409950" y="832063"/>
            <a:ext cx="1162050" cy="39087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 b="1"/>
              <a:t>2015</a:t>
            </a:r>
            <a:r>
              <a:rPr lang="ko-KR" altLang="en-US" sz="1500" b="1"/>
              <a:t> 인원</a:t>
            </a:r>
            <a:endParaRPr lang="ko-KR" altLang="en-US" sz="1500" b="1"/>
          </a:p>
        </p:txBody>
      </p:sp>
      <p:sp>
        <p:nvSpPr>
          <p:cNvPr id="23" name=""/>
          <p:cNvSpPr txBox="1"/>
          <p:nvPr/>
        </p:nvSpPr>
        <p:spPr>
          <a:xfrm>
            <a:off x="2146935" y="1403131"/>
            <a:ext cx="916305" cy="39518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228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2155973" y="2177613"/>
            <a:ext cx="907267" cy="39413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996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2127398" y="2947378"/>
            <a:ext cx="1050142" cy="39413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2493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127398" y="3729612"/>
            <a:ext cx="1050142" cy="39413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4496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2051198" y="4517806"/>
            <a:ext cx="1202542" cy="39518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11155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3572400" y="1403131"/>
            <a:ext cx="910065" cy="39518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304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486675" y="2177613"/>
            <a:ext cx="1052940" cy="39413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1049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3486675" y="2947378"/>
            <a:ext cx="1052940" cy="39413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2463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486675" y="3729612"/>
            <a:ext cx="1052940" cy="39413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4643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429524" y="4517806"/>
            <a:ext cx="1205341" cy="395189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10909</a:t>
            </a:r>
            <a:r>
              <a:rPr lang="ko-KR" altLang="en-US" sz="2000" b="1">
                <a:latin typeface="맑은 고딕"/>
                <a:ea typeface="맑은 고딕"/>
              </a:rPr>
              <a:t>명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cxnSp>
        <p:nvCxnSpPr>
          <p:cNvPr id="34" name=""/>
          <p:cNvCxnSpPr/>
          <p:nvPr/>
        </p:nvCxnSpPr>
        <p:spPr>
          <a:xfrm>
            <a:off x="2003047" y="1983188"/>
            <a:ext cx="2660392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>
            <a:off x="2003048" y="2801546"/>
            <a:ext cx="2660392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>
            <a:off x="2003048" y="3537860"/>
            <a:ext cx="2660392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>
            <a:off x="2003049" y="4356219"/>
            <a:ext cx="2660392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 flipV="1">
            <a:off x="1431542" y="3146175"/>
            <a:ext cx="3682501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/>
          <p:nvPr/>
        </p:nvSpPr>
        <p:spPr>
          <a:xfrm>
            <a:off x="4682618" y="2804719"/>
            <a:ext cx="1480548" cy="76001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db4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latin typeface="맑은 고딕"/>
              </a:rPr>
              <a:t>36</a:t>
            </a:r>
            <a:r>
              <a:rPr lang="ko-KR" altLang="en-US" b="1">
                <a:latin typeface="맑은 고딕"/>
                <a:cs typeface="Arial"/>
              </a:rPr>
              <a:t>명</a:t>
            </a:r>
            <a:endParaRPr lang="ko-KR" altLang="en-US" b="1">
              <a:latin typeface="맑은 고딕"/>
              <a:cs typeface="Arial"/>
            </a:endParaRPr>
          </a:p>
          <a:p>
            <a:pPr algn="ctr">
              <a:defRPr/>
            </a:pPr>
            <a:r>
              <a:rPr lang="ko-KR" altLang="en-US" b="1">
                <a:latin typeface="맑은 고딕"/>
                <a:cs typeface="Arial"/>
              </a:rPr>
              <a:t>감소</a:t>
            </a:r>
            <a:endParaRPr lang="ko-KR" altLang="en-US" b="1">
              <a:latin typeface="맑은 고딕"/>
              <a:cs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422891" y="3584100"/>
            <a:ext cx="1480548" cy="78033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c9c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  <a:latin typeface="맑은 고딕"/>
              </a:rPr>
              <a:t>147</a:t>
            </a:r>
            <a:r>
              <a:rPr lang="ko-KR" altLang="en-US" b="1">
                <a:solidFill>
                  <a:schemeClr val="dk1"/>
                </a:solidFill>
                <a:latin typeface="맑은 고딕"/>
                <a:cs typeface="Arial"/>
              </a:rPr>
              <a:t>명</a:t>
            </a:r>
            <a:endParaRPr lang="ko-KR" altLang="en-US" b="1">
              <a:solidFill>
                <a:schemeClr val="dk1"/>
              </a:solidFill>
              <a:latin typeface="맑은 고딕"/>
              <a:cs typeface="Arial"/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  <a:latin typeface="맑은 고딕"/>
                <a:cs typeface="Arial"/>
              </a:rPr>
              <a:t>증가</a:t>
            </a:r>
            <a:endParaRPr lang="ko-KR" altLang="en-US" b="1">
              <a:solidFill>
                <a:schemeClr val="dk1"/>
              </a:solidFill>
              <a:latin typeface="맑은 고딕"/>
              <a:cs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4682617" y="4364438"/>
            <a:ext cx="1480548" cy="76001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db4e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latin typeface="맑은 고딕"/>
              </a:rPr>
              <a:t>246</a:t>
            </a:r>
            <a:r>
              <a:rPr lang="ko-KR" altLang="en-US" b="1">
                <a:latin typeface="맑은 고딕"/>
                <a:cs typeface="Arial"/>
              </a:rPr>
              <a:t>명</a:t>
            </a:r>
            <a:endParaRPr lang="ko-KR" altLang="en-US" b="1">
              <a:latin typeface="맑은 고딕"/>
              <a:cs typeface="Arial"/>
            </a:endParaRPr>
          </a:p>
          <a:p>
            <a:pPr algn="ctr">
              <a:defRPr/>
            </a:pPr>
            <a:r>
              <a:rPr lang="ko-KR" altLang="en-US" b="1">
                <a:latin typeface="맑은 고딕"/>
                <a:cs typeface="Arial"/>
              </a:rPr>
              <a:t>감소</a:t>
            </a:r>
            <a:endParaRPr lang="ko-KR" altLang="en-US" b="1">
              <a:latin typeface="맑은 고딕"/>
              <a:cs typeface="Arial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88929" y="3737468"/>
            <a:ext cx="780338" cy="780338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7135195" y="2683633"/>
            <a:ext cx="1487806" cy="1002184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ko-KR" altLang="en-US" sz="2000" b="1">
                <a:solidFill>
                  <a:schemeClr val="dk1"/>
                </a:solidFill>
                <a:latin typeface="맑은 고딕"/>
                <a:ea typeface="맑은 고딕"/>
              </a:rPr>
              <a:t>전체</a:t>
            </a:r>
            <a:endParaRPr lang="ko-KR" altLang="en-US" sz="20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dk1"/>
                </a:solidFill>
                <a:latin typeface="맑은 고딕"/>
                <a:ea typeface="맑은 고딕"/>
              </a:rPr>
              <a:t>전년도대비</a:t>
            </a:r>
            <a:endParaRPr lang="ko-KR" altLang="en-US" sz="20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  <a:ea typeface="맑은 고딕"/>
              </a:rPr>
              <a:t>31</a:t>
            </a:r>
            <a:r>
              <a:rPr lang="ko-KR" altLang="en-US" sz="2000" b="1">
                <a:solidFill>
                  <a:schemeClr val="dk1"/>
                </a:solidFill>
                <a:latin typeface="맑은 고딕"/>
                <a:ea typeface="맑은 고딕"/>
              </a:rPr>
              <a:t>명 증가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2198266" y="198016"/>
            <a:ext cx="4747467" cy="4747467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200" b="1"/>
              <a:t>2015</a:t>
            </a:r>
            <a:r>
              <a:rPr lang="ko-KR" altLang="en-US" sz="3200" b="1"/>
              <a:t>년</a:t>
            </a:r>
            <a:endParaRPr lang="ko-KR" altLang="en-US" sz="3200" b="1"/>
          </a:p>
          <a:p>
            <a:pPr algn="ctr">
              <a:defRPr/>
            </a:pPr>
            <a:r>
              <a:rPr lang="ko-KR" altLang="en-US" sz="3200" b="1"/>
              <a:t>전년도 대비 매출</a:t>
            </a:r>
            <a:endParaRPr lang="ko-KR" altLang="en-US" sz="3200" b="1"/>
          </a:p>
          <a:p>
            <a:pPr algn="ctr">
              <a:defRPr/>
            </a:pPr>
            <a:endParaRPr lang="ko-KR" altLang="en-US" sz="3200" b="1"/>
          </a:p>
          <a:p>
            <a:pPr algn="ctr">
              <a:defRPr/>
            </a:pPr>
            <a:r>
              <a:rPr lang="ko-KR" altLang="en-US" sz="3200" b="1"/>
              <a:t>약 </a:t>
            </a:r>
            <a:r>
              <a:rPr lang="en-US" altLang="ko-KR" sz="3200" b="1"/>
              <a:t>180</a:t>
            </a:r>
            <a:r>
              <a:rPr lang="ko-KR" altLang="en-US" sz="3200" b="1"/>
              <a:t>억 증가</a:t>
            </a:r>
            <a:endParaRPr lang="ko-KR" altLang="en-US" sz="3200" b="1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06822" y="2849171"/>
            <a:ext cx="1865398" cy="18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5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1" animBg="1"/>
      <p:bldP spid="39" grpId="2" animBg="1"/>
      <p:bldP spid="40" grpId="3" animBg="1"/>
      <p:bldP spid="41" grpId="4" animBg="1"/>
      <p:bldP spid="45" grpId="5" animBg="1"/>
      <p:bldP spid="46" grpId="6" animBg="1"/>
      <p:bldP spid="47" grpId="7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695139" y="747131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WHO</a:t>
            </a:r>
            <a:endParaRPr lang="en-US" altLang="ko-KR" sz="3000" b="1"/>
          </a:p>
        </p:txBody>
      </p:sp>
      <p:sp>
        <p:nvSpPr>
          <p:cNvPr id="8" name=""/>
          <p:cNvSpPr/>
          <p:nvPr/>
        </p:nvSpPr>
        <p:spPr>
          <a:xfrm>
            <a:off x="5428940" y="747131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WHAT</a:t>
            </a:r>
            <a:endParaRPr lang="en-US" altLang="ko-KR" sz="3000" b="1"/>
          </a:p>
        </p:txBody>
      </p:sp>
      <p:sp>
        <p:nvSpPr>
          <p:cNvPr id="9" name=""/>
          <p:cNvSpPr/>
          <p:nvPr/>
        </p:nvSpPr>
        <p:spPr>
          <a:xfrm>
            <a:off x="1695139" y="3137906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WHAT</a:t>
            </a:r>
            <a:endParaRPr lang="ko-KR" altLang="en-US" sz="3000"/>
          </a:p>
        </p:txBody>
      </p:sp>
      <p:sp>
        <p:nvSpPr>
          <p:cNvPr id="10" name=""/>
          <p:cNvSpPr/>
          <p:nvPr/>
        </p:nvSpPr>
        <p:spPr>
          <a:xfrm>
            <a:off x="5428940" y="3137906"/>
            <a:ext cx="1881768" cy="1881768"/>
          </a:xfrm>
          <a:prstGeom prst="ellipse">
            <a:avLst/>
          </a:prstGeom>
          <a:solidFill>
            <a:srgbClr val="dfe6f7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WHO</a:t>
            </a:r>
            <a:endParaRPr lang="en-US" altLang="ko-KR" sz="3000" b="1"/>
          </a:p>
        </p:txBody>
      </p:sp>
      <p:sp>
        <p:nvSpPr>
          <p:cNvPr id="11" name=""/>
          <p:cNvSpPr/>
          <p:nvPr/>
        </p:nvSpPr>
        <p:spPr>
          <a:xfrm>
            <a:off x="4010024" y="1207003"/>
            <a:ext cx="1123950" cy="962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4010024" y="3597778"/>
            <a:ext cx="1123950" cy="962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20810540">
            <a:off x="1418179" y="1595437"/>
            <a:ext cx="6130383" cy="271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9" name="Google Shape;1611;p48"/>
          <p:cNvSpPr/>
          <p:nvPr/>
        </p:nvSpPr>
        <p:spPr>
          <a:xfrm>
            <a:off x="121826" y="105117"/>
            <a:ext cx="934402" cy="922386"/>
          </a:xfrm>
          <a:custGeom>
            <a:avLst/>
            <a:gd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rgbClr val="ec3a3b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12;p48"/>
          <p:cNvSpPr/>
          <p:nvPr/>
        </p:nvSpPr>
        <p:spPr>
          <a:xfrm>
            <a:off x="193625" y="161534"/>
            <a:ext cx="244324" cy="244079"/>
          </a:xfrm>
          <a:custGeom>
            <a:avLst/>
            <a:gdLst/>
            <a:rect l="l" t="t" r="r" b="b"/>
            <a:pathLst>
              <a:path w="11955" h="11943" extrusionOk="0">
                <a:moveTo>
                  <a:pt x="5978" y="1"/>
                </a:moveTo>
                <a:cubicBezTo>
                  <a:pt x="2679" y="1"/>
                  <a:pt x="1" y="2668"/>
                  <a:pt x="1" y="5966"/>
                </a:cubicBezTo>
                <a:cubicBezTo>
                  <a:pt x="1" y="9276"/>
                  <a:pt x="2679" y="11943"/>
                  <a:pt x="5978" y="11943"/>
                </a:cubicBezTo>
                <a:cubicBezTo>
                  <a:pt x="9276" y="11943"/>
                  <a:pt x="11954" y="9276"/>
                  <a:pt x="11954" y="5966"/>
                </a:cubicBezTo>
                <a:cubicBezTo>
                  <a:pt x="11954" y="2668"/>
                  <a:pt x="9276" y="1"/>
                  <a:pt x="5978" y="1"/>
                </a:cubicBezTo>
                <a:close/>
              </a:path>
            </a:pathLst>
          </a:custGeom>
          <a:solidFill>
            <a:srgbClr val="ec3a3b">
              <a:alpha val="100000"/>
            </a:srgbClr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437950" y="374474"/>
            <a:ext cx="1389764" cy="383671"/>
          </a:xfrm>
          <a:prstGeom prst="flowChartTerminator">
            <a:avLst/>
          </a:prstGeom>
          <a:solidFill>
            <a:srgbClr val="ec3a3b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 향후 계획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"/>
          <p:cNvSpPr/>
          <p:nvPr/>
        </p:nvSpPr>
        <p:spPr>
          <a:xfrm rot="20810540">
            <a:off x="1506808" y="3943059"/>
            <a:ext cx="6130383" cy="271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7146" y="1067816"/>
            <a:ext cx="1101212" cy="11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0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1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177</ep:Words>
  <ep:PresentationFormat/>
  <ep:Paragraphs>179</ep:Paragraphs>
  <ep:Slides>11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Data Charts Infographics by Slidesgo</vt:lpstr>
      <vt:lpstr>LM 매출분석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</cp:lastModifiedBy>
  <dcterms:modified xsi:type="dcterms:W3CDTF">2023-05-29T18:08:03.894</dcterms:modified>
  <cp:revision>144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