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8"/>
  </p:notesMasterIdLst>
  <p:sldIdLst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C7"/>
    <a:srgbClr val="0092FF"/>
    <a:srgbClr val="007FDE"/>
    <a:srgbClr val="0192FF"/>
    <a:srgbClr val="00A7E2"/>
    <a:srgbClr val="00A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7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FEE94-461B-4224-9067-3D0663604382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BAE69-8986-4931-BB8A-00F615A66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184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18D9-E2A5-4CC8-B2DA-9378D2B5B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AF9760-547E-4B83-AD9D-C14798939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DDE38D-9FD0-410E-A23D-72783CF2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099C2-8B8E-4F1F-84A2-0FDEF000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E634-024D-4D5F-AC02-6E1601B6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9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A62D3-5309-4298-A1D0-35EA6712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C3786A-F0F5-47D8-8D6C-B71D88AFD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2D6EA-D57F-4A6F-9283-8F6E6929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CF477-A6FA-43FA-A1C7-711D4C5E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B1570-7576-4500-BC1B-1E66BBBB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8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E51E82-0E5E-4C3D-AC44-BD4909CD7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A2247C-22F0-4CE1-846D-2F588EF09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0F84E-701B-423B-A740-28D7D912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55848-4865-4551-8817-4D022028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E9A02-F551-4337-B64B-A22132AF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67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18D9-E2A5-4CC8-B2DA-9378D2B5B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AF9760-547E-4B83-AD9D-C14798939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DDE38D-9FD0-410E-A23D-72783CF2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099C2-8B8E-4F1F-84A2-0FDEF000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E634-024D-4D5F-AC02-6E1601B6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722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A7FA5-CE5C-4B84-ACBE-A5721605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3A840-7EF0-491D-8925-E0517374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E006-6803-4B30-A662-35391E8F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86B81-E223-4F41-B39F-8EAE4CFE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C8071-60C9-4BDB-964D-B26E7DFF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77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4FBFE-D3CE-45A2-AF2F-AF59172A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40C653-4AD3-4998-BF3B-E967CD4BF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BFD74-AA6C-43AA-BAE5-C637F0CF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2BBDD-25B5-4273-954E-37763818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E3419-F03D-451A-8CA8-9594E1B7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67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63FCE-8C92-4CE4-96E8-52923781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DDD50-5552-4424-B11B-A3C1CC230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609AF9-00CF-4A59-8E72-884D589C0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43B83-D97B-42F0-9496-FFCA65FF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E1624-B1D2-46FF-A592-3316A102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076A18-4D1E-4220-B695-729FF1BE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10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2268D-CAF8-49EC-920B-DABD615C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1C7A37-0FCC-461C-986E-E79FAC3A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2B040-C81C-4832-BED7-C4C755FFE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78EA47-2565-4E89-9D32-8CB9F97F2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98DC12-F46A-48DB-9B41-A0D1331AE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34BBE4-B75E-4DD3-8F79-E3BA091E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08F253-20A3-41AB-A00E-302618D0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E94E75-696D-415B-AA05-2CB4A3A9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454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CA2EA-6D2B-47AF-9669-3B0FAF7B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94BBD9-4BB8-45F3-B3ED-4D78D622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EE3D38-4ECB-42FE-9461-E478060E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894390-4C25-42ED-9E2A-D5D77AA6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230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0D6E41-207A-489D-BEA0-DF46689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2DCE6D-AD8F-43EA-941F-92E2A781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1C7119-6E1D-403F-9573-7A35441B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EAF16-49DC-48DA-B9E2-AA9123B9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99C54-E0FC-4A9E-A811-CE87B0BB1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154DC3-22C0-4B8C-B916-67E997208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46E1A-8A96-4B58-96CF-A42484B8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E1E17-9444-4E9B-8932-B97C3444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F2B5B8-7B3C-4D4B-844C-825B6EFA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0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A7FA5-CE5C-4B84-ACBE-A5721605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3A840-7EF0-491D-8925-E0517374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E006-6803-4B30-A662-35391E8F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86B81-E223-4F41-B39F-8EAE4CFE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C8071-60C9-4BDB-964D-B26E7DFF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02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D2E27-213C-4054-8319-621E8C0D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9B9EE8-3C76-4E65-B0E7-85B2419BE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39757B-91DF-4C34-9694-7A6CAADA7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23FED9-8083-4A32-A633-DC66EDEA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399A61-67FB-4ED6-83BF-C91F5067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3A2D69-79C0-4873-8F72-317CD9BC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6366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A62D3-5309-4298-A1D0-35EA6712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C3786A-F0F5-47D8-8D6C-B71D88AFD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2D6EA-D57F-4A6F-9283-8F6E6929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CF477-A6FA-43FA-A1C7-711D4C5E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B1570-7576-4500-BC1B-1E66BBBB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27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E51E82-0E5E-4C3D-AC44-BD4909CD7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A2247C-22F0-4CE1-846D-2F588EF09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0F84E-701B-423B-A740-28D7D912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55848-4865-4551-8817-4D022028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E9A02-F551-4337-B64B-A22132AF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8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4FBFE-D3CE-45A2-AF2F-AF59172A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40C653-4AD3-4998-BF3B-E967CD4BF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BFD74-AA6C-43AA-BAE5-C637F0CF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2BBDD-25B5-4273-954E-37763818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E3419-F03D-451A-8CA8-9594E1B7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9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63FCE-8C92-4CE4-96E8-52923781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DDD50-5552-4424-B11B-A3C1CC230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609AF9-00CF-4A59-8E72-884D589C0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43B83-D97B-42F0-9496-FFCA65FF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E1624-B1D2-46FF-A592-3316A102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076A18-4D1E-4220-B695-729FF1BE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8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2268D-CAF8-49EC-920B-DABD615C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1C7A37-0FCC-461C-986E-E79FAC3A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2B040-C81C-4832-BED7-C4C755FFE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78EA47-2565-4E89-9D32-8CB9F97F2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98DC12-F46A-48DB-9B41-A0D1331AE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34BBE4-B75E-4DD3-8F79-E3BA091E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08F253-20A3-41AB-A00E-302618D0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E94E75-696D-415B-AA05-2CB4A3A9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4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CA2EA-6D2B-47AF-9669-3B0FAF7B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94BBD9-4BB8-45F3-B3ED-4D78D622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EE3D38-4ECB-42FE-9461-E478060E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894390-4C25-42ED-9E2A-D5D77AA6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97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0D6E41-207A-489D-BEA0-DF46689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2DCE6D-AD8F-43EA-941F-92E2A781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1C7119-6E1D-403F-9573-7A35441B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2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EAF16-49DC-48DA-B9E2-AA9123B9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99C54-E0FC-4A9E-A811-CE87B0BB1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154DC3-22C0-4B8C-B916-67E997208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46E1A-8A96-4B58-96CF-A42484B8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E1E17-9444-4E9B-8932-B97C3444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F2B5B8-7B3C-4D4B-844C-825B6EFA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75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D2E27-213C-4054-8319-621E8C0D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9B9EE8-3C76-4E65-B0E7-85B2419BE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39757B-91DF-4C34-9694-7A6CAADA7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23FED9-8083-4A32-A633-DC66EDEA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413C-B303-4BC9-AE3F-13980F87737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399A61-67FB-4ED6-83BF-C91F5067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3A2D69-79C0-4873-8F72-317CD9BC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E30C51-8DCA-4F2B-B211-731C58A1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1F5626-1092-4498-BCFC-996909C52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37BFE-4D46-43EA-8632-00AF9771A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413C-B303-4BC9-AE3F-13980F87737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7C7C3-1F83-4CB2-9054-0F6C2B6E3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9F4EE-D6E4-41CF-8F0F-09628AD60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5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E30C51-8DCA-4F2B-B211-731C58A1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1F5626-1092-4498-BCFC-996909C52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37BFE-4D46-43EA-8632-00AF9771A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413C-B303-4BC9-AE3F-13980F87737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7C7C3-1F83-4CB2-9054-0F6C2B6E3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9F4EE-D6E4-41CF-8F0F-09628AD60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2D55B-0BC5-4A75-BC3D-B9CCFD35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90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djangoproject.com/ko/3.0/misc/design-philosophi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utter-shower.tistory.com/4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D03A08-145D-4CFF-8219-23EF06943AD7}"/>
              </a:ext>
            </a:extLst>
          </p:cNvPr>
          <p:cNvSpPr txBox="1"/>
          <p:nvPr/>
        </p:nvSpPr>
        <p:spPr>
          <a:xfrm>
            <a:off x="1094095" y="851517"/>
            <a:ext cx="5238466" cy="21999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Django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2" name="Graphic 71" descr="확인 표시">
            <a:extLst>
              <a:ext uri="{FF2B5EF4-FFF2-40B4-BE49-F238E27FC236}">
                <a16:creationId xmlns:a16="http://schemas.microsoft.com/office/drawing/2014/main" id="{871E947E-2FE6-4A20-BCA9-1C106EAEB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5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A367E9-F871-455B-9B4B-C52A7CC13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20" y="366475"/>
            <a:ext cx="73314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spc="-50" dirty="0">
                <a:solidFill>
                  <a:srgbClr val="FF66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프로그래밍</a:t>
            </a:r>
            <a:endParaRPr lang="ko-KR" altLang="en-US" sz="2400" spc="-5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631928-D6CD-4574-A1BE-0501F88491AC}"/>
              </a:ext>
            </a:extLst>
          </p:cNvPr>
          <p:cNvSpPr txBox="1"/>
          <p:nvPr/>
        </p:nvSpPr>
        <p:spPr>
          <a:xfrm>
            <a:off x="721020" y="1143310"/>
            <a:ext cx="1098173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서버와 웹 클라이언트</a:t>
            </a:r>
            <a:endParaRPr lang="en-US" altLang="ko-KR" sz="1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HTTP(S)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프로토콜로 통신하는 클라이언트와 서버를 개발하는 것</a:t>
            </a:r>
            <a:endParaRPr lang="en-US" altLang="ko-KR" sz="1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보통은 웹 서버를 개발하는 경우가 많아서 파이썬 웹 프로그래밍이라고 하면 장고와 같은 웹 프레임워크를 사용한 웹 서버 개발을 의미한다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통신 방식으로 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TCP/IP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프로토콜 위에서 동작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TCP/IP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동작에 필수적인 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주소를 가져야 함</a:t>
            </a:r>
            <a:endParaRPr lang="en-US" altLang="ko-KR" sz="1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클라이언트</a:t>
            </a:r>
            <a:endParaRPr lang="en-US" altLang="ko-KR" sz="1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브라우저를 사용하여 요청</a:t>
            </a:r>
            <a:endParaRPr lang="en-US" altLang="ko-KR" sz="1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리눅스 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curl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명령을 사용하여 요청 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curl http://www.example.com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Telnet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사용하여 요청 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de-DE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telnet www.example.com 80</a:t>
            </a:r>
            <a:endParaRPr lang="en-US" altLang="ko-KR" sz="1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만든 클라이언트로 요청 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code example.py &gt; python example.py</a:t>
            </a:r>
          </a:p>
          <a:p>
            <a:r>
              <a:rPr lang="fr-FR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python -c "import urllib.request;print(urllib.request.urlopen('http://www.example.com').read().decode('utf-8’)) »</a:t>
            </a:r>
          </a:p>
          <a:p>
            <a:endParaRPr lang="en-US" altLang="ko-KR" sz="1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z="1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3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A367E9-F871-455B-9B4B-C52A7CC13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20" y="366475"/>
            <a:ext cx="73314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spc="-50" dirty="0">
                <a:solidFill>
                  <a:srgbClr val="FF66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프로그래밍</a:t>
            </a:r>
            <a:endParaRPr lang="ko-KR" altLang="en-US" sz="2400" spc="-5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631928-D6CD-4574-A1BE-0501F88491AC}"/>
              </a:ext>
            </a:extLst>
          </p:cNvPr>
          <p:cNvSpPr txBox="1"/>
          <p:nvPr/>
        </p:nvSpPr>
        <p:spPr>
          <a:xfrm>
            <a:off x="721020" y="1037174"/>
            <a:ext cx="109817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i="0" dirty="0">
                <a:solidFill>
                  <a:srgbClr val="222426"/>
                </a:solidFill>
                <a:effectLst/>
                <a:latin typeface="-apple-system"/>
              </a:rPr>
              <a:t>MVT </a:t>
            </a:r>
            <a:r>
              <a:rPr lang="ko-KR" altLang="en-US" sz="1600" b="1" i="0" dirty="0">
                <a:solidFill>
                  <a:srgbClr val="222426"/>
                </a:solidFill>
                <a:effectLst/>
                <a:latin typeface="-apple-system"/>
              </a:rPr>
              <a:t>패턴이란 </a:t>
            </a:r>
            <a:r>
              <a:rPr lang="en-US" altLang="ko-KR" sz="1600" b="1" i="0" dirty="0">
                <a:solidFill>
                  <a:srgbClr val="222426"/>
                </a:solidFill>
                <a:effectLst/>
                <a:latin typeface="-apple-system"/>
              </a:rPr>
              <a:t>?</a:t>
            </a:r>
          </a:p>
          <a:p>
            <a:pPr algn="l"/>
            <a:r>
              <a:rPr lang="en-US" altLang="ko-KR" sz="1600" b="0" i="0" dirty="0">
                <a:solidFill>
                  <a:srgbClr val="222426"/>
                </a:solidFill>
                <a:effectLst/>
                <a:latin typeface="-apple-system"/>
              </a:rPr>
              <a:t>Django framework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에서 기본적으로 사용되는 </a:t>
            </a:r>
            <a:r>
              <a:rPr lang="en-US" altLang="ko-KR" sz="1600" b="0" i="0" dirty="0">
                <a:solidFill>
                  <a:srgbClr val="222426"/>
                </a:solidFill>
                <a:effectLst/>
                <a:latin typeface="-apple-system"/>
              </a:rPr>
              <a:t>design pattern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이며 이 </a:t>
            </a:r>
            <a:r>
              <a:rPr lang="en-US" altLang="ko-KR" sz="1600" b="0" i="0" dirty="0">
                <a:solidFill>
                  <a:srgbClr val="222426"/>
                </a:solidFill>
                <a:effectLst/>
                <a:latin typeface="-apple-system"/>
              </a:rPr>
              <a:t>design pattern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에서 유명한 것이 </a:t>
            </a:r>
            <a:r>
              <a:rPr lang="en-US" altLang="ko-KR" sz="1600" b="0" i="0" dirty="0">
                <a:solidFill>
                  <a:srgbClr val="222426"/>
                </a:solidFill>
                <a:effectLst/>
                <a:latin typeface="-apple-system"/>
              </a:rPr>
              <a:t>M(model).V(view).C(controller) 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패턴이다</a:t>
            </a:r>
            <a:r>
              <a:rPr lang="en-US" altLang="ko-KR" sz="1600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하지만 </a:t>
            </a:r>
            <a:r>
              <a:rPr lang="en-US" altLang="ko-KR" sz="1600" b="0" i="0" dirty="0" err="1">
                <a:solidFill>
                  <a:srgbClr val="222426"/>
                </a:solidFill>
                <a:effectLst/>
                <a:latin typeface="-apple-system"/>
              </a:rPr>
              <a:t>django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에선 </a:t>
            </a:r>
            <a:r>
              <a:rPr lang="en-US" altLang="ko-KR" sz="1600" b="0" i="0" dirty="0">
                <a:solidFill>
                  <a:srgbClr val="222426"/>
                </a:solidFill>
                <a:effectLst/>
                <a:latin typeface="-apple-system"/>
              </a:rPr>
              <a:t>V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와 </a:t>
            </a:r>
            <a:r>
              <a:rPr lang="en-US" altLang="ko-KR" sz="1600" b="0" i="0" dirty="0">
                <a:solidFill>
                  <a:srgbClr val="222426"/>
                </a:solidFill>
                <a:effectLst/>
                <a:latin typeface="-apple-system"/>
              </a:rPr>
              <a:t>C 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부분이 각각 </a:t>
            </a:r>
            <a:r>
              <a:rPr lang="en-US" altLang="ko-KR" sz="1600" b="0" i="0" dirty="0">
                <a:solidFill>
                  <a:srgbClr val="222426"/>
                </a:solidFill>
                <a:effectLst/>
                <a:latin typeface="-apple-system"/>
              </a:rPr>
              <a:t>Template, View(</a:t>
            </a:r>
            <a:r>
              <a:rPr lang="en-US" altLang="ko-KR" sz="1600" b="0" i="0" dirty="0" err="1">
                <a:solidFill>
                  <a:srgbClr val="222426"/>
                </a:solidFill>
                <a:effectLst/>
                <a:latin typeface="-apple-system"/>
              </a:rPr>
              <a:t>django</a:t>
            </a:r>
            <a:r>
              <a:rPr lang="en-US" altLang="ko-KR" sz="1600" b="0" i="0" dirty="0">
                <a:solidFill>
                  <a:srgbClr val="222426"/>
                </a:solidFill>
                <a:effectLst/>
                <a:latin typeface="-apple-system"/>
              </a:rPr>
              <a:t> view)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로 치환 </a:t>
            </a:r>
            <a:endParaRPr lang="en-US" altLang="ko-KR" sz="16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/>
            <a:r>
              <a:rPr lang="ko-KR" altLang="en-US" sz="1600" dirty="0">
                <a:solidFill>
                  <a:srgbClr val="222426"/>
                </a:solidFill>
                <a:latin typeface="-apple-system"/>
                <a:hlinkClick r:id="rId2"/>
              </a:rPr>
              <a:t>장고 철학 </a:t>
            </a:r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2"/>
              </a:rPr>
              <a:t>: https://docs.djangoproject.com/ko/3.0/misc/design-philosophies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/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 클라이언트로부터 요청을 받으면 </a:t>
            </a:r>
            <a:r>
              <a:rPr lang="en-US" altLang="ko-KR" sz="1600" b="0" i="0" dirty="0" err="1">
                <a:solidFill>
                  <a:srgbClr val="222426"/>
                </a:solidFill>
                <a:effectLst/>
                <a:latin typeface="-apple-system"/>
              </a:rPr>
              <a:t>URLconf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를 이용하여 </a:t>
            </a:r>
            <a:r>
              <a:rPr lang="en-US" altLang="ko-KR" sz="1600" b="0" i="0" dirty="0">
                <a:solidFill>
                  <a:srgbClr val="222426"/>
                </a:solidFill>
                <a:effectLst/>
                <a:latin typeface="-apple-system"/>
              </a:rPr>
              <a:t>URL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을 분석합니다</a:t>
            </a:r>
            <a:r>
              <a:rPr lang="en-US" altLang="ko-KR" sz="1600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222426"/>
                </a:solidFill>
                <a:effectLst/>
                <a:latin typeface="-apple-system"/>
              </a:rPr>
              <a:t> URL 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분석 결과를 통해 해당 </a:t>
            </a:r>
            <a:r>
              <a:rPr lang="en-US" altLang="ko-KR" sz="1600" b="0" i="0" dirty="0">
                <a:solidFill>
                  <a:srgbClr val="222426"/>
                </a:solidFill>
                <a:effectLst/>
                <a:latin typeface="-apple-system"/>
              </a:rPr>
              <a:t>URL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에 대한 처리를 담당할 뷰를 결정합니다</a:t>
            </a:r>
            <a:r>
              <a:rPr lang="en-US" altLang="ko-KR" sz="1600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 뷰는 자신의 로직을 실행하면서</a:t>
            </a:r>
            <a:r>
              <a:rPr lang="en-US" altLang="ko-KR" sz="1600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만일 데이터베이스 처리가 필요하면 모델을 통해 처리하고 그 결과를 </a:t>
            </a:r>
            <a:r>
              <a:rPr lang="ko-KR" altLang="en-US" sz="1600" b="0" i="0" dirty="0" err="1">
                <a:solidFill>
                  <a:srgbClr val="222426"/>
                </a:solidFill>
                <a:effectLst/>
                <a:latin typeface="-apple-system"/>
              </a:rPr>
              <a:t>반환받습니다</a:t>
            </a:r>
            <a:r>
              <a:rPr lang="en-US" altLang="ko-KR" sz="1600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 뷰는 자신의 로직 처리가 끝나면 템플릿을 사용하여 클라이언트에 전송할 </a:t>
            </a:r>
            <a:r>
              <a:rPr lang="en-US" altLang="ko-KR" sz="1600" b="0" i="0" dirty="0">
                <a:solidFill>
                  <a:srgbClr val="222426"/>
                </a:solidFill>
                <a:effectLst/>
                <a:latin typeface="-apple-system"/>
              </a:rPr>
              <a:t>HTML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파일을 생성합니다</a:t>
            </a:r>
            <a:r>
              <a:rPr lang="en-US" altLang="ko-KR" sz="1600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 뷰는 최종 결과로 </a:t>
            </a:r>
            <a:r>
              <a:rPr lang="en-US" altLang="ko-KR" sz="1600" b="0" i="0" dirty="0">
                <a:solidFill>
                  <a:srgbClr val="222426"/>
                </a:solidFill>
                <a:effectLst/>
                <a:latin typeface="-apple-system"/>
              </a:rPr>
              <a:t>HTML 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파일을 클라이언트에 보내 응답합니다</a:t>
            </a:r>
            <a:r>
              <a:rPr lang="en-US" altLang="ko-KR" sz="1600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/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B311C9-81B8-40E7-A76C-96A0EC485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297" y="3979787"/>
            <a:ext cx="8508103" cy="277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6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A367E9-F871-455B-9B4B-C52A7CC13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20" y="366475"/>
            <a:ext cx="73314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spc="-50" dirty="0">
                <a:solidFill>
                  <a:srgbClr val="FF66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프로그래밍</a:t>
            </a:r>
            <a:endParaRPr lang="ko-KR" altLang="en-US" sz="2400" spc="-5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631928-D6CD-4574-A1BE-0501F88491AC}"/>
              </a:ext>
            </a:extLst>
          </p:cNvPr>
          <p:cNvSpPr txBox="1"/>
          <p:nvPr/>
        </p:nvSpPr>
        <p:spPr>
          <a:xfrm>
            <a:off x="721020" y="1037174"/>
            <a:ext cx="1098173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222426"/>
                </a:solidFill>
                <a:latin typeface="-apple-system"/>
                <a:hlinkClick r:id="rId2"/>
              </a:rPr>
              <a:t>https://butter-shower.tistory.com/49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/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/>
            <a:r>
              <a:rPr lang="en-US" altLang="ko-KR" sz="1600" dirty="0">
                <a:solidFill>
                  <a:srgbClr val="222426"/>
                </a:solidFill>
                <a:latin typeface="-apple-system"/>
              </a:rPr>
              <a:t>MVT </a:t>
            </a:r>
            <a:r>
              <a:rPr lang="ko-KR" altLang="en-US" sz="1600" dirty="0">
                <a:solidFill>
                  <a:srgbClr val="222426"/>
                </a:solidFill>
                <a:latin typeface="-apple-system"/>
              </a:rPr>
              <a:t>코딩 순서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 latinLnBrk="0">
              <a:buFont typeface="+mj-lt"/>
              <a:buAutoNum type="arabicPeriod"/>
            </a:pP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프로젝트 뼈대 만들기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: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프로젝트 및 앱 개발에 필요한 디렉토리와 파일 생성</a:t>
            </a:r>
          </a:p>
          <a:p>
            <a:pPr algn="l" latinLnBrk="0">
              <a:buFont typeface="+mj-lt"/>
              <a:buAutoNum type="arabicPeriod"/>
            </a:pP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모델 코딩하기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: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테이블 관련 사항을 개발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(models.py, admin.py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파일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)</a:t>
            </a:r>
          </a:p>
          <a:p>
            <a:pPr algn="l" latinLnBrk="0">
              <a:buFont typeface="+mj-lt"/>
              <a:buAutoNum type="arabicPeriod"/>
            </a:pPr>
            <a:r>
              <a:rPr lang="en-US" altLang="ko-KR" sz="1600" b="0" i="0" dirty="0" err="1">
                <a:solidFill>
                  <a:srgbClr val="222222"/>
                </a:solidFill>
                <a:effectLst/>
                <a:latin typeface="Source Han Sans (Modified)"/>
              </a:rPr>
              <a:t>URLconf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코딩하기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: URL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및 뷰 매핑 관계를 정의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(urls.py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파일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)</a:t>
            </a:r>
          </a:p>
          <a:p>
            <a:pPr algn="l" latinLnBrk="0">
              <a:buFont typeface="+mj-lt"/>
              <a:buAutoNum type="arabicPeriod"/>
            </a:pP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템플릿 코딩하기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: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화면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UI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개발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(templates/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디렉토리 하위의 *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.html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파일들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)</a:t>
            </a:r>
          </a:p>
          <a:p>
            <a:pPr algn="l" latinLnBrk="0">
              <a:buFont typeface="+mj-lt"/>
              <a:buAutoNum type="arabicPeriod"/>
            </a:pP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뷰 코딩하기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: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어플리케이션 로직 개발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(views.py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파일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) </a:t>
            </a:r>
          </a:p>
          <a:p>
            <a:pPr algn="l" latinLnBrk="0">
              <a:buFont typeface="+mj-lt"/>
              <a:buAutoNum type="arabicPeriod"/>
            </a:pPr>
            <a:endParaRPr lang="en-US" altLang="ko-KR" sz="1600" dirty="0">
              <a:solidFill>
                <a:srgbClr val="222222"/>
              </a:solidFill>
              <a:latin typeface="Source Han Sans (Modified)"/>
            </a:endParaRPr>
          </a:p>
          <a:p>
            <a:pPr algn="l" latinLnBrk="0"/>
            <a:r>
              <a:rPr lang="en-US" altLang="ko-KR" sz="1600" dirty="0">
                <a:solidFill>
                  <a:srgbClr val="222222"/>
                </a:solidFill>
                <a:latin typeface="Source Han Sans (Modified)"/>
              </a:rPr>
              <a:t>Model : </a:t>
            </a:r>
          </a:p>
          <a:p>
            <a:pPr algn="l" latinLnBrk="0"/>
            <a:r>
              <a:rPr lang="ko-KR" altLang="en-US" sz="1600" dirty="0">
                <a:solidFill>
                  <a:srgbClr val="222222"/>
                </a:solidFill>
                <a:latin typeface="Source Han Sans (Modified)"/>
              </a:rPr>
              <a:t>데이터베이스 정의</a:t>
            </a:r>
            <a:endParaRPr lang="en-US" altLang="ko-KR" sz="1600" b="0" i="0" dirty="0">
              <a:solidFill>
                <a:srgbClr val="222222"/>
              </a:solidFill>
              <a:effectLst/>
              <a:latin typeface="Source Han Sans (Modified)"/>
            </a:endParaRPr>
          </a:p>
          <a:p>
            <a:pPr algn="l"/>
            <a:r>
              <a:rPr lang="en-US" altLang="ko-KR" sz="1600" dirty="0" err="1">
                <a:solidFill>
                  <a:srgbClr val="222426"/>
                </a:solidFill>
                <a:latin typeface="-apple-system"/>
              </a:rPr>
              <a:t>URLconf</a:t>
            </a:r>
            <a:r>
              <a:rPr lang="en-US" altLang="ko-KR" sz="1600" dirty="0">
                <a:solidFill>
                  <a:srgbClr val="222426"/>
                </a:solidFill>
                <a:latin typeface="-apple-system"/>
              </a:rPr>
              <a:t> : </a:t>
            </a:r>
          </a:p>
          <a:p>
            <a:pPr algn="l"/>
            <a:r>
              <a:rPr lang="ko-KR" altLang="en-US" sz="1600" dirty="0">
                <a:solidFill>
                  <a:srgbClr val="222426"/>
                </a:solidFill>
                <a:latin typeface="-apple-system"/>
              </a:rPr>
              <a:t>클라이언트로부터 받은 요청에 들어있는 </a:t>
            </a:r>
            <a:r>
              <a:rPr lang="en-US" altLang="ko-KR" sz="1600" dirty="0">
                <a:solidFill>
                  <a:srgbClr val="222426"/>
                </a:solidFill>
                <a:latin typeface="-apple-system"/>
              </a:rPr>
              <a:t>URL</a:t>
            </a:r>
            <a:r>
              <a:rPr lang="ko-KR" altLang="en-US" sz="1600" dirty="0">
                <a:solidFill>
                  <a:srgbClr val="222426"/>
                </a:solidFill>
                <a:latin typeface="-apple-system"/>
              </a:rPr>
              <a:t>이 </a:t>
            </a:r>
            <a:r>
              <a:rPr lang="en-US" altLang="ko-KR" sz="1600" dirty="0">
                <a:solidFill>
                  <a:srgbClr val="222426"/>
                </a:solidFill>
                <a:latin typeface="-apple-system"/>
              </a:rPr>
              <a:t>url.py </a:t>
            </a:r>
            <a:r>
              <a:rPr lang="ko-KR" altLang="en-US" sz="1600" dirty="0">
                <a:solidFill>
                  <a:srgbClr val="222426"/>
                </a:solidFill>
                <a:latin typeface="-apple-system"/>
              </a:rPr>
              <a:t>파일에 처리함수</a:t>
            </a:r>
            <a:r>
              <a:rPr lang="en-US" altLang="ko-KR" sz="1600" dirty="0">
                <a:solidFill>
                  <a:srgbClr val="222426"/>
                </a:solidFill>
                <a:latin typeface="-apple-system"/>
              </a:rPr>
              <a:t>(</a:t>
            </a:r>
            <a:r>
              <a:rPr lang="ko-KR" altLang="en-US" sz="1600" dirty="0">
                <a:solidFill>
                  <a:srgbClr val="222426"/>
                </a:solidFill>
                <a:latin typeface="-apple-system"/>
              </a:rPr>
              <a:t>뷰</a:t>
            </a:r>
            <a:r>
              <a:rPr lang="en-US" altLang="ko-KR" sz="1600" dirty="0">
                <a:solidFill>
                  <a:srgbClr val="222426"/>
                </a:solidFill>
                <a:latin typeface="-apple-system"/>
              </a:rPr>
              <a:t>)</a:t>
            </a:r>
            <a:r>
              <a:rPr lang="ko-KR" altLang="en-US" sz="1600" dirty="0">
                <a:solidFill>
                  <a:srgbClr val="222426"/>
                </a:solidFill>
                <a:latin typeface="-apple-system"/>
              </a:rPr>
              <a:t>와 매핑하는 파이썬 코드를 작성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/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“ path('articles/2003/', views.special_case_2003)”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에서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article/2003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부분이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URL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이고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views.special_case_2003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부분이 처리함수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(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뷰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)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이다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.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/>
            <a:r>
              <a:rPr lang="en-US" altLang="ko-KR" sz="1600" dirty="0">
                <a:solidFill>
                  <a:srgbClr val="222426"/>
                </a:solidFill>
                <a:latin typeface="-apple-system"/>
              </a:rPr>
              <a:t>View :</a:t>
            </a:r>
          </a:p>
          <a:p>
            <a:pPr algn="l"/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웹 요청을 받아서 데이터 베이스 접속 등 해당 어플리케이션의 로직에 맞는 처리를 하고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그 결과 데이터를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HTML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로 변환하기 위하여 템플릿 처리를 한 후에 최종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HTML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로 된 응답 데이터를 웹 클라이언트로 반환하는 역할을 한다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.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  <a:p>
            <a:pPr algn="l"/>
            <a:r>
              <a:rPr lang="en-US" altLang="ko-KR" sz="1600" dirty="0">
                <a:solidFill>
                  <a:srgbClr val="222426"/>
                </a:solidFill>
                <a:latin typeface="-apple-system"/>
              </a:rPr>
              <a:t>Template</a:t>
            </a:r>
          </a:p>
          <a:p>
            <a:pPr algn="l"/>
            <a:r>
              <a:rPr lang="ko-KR" altLang="en-US" sz="1600" dirty="0">
                <a:solidFill>
                  <a:srgbClr val="222426"/>
                </a:solidFill>
                <a:latin typeface="-apple-system"/>
              </a:rPr>
              <a:t>화면 </a:t>
            </a:r>
            <a:r>
              <a:rPr lang="en-US" altLang="ko-KR" sz="1600" dirty="0">
                <a:solidFill>
                  <a:srgbClr val="222426"/>
                </a:solidFill>
                <a:latin typeface="-apple-system"/>
              </a:rPr>
              <a:t>UI </a:t>
            </a:r>
            <a:r>
              <a:rPr lang="ko-KR" altLang="en-US" sz="1600" dirty="0">
                <a:solidFill>
                  <a:srgbClr val="222426"/>
                </a:solidFill>
                <a:latin typeface="-apple-system"/>
              </a:rPr>
              <a:t>정의이며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템플릿 파일은 *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.html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확장자를 가지며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장고의 템플릿 시스템 문법에 맞게 작성한다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.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유의할 점은 템플릿 파일을 적절한 디렉토리에 위치시켜야 한다는 점이다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.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장고에서 템플릿 파일을 찾을 때는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TEMPLATE_DIRS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및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INSTALLED_APPS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에서 지정된 앱의 디렉토리를 검색한다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.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이 항목들은 프로젝트 설정 파일인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settings.py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Source Han Sans (Modified)"/>
              </a:rPr>
              <a:t>에 정의되어 있다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Source Han Sans (Modified)"/>
              </a:rPr>
              <a:t>.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948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A367E9-F871-455B-9B4B-C52A7CC13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20" y="366475"/>
            <a:ext cx="73314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spc="-50" dirty="0">
                <a:solidFill>
                  <a:srgbClr val="FF66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프로그래밍</a:t>
            </a:r>
            <a:endParaRPr lang="ko-KR" altLang="en-US" sz="2400" spc="-5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631928-D6CD-4574-A1BE-0501F88491AC}"/>
              </a:ext>
            </a:extLst>
          </p:cNvPr>
          <p:cNvSpPr txBox="1"/>
          <p:nvPr/>
        </p:nvSpPr>
        <p:spPr>
          <a:xfrm>
            <a:off x="721020" y="1143310"/>
            <a:ext cx="109817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django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-admin </a:t>
            </a:r>
            <a:r>
              <a:rPr lang="en-US" altLang="ko-KR" sz="16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startproject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mysite</a:t>
            </a:r>
            <a:endParaRPr lang="en-US" altLang="ko-KR" sz="1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move </a:t>
            </a:r>
            <a:r>
              <a:rPr lang="en-US" altLang="ko-KR" sz="16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mysite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ch99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cd ch99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python manage.py migrate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python manage.py </a:t>
            </a:r>
            <a:r>
              <a:rPr lang="en-US" altLang="ko-KR" sz="16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createsuperuser</a:t>
            </a:r>
            <a:endParaRPr lang="en-US" altLang="ko-KR" sz="1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python manage.py </a:t>
            </a:r>
            <a:r>
              <a:rPr lang="en-US" altLang="ko-KR" sz="16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makemigrations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bookmark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python manage.py migrate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python manage.py </a:t>
            </a:r>
            <a:r>
              <a:rPr lang="en-US" altLang="ko-KR" sz="16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runserver</a:t>
            </a:r>
            <a:endParaRPr lang="en-US" altLang="ko-KR" sz="1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cd bookmark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mkdir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templates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mkdir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templates/bookmark</a:t>
            </a:r>
            <a:endParaRPr lang="ko-KR" altLang="en-US" sz="1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0004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</TotalTime>
  <Words>560</Words>
  <Application>Microsoft Office PowerPoint</Application>
  <PresentationFormat>와이드스크린</PresentationFormat>
  <Paragraphs>55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-apple-system</vt:lpstr>
      <vt:lpstr>Source Han Sans (Modified)</vt:lpstr>
      <vt:lpstr>나눔고딕</vt:lpstr>
      <vt:lpstr>나눔고딕 ExtraBold</vt:lpstr>
      <vt:lpstr>맑은 고딕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KEVIN</dc:creator>
  <cp:lastModifiedBy>PARK KEVIN</cp:lastModifiedBy>
  <cp:revision>100</cp:revision>
  <dcterms:created xsi:type="dcterms:W3CDTF">2020-12-07T03:50:24Z</dcterms:created>
  <dcterms:modified xsi:type="dcterms:W3CDTF">2021-05-02T22:31:12Z</dcterms:modified>
</cp:coreProperties>
</file>