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28" r:id="rId11"/>
    <p:sldId id="416" r:id="rId12"/>
    <p:sldId id="4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KEVIN" initials="P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70724-0E51-4CDB-B160-278C6870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4FB10-7463-4315-99C7-E2C9C842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E0851-61D6-4C78-B6A5-811A9B5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2873-C2AC-42DC-9B95-CE0BC1C2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CC8EA-4D05-4F11-A39E-5D2D51F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7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0561E-6065-4D74-8EC8-094C2E5A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FB234-F3A1-4909-BC18-54FA4257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F2882-EFB3-4BB6-9010-85FF991F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6BBD3-93F3-4AF9-92FC-FB24FA34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41CC7-6667-4344-A9FE-1F1DC5D3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0DFCE-3983-44FE-8465-ADE55FD0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2DDC9-65AE-414A-94F5-5FCE075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34DAC-E1A3-46C1-8A29-A07AD6FE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5E2ED-AA24-4FF2-B7E1-31A72878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24E09-875D-4BD8-9D43-F502FCC1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76D45-AE14-4615-8918-060B23C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E5A98-CF20-42FB-9AE1-35D0AB08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B93-BA74-4981-8D89-4CBE7DD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7E103-87CF-48FC-A453-EA8D8B58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CF76-B202-4D70-AC7C-7E96C121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3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23359-EA85-4D85-AB1A-DFDB5C64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FE23D-CB75-4C65-8922-4AE6AB95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69FCD-D30F-43F8-971A-6124F0C5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E29A3-6C9D-401C-B927-FB6BAB8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6532-28A8-4840-B0C9-BD85116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1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4DF8E-D5F8-48B1-BF5E-7AAE5EC4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907A1-F401-40AD-87F1-46438D5D7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D25C6-E728-4388-A7D7-586E4AC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49284-D0E1-4623-A629-E7B27A2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9AC58-55F1-4B61-8437-80B36E60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52D07-AD7F-4B2C-A2BF-B8508469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5769-1CC9-4731-BA75-D5C00B5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774A8-B497-4C36-916A-02758495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109E4-8709-40BF-AF74-2ABFF47A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BFC11-D535-4713-9DED-B6A2D18C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950B8-31F6-435A-8262-447097E19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C186E-A03E-433C-A8A1-83061A05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FDB08-CF28-4655-AEC3-14DFA21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2CFAA-F089-4F53-B3FB-20AC1A6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5AF1-54DD-4194-83E4-DBD62551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67F33-11E4-4C8E-B4B5-999BBDC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19439-91D5-4F5A-A077-F0B262E6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0E0D0-348E-4828-B939-8E91AD90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A36BE-3983-4245-8BC0-08AE85E9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C350D3-CAC1-49D7-867B-05F47D53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6FFEA-7E52-4395-A840-E01B7D2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318D-7D3E-4CEB-841B-C58BC43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CE51F-A243-4C02-9911-B1FD7F3F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9875E-D1D7-4999-9CC1-DEF34174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26A25-93E5-40C7-AE0D-7A88A189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D7455-AEA1-43A1-BA52-359CB018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61EE2-EAA8-4DAF-9F43-1F0AC380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ADF8A-6284-4598-B74E-E52D5AC5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55A901-3DD6-423E-8937-1F9FA434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B8BC0-6B7E-4D6A-992A-82193B83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A0E96-D313-4A99-877D-64CEF3F3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3CC31-7011-4C86-82FA-FDC03683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92020-5C72-41DC-8EF6-1DD80F82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9F05C5-72F7-4843-9CF2-680364E2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EC56C-16B8-447B-9598-26A7F4D8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90AC7-45EC-4BE2-9638-44353A2B1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3B11-9A31-4F84-BE55-131012BA49D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9C696-39CD-4974-BC84-5674BB4BF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9BA03-4CCA-44E2-99B7-F5960F20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F452-80E0-4994-A30A-57110788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4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1261BC5-E5FD-4D3C-9C7C-B43B7DA848DD}"/>
              </a:ext>
            </a:extLst>
          </p:cNvPr>
          <p:cNvSpPr txBox="1">
            <a:spLocks/>
          </p:cNvSpPr>
          <p:nvPr/>
        </p:nvSpPr>
        <p:spPr>
          <a:xfrm>
            <a:off x="586153" y="65710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KNN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5B3E0-9315-4674-AB0E-BBC6EC729FDA}"/>
              </a:ext>
            </a:extLst>
          </p:cNvPr>
          <p:cNvSpPr txBox="1"/>
          <p:nvPr/>
        </p:nvSpPr>
        <p:spPr>
          <a:xfrm>
            <a:off x="965688" y="1061735"/>
            <a:ext cx="1046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KNN : k-Nearest-Neighbors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의 약칭</a:t>
            </a:r>
            <a:r>
              <a:rPr lang="en-US" altLang="ko-KR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새로운 </a:t>
            </a:r>
            <a:r>
              <a:rPr lang="ko-KR" altLang="en-US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관측값이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주어지면 가장 속성이 비슷한 이웃을 먼저 찾음</a:t>
            </a:r>
          </a:p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가까운 목표 값과 같은 값으로 분류하여 예측</a:t>
            </a:r>
          </a:p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- k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값에 따라 예측의 정확도가 달라지므로 적절한 </a:t>
            </a:r>
            <a:r>
              <a:rPr lang="en-US" altLang="ko-KR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k</a:t>
            </a:r>
            <a:r>
              <a:rPr lang="ko-KR" altLang="en-US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값을 찾는 것이 중요</a:t>
            </a:r>
            <a:endParaRPr lang="en-US" altLang="ko-KR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lvl="0"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75231-0E77-404C-90B0-36F544BA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41" y="2416327"/>
            <a:ext cx="4785921" cy="416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E8313-F934-4744-A27F-873AD6ED7A5C}"/>
              </a:ext>
            </a:extLst>
          </p:cNvPr>
          <p:cNvSpPr txBox="1"/>
          <p:nvPr/>
        </p:nvSpPr>
        <p:spPr>
          <a:xfrm>
            <a:off x="1033098" y="3221203"/>
            <a:ext cx="4481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0" i="0">
                <a:solidFill>
                  <a:srgbClr val="292929"/>
                </a:solidFill>
                <a:effectLst/>
                <a:latin typeface="medium-content-serif-font"/>
              </a:rPr>
              <a:t>좌측 그림에서 </a:t>
            </a:r>
            <a:r>
              <a:rPr lang="en-US" altLang="ko-KR" b="0" i="0">
                <a:solidFill>
                  <a:srgbClr val="292929"/>
                </a:solidFill>
                <a:effectLst/>
                <a:latin typeface="medium-content-serif-font"/>
              </a:rPr>
              <a:t>K=3</a:t>
            </a:r>
            <a:r>
              <a:rPr lang="ko-KR" altLang="en-US" b="0" i="0">
                <a:solidFill>
                  <a:srgbClr val="292929"/>
                </a:solidFill>
                <a:effectLst/>
                <a:latin typeface="medium-content-serif-font"/>
              </a:rPr>
              <a:t>일 때는 새로운 샘플이 세모로 분류되지만 </a:t>
            </a:r>
            <a:r>
              <a:rPr lang="en-US" altLang="ko-KR" b="0" i="0">
                <a:solidFill>
                  <a:srgbClr val="292929"/>
                </a:solidFill>
                <a:effectLst/>
                <a:latin typeface="medium-content-serif-font"/>
              </a:rPr>
              <a:t>K=7</a:t>
            </a:r>
            <a:r>
              <a:rPr lang="ko-KR" altLang="en-US" b="0" i="0">
                <a:solidFill>
                  <a:srgbClr val="292929"/>
                </a:solidFill>
                <a:effectLst/>
                <a:latin typeface="medium-content-serif-font"/>
              </a:rPr>
              <a:t>일 때는 별표로 분류된다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  <a:latin typeface="medium-content-serif-font"/>
              </a:rPr>
              <a:t>여기서 주의할 점은 </a:t>
            </a:r>
            <a:r>
              <a:rPr lang="en-US" altLang="ko-KR" b="0" i="0">
                <a:solidFill>
                  <a:srgbClr val="292929"/>
                </a:solidFill>
                <a:effectLst/>
                <a:latin typeface="medium-content-serif-font"/>
              </a:rPr>
              <a:t>K</a:t>
            </a:r>
            <a:r>
              <a:rPr lang="ko-KR" altLang="en-US" b="0" i="0">
                <a:solidFill>
                  <a:srgbClr val="292929"/>
                </a:solidFill>
                <a:effectLst/>
                <a:latin typeface="medium-content-serif-font"/>
              </a:rPr>
              <a:t>의 개수가 짝수일 경우에는 동점이 발생할 수 있기에 홀수로 지정해줘야 한다는 것이다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B71390-C583-403D-9446-0F7D8771DDAC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KNN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FF889A-2337-47F7-8FC4-50DF62CDAA7E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2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68724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84D28E7-3FA5-46A4-A969-952D805E7460}"/>
              </a:ext>
            </a:extLst>
          </p:cNvPr>
          <p:cNvSpPr txBox="1">
            <a:spLocks/>
          </p:cNvSpPr>
          <p:nvPr/>
        </p:nvSpPr>
        <p:spPr>
          <a:xfrm>
            <a:off x="363415" y="60683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Logistic Regression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D219-11DD-4CA4-BF0C-B26CFF8C1D43}"/>
              </a:ext>
            </a:extLst>
          </p:cNvPr>
          <p:cNvSpPr txBox="1"/>
          <p:nvPr/>
        </p:nvSpPr>
        <p:spPr>
          <a:xfrm>
            <a:off x="363415" y="1305341"/>
            <a:ext cx="10701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회귀가 선형인가 비선형인가는 독립변수가 아닌 가중치 변수가 선형인지 아닌지를 따름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학습을 통해 선형 함수의 회귀 최적선을 찾는 것이  아니라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시그모이드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함수 최적선을 찾고 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시그모이드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함수의 반환 값을 확률로 간주해 확률에 따라 분류를 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시그모이드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함수는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값이 아무리 커지거나 작아져도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값은 항상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과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1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사이 값을 반환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4269A-5508-49D5-9769-C4A64C85124C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Logistic Regression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398EFB-7B7A-4A46-8587-0283A5DCC8CE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0635719-133B-4BB7-9F14-440CF59A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" y="3028671"/>
            <a:ext cx="8052748" cy="2971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CFF322-1016-4EA5-9E2F-30BA474D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961" y="3620016"/>
            <a:ext cx="3941008" cy="20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C80A16-F206-4B67-BA97-F01FAD5AD8C1}"/>
              </a:ext>
            </a:extLst>
          </p:cNvPr>
          <p:cNvSpPr txBox="1">
            <a:spLocks/>
          </p:cNvSpPr>
          <p:nvPr/>
        </p:nvSpPr>
        <p:spPr>
          <a:xfrm>
            <a:off x="363416" y="53864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Random Forest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453D4-D594-4CCB-9848-2AB3CB530F64}"/>
              </a:ext>
            </a:extLst>
          </p:cNvPr>
          <p:cNvSpPr txBox="1"/>
          <p:nvPr/>
        </p:nvSpPr>
        <p:spPr>
          <a:xfrm>
            <a:off x="363415" y="1746738"/>
            <a:ext cx="4180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“무작위 </a:t>
            </a:r>
            <a:r>
              <a:rPr lang="ko-KR" altLang="en-US" b="1" i="0" err="1">
                <a:solidFill>
                  <a:srgbClr val="404248"/>
                </a:solidFill>
                <a:effectLst/>
                <a:latin typeface="Graphik"/>
              </a:rPr>
              <a:t>숲”</a:t>
            </a:r>
            <a:r>
              <a:rPr lang="ko-KR" altLang="en-US" b="0" i="0" err="1">
                <a:solidFill>
                  <a:srgbClr val="404248"/>
                </a:solidFill>
                <a:effectLst/>
                <a:latin typeface="Graphik"/>
              </a:rPr>
              <a:t>이라는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 이름처럼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) 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랜덤 </a:t>
            </a:r>
            <a:r>
              <a:rPr lang="ko-KR" altLang="en-US" b="1" i="0" err="1">
                <a:solidFill>
                  <a:srgbClr val="404248"/>
                </a:solidFill>
                <a:effectLst/>
                <a:latin typeface="Graphik"/>
              </a:rPr>
              <a:t>포레스트는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훈련을 통해 </a:t>
            </a:r>
            <a:r>
              <a:rPr lang="ko-KR" altLang="en-US" b="1" i="0" err="1">
                <a:solidFill>
                  <a:srgbClr val="404248"/>
                </a:solidFill>
                <a:effectLst/>
                <a:latin typeface="Graphik"/>
              </a:rPr>
              <a:t>구성해놓은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 다수의 </a:t>
            </a:r>
            <a:r>
              <a:rPr lang="ko-KR" altLang="en-US" b="1" i="0" err="1">
                <a:solidFill>
                  <a:srgbClr val="404248"/>
                </a:solidFill>
                <a:effectLst/>
                <a:latin typeface="Graphik"/>
              </a:rPr>
              <a:t>나무들로부터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 분류 결과를 취합해서 결론을 얻는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일종의 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인기 투표</a:t>
            </a:r>
            <a:endParaRPr lang="en-US" altLang="ko-KR" b="1" i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endParaRPr lang="en-US" altLang="ko-KR" b="1">
              <a:solidFill>
                <a:srgbClr val="404248"/>
              </a:solidFill>
              <a:latin typeface="Graphik"/>
            </a:endParaRPr>
          </a:p>
          <a:p>
            <a:pPr algn="l"/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학습 데이터 세트에 총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1000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개의 행이 있다고 해보자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그러면 임의로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100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개씩 행을 선택해서 의사결정 트리를 만드는 게 </a:t>
            </a:r>
            <a:r>
              <a:rPr lang="ko-KR" altLang="en-US" b="1" i="0" err="1">
                <a:solidFill>
                  <a:srgbClr val="404248"/>
                </a:solidFill>
                <a:effectLst/>
                <a:latin typeface="Graphik"/>
              </a:rPr>
              <a:t>배깅</a:t>
            </a:r>
            <a:r>
              <a:rPr lang="en-US" altLang="ko-KR" b="1" i="0">
                <a:solidFill>
                  <a:srgbClr val="404248"/>
                </a:solidFill>
                <a:effectLst/>
                <a:latin typeface="Graphik"/>
              </a:rPr>
              <a:t>(bagging)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이다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학습 데이터의 일부를 기반으로 생성했다는 것이  중요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이 때 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중복을 허용</a:t>
            </a:r>
            <a:endParaRPr lang="en-US" altLang="ko-KR">
              <a:solidFill>
                <a:srgbClr val="404248"/>
              </a:solidFill>
              <a:latin typeface="Graphik"/>
            </a:endParaRPr>
          </a:p>
          <a:p>
            <a:pPr algn="l"/>
            <a:endParaRPr lang="en-US" altLang="ko-KR" b="0" i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1000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개의 행이 있는 가방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(bag)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에서 임의로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100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 뽑아 첫 번째 트리를 만들고 그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100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개의 행은 가방에 도로 집어 넣는 방식</a:t>
            </a:r>
            <a:endParaRPr lang="en-US" altLang="ko-KR" b="0" i="0">
              <a:solidFill>
                <a:srgbClr val="404248"/>
              </a:solidFill>
              <a:effectLst/>
              <a:latin typeface="Graphik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8E43F-1136-4405-86A7-B959C7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1045807"/>
            <a:ext cx="6555353" cy="5183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BDA36A-8A2A-41FA-877D-0DFE762F149B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Random Forest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2A8BA3-91C3-4E2C-B5B2-D96FF6D2EC8A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C80A16-F206-4B67-BA97-F01FAD5AD8C1}"/>
              </a:ext>
            </a:extLst>
          </p:cNvPr>
          <p:cNvSpPr txBox="1">
            <a:spLocks/>
          </p:cNvSpPr>
          <p:nvPr/>
        </p:nvSpPr>
        <p:spPr>
          <a:xfrm>
            <a:off x="363416" y="53864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Random Forest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453D4-D594-4CCB-9848-2AB3CB530F64}"/>
              </a:ext>
            </a:extLst>
          </p:cNvPr>
          <p:cNvSpPr txBox="1"/>
          <p:nvPr/>
        </p:nvSpPr>
        <p:spPr>
          <a:xfrm>
            <a:off x="430091" y="1225689"/>
            <a:ext cx="289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하나의 알고리즘 사용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학습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데이터셋을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랜덤하게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추출하여 모델을 학습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투표방식으로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최빈값으로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결정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배깅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학습 데이터에서 랜덤하게 추출 시 중복 허용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err="1">
                <a:solidFill>
                  <a:srgbClr val="404248"/>
                </a:solidFill>
                <a:effectLst/>
                <a:latin typeface="Graphik"/>
              </a:rPr>
              <a:t>몇개씩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 속성을 뽑는 게 좋을까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 속성이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25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개면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5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개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즉 </a:t>
            </a:r>
            <a:r>
              <a:rPr lang="ko-KR" altLang="en-US" b="1" i="0">
                <a:solidFill>
                  <a:srgbClr val="404248"/>
                </a:solidFill>
                <a:effectLst/>
                <a:latin typeface="Graphik"/>
              </a:rPr>
              <a:t>전체 속성 개수의 제곱근만큼 선택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하는 게 가장 좋다고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경험적으로 인식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32AF35-6E54-4268-9D3C-1954751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7358" y="1420132"/>
            <a:ext cx="8496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EFB9F3-83FE-48E3-92A9-1126BE0E1B2C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Random Forest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095D8-ADA2-4401-85D2-B2C4E4530413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8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1261BC5-E5FD-4D3C-9C7C-B43B7DA848DD}"/>
              </a:ext>
            </a:extLst>
          </p:cNvPr>
          <p:cNvSpPr txBox="1">
            <a:spLocks/>
          </p:cNvSpPr>
          <p:nvPr/>
        </p:nvSpPr>
        <p:spPr>
          <a:xfrm>
            <a:off x="586153" y="65710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KNN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4408BF-C9B6-4A7E-BA83-EBF9DA23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153" y="2545372"/>
            <a:ext cx="3821723" cy="334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AF8A30-0352-4204-B671-991FD0A6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990" y="2536216"/>
            <a:ext cx="3848102" cy="329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DE0909F-74B3-4402-B438-5CD8286A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4843" y="2561858"/>
            <a:ext cx="3815495" cy="326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5B3E0-9315-4674-AB0E-BBC6EC729FDA}"/>
              </a:ext>
            </a:extLst>
          </p:cNvPr>
          <p:cNvSpPr txBox="1"/>
          <p:nvPr/>
        </p:nvSpPr>
        <p:spPr>
          <a:xfrm>
            <a:off x="965688" y="1420132"/>
            <a:ext cx="104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K = 1, 3, 5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 경우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2A408-6EAA-4AD0-B86F-313AF7979A2B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KNN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12818C-DE95-4F89-8A3F-79D947CEA57C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7529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10E357-B668-462F-BC9E-2D4282EEFC03}"/>
              </a:ext>
            </a:extLst>
          </p:cNvPr>
          <p:cNvSpPr txBox="1">
            <a:spLocks/>
          </p:cNvSpPr>
          <p:nvPr/>
        </p:nvSpPr>
        <p:spPr>
          <a:xfrm>
            <a:off x="398930" y="79058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SVM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C2C8-546D-4D16-AD94-1E2692B1E9EB}"/>
              </a:ext>
            </a:extLst>
          </p:cNvPr>
          <p:cNvSpPr/>
          <p:nvPr/>
        </p:nvSpPr>
        <p:spPr>
          <a:xfrm>
            <a:off x="690283" y="1190537"/>
            <a:ext cx="107707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이란 선과 가장 가까운 양 옆 데이터와의 거리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선과 가장 가까운 포인트를 서포트 벡터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(Support vector)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정확히 분류하는 범위를 먼저 찾고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 범위 안에서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최대화하는 구분선을 선택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로버스트하다는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것은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아웃라이어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(outlier)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영향을 받지 않는다는 의미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어느 정도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outlier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무시하고 최적의 구분선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6342AC-9B9C-4BB0-A221-CAEC527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3429000"/>
            <a:ext cx="3774568" cy="29909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E1E2F1-5813-479B-A477-E5EADEB6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56" y="3480672"/>
            <a:ext cx="3617844" cy="2622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F996F3-4186-486B-B3A1-C2A89E5D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849" y="3161716"/>
            <a:ext cx="3408298" cy="2941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B323F0-0F43-4F1C-899B-9A211D8680B8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SVM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1C256C-CC15-43B5-98CE-0BE93C97F1D5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7529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10E357-B668-462F-BC9E-2D4282EEFC03}"/>
              </a:ext>
            </a:extLst>
          </p:cNvPr>
          <p:cNvSpPr txBox="1">
            <a:spLocks/>
          </p:cNvSpPr>
          <p:nvPr/>
        </p:nvSpPr>
        <p:spPr>
          <a:xfrm>
            <a:off x="398930" y="79058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SVM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C2C8-546D-4D16-AD94-1E2692B1E9EB}"/>
              </a:ext>
            </a:extLst>
          </p:cNvPr>
          <p:cNvSpPr/>
          <p:nvPr/>
        </p:nvSpPr>
        <p:spPr>
          <a:xfrm>
            <a:off x="623608" y="1471522"/>
            <a:ext cx="4176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가운데 실선이 하나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그어져있는데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이게 바로 ‘결정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경계’가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 되겠다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그리고 그 실선으로부터 검은 테두리가 있는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빨간점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1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개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파란점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2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개까지 영역을 두고 점선을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그어놓았다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점선으로부터 결정 경계까지의 거리가 바로 ‘마진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(margin)’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이다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l"/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최적의 결정 경계는 마진을 최대화한다</a:t>
            </a:r>
            <a:r>
              <a:rPr lang="en-US" altLang="ko-KR" sz="2000" b="1" i="0">
                <a:solidFill>
                  <a:srgbClr val="404248"/>
                </a:solidFill>
                <a:effectLst/>
                <a:latin typeface="Graphik"/>
              </a:rPr>
              <a:t>.</a:t>
            </a:r>
            <a:endParaRPr lang="ko-KR" altLang="en-US" sz="2000" b="0" i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x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축과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y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축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2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개의 속성을 가진 데이터로 결정 경계를 그었는데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총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3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개의 데이터 포인트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서포트 벡터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)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가 필요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즉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, </a:t>
            </a:r>
            <a:r>
              <a:rPr lang="en-US" altLang="ko-KR" sz="2000" b="1" i="0">
                <a:solidFill>
                  <a:srgbClr val="404248"/>
                </a:solidFill>
                <a:effectLst/>
                <a:latin typeface="Graphik"/>
              </a:rPr>
              <a:t>n</a:t>
            </a:r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개의 속성을 가진 데이터에는 최소 </a:t>
            </a:r>
            <a:r>
              <a:rPr lang="en-US" altLang="ko-KR" sz="2000" b="1" i="0">
                <a:solidFill>
                  <a:srgbClr val="404248"/>
                </a:solidFill>
                <a:effectLst/>
                <a:latin typeface="Graphik"/>
              </a:rPr>
              <a:t>n+1</a:t>
            </a:r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개의 서포트 벡터가 존재</a:t>
            </a:r>
            <a:endParaRPr lang="en-US" altLang="ko-KR" sz="2000" b="0" i="0">
              <a:solidFill>
                <a:srgbClr val="404248"/>
              </a:solidFill>
              <a:effectLst/>
              <a:latin typeface="Graphik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49C81-B036-42A4-8FE9-EC55E963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09" y="1190537"/>
            <a:ext cx="6952733" cy="5270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781BE4-E8D2-4C8A-847D-E3210A56F649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SVM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547214-58F8-447C-8F50-4FF24F4B0307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7529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10E357-B668-462F-BC9E-2D4282EEFC03}"/>
              </a:ext>
            </a:extLst>
          </p:cNvPr>
          <p:cNvSpPr txBox="1">
            <a:spLocks/>
          </p:cNvSpPr>
          <p:nvPr/>
        </p:nvSpPr>
        <p:spPr>
          <a:xfrm>
            <a:off x="398930" y="79058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SVM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C2C8-546D-4D16-AD94-1E2692B1E9EB}"/>
              </a:ext>
            </a:extLst>
          </p:cNvPr>
          <p:cNvSpPr/>
          <p:nvPr/>
        </p:nvSpPr>
        <p:spPr>
          <a:xfrm>
            <a:off x="623608" y="2166847"/>
            <a:ext cx="4698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결정 경계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는 ‘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선’이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 아닌 ‘평면’</a:t>
            </a:r>
            <a:endParaRPr lang="en-US" altLang="ko-KR" sz="2000">
              <a:solidFill>
                <a:srgbClr val="404248"/>
              </a:solidFill>
              <a:latin typeface="Graphik"/>
            </a:endParaRPr>
          </a:p>
          <a:p>
            <a:pPr algn="l"/>
            <a:endParaRPr lang="en-US" altLang="ko-KR" sz="2000" b="0" i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시각적으로 인지할 수 있는 범위는 딱 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3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차원까지다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 </a:t>
            </a:r>
          </a:p>
          <a:p>
            <a:pPr algn="l"/>
            <a:endParaRPr lang="en-US" altLang="ko-KR" sz="2000">
              <a:solidFill>
                <a:srgbClr val="404248"/>
              </a:solidFill>
              <a:latin typeface="Graphik"/>
            </a:endParaRPr>
          </a:p>
          <a:p>
            <a:pPr algn="l"/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차원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즉 속성의 개수가 늘어날수록 당연히 </a:t>
            </a:r>
            <a:r>
              <a:rPr lang="ko-KR" altLang="en-US" sz="2000" b="0" i="0" err="1">
                <a:solidFill>
                  <a:srgbClr val="404248"/>
                </a:solidFill>
                <a:effectLst/>
                <a:latin typeface="Graphik"/>
              </a:rPr>
              <a:t>복잡해지며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결정 경계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도 단순한 평면이 아닌 고차원이 된다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 이를 </a:t>
            </a:r>
            <a:r>
              <a:rPr lang="ko-KR" altLang="en-US" sz="2000" b="1" i="0">
                <a:solidFill>
                  <a:srgbClr val="404248"/>
                </a:solidFill>
                <a:effectLst/>
                <a:latin typeface="Graphik"/>
              </a:rPr>
              <a:t>“</a:t>
            </a:r>
            <a:r>
              <a:rPr lang="ko-KR" altLang="en-US" sz="2000" b="1" i="0" err="1">
                <a:solidFill>
                  <a:srgbClr val="404248"/>
                </a:solidFill>
                <a:effectLst/>
                <a:latin typeface="Graphik"/>
              </a:rPr>
              <a:t>초평면</a:t>
            </a:r>
            <a:r>
              <a:rPr lang="en-US" altLang="ko-KR" sz="2000" b="1" i="0">
                <a:solidFill>
                  <a:srgbClr val="404248"/>
                </a:solidFill>
                <a:effectLst/>
                <a:latin typeface="Graphik"/>
              </a:rPr>
              <a:t>(hyperplane)”</a:t>
            </a:r>
            <a:r>
              <a:rPr lang="ko-KR" altLang="en-US" sz="2000" b="0" i="0">
                <a:solidFill>
                  <a:srgbClr val="404248"/>
                </a:solidFill>
                <a:effectLst/>
                <a:latin typeface="Graphik"/>
              </a:rPr>
              <a:t>이라고 부른다</a:t>
            </a:r>
            <a:r>
              <a:rPr lang="en-US" altLang="ko-KR" sz="2000" b="0" i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0A892-6270-46A7-934C-00143749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62" y="1333960"/>
            <a:ext cx="5622230" cy="50167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BEE43A-0A26-4D85-BD65-C1F29690D1C8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SVM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454168-2F41-422D-8F3A-FD136DC49E08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10E357-B668-462F-BC9E-2D4282EEFC03}"/>
              </a:ext>
            </a:extLst>
          </p:cNvPr>
          <p:cNvSpPr txBox="1">
            <a:spLocks/>
          </p:cNvSpPr>
          <p:nvPr/>
        </p:nvSpPr>
        <p:spPr>
          <a:xfrm>
            <a:off x="398930" y="79058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Decision Tree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A361C9-8706-4EA0-9DD2-01350573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0796" y="2911605"/>
            <a:ext cx="3171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31220B5-DC4F-4704-AAD0-0E34F93F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932" y="3127017"/>
            <a:ext cx="3105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42100-C491-4C4D-B299-5F667990E104}"/>
              </a:ext>
            </a:extLst>
          </p:cNvPr>
          <p:cNvSpPr txBox="1"/>
          <p:nvPr/>
        </p:nvSpPr>
        <p:spPr>
          <a:xfrm>
            <a:off x="609600" y="3927117"/>
            <a:ext cx="3645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정보 획득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(Information Gain)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순도 증가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불순도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불확실성이 최대한 감소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E7488-4856-46EF-A3E7-6A64200EE07C}"/>
              </a:ext>
            </a:extLst>
          </p:cNvPr>
          <p:cNvSpPr/>
          <p:nvPr/>
        </p:nvSpPr>
        <p:spPr>
          <a:xfrm>
            <a:off x="674703" y="1069458"/>
            <a:ext cx="10768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Decision Tree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 나무라는 의미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 구조를 사용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각 분기점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(node)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에는 분석 대상의 속성들이 위치</a:t>
            </a: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각 분기점마다 목표 값을 잘 분류할 수 있는 속성을 찾아서 배치</a:t>
            </a: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해당 속성이 갖는 값을 이용하여 새로운 가지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(branch)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만듬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최적의 속성을 선택할 때는 다른 종류의 값들이 섞여 있는 정도를 나타내는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Entropy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주로 활용</a:t>
            </a: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Entropy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 낮을수록 분류가 잘 된 것임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D6725B-726C-4E87-A6FF-C32BD1A9671E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Decision Tree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1CFF1D-0DE5-4460-8682-D85E0D9E29B7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10E357-B668-462F-BC9E-2D4282EEFC03}"/>
              </a:ext>
            </a:extLst>
          </p:cNvPr>
          <p:cNvSpPr txBox="1">
            <a:spLocks/>
          </p:cNvSpPr>
          <p:nvPr/>
        </p:nvSpPr>
        <p:spPr>
          <a:xfrm>
            <a:off x="363419" y="8037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Decision Tree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EE600-44E6-4BCA-A04B-83D3CC45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90" y="1314425"/>
            <a:ext cx="7252138" cy="50869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ED14F-9846-4B81-979D-52682C1C4A18}"/>
              </a:ext>
            </a:extLst>
          </p:cNvPr>
          <p:cNvSpPr/>
          <p:nvPr/>
        </p:nvSpPr>
        <p:spPr>
          <a:xfrm>
            <a:off x="756148" y="1609785"/>
            <a:ext cx="43457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분꽃 종류 분류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SETOSA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VERSICOLOR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VIRGINICA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 속성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Petal length(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꽃잎 길이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Petal width(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꽃잎 넓이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CBD25-EB36-42FD-91EC-31348BBA83EC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Decision Tree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D020FC-B45E-4D1D-A869-6EC7D44CA440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8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75290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22E81-2858-4CF0-8525-C154E4F1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82" y="1304751"/>
            <a:ext cx="7886973" cy="516418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D48E228-71E4-4869-9155-BE1C66E53C53}"/>
              </a:ext>
            </a:extLst>
          </p:cNvPr>
          <p:cNvSpPr txBox="1">
            <a:spLocks/>
          </p:cNvSpPr>
          <p:nvPr/>
        </p:nvSpPr>
        <p:spPr>
          <a:xfrm>
            <a:off x="362034" y="191114"/>
            <a:ext cx="11210987" cy="65045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꽃받침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(Sepal)</a:t>
            </a:r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꽃잎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(Petal)</a:t>
            </a:r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길이와 폭을 가지고 세 개의 종을 분류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AED8D1-782B-461D-85B3-BBB2053902F8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Decision Tree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D2EB46-C2BA-4703-B2AF-2A62527B5832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B575E-890A-42C9-B2B4-4872196CC5ED}"/>
              </a:ext>
            </a:extLst>
          </p:cNvPr>
          <p:cNvSpPr txBox="1"/>
          <p:nvPr/>
        </p:nvSpPr>
        <p:spPr>
          <a:xfrm>
            <a:off x="0" y="768724"/>
            <a:ext cx="12192000" cy="6134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84D28E7-3FA5-46A4-A969-952D805E7460}"/>
              </a:ext>
            </a:extLst>
          </p:cNvPr>
          <p:cNvSpPr txBox="1">
            <a:spLocks/>
          </p:cNvSpPr>
          <p:nvPr/>
        </p:nvSpPr>
        <p:spPr>
          <a:xfrm>
            <a:off x="363415" y="60683"/>
            <a:ext cx="10515600" cy="696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Logistic Regression</a:t>
            </a:r>
            <a:endParaRPr lang="ko-KR" altLang="en-US" sz="3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D219-11DD-4CA4-BF0C-B26CFF8C1D43}"/>
              </a:ext>
            </a:extLst>
          </p:cNvPr>
          <p:cNvSpPr txBox="1"/>
          <p:nvPr/>
        </p:nvSpPr>
        <p:spPr>
          <a:xfrm>
            <a:off x="363415" y="1305341"/>
            <a:ext cx="3676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분류에 사용하는 회귀분석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종속변수가 범주형이면서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0, 1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일반 회귀모형을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로짓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변환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Odds ratio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실패에 비해 성공할 확률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p/(1-p)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Logit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: Odds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log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를 취한 것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43626F-CEA0-4337-BE0F-6AACCEF2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0298" y="1851880"/>
            <a:ext cx="8341440" cy="336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6871D8-B35E-429D-9466-D19DEB8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16" y="3598532"/>
            <a:ext cx="2523394" cy="24907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B4269A-5508-49D5-9769-C4A64C85124C}"/>
              </a:ext>
            </a:extLst>
          </p:cNvPr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kern="0">
                <a:solidFill>
                  <a:srgbClr val="FF99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Logistic Regression</a:t>
            </a:r>
            <a:endParaRPr lang="ko-KR" altLang="en-US" sz="3600" kern="0">
              <a:solidFill>
                <a:srgbClr val="FF99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398EFB-7B7A-4A46-8587-0283A5DCC8CE}"/>
              </a:ext>
            </a:extLst>
          </p:cNvPr>
          <p:cNvCxnSpPr>
            <a:cxnSpLocks/>
          </p:cNvCxnSpPr>
          <p:nvPr/>
        </p:nvCxnSpPr>
        <p:spPr>
          <a:xfrm>
            <a:off x="572919" y="857835"/>
            <a:ext cx="11003196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0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714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Graphik</vt:lpstr>
      <vt:lpstr>medium-content-serif-font</vt:lpstr>
      <vt:lpstr>The Hand Bold</vt:lpstr>
      <vt:lpstr>나눔고딕</vt:lpstr>
      <vt:lpstr>나눔고딕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KEVIN</dc:creator>
  <cp:lastModifiedBy>PARK KEVIN</cp:lastModifiedBy>
  <cp:revision>12</cp:revision>
  <dcterms:created xsi:type="dcterms:W3CDTF">2020-04-12T13:48:41Z</dcterms:created>
  <dcterms:modified xsi:type="dcterms:W3CDTF">2023-05-22T00:13:09Z</dcterms:modified>
</cp:coreProperties>
</file>