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701" r:id="rId3"/>
    <p:sldId id="702" r:id="rId4"/>
    <p:sldId id="709" r:id="rId5"/>
    <p:sldId id="623" r:id="rId6"/>
    <p:sldId id="628" r:id="rId7"/>
    <p:sldId id="710" r:id="rId8"/>
    <p:sldId id="712" r:id="rId9"/>
    <p:sldId id="627" r:id="rId10"/>
    <p:sldId id="711" r:id="rId11"/>
    <p:sldId id="713" r:id="rId12"/>
    <p:sldId id="714" r:id="rId13"/>
    <p:sldId id="716" r:id="rId14"/>
    <p:sldId id="717" r:id="rId15"/>
    <p:sldId id="718" r:id="rId16"/>
    <p:sldId id="719" r:id="rId17"/>
    <p:sldId id="715" r:id="rId18"/>
    <p:sldId id="626" r:id="rId19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00FF"/>
    <a:srgbClr val="FF9900"/>
    <a:srgbClr val="FF9933"/>
    <a:srgbClr val="C3A5F9"/>
    <a:srgbClr val="F7A7D1"/>
    <a:srgbClr val="E89584"/>
    <a:srgbClr val="E2C6FA"/>
    <a:srgbClr val="0000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89645" autoAdjust="0"/>
  </p:normalViewPr>
  <p:slideViewPr>
    <p:cSldViewPr snapToGrid="0">
      <p:cViewPr varScale="1">
        <p:scale>
          <a:sx n="102" d="100"/>
          <a:sy n="102" d="100"/>
        </p:scale>
        <p:origin x="202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1C25B-7D92-4CB4-AC16-56E3FA748906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125D9-72E8-4E77-9951-0717A0411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28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75A7A-D492-4ED6-BBDB-300C8F0BA473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DED87-93D9-4D1C-BAF6-330BDB857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4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3900" y="923925"/>
            <a:ext cx="3324225" cy="24939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2F391-D8C6-4FDE-9006-7664010DBB1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687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Awk</a:t>
            </a:r>
            <a:r>
              <a:rPr lang="ko-KR" altLang="en-US" dirty="0"/>
              <a:t>는 각 라인을 레코드로 인식하고</a:t>
            </a:r>
            <a:r>
              <a:rPr lang="en-US" altLang="ko-KR" dirty="0"/>
              <a:t>, </a:t>
            </a:r>
            <a:r>
              <a:rPr lang="ko-KR" altLang="en-US" dirty="0"/>
              <a:t>각 라인에서 공백을 기준으로 필드를 정의합니다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425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3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C7AA-8789-42DB-93E3-3BD3F810818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7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0" y="2130433"/>
            <a:ext cx="9144000" cy="1470025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156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53F9C2CA-9EA1-44D3-A50E-B68F78FAE7A7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357313" y="5072063"/>
            <a:ext cx="6429375" cy="1071562"/>
          </a:xfrm>
        </p:spPr>
        <p:txBody>
          <a:bodyPr>
            <a:noAutofit/>
          </a:bodyPr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algn="l">
              <a:defRPr sz="788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algn="l">
              <a:defRPr sz="751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algn="l">
              <a:defRPr sz="751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23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3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89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0" y="2130433"/>
            <a:ext cx="9144000" cy="1470025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156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53F9C2CA-9EA1-44D3-A50E-B68F78FAE7A7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357313" y="5072063"/>
            <a:ext cx="6429375" cy="1071562"/>
          </a:xfrm>
        </p:spPr>
        <p:txBody>
          <a:bodyPr>
            <a:noAutofit/>
          </a:bodyPr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algn="l">
              <a:defRPr sz="788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algn="l">
              <a:defRPr sz="751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algn="l">
              <a:defRPr sz="751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6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199" y="273536"/>
            <a:ext cx="8686801" cy="930032"/>
          </a:xfrm>
          <a:noFill/>
          <a:ln>
            <a:noFill/>
          </a:ln>
        </p:spPr>
        <p:txBody>
          <a:bodyPr>
            <a:normAutofit/>
          </a:bodyPr>
          <a:lstStyle>
            <a:lvl1pPr algn="l">
              <a:defRPr sz="3600" b="1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61950" y="1368613"/>
            <a:ext cx="8477250" cy="4918634"/>
          </a:xfrm>
        </p:spPr>
        <p:txBody>
          <a:bodyPr>
            <a:normAutofit/>
          </a:bodyPr>
          <a:lstStyle>
            <a:lvl1pPr>
              <a:defRPr sz="230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</p:spPr>
        <p:txBody>
          <a:bodyPr/>
          <a:lstStyle/>
          <a:p>
            <a:fld id="{A0E4760E-6010-4A77-B7F9-2CC85750B1B8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2" y="6356353"/>
            <a:ext cx="2335035" cy="365125"/>
          </a:xfrm>
          <a:prstGeom prst="rect">
            <a:avLst/>
          </a:prstGeom>
        </p:spPr>
      </p:pic>
      <p:cxnSp>
        <p:nvCxnSpPr>
          <p:cNvPr id="13" name="직선 연결선 12"/>
          <p:cNvCxnSpPr/>
          <p:nvPr userDrawn="1"/>
        </p:nvCxnSpPr>
        <p:spPr>
          <a:xfrm>
            <a:off x="457199" y="1203568"/>
            <a:ext cx="8229601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5"/>
          <p:cNvSpPr txBox="1">
            <a:spLocks/>
          </p:cNvSpPr>
          <p:nvPr userDrawn="1"/>
        </p:nvSpPr>
        <p:spPr>
          <a:xfrm>
            <a:off x="6457950" y="6356353"/>
            <a:ext cx="2381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EA40BA-E2CE-4548-A323-7D3E9852DBC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84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0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53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8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6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56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2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6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28615"/>
            <a:ext cx="7886700" cy="4848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0BBB4-4C06-42BF-973F-02395FC0E7D3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3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+mj-ea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̵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issing.csail.mit.edu/2020/command-lin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th1015/2020_ABC_Mentoring/tree/master/log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amait.tistory.com/34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" y="1613506"/>
            <a:ext cx="9144001" cy="1655285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Data Wrangling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642683" y="3726184"/>
            <a:ext cx="5858634" cy="1333129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chemeClr val="tx1"/>
                </a:solidFill>
              </a:rPr>
              <a:t>2021 Winter ABC Mentoring Program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Team 5 Mentor </a:t>
            </a:r>
            <a:r>
              <a:rPr lang="ko-KR" altLang="en-US" sz="2000" dirty="0">
                <a:solidFill>
                  <a:schemeClr val="tx1"/>
                </a:solidFill>
              </a:rPr>
              <a:t>정현준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2021 / 01 / 21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925" y="5591596"/>
            <a:ext cx="2182154" cy="85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2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E1A9A-5F3A-449D-8BD6-0CF5129C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정규표현식 </a:t>
            </a:r>
            <a:r>
              <a:rPr lang="en-US" altLang="ko-KR" dirty="0"/>
              <a:t>(Regular Expression)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496E6EE-4688-435E-8F78-D7DDCE0E7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982499"/>
              </p:ext>
            </p:extLst>
          </p:nvPr>
        </p:nvGraphicFramePr>
        <p:xfrm>
          <a:off x="685800" y="1584650"/>
          <a:ext cx="7772400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67468">
                  <a:extLst>
                    <a:ext uri="{9D8B030D-6E8A-4147-A177-3AD203B41FA5}">
                      <a16:colId xmlns:a16="http://schemas.microsoft.com/office/drawing/2014/main" val="667132285"/>
                    </a:ext>
                  </a:extLst>
                </a:gridCol>
                <a:gridCol w="6004932">
                  <a:extLst>
                    <a:ext uri="{9D8B030D-6E8A-4147-A177-3AD203B41FA5}">
                      <a16:colId xmlns:a16="http://schemas.microsoft.com/office/drawing/2014/main" val="1863250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.x</a:t>
                      </a:r>
                      <a:endParaRPr lang="ko-KR" altLang="en-US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줄 바꾸기를 제외한 아무 문자 </a:t>
                      </a:r>
                      <a:r>
                        <a:rPr lang="en-US" altLang="ko-KR" sz="16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ko-KR" altLang="en-US" sz="16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개를 의미합니다</a:t>
                      </a:r>
                      <a:r>
                        <a:rPr lang="en-US" altLang="ko-KR" sz="16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ko-KR" altLang="en-US" sz="16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513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x*</a:t>
                      </a:r>
                      <a:endParaRPr lang="ko-KR" altLang="en-US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문자열 </a:t>
                      </a:r>
                      <a:r>
                        <a:rPr lang="en-US" altLang="ko-KR" sz="16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ko-KR" altLang="en-US" sz="16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가 </a:t>
                      </a:r>
                      <a:r>
                        <a:rPr lang="en-US" altLang="ko-KR" sz="16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r>
                        <a:rPr lang="ko-KR" altLang="en-US" sz="16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번 이상 반복되는 경우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96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x+</a:t>
                      </a:r>
                      <a:endParaRPr lang="ko-KR" altLang="en-US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문자열 </a:t>
                      </a:r>
                      <a:r>
                        <a:rPr lang="en-US" altLang="ko-KR" sz="16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ko-KR" altLang="en-US" sz="16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가 </a:t>
                      </a:r>
                      <a:r>
                        <a:rPr lang="en-US" altLang="ko-KR" sz="16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ko-KR" altLang="en-US" sz="16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번 이상 반복되는 경우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40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</a:t>
                      </a:r>
                      <a:r>
                        <a:rPr lang="en-US" altLang="ko-KR" b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abc</a:t>
                      </a:r>
                      <a:r>
                        <a:rPr lang="en-US" altLang="ko-KR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]</a:t>
                      </a:r>
                      <a:endParaRPr lang="ko-KR" altLang="en-US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a, b, c </a:t>
                      </a:r>
                      <a:r>
                        <a:rPr lang="ko-KR" altLang="en-US" sz="16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중에 일치하는 </a:t>
                      </a:r>
                      <a:r>
                        <a:rPr lang="en-US" altLang="ko-KR" sz="16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ko-KR" altLang="en-US" sz="16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개의 문자를 의미합니다</a:t>
                      </a:r>
                      <a:r>
                        <a:rPr lang="en-US" altLang="ko-KR" sz="16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ko-KR" altLang="en-US" sz="16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87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(RX1|RX2)</a:t>
                      </a:r>
                      <a:endParaRPr lang="ko-KR" altLang="en-US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RX1</a:t>
                      </a:r>
                      <a:r>
                        <a:rPr lang="ko-KR" altLang="en-US" sz="16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이나 </a:t>
                      </a:r>
                      <a:r>
                        <a:rPr lang="en-US" altLang="ko-KR" sz="16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RX2 </a:t>
                      </a:r>
                      <a:r>
                        <a:rPr lang="ko-KR" altLang="en-US" sz="16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중에 일치하는 것을 의미합니다</a:t>
                      </a:r>
                      <a:r>
                        <a:rPr lang="en-US" altLang="ko-KR" sz="16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ko-KR" altLang="en-US" sz="16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33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^x</a:t>
                      </a:r>
                      <a:endParaRPr lang="ko-KR" altLang="en-US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문자열의 시작을 의미합니다</a:t>
                      </a:r>
                      <a:r>
                        <a:rPr lang="en-US" altLang="ko-KR" sz="16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ko-KR" altLang="en-US" sz="16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066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x$</a:t>
                      </a:r>
                      <a:endParaRPr lang="ko-KR" altLang="en-US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문자열의 끝을 의미합니다</a:t>
                      </a:r>
                      <a:r>
                        <a:rPr lang="en-US" altLang="ko-KR" sz="16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ko-KR" altLang="en-US" sz="16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295966"/>
                  </a:ext>
                </a:extLst>
              </a:tr>
            </a:tbl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EE3F292-F3A2-499C-83CC-886C78640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332092"/>
            <a:ext cx="4577576" cy="188251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Ex1) A.BC =&gt; </a:t>
            </a:r>
            <a:r>
              <a:rPr lang="en-US" altLang="ko-KR" sz="1600" dirty="0" err="1"/>
              <a:t>A</a:t>
            </a:r>
            <a:r>
              <a:rPr lang="en-US" altLang="ko-KR" sz="1600" dirty="0" err="1">
                <a:solidFill>
                  <a:srgbClr val="FF0000"/>
                </a:solidFill>
              </a:rPr>
              <a:t>a</a:t>
            </a:r>
            <a:r>
              <a:rPr lang="en-US" altLang="ko-KR" sz="1600" dirty="0" err="1"/>
              <a:t>BC</a:t>
            </a:r>
            <a:r>
              <a:rPr lang="en-US" altLang="ko-KR" sz="1600" dirty="0"/>
              <a:t>, A BC, A</a:t>
            </a:r>
            <a:r>
              <a:rPr lang="en-US" altLang="ko-KR" sz="1600" dirty="0">
                <a:solidFill>
                  <a:srgbClr val="FF0000"/>
                </a:solidFill>
              </a:rPr>
              <a:t>_</a:t>
            </a:r>
            <a:r>
              <a:rPr lang="en-US" altLang="ko-KR" sz="1600" dirty="0"/>
              <a:t>BC, A</a:t>
            </a:r>
            <a:r>
              <a:rPr lang="en-US" altLang="ko-KR" sz="1600" dirty="0">
                <a:solidFill>
                  <a:srgbClr val="FF0000"/>
                </a:solidFill>
              </a:rPr>
              <a:t>Z</a:t>
            </a:r>
            <a:r>
              <a:rPr lang="en-US" altLang="ko-KR" sz="1600" dirty="0"/>
              <a:t>BC, …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Ex2) *AB =&gt; </a:t>
            </a:r>
            <a:r>
              <a:rPr lang="en-US" altLang="ko-KR" sz="1600" dirty="0">
                <a:solidFill>
                  <a:srgbClr val="FF0000"/>
                </a:solidFill>
              </a:rPr>
              <a:t>AAAAAAAA</a:t>
            </a:r>
            <a:r>
              <a:rPr lang="en-US" altLang="ko-KR" sz="1600" dirty="0"/>
              <a:t>AB, AB, </a:t>
            </a:r>
            <a:r>
              <a:rPr lang="en-US" altLang="ko-KR" sz="1600" dirty="0">
                <a:solidFill>
                  <a:srgbClr val="FF0000"/>
                </a:solidFill>
              </a:rPr>
              <a:t>AGEG</a:t>
            </a:r>
            <a:r>
              <a:rPr lang="en-US" altLang="ko-KR" sz="1600" dirty="0"/>
              <a:t>AB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Ex3) A+B =&gt; </a:t>
            </a:r>
            <a:r>
              <a:rPr lang="en-US" altLang="ko-KR" sz="1600" dirty="0">
                <a:solidFill>
                  <a:srgbClr val="FF0000"/>
                </a:solidFill>
              </a:rPr>
              <a:t>AAAAAAAA</a:t>
            </a:r>
            <a:r>
              <a:rPr lang="en-US" altLang="ko-KR" sz="1600" dirty="0"/>
              <a:t>AB, </a:t>
            </a:r>
            <a:r>
              <a:rPr lang="en-US" altLang="ko-KR" sz="1600" dirty="0">
                <a:solidFill>
                  <a:srgbClr val="FF0000"/>
                </a:solidFill>
              </a:rPr>
              <a:t>A</a:t>
            </a:r>
            <a:r>
              <a:rPr lang="en-US" altLang="ko-KR" sz="1600" dirty="0"/>
              <a:t>AB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Ex4) AD[</a:t>
            </a:r>
            <a:r>
              <a:rPr lang="en-US" altLang="ko-KR" sz="1600" dirty="0" err="1"/>
              <a:t>agk</a:t>
            </a:r>
            <a:r>
              <a:rPr lang="en-US" altLang="ko-KR" sz="1600" dirty="0"/>
              <a:t>]Z =&gt; </a:t>
            </a:r>
            <a:r>
              <a:rPr lang="en-US" altLang="ko-KR" sz="1600" dirty="0" err="1"/>
              <a:t>AD</a:t>
            </a:r>
            <a:r>
              <a:rPr lang="en-US" altLang="ko-KR" sz="1600" dirty="0" err="1">
                <a:solidFill>
                  <a:srgbClr val="FF0000"/>
                </a:solidFill>
              </a:rPr>
              <a:t>a</a:t>
            </a:r>
            <a:r>
              <a:rPr lang="en-US" altLang="ko-KR" sz="1600" dirty="0" err="1"/>
              <a:t>Z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AD</a:t>
            </a:r>
            <a:r>
              <a:rPr lang="en-US" altLang="ko-KR" sz="1600" dirty="0" err="1">
                <a:solidFill>
                  <a:srgbClr val="FF0000"/>
                </a:solidFill>
              </a:rPr>
              <a:t>g</a:t>
            </a:r>
            <a:r>
              <a:rPr lang="en-US" altLang="ko-KR" sz="1600" dirty="0" err="1"/>
              <a:t>Z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AD</a:t>
            </a:r>
            <a:r>
              <a:rPr lang="en-US" altLang="ko-KR" sz="1600" dirty="0" err="1">
                <a:solidFill>
                  <a:srgbClr val="FF0000"/>
                </a:solidFill>
              </a:rPr>
              <a:t>k</a:t>
            </a:r>
            <a:r>
              <a:rPr lang="en-US" altLang="ko-KR" sz="1600" dirty="0" err="1"/>
              <a:t>Z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097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3818D-812D-4E90-8635-EF9E6F83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80ED1A-9B59-413E-9C64-2B30FA113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Stream Editor</a:t>
            </a:r>
            <a:r>
              <a:rPr lang="ko-KR" altLang="en-US" sz="1800" dirty="0"/>
              <a:t>의 약자로 </a:t>
            </a:r>
            <a:r>
              <a:rPr lang="en-US" altLang="ko-KR" sz="1800" dirty="0"/>
              <a:t>vim</a:t>
            </a:r>
            <a:r>
              <a:rPr lang="ko-KR" altLang="en-US" sz="1800" dirty="0"/>
              <a:t>과는 다르게 비 대화형 편집기 입니다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Shell script</a:t>
            </a:r>
            <a:r>
              <a:rPr lang="ko-KR" altLang="en-US" sz="1800" dirty="0"/>
              <a:t>를 사용하여 파일을 편집해야 할 때 많이 쓰입니다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sed</a:t>
            </a:r>
            <a:r>
              <a:rPr lang="ko-KR" altLang="en-US" sz="1800" dirty="0"/>
              <a:t>를 통해 바꾼 결과는 </a:t>
            </a:r>
            <a:r>
              <a:rPr lang="en-US" altLang="ko-KR" sz="1800" dirty="0"/>
              <a:t>redirection</a:t>
            </a:r>
            <a:r>
              <a:rPr lang="ko-KR" altLang="en-US" sz="1800" dirty="0"/>
              <a:t>을 사용하기 전까지 저장되지 않습니다</a:t>
            </a:r>
            <a:r>
              <a:rPr lang="en-US" altLang="ko-KR" sz="1800" dirty="0"/>
              <a:t>.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F540CDE-C589-4127-B125-3E6D3549F0B1}"/>
              </a:ext>
            </a:extLst>
          </p:cNvPr>
          <p:cNvGrpSpPr/>
          <p:nvPr/>
        </p:nvGrpSpPr>
        <p:grpSpPr>
          <a:xfrm>
            <a:off x="699503" y="3408768"/>
            <a:ext cx="7744994" cy="2270482"/>
            <a:chOff x="701762" y="3346515"/>
            <a:chExt cx="7744994" cy="227048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CB18C58-64BF-4B05-B872-BD13D9F9F4C4}"/>
                </a:ext>
              </a:extLst>
            </p:cNvPr>
            <p:cNvGrpSpPr/>
            <p:nvPr/>
          </p:nvGrpSpPr>
          <p:grpSpPr>
            <a:xfrm>
              <a:off x="701762" y="3839563"/>
              <a:ext cx="3777717" cy="1502621"/>
              <a:chOff x="822859" y="3709752"/>
              <a:chExt cx="3777717" cy="1502621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B0781EAF-44D5-4617-9D54-D9CC0CEDE21B}"/>
                  </a:ext>
                </a:extLst>
              </p:cNvPr>
              <p:cNvGrpSpPr/>
              <p:nvPr/>
            </p:nvGrpSpPr>
            <p:grpSpPr>
              <a:xfrm>
                <a:off x="822859" y="3709752"/>
                <a:ext cx="2629072" cy="1502621"/>
                <a:chOff x="1058529" y="3568442"/>
                <a:chExt cx="2629072" cy="1502621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A5FB814D-526D-47C2-A6A7-E4EB041A2CED}"/>
                    </a:ext>
                  </a:extLst>
                </p:cNvPr>
                <p:cNvGrpSpPr/>
                <p:nvPr/>
              </p:nvGrpSpPr>
              <p:grpSpPr>
                <a:xfrm>
                  <a:off x="1058529" y="3568442"/>
                  <a:ext cx="1932493" cy="1502621"/>
                  <a:chOff x="1152797" y="3625003"/>
                  <a:chExt cx="1932493" cy="1502621"/>
                </a:xfrm>
              </p:grpSpPr>
              <p:pic>
                <p:nvPicPr>
                  <p:cNvPr id="1026" name="Picture 2" descr="User icon vector">
                    <a:extLst>
                      <a:ext uri="{FF2B5EF4-FFF2-40B4-BE49-F238E27FC236}">
                        <a16:creationId xmlns:a16="http://schemas.microsoft.com/office/drawing/2014/main" id="{54F25756-BDBE-42C2-AF7E-34BAD8D7C1D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643359" y="3625003"/>
                    <a:ext cx="951370" cy="95137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E464846A-E661-46D5-B9D3-F972106313BF}"/>
                      </a:ext>
                    </a:extLst>
                  </p:cNvPr>
                  <p:cNvSpPr txBox="1"/>
                  <p:nvPr/>
                </p:nvSpPr>
                <p:spPr>
                  <a:xfrm>
                    <a:off x="1152797" y="4727514"/>
                    <a:ext cx="1932493" cy="400110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2000" dirty="0">
                        <a:latin typeface="Tahoma" panose="020B0604030504040204" pitchFamily="34" charset="0"/>
                        <a:cs typeface="Tahoma" panose="020B0604030504040204" pitchFamily="34" charset="0"/>
                      </a:rPr>
                      <a:t>데이터 수집기</a:t>
                    </a:r>
                  </a:p>
                </p:txBody>
              </p:sp>
            </p:grpSp>
            <p:sp>
              <p:nvSpPr>
                <p:cNvPr id="6" name="화살표: 오른쪽 5">
                  <a:extLst>
                    <a:ext uri="{FF2B5EF4-FFF2-40B4-BE49-F238E27FC236}">
                      <a16:creationId xmlns:a16="http://schemas.microsoft.com/office/drawing/2014/main" id="{3967C0E0-90BD-4783-BD96-9397E9B291BB}"/>
                    </a:ext>
                  </a:extLst>
                </p:cNvPr>
                <p:cNvSpPr/>
                <p:nvPr/>
              </p:nvSpPr>
              <p:spPr>
                <a:xfrm>
                  <a:off x="3235115" y="4161591"/>
                  <a:ext cx="452486" cy="358221"/>
                </a:xfrm>
                <a:prstGeom prst="rightArrow">
                  <a:avLst/>
                </a:prstGeom>
                <a:solidFill>
                  <a:schemeClr val="accent1"/>
                </a:solidFill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359202" tIns="21590" rIns="120904" bIns="21590" numCol="1" spcCol="1270" rtlCol="0" anchor="t" anchorCtr="0">
                  <a:noAutofit/>
                </a:bodyPr>
                <a:lstStyle/>
                <a:p>
                  <a:pPr marL="0" algn="l" defTabSz="57785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20000"/>
                    </a:spcAft>
                  </a:pPr>
                  <a:endParaRPr kumimoji="1" lang="ko-KR" altLang="en-US" sz="1300" kern="1200" spc="-15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pic>
            <p:nvPicPr>
              <p:cNvPr id="9" name="Picture 2" descr="Raw file format symbol - Free interface icons">
                <a:extLst>
                  <a:ext uri="{FF2B5EF4-FFF2-40B4-BE49-F238E27FC236}">
                    <a16:creationId xmlns:a16="http://schemas.microsoft.com/office/drawing/2014/main" id="{2DCC243D-C0CB-44FA-BC93-83A695A47E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0926" y="4002668"/>
                <a:ext cx="1009650" cy="1009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670B8F-BFF4-493C-BA11-84730FCD29F4}"/>
                </a:ext>
              </a:extLst>
            </p:cNvPr>
            <p:cNvSpPr txBox="1"/>
            <p:nvPr/>
          </p:nvSpPr>
          <p:spPr>
            <a:xfrm>
              <a:off x="5420752" y="3720736"/>
              <a:ext cx="3026004" cy="40011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cs typeface="Tahoma" panose="020B0604030504040204" pitchFamily="34" charset="0"/>
                </a:rPr>
                <a:t>Vim</a:t>
              </a:r>
              <a:r>
                <a: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rPr>
                <a:t>을 이용해 정리한다</a:t>
              </a:r>
              <a:r>
                <a:rPr lang="en-US" altLang="ko-KR" sz="2000" dirty="0">
                  <a:latin typeface="Tahoma" panose="020B0604030504040204" pitchFamily="34" charset="0"/>
                  <a:cs typeface="Tahoma" panose="020B0604030504040204" pitchFamily="34" charset="0"/>
                </a:rPr>
                <a:t>?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E50085-90B4-4EFE-9268-38DCB1A58F42}"/>
                </a:ext>
              </a:extLst>
            </p:cNvPr>
            <p:cNvSpPr txBox="1"/>
            <p:nvPr/>
          </p:nvSpPr>
          <p:spPr>
            <a:xfrm>
              <a:off x="5420752" y="4909111"/>
              <a:ext cx="3026004" cy="707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cs typeface="Tahoma" panose="020B0604030504040204" pitchFamily="34" charset="0"/>
                </a:rPr>
                <a:t>Shell script</a:t>
              </a:r>
              <a:r>
                <a: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rPr>
                <a:t>로 </a:t>
              </a:r>
              <a:endParaRPr lang="en-US" altLang="ko-KR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rPr>
                <a:t>자동화해서 정리한다</a:t>
              </a: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197F21C4-57BB-4177-8504-44AECA3370A6}"/>
                </a:ext>
              </a:extLst>
            </p:cNvPr>
            <p:cNvSpPr/>
            <p:nvPr/>
          </p:nvSpPr>
          <p:spPr>
            <a:xfrm rot="19579169">
              <a:off x="4737734" y="4071547"/>
              <a:ext cx="452486" cy="358221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D389928F-BA5B-4EB1-B558-6D48167AED91}"/>
                </a:ext>
              </a:extLst>
            </p:cNvPr>
            <p:cNvSpPr/>
            <p:nvPr/>
          </p:nvSpPr>
          <p:spPr>
            <a:xfrm rot="1355433">
              <a:off x="4703948" y="4864101"/>
              <a:ext cx="452486" cy="358221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319C203-3A16-4949-8CF8-63AC68474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0752" y="3346515"/>
              <a:ext cx="3026004" cy="10869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8A83573-DE3C-465D-8B2A-3F95B113DFF9}"/>
                </a:ext>
              </a:extLst>
            </p:cNvPr>
            <p:cNvCxnSpPr>
              <a:cxnSpLocks/>
            </p:cNvCxnSpPr>
            <p:nvPr/>
          </p:nvCxnSpPr>
          <p:spPr>
            <a:xfrm>
              <a:off x="5420752" y="3346515"/>
              <a:ext cx="3026004" cy="11786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973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EBDC9-406C-44C2-BDE8-77B5679F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6054E-7AE1-4EF4-BF82-ABC5BB6B9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83772"/>
            <a:ext cx="8477250" cy="4918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sed [option] [</a:t>
            </a:r>
            <a:r>
              <a:rPr lang="ko-KR" altLang="en-US" sz="1800" dirty="0"/>
              <a:t>실행할 명령</a:t>
            </a:r>
            <a:r>
              <a:rPr lang="en-US" altLang="ko-KR" sz="1800" dirty="0"/>
              <a:t>] [</a:t>
            </a:r>
            <a:r>
              <a:rPr lang="ko-KR" altLang="en-US" sz="1800" dirty="0"/>
              <a:t>파일 이름</a:t>
            </a:r>
            <a:r>
              <a:rPr lang="en-US" altLang="ko-KR" sz="1800" dirty="0"/>
              <a:t>] </a:t>
            </a:r>
            <a:r>
              <a:rPr lang="ko-KR" altLang="en-US" sz="1800" dirty="0"/>
              <a:t>으로 실행합니다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Ex) sed ‘^d’ log.txt : log.txt </a:t>
            </a:r>
            <a:r>
              <a:rPr lang="ko-KR" altLang="en-US" sz="1800" dirty="0"/>
              <a:t>파일의 첫번째 줄</a:t>
            </a:r>
            <a:r>
              <a:rPr lang="en-US" altLang="ko-KR" sz="1800" dirty="0"/>
              <a:t>(^)</a:t>
            </a:r>
            <a:r>
              <a:rPr lang="ko-KR" altLang="en-US" sz="1800" dirty="0"/>
              <a:t>을</a:t>
            </a:r>
            <a:r>
              <a:rPr lang="en-US" altLang="ko-KR" sz="1800" dirty="0"/>
              <a:t> </a:t>
            </a:r>
            <a:r>
              <a:rPr lang="ko-KR" altLang="en-US" sz="1800" dirty="0"/>
              <a:t>삭제</a:t>
            </a:r>
            <a:r>
              <a:rPr lang="en-US" altLang="ko-KR" sz="1800" dirty="0"/>
              <a:t>(d)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Ex) sed ‘/hello/d’ log.txt : log.txt </a:t>
            </a:r>
            <a:r>
              <a:rPr lang="ko-KR" altLang="en-US" sz="1800" dirty="0"/>
              <a:t>파일의 </a:t>
            </a:r>
            <a:r>
              <a:rPr lang="en-US" altLang="ko-KR" sz="1800" dirty="0"/>
              <a:t>hello</a:t>
            </a:r>
            <a:r>
              <a:rPr lang="ko-KR" altLang="en-US" sz="1800" dirty="0"/>
              <a:t>에 매칭되는 모든 줄 삭제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FF0000"/>
                </a:solidFill>
              </a:rPr>
              <a:t>sed</a:t>
            </a:r>
            <a:r>
              <a:rPr lang="ko-KR" altLang="en-US" sz="1800" dirty="0">
                <a:solidFill>
                  <a:srgbClr val="FF0000"/>
                </a:solidFill>
              </a:rPr>
              <a:t>에서 정규표현식은 두개의 </a:t>
            </a:r>
            <a:r>
              <a:rPr lang="en-US" altLang="ko-KR" sz="1800" dirty="0">
                <a:solidFill>
                  <a:srgbClr val="FF0000"/>
                </a:solidFill>
              </a:rPr>
              <a:t>/ </a:t>
            </a:r>
            <a:r>
              <a:rPr lang="ko-KR" altLang="en-US" sz="1800" dirty="0">
                <a:solidFill>
                  <a:srgbClr val="FF0000"/>
                </a:solidFill>
              </a:rPr>
              <a:t>사이에 입력합니다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sed</a:t>
            </a:r>
            <a:r>
              <a:rPr lang="ko-KR" altLang="en-US" sz="1800" dirty="0"/>
              <a:t>의 </a:t>
            </a:r>
            <a:r>
              <a:rPr lang="en-US" altLang="ko-KR" sz="1800" dirty="0"/>
              <a:t>s </a:t>
            </a:r>
            <a:r>
              <a:rPr lang="ko-KR" altLang="en-US" sz="1800" dirty="0"/>
              <a:t>명령은 문자열을 치환할 수 있습니다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sed </a:t>
            </a:r>
            <a:r>
              <a:rPr lang="en-US" altLang="ko-KR" sz="1800" dirty="0">
                <a:solidFill>
                  <a:srgbClr val="FF0000"/>
                </a:solidFill>
              </a:rPr>
              <a:t>‘s/</a:t>
            </a:r>
            <a:r>
              <a:rPr lang="ko-KR" altLang="en-US" sz="1800" dirty="0">
                <a:solidFill>
                  <a:srgbClr val="FF0000"/>
                </a:solidFill>
              </a:rPr>
              <a:t>문자열</a:t>
            </a:r>
            <a:r>
              <a:rPr lang="en-US" altLang="ko-KR" sz="1800" dirty="0">
                <a:solidFill>
                  <a:srgbClr val="FF0000"/>
                </a:solidFill>
              </a:rPr>
              <a:t>1/</a:t>
            </a:r>
            <a:r>
              <a:rPr lang="ko-KR" altLang="en-US" sz="1800" dirty="0">
                <a:solidFill>
                  <a:srgbClr val="FF0000"/>
                </a:solidFill>
              </a:rPr>
              <a:t>문자열</a:t>
            </a:r>
            <a:r>
              <a:rPr lang="en-US" altLang="ko-KR" sz="1800" dirty="0">
                <a:solidFill>
                  <a:srgbClr val="FF0000"/>
                </a:solidFill>
              </a:rPr>
              <a:t>2/’</a:t>
            </a:r>
            <a:r>
              <a:rPr lang="en-US" altLang="ko-KR" sz="1800" dirty="0"/>
              <a:t> [</a:t>
            </a:r>
            <a:r>
              <a:rPr lang="ko-KR" altLang="en-US" sz="1800" dirty="0"/>
              <a:t>파일 이름</a:t>
            </a:r>
            <a:r>
              <a:rPr lang="en-US" altLang="ko-KR" sz="1800" dirty="0"/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위 명령어를 실행하면 파일 내 문자열 </a:t>
            </a:r>
            <a:r>
              <a:rPr lang="en-US" altLang="ko-KR" sz="1800" dirty="0"/>
              <a:t>1</a:t>
            </a:r>
            <a:r>
              <a:rPr lang="ko-KR" altLang="en-US" sz="1800" dirty="0"/>
              <a:t>이 문자열 </a:t>
            </a:r>
            <a:r>
              <a:rPr lang="en-US" altLang="ko-KR" sz="1800" dirty="0"/>
              <a:t>2</a:t>
            </a:r>
            <a:r>
              <a:rPr lang="ko-KR" altLang="en-US" sz="1800" dirty="0"/>
              <a:t>로 바뀌게 됩니다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Ex) cat log02.txt | grep ‘bash’ | sed –e ‘s/bash/hello/’ &gt; parse.log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이 때</a:t>
            </a:r>
            <a:r>
              <a:rPr lang="en-US" altLang="ko-KR" sz="1800" dirty="0"/>
              <a:t>, -e </a:t>
            </a:r>
            <a:r>
              <a:rPr lang="ko-KR" altLang="en-US" sz="1800" dirty="0"/>
              <a:t>옵션은 여러 줄을 편집하겠다는 것을 의미하는 옵션입니다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67163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8A942-B7F1-4099-9B81-8461C637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2017D1-893D-47E5-B881-EB5E728A0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sed</a:t>
            </a:r>
            <a:r>
              <a:rPr lang="ko-KR" altLang="en-US" sz="1800" dirty="0"/>
              <a:t>에는 </a:t>
            </a:r>
            <a:r>
              <a:rPr lang="en-US" altLang="ko-KR" sz="1800" dirty="0"/>
              <a:t>“</a:t>
            </a:r>
            <a:r>
              <a:rPr lang="ko-KR" altLang="en-US" sz="1800" dirty="0" err="1"/>
              <a:t>역참조</a:t>
            </a:r>
            <a:r>
              <a:rPr lang="en-US" altLang="ko-KR" sz="1800" dirty="0"/>
              <a:t>” </a:t>
            </a:r>
            <a:r>
              <a:rPr lang="ko-KR" altLang="en-US" sz="1800" dirty="0"/>
              <a:t>라는 기능이 있습니다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정규 표현식으로 찾은 문자열을 부분적으로 재사용 하는 방법을 의미합니다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C0A89A-F469-49CC-A655-FEBA1D96DA09}"/>
              </a:ext>
            </a:extLst>
          </p:cNvPr>
          <p:cNvGrpSpPr/>
          <p:nvPr/>
        </p:nvGrpSpPr>
        <p:grpSpPr>
          <a:xfrm>
            <a:off x="757570" y="2616970"/>
            <a:ext cx="4574576" cy="3483214"/>
            <a:chOff x="1204226" y="2607543"/>
            <a:chExt cx="4574576" cy="348321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5CAEED1-70E4-48E0-8B4D-44E032B41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4226" y="2607543"/>
              <a:ext cx="1647002" cy="341618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2E3BD26-98E7-49BD-82E0-1B406C24A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22396" y="2674571"/>
              <a:ext cx="1956406" cy="3416186"/>
            </a:xfrm>
            <a:prstGeom prst="rect">
              <a:avLst/>
            </a:prstGeom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C2ABA72-0C4F-4E2E-BF42-1EE302425718}"/>
                </a:ext>
              </a:extLst>
            </p:cNvPr>
            <p:cNvSpPr/>
            <p:nvPr/>
          </p:nvSpPr>
          <p:spPr>
            <a:xfrm>
              <a:off x="3143775" y="4203554"/>
              <a:ext cx="452486" cy="358221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BF2DE20-72C7-4AE2-A886-A1B87A6DB493}"/>
              </a:ext>
            </a:extLst>
          </p:cNvPr>
          <p:cNvSpPr txBox="1"/>
          <p:nvPr/>
        </p:nvSpPr>
        <p:spPr>
          <a:xfrm>
            <a:off x="5492095" y="3636861"/>
            <a:ext cx="3289955" cy="115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Bash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를 사용하고 있는 사람들 중 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cs(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학번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아이디를 가진 사람들의</a:t>
            </a:r>
            <a:endParaRPr lang="en-US" altLang="ko-KR" sz="16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ID 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뒤에 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check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를 붙여봅시다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61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8030C-C49E-4AAB-B266-5854BB76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D0472-F792-4BBD-84AD-B0FEB36C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cat log02.txt | grep “bash” | sed –E “???” | sort &gt; parse.log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정규 표현식 </a:t>
            </a:r>
            <a:r>
              <a:rPr lang="en-US" altLang="ko-KR" sz="1800" dirty="0">
                <a:solidFill>
                  <a:srgbClr val="FF0000"/>
                </a:solidFill>
              </a:rPr>
              <a:t>cs[0-9]+ </a:t>
            </a:r>
            <a:r>
              <a:rPr lang="ko-KR" altLang="en-US" sz="1800" dirty="0"/>
              <a:t>를 사용하면 </a:t>
            </a:r>
            <a:r>
              <a:rPr lang="en-US" altLang="ko-KR" sz="1800" dirty="0"/>
              <a:t>cs(</a:t>
            </a:r>
            <a:r>
              <a:rPr lang="ko-KR" altLang="en-US" sz="1800" dirty="0"/>
              <a:t>학번</a:t>
            </a:r>
            <a:r>
              <a:rPr lang="en-US" altLang="ko-KR" sz="1800" dirty="0"/>
              <a:t>) ID</a:t>
            </a:r>
            <a:r>
              <a:rPr lang="ko-KR" altLang="en-US" sz="1800" dirty="0"/>
              <a:t>를 고를 수 있는데</a:t>
            </a:r>
            <a:r>
              <a:rPr lang="en-US" altLang="ko-KR" sz="1800" dirty="0"/>
              <a:t>…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찾은 학번을 그대로 다시 사용하려면 어떻게 해야 할까요</a:t>
            </a:r>
            <a:r>
              <a:rPr lang="en-US" altLang="ko-KR" sz="18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sed –E “s/</a:t>
            </a:r>
            <a:r>
              <a:rPr lang="en-US" altLang="ko-KR" sz="1800" dirty="0">
                <a:solidFill>
                  <a:srgbClr val="FF0000"/>
                </a:solidFill>
              </a:rPr>
              <a:t>cs[0-9]+\+</a:t>
            </a:r>
            <a:r>
              <a:rPr lang="en-US" altLang="ko-KR" sz="1800" dirty="0"/>
              <a:t>/</a:t>
            </a:r>
            <a:r>
              <a:rPr lang="en-US" altLang="ko-KR" sz="1800" dirty="0">
                <a:solidFill>
                  <a:srgbClr val="FF0000"/>
                </a:solidFill>
              </a:rPr>
              <a:t>cs[0-9]+\+check</a:t>
            </a:r>
            <a:r>
              <a:rPr lang="en-US" altLang="ko-KR" sz="1800" dirty="0"/>
              <a:t>/” </a:t>
            </a:r>
            <a:r>
              <a:rPr lang="ko-KR" altLang="en-US" sz="1800" dirty="0"/>
              <a:t>를 사용하면 어떨까요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AF6718-CCEE-42D1-A17C-5EA5DC1C8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594" y="3593157"/>
            <a:ext cx="1834445" cy="2580968"/>
          </a:xfrm>
          <a:prstGeom prst="rect">
            <a:avLst/>
          </a:prstGeom>
        </p:spPr>
      </p:pic>
      <p:pic>
        <p:nvPicPr>
          <p:cNvPr id="2050" name="Picture 2" descr="더 디비전2 뉴욕의 지배자 엔딩 후 플레이 후기(극스포주의) : 네이버 블로그">
            <a:extLst>
              <a:ext uri="{FF2B5EF4-FFF2-40B4-BE49-F238E27FC236}">
                <a16:creationId xmlns:a16="http://schemas.microsoft.com/office/drawing/2014/main" id="{E158C588-D7F8-489E-81C4-6D76D8D3B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93157"/>
            <a:ext cx="2676918" cy="267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278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50885-63F6-4A33-905E-CA40C527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C41EC6-E709-449A-822E-5C0825E5D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이전 슬라이드 같은 상황을 막기 위해 역참조를 씁니다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정규 표현식은 특정 패턴을 찾아주지만 하지만 이를 기억하지는 않습니다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하지만 역참조를 이용해 부분적으로 활용할 수 있습니다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sed –E “s/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en-US" altLang="ko-KR" sz="1800" dirty="0"/>
              <a:t>cs[0-9]+\+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  <a:r>
              <a:rPr lang="en-US" altLang="ko-KR" sz="1800" dirty="0"/>
              <a:t>/</a:t>
            </a:r>
            <a:r>
              <a:rPr lang="en-US" altLang="ko-KR" sz="1800" dirty="0">
                <a:solidFill>
                  <a:srgbClr val="FF0000"/>
                </a:solidFill>
              </a:rPr>
              <a:t>\1</a:t>
            </a:r>
            <a:r>
              <a:rPr lang="en-US" altLang="ko-KR" sz="1800" dirty="0"/>
              <a:t>check/”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역참조로 재사용할 부분을 괄호로 덮고 바꿔줄 문자열에 </a:t>
            </a:r>
            <a:r>
              <a:rPr lang="ko-KR" altLang="en-US" sz="1800" dirty="0" err="1">
                <a:solidFill>
                  <a:srgbClr val="FF0000"/>
                </a:solidFill>
              </a:rPr>
              <a:t>역슬래시</a:t>
            </a:r>
            <a:r>
              <a:rPr lang="en-US" altLang="ko-KR" sz="1800" dirty="0">
                <a:solidFill>
                  <a:srgbClr val="FF0000"/>
                </a:solidFill>
              </a:rPr>
              <a:t>+</a:t>
            </a:r>
            <a:r>
              <a:rPr lang="ko-KR" altLang="en-US" sz="1800" dirty="0">
                <a:solidFill>
                  <a:srgbClr val="FF0000"/>
                </a:solidFill>
              </a:rPr>
              <a:t>숫자</a:t>
            </a:r>
            <a:r>
              <a:rPr lang="ko-KR" altLang="en-US" sz="1800" dirty="0"/>
              <a:t>를 이용하면 됩니다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재사용 하고 싶은 부분이 많을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여러 개의 괄호로 묶어주면 되고</a:t>
            </a:r>
            <a:r>
              <a:rPr lang="en-US" altLang="ko-KR" sz="1800" dirty="0"/>
              <a:t>, </a:t>
            </a:r>
            <a:r>
              <a:rPr lang="ko-KR" altLang="en-US" sz="1800" dirty="0"/>
              <a:t>순차적으로 </a:t>
            </a:r>
            <a:r>
              <a:rPr lang="ko-KR" altLang="en-US" sz="1800" dirty="0" err="1">
                <a:solidFill>
                  <a:srgbClr val="FF0000"/>
                </a:solidFill>
              </a:rPr>
              <a:t>역슬래시</a:t>
            </a:r>
            <a:r>
              <a:rPr lang="ko-KR" altLang="en-US" sz="1800" dirty="0">
                <a:solidFill>
                  <a:srgbClr val="FF0000"/>
                </a:solidFill>
              </a:rPr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+ </a:t>
            </a:r>
            <a:r>
              <a:rPr lang="ko-KR" altLang="en-US" sz="1800" dirty="0" err="1">
                <a:solidFill>
                  <a:srgbClr val="FF0000"/>
                </a:solidFill>
              </a:rPr>
              <a:t>역참조</a:t>
            </a:r>
            <a:r>
              <a:rPr lang="ko-KR" altLang="en-US" sz="1800" dirty="0">
                <a:solidFill>
                  <a:srgbClr val="FF0000"/>
                </a:solidFill>
              </a:rPr>
              <a:t> 순서</a:t>
            </a:r>
            <a:r>
              <a:rPr lang="ko-KR" altLang="en-US" sz="1800" dirty="0"/>
              <a:t>로 사용하면 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1930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5ED38-4AF0-4370-83E4-0C6AB2A2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E796A-28C5-4F21-A1BF-64637F5AC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25174"/>
            <a:ext cx="8427447" cy="4918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cat log02.txt | grep “bash” | sed –E s/(cs[0-9]+\+)/\1check/” | sort &gt; parse.log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위와 같이 명령어를 입력하면 </a:t>
            </a:r>
            <a:r>
              <a:rPr lang="en-US" altLang="ko-KR" sz="1600" dirty="0"/>
              <a:t>parse.log </a:t>
            </a:r>
            <a:r>
              <a:rPr lang="ko-KR" altLang="en-US" sz="1600" dirty="0"/>
              <a:t>파일에서 아래와 같은 결과를 얻을 수 있습니다</a:t>
            </a:r>
            <a:r>
              <a:rPr lang="en-US" altLang="ko-KR" sz="1600" dirty="0"/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366EE4E-CE33-4555-BE63-EB8D2E6574C2}"/>
              </a:ext>
            </a:extLst>
          </p:cNvPr>
          <p:cNvGrpSpPr/>
          <p:nvPr/>
        </p:nvGrpSpPr>
        <p:grpSpPr>
          <a:xfrm>
            <a:off x="2465354" y="2667785"/>
            <a:ext cx="4359652" cy="3328703"/>
            <a:chOff x="1204226" y="2607543"/>
            <a:chExt cx="4574576" cy="348321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2A33358-CAF4-467F-9F75-A5ED3071B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4226" y="2607543"/>
              <a:ext cx="1647002" cy="341618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577F1A6-6139-41D9-9608-ECE936363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22396" y="2674571"/>
              <a:ext cx="1956406" cy="3416186"/>
            </a:xfrm>
            <a:prstGeom prst="rect">
              <a:avLst/>
            </a:prstGeom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766F6605-D7D1-40DC-90C0-2B812CEE56B4}"/>
                </a:ext>
              </a:extLst>
            </p:cNvPr>
            <p:cNvSpPr/>
            <p:nvPr/>
          </p:nvSpPr>
          <p:spPr>
            <a:xfrm>
              <a:off x="3143775" y="4203554"/>
              <a:ext cx="452486" cy="358221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262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097BC-2DC7-422B-B392-4A84991C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B1D6A-0159-4BF7-9FB0-5A9132C6C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다음 수업은 </a:t>
            </a:r>
            <a:r>
              <a:rPr lang="en-US" altLang="ko-KR" sz="1800" dirty="0"/>
              <a:t>Command-line environment </a:t>
            </a:r>
            <a:r>
              <a:rPr lang="ko-KR" altLang="en-US" sz="1800" dirty="0"/>
              <a:t>입니다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아래 강의를 듣고 오도록 합시다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hlinkClick r:id="rId2"/>
              </a:rPr>
              <a:t>https://missing.csail.mit.edu/2020/command-line/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22981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B235F8B-AC74-4588-AD94-75B8ABCBA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2797"/>
            <a:ext cx="9144000" cy="165201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40BA-E2CE-4548-A323-7D3E9852DBC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3"/>
          <p:cNvSpPr txBox="1"/>
          <p:nvPr/>
        </p:nvSpPr>
        <p:spPr>
          <a:xfrm>
            <a:off x="598576" y="1965821"/>
            <a:ext cx="7946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  <a:endParaRPr lang="ko-KR" altLang="en-US" sz="1200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933" y="4815245"/>
            <a:ext cx="1448134" cy="14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2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B57FD-9223-498B-B903-C4E33F09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 복습 </a:t>
            </a:r>
            <a:r>
              <a:rPr lang="en-US" altLang="ko-KR" dirty="0"/>
              <a:t>- Pipe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C5153-1E1D-4865-A32F-4373E1F51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368613"/>
            <a:ext cx="8477250" cy="25401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프로세스나 실행된 프로그램의 결과를 다른 프로그램으로 넘겨줄 때 사용 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두 명령어 사이에 </a:t>
            </a:r>
            <a:r>
              <a:rPr lang="en-US" altLang="ko-KR" dirty="0"/>
              <a:t>| (shift + \) </a:t>
            </a:r>
            <a:r>
              <a:rPr lang="ko-KR" altLang="en-US" dirty="0"/>
              <a:t>키워드로 사용합니다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명령어 </a:t>
            </a:r>
            <a:r>
              <a:rPr lang="en-US" altLang="ko-KR" dirty="0"/>
              <a:t>1] | [</a:t>
            </a:r>
            <a:r>
              <a:rPr lang="ko-KR" altLang="en-US" dirty="0"/>
              <a:t>명령어 </a:t>
            </a:r>
            <a:r>
              <a:rPr lang="en-US" altLang="ko-KR" dirty="0"/>
              <a:t>2] | … | [</a:t>
            </a:r>
            <a:r>
              <a:rPr lang="ko-KR" altLang="en-US" dirty="0"/>
              <a:t>명령어 </a:t>
            </a:r>
            <a:r>
              <a:rPr lang="en-US" altLang="ko-KR" dirty="0"/>
              <a:t>N]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3FF6DCB-038E-4E72-9F62-E6DF2054366E}"/>
              </a:ext>
            </a:extLst>
          </p:cNvPr>
          <p:cNvGrpSpPr/>
          <p:nvPr/>
        </p:nvGrpSpPr>
        <p:grpSpPr>
          <a:xfrm>
            <a:off x="952941" y="3983419"/>
            <a:ext cx="7519472" cy="1955985"/>
            <a:chOff x="812264" y="4073854"/>
            <a:chExt cx="7519472" cy="1955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E41A65-E1E6-4033-99C5-437E43BAFE55}"/>
                </a:ext>
              </a:extLst>
            </p:cNvPr>
            <p:cNvSpPr txBox="1"/>
            <p:nvPr/>
          </p:nvSpPr>
          <p:spPr>
            <a:xfrm>
              <a:off x="812264" y="4073854"/>
              <a:ext cx="4342540" cy="195598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ko-KR" sz="2400" dirty="0">
                  <a:latin typeface="Tahoma" panose="020B0604030504040204" pitchFamily="34" charset="0"/>
                  <a:cs typeface="Tahoma" panose="020B0604030504040204" pitchFamily="34" charset="0"/>
                </a:rPr>
                <a:t>cat test.txt | while read line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ko-KR" sz="2400" dirty="0">
                  <a:latin typeface="Tahoma" panose="020B0604030504040204" pitchFamily="34" charset="0"/>
                  <a:cs typeface="Tahoma" panose="020B0604030504040204" pitchFamily="34" charset="0"/>
                </a:rPr>
                <a:t>do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ko-KR" sz="2400" dirty="0">
                  <a:latin typeface="Tahoma" panose="020B0604030504040204" pitchFamily="34" charset="0"/>
                  <a:cs typeface="Tahoma" panose="020B0604030504040204" pitchFamily="34" charset="0"/>
                </a:rPr>
                <a:t>	echo $line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ko-KR" sz="2400" dirty="0">
                  <a:latin typeface="Tahoma" panose="020B0604030504040204" pitchFamily="34" charset="0"/>
                  <a:cs typeface="Tahoma" panose="020B0604030504040204" pitchFamily="34" charset="0"/>
                </a:rPr>
                <a:t>done</a:t>
              </a:r>
            </a:p>
          </p:txBody>
        </p:sp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418EB7F2-E5E8-4EA6-88DE-062C615271A1}"/>
                </a:ext>
              </a:extLst>
            </p:cNvPr>
            <p:cNvSpPr/>
            <p:nvPr/>
          </p:nvSpPr>
          <p:spPr>
            <a:xfrm>
              <a:off x="5403497" y="4891072"/>
              <a:ext cx="462224" cy="321548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B8D402-D524-44E0-A7C9-36407DE2133C}"/>
                </a:ext>
              </a:extLst>
            </p:cNvPr>
            <p:cNvSpPr txBox="1"/>
            <p:nvPr/>
          </p:nvSpPr>
          <p:spPr>
            <a:xfrm>
              <a:off x="5940228" y="4759458"/>
              <a:ext cx="23915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Tahoma" panose="020B0604030504040204" pitchFamily="34" charset="0"/>
                  <a:cs typeface="Tahoma" panose="020B0604030504040204" pitchFamily="34" charset="0"/>
                </a:rPr>
                <a:t>Cat</a:t>
              </a:r>
              <a:r>
                <a:rPr lang="ko-KR" altLang="en-US" sz="1600" dirty="0">
                  <a:latin typeface="Tahoma" panose="020B0604030504040204" pitchFamily="34" charset="0"/>
                  <a:cs typeface="Tahoma" panose="020B0604030504040204" pitchFamily="34" charset="0"/>
                </a:rPr>
                <a:t>의 결과를 </a:t>
              </a:r>
              <a:r>
                <a:rPr lang="en-US" altLang="ko-KR" sz="1600" dirty="0">
                  <a:latin typeface="Tahoma" panose="020B0604030504040204" pitchFamily="34" charset="0"/>
                  <a:cs typeface="Tahoma" panose="020B0604030504040204" pitchFamily="34" charset="0"/>
                </a:rPr>
                <a:t>while</a:t>
              </a:r>
              <a:r>
                <a:rPr lang="ko-KR" altLang="en-US" sz="1600" dirty="0">
                  <a:latin typeface="Tahoma" panose="020B0604030504040204" pitchFamily="34" charset="0"/>
                  <a:cs typeface="Tahoma" panose="020B0604030504040204" pitchFamily="34" charset="0"/>
                </a:rPr>
                <a:t>로 보내서 사용합니다</a:t>
              </a:r>
              <a:r>
                <a:rPr lang="en-US" altLang="ko-KR" sz="1600" dirty="0">
                  <a:latin typeface="Tahoma" panose="020B0604030504040204" pitchFamily="34" charset="0"/>
                  <a:cs typeface="Tahoma" panose="020B0604030504040204" pitchFamily="34" charset="0"/>
                </a:rPr>
                <a:t>.</a:t>
              </a:r>
              <a:endParaRPr lang="ko-KR" altLang="en-US" sz="16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78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94C83-4411-4D0D-876B-32CF43C5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 복습 </a:t>
            </a:r>
            <a:r>
              <a:rPr lang="en-US" altLang="ko-KR" dirty="0"/>
              <a:t>- grep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19D68-3C15-462A-B3D8-8E16EC3BD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grep [option] [pattern] [file] </a:t>
            </a:r>
            <a:r>
              <a:rPr lang="ko-KR" altLang="en-US" sz="2000" dirty="0"/>
              <a:t>로 사용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주어진 파일에서 만족하는 문자열 패턴을 찾는데 사용합니다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grep</a:t>
            </a:r>
            <a:r>
              <a:rPr lang="ko-KR" altLang="en-US" sz="2000" dirty="0"/>
              <a:t> </a:t>
            </a:r>
            <a:r>
              <a:rPr lang="en-US" altLang="ko-KR" sz="2000" dirty="0"/>
              <a:t>–r</a:t>
            </a:r>
            <a:r>
              <a:rPr lang="ko-KR" altLang="en-US" sz="2000" dirty="0"/>
              <a:t> </a:t>
            </a:r>
            <a:r>
              <a:rPr lang="en-US" altLang="ko-KR" sz="2000" dirty="0"/>
              <a:t>[pattern] </a:t>
            </a:r>
            <a:r>
              <a:rPr lang="ko-KR" altLang="en-US" sz="2000" dirty="0"/>
              <a:t>을 이용하면 하위 디렉토리에서 만족하는 문자열 패턴을 모두 찾아냅니다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Pattern</a:t>
            </a:r>
            <a:r>
              <a:rPr lang="ko-KR" altLang="en-US" sz="2000" dirty="0"/>
              <a:t>에는 찾고자 하는 문자열 뿐만 아니라 정규 표현식을 사용할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9148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EEC08-B33D-468C-BA32-3353811D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 복습 </a:t>
            </a:r>
            <a:r>
              <a:rPr lang="en-US" altLang="ko-KR" dirty="0"/>
              <a:t>- awk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A9DFAD-40A3-4CB8-82CB-AD10EF34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4895584"/>
            <a:ext cx="8477250" cy="12037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0" i="0" dirty="0">
                <a:solidFill>
                  <a:srgbClr val="333333"/>
                </a:solidFill>
                <a:effectLst/>
              </a:rPr>
              <a:t>각 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ea typeface="Tahoma" panose="020B0604030504040204" pitchFamily="34" charset="0"/>
              </a:rPr>
              <a:t>field</a:t>
            </a:r>
            <a:r>
              <a:rPr lang="ko-KR" altLang="en-US" sz="1800" b="0" i="0" dirty="0">
                <a:solidFill>
                  <a:srgbClr val="333333"/>
                </a:solidFill>
                <a:effectLst/>
              </a:rPr>
              <a:t>는 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ea typeface="Tahoma" panose="020B0604030504040204" pitchFamily="34" charset="0"/>
              </a:rPr>
              <a:t>$1, $2, … ${10}, ${11} … </a:t>
            </a:r>
            <a:r>
              <a:rPr lang="ko-KR" altLang="en-US" sz="1800" b="0" i="0" dirty="0">
                <a:solidFill>
                  <a:srgbClr val="333333"/>
                </a:solidFill>
                <a:effectLst/>
              </a:rPr>
              <a:t>방식으로 접근이 가능합니다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ea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ea typeface="Tahoma" panose="020B0604030504040204" pitchFamily="34" charset="0"/>
              </a:rPr>
              <a:t>Awk program</a:t>
            </a:r>
            <a:r>
              <a:rPr lang="ko-KR" altLang="en-US" sz="1800" dirty="0"/>
              <a:t>으로 주로 </a:t>
            </a:r>
            <a:r>
              <a:rPr lang="en-US" altLang="ko-KR" sz="1800" dirty="0">
                <a:ea typeface="Tahoma" panose="020B0604030504040204" pitchFamily="34" charset="0"/>
              </a:rPr>
              <a:t>print</a:t>
            </a:r>
            <a:r>
              <a:rPr lang="ko-KR" altLang="en-US" sz="1800" dirty="0"/>
              <a:t>를 많이 사용합니다</a:t>
            </a:r>
            <a:r>
              <a:rPr lang="en-US" altLang="ko-KR" sz="1800" dirty="0">
                <a:ea typeface="Tahoma" panose="020B0604030504040204" pitchFamily="34" charset="0"/>
              </a:rPr>
              <a:t>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3BCC18-4F78-47F5-9EE9-F46648E23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295" y="3089115"/>
            <a:ext cx="3943350" cy="162877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0B6D85A-09B8-4C6E-A6F0-E5E6914DB5E2}"/>
              </a:ext>
            </a:extLst>
          </p:cNvPr>
          <p:cNvSpPr txBox="1">
            <a:spLocks/>
          </p:cNvSpPr>
          <p:nvPr/>
        </p:nvSpPr>
        <p:spPr>
          <a:xfrm>
            <a:off x="514350" y="1521013"/>
            <a:ext cx="8477250" cy="1555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ahoma" panose="020B0604030504040204" pitchFamily="34" charset="0"/>
              <a:buChar char="̵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333333"/>
                </a:solidFill>
              </a:rPr>
              <a:t> 파일로부터 레코드</a:t>
            </a:r>
            <a:r>
              <a:rPr lang="en-US" altLang="ko-KR" sz="1800" dirty="0">
                <a:solidFill>
                  <a:srgbClr val="333333"/>
                </a:solidFill>
                <a:ea typeface="Tahoma" panose="020B0604030504040204" pitchFamily="34" charset="0"/>
              </a:rPr>
              <a:t>(record)</a:t>
            </a:r>
            <a:r>
              <a:rPr lang="ko-KR" altLang="en-US" sz="1800" dirty="0">
                <a:solidFill>
                  <a:srgbClr val="333333"/>
                </a:solidFill>
              </a:rPr>
              <a:t>를 선택하고</a:t>
            </a:r>
            <a:r>
              <a:rPr lang="en-US" altLang="ko-KR" sz="1800" dirty="0">
                <a:solidFill>
                  <a:srgbClr val="333333"/>
                </a:solidFill>
                <a:ea typeface="Tahoma" panose="020B0604030504040204" pitchFamily="34" charset="0"/>
              </a:rPr>
              <a:t>, </a:t>
            </a:r>
            <a:r>
              <a:rPr lang="ko-KR" altLang="en-US" sz="1800" dirty="0">
                <a:solidFill>
                  <a:srgbClr val="333333"/>
                </a:solidFill>
              </a:rPr>
              <a:t>선택된 레코드에 포함된 값을 조작하거나 데이터화 하는 것을 목적으로 사용합니다</a:t>
            </a:r>
            <a:r>
              <a:rPr lang="en-US" altLang="ko-KR" sz="1800" dirty="0">
                <a:solidFill>
                  <a:srgbClr val="333333"/>
                </a:solidFill>
                <a:ea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awk [option] [awk program] [argument]</a:t>
            </a:r>
            <a:r>
              <a:rPr lang="ko-KR" altLang="en-US" sz="1800" dirty="0"/>
              <a:t>로 사용합니다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369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Wrangling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950" y="1368613"/>
            <a:ext cx="8477250" cy="5493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Data Munging</a:t>
            </a:r>
            <a:r>
              <a:rPr lang="ko-KR" altLang="en-US" sz="2000" dirty="0"/>
              <a:t>이라고도 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644CB0-3726-4CC2-88E5-F235C9543CB3}"/>
              </a:ext>
            </a:extLst>
          </p:cNvPr>
          <p:cNvGrpSpPr/>
          <p:nvPr/>
        </p:nvGrpSpPr>
        <p:grpSpPr>
          <a:xfrm>
            <a:off x="1225016" y="2038350"/>
            <a:ext cx="6537850" cy="2781300"/>
            <a:chOff x="1240480" y="2708087"/>
            <a:chExt cx="6537850" cy="27813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8E54506-8419-40D1-BB41-D1BCA42C6ECC}"/>
                </a:ext>
              </a:extLst>
            </p:cNvPr>
            <p:cNvGrpSpPr/>
            <p:nvPr/>
          </p:nvGrpSpPr>
          <p:grpSpPr>
            <a:xfrm>
              <a:off x="1240480" y="2708087"/>
              <a:ext cx="2476500" cy="2781300"/>
              <a:chOff x="1329690" y="2581275"/>
              <a:chExt cx="2476500" cy="2781300"/>
            </a:xfrm>
          </p:grpSpPr>
          <p:pic>
            <p:nvPicPr>
              <p:cNvPr id="2050" name="Picture 2" descr="Raw Data Jewellery 732*546 transprent Png Free Download - Jewellery, Body  Jewelry, Hardware Accessory. - CleanPNG / KissPNG">
                <a:extLst>
                  <a:ext uri="{FF2B5EF4-FFF2-40B4-BE49-F238E27FC236}">
                    <a16:creationId xmlns:a16="http://schemas.microsoft.com/office/drawing/2014/main" id="{35903258-54E1-4C4E-9770-2F65F97E19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9690" y="2581275"/>
                <a:ext cx="2476500" cy="1847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4" name="Picture 2" descr="Raw file format symbol - Free interface icons">
                <a:extLst>
                  <a:ext uri="{FF2B5EF4-FFF2-40B4-BE49-F238E27FC236}">
                    <a16:creationId xmlns:a16="http://schemas.microsoft.com/office/drawing/2014/main" id="{C4CF45BC-2C31-43B7-AF60-AE75AA0051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0745" y="4352925"/>
                <a:ext cx="1009650" cy="1009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22" name="Picture 2" descr="Data Icons +190 free icons (SVG, EPS, PSD, PNG files)">
              <a:extLst>
                <a:ext uri="{FF2B5EF4-FFF2-40B4-BE49-F238E27FC236}">
                  <a16:creationId xmlns:a16="http://schemas.microsoft.com/office/drawing/2014/main" id="{925D781A-7266-4225-80B6-A9F5D341B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750" y="3199844"/>
              <a:ext cx="2209580" cy="2077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AE9C73B2-3097-487B-ACE4-6E45AE165287}"/>
                </a:ext>
              </a:extLst>
            </p:cNvPr>
            <p:cNvSpPr/>
            <p:nvPr/>
          </p:nvSpPr>
          <p:spPr>
            <a:xfrm>
              <a:off x="3981426" y="3912459"/>
              <a:ext cx="1315844" cy="651773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D643FD7-A184-414F-A05F-BF312321EB72}"/>
              </a:ext>
            </a:extLst>
          </p:cNvPr>
          <p:cNvSpPr txBox="1">
            <a:spLocks/>
          </p:cNvSpPr>
          <p:nvPr/>
        </p:nvSpPr>
        <p:spPr>
          <a:xfrm>
            <a:off x="457199" y="4984562"/>
            <a:ext cx="7950821" cy="100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ahoma" panose="020B0604030504040204" pitchFamily="34" charset="0"/>
              <a:buChar char="̵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/>
              <a:t>정렬되지 않는 날 것의 데이터를 사용하기 좋게 정렬하고 분류하는 모든 작업을 의미합니다</a:t>
            </a:r>
            <a:r>
              <a:rPr lang="en-US" altLang="ko-KR" sz="2000" dirty="0">
                <a:ea typeface="Tahoma" panose="020B0604030504040204" pitchFamily="34" charset="0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021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43A65-2696-407F-8AF2-A7AE9440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 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F9CB8-6561-457C-86B2-9A7D7A4E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로그 파일은 </a:t>
            </a:r>
            <a:r>
              <a:rPr lang="en-US" altLang="ko-KR" sz="1800" dirty="0"/>
              <a:t>OS</a:t>
            </a:r>
            <a:r>
              <a:rPr lang="ko-KR" altLang="en-US" sz="1800" dirty="0"/>
              <a:t>나 다른 소프트웨어가 실행 중일 때 발생하는 어떤 이벤트나 서로 다른 사용자의 통신 간에 메시지를 기록한 파일을 의미합니다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Missing course</a:t>
            </a:r>
            <a:r>
              <a:rPr lang="ko-KR" altLang="en-US" sz="1800" dirty="0"/>
              <a:t>에 따르면 </a:t>
            </a:r>
            <a:r>
              <a:rPr lang="en-US" altLang="ko-KR" sz="1800" dirty="0" err="1"/>
              <a:t>journalctl</a:t>
            </a:r>
            <a:r>
              <a:rPr lang="en-US" altLang="ko-KR" sz="1800" dirty="0"/>
              <a:t> </a:t>
            </a:r>
            <a:r>
              <a:rPr lang="ko-KR" altLang="en-US" sz="1800" dirty="0"/>
              <a:t>명령어를 사용해 </a:t>
            </a:r>
            <a:r>
              <a:rPr lang="en-US" altLang="ko-KR" sz="1800" dirty="0" err="1"/>
              <a:t>systemd</a:t>
            </a:r>
            <a:r>
              <a:rPr lang="ko-KR" altLang="en-US" sz="1800" dirty="0"/>
              <a:t>에서 로그 파일을 가져오도록 하게 되어 있었으나</a:t>
            </a:r>
            <a:r>
              <a:rPr lang="en-US" altLang="ko-KR" sz="1800" dirty="0"/>
              <a:t>…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현재 </a:t>
            </a:r>
            <a:r>
              <a:rPr lang="en-US" altLang="ko-KR" sz="1800" dirty="0" err="1"/>
              <a:t>uni</a:t>
            </a:r>
            <a:r>
              <a:rPr lang="en-US" altLang="ko-KR" sz="1800" dirty="0"/>
              <a:t> </a:t>
            </a:r>
            <a:r>
              <a:rPr lang="ko-KR" altLang="en-US" sz="1800" dirty="0"/>
              <a:t>서버에서는 </a:t>
            </a:r>
            <a:r>
              <a:rPr lang="en-US" altLang="ko-KR" sz="1800" dirty="0"/>
              <a:t>journal </a:t>
            </a:r>
            <a:r>
              <a:rPr lang="ko-KR" altLang="en-US" sz="1800" dirty="0"/>
              <a:t>세팅이 다르게 되어 있는 것 같습니다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따라서 다른 </a:t>
            </a:r>
            <a:r>
              <a:rPr lang="en-US" altLang="ko-KR" sz="1800" dirty="0"/>
              <a:t>log </a:t>
            </a:r>
            <a:r>
              <a:rPr lang="ko-KR" altLang="en-US" sz="1800" dirty="0"/>
              <a:t>파일을 사용해봅시다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hlinkClick r:id="rId2"/>
              </a:rPr>
              <a:t>https://github.com/with1015/2020_ABC_Mentoring/tree/master/logs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50839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D877-51EE-4C8D-8E7B-BDB86159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B2E84-FB21-4F15-BBEF-A72570455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368613"/>
            <a:ext cx="8477250" cy="407027"/>
          </a:xfrm>
        </p:spPr>
        <p:txBody>
          <a:bodyPr/>
          <a:lstStyle/>
          <a:p>
            <a:r>
              <a:rPr lang="en-US" altLang="ko-KR" dirty="0"/>
              <a:t>Cat log02.txt | grep “bash”</a:t>
            </a:r>
            <a:r>
              <a:rPr lang="ko-KR" altLang="en-US" dirty="0"/>
              <a:t>를 입력해봅시다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60BC9E-C3AA-4ABB-977D-A76BF7B1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606" y="2016306"/>
            <a:ext cx="5440788" cy="20199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0EF12B-37C5-4DA7-80CF-B52A08A78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146" y="4984289"/>
            <a:ext cx="6363708" cy="814054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36AD396-6A64-42C5-AA8D-A4236D3E0FCA}"/>
              </a:ext>
            </a:extLst>
          </p:cNvPr>
          <p:cNvSpPr txBox="1">
            <a:spLocks/>
          </p:cNvSpPr>
          <p:nvPr/>
        </p:nvSpPr>
        <p:spPr>
          <a:xfrm>
            <a:off x="361950" y="4306774"/>
            <a:ext cx="8477250" cy="407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ahoma" panose="020B0604030504040204" pitchFamily="34" charset="0"/>
              <a:buChar char="̵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Redirection</a:t>
            </a:r>
            <a:r>
              <a:rPr lang="ko-KR" altLang="en-US" dirty="0"/>
              <a:t>을 이용하면 </a:t>
            </a:r>
            <a:r>
              <a:rPr lang="en-US" altLang="ko-KR" dirty="0"/>
              <a:t>grep</a:t>
            </a:r>
            <a:r>
              <a:rPr lang="ko-KR" altLang="en-US" dirty="0"/>
              <a:t>의 결과를 저장할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45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BEE97-5A56-42BF-A863-869784CD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Pipe + Grep + Awk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9462D-8E19-41D2-8CBA-F00213BE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68613"/>
            <a:ext cx="7905357" cy="4918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Process manage</a:t>
            </a:r>
            <a:r>
              <a:rPr lang="ko-KR" altLang="en-US" sz="2000" dirty="0"/>
              <a:t>에서 </a:t>
            </a:r>
            <a:r>
              <a:rPr lang="en-US" altLang="ko-KR" sz="2000" dirty="0"/>
              <a:t>bash</a:t>
            </a:r>
            <a:r>
              <a:rPr lang="ko-KR" altLang="en-US" sz="2000" dirty="0"/>
              <a:t>를 사용하는 프로세스들의 </a:t>
            </a:r>
            <a:r>
              <a:rPr lang="en-US" altLang="ko-KR" sz="2000" dirty="0"/>
              <a:t>ID</a:t>
            </a:r>
            <a:r>
              <a:rPr lang="ko-KR" altLang="en-US" sz="2000" dirty="0"/>
              <a:t>를 뽑아서 정렬 해봅시다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Process manager -&gt; </a:t>
            </a:r>
            <a:r>
              <a:rPr lang="en-US" altLang="ko-KR" sz="2000" dirty="0" err="1">
                <a:solidFill>
                  <a:srgbClr val="FF0000"/>
                </a:solidFill>
              </a:rPr>
              <a:t>ps</a:t>
            </a:r>
            <a:r>
              <a:rPr lang="en-US" altLang="ko-KR" sz="2000" dirty="0">
                <a:solidFill>
                  <a:srgbClr val="FF0000"/>
                </a:solidFill>
              </a:rPr>
              <a:t> –</a:t>
            </a:r>
            <a:r>
              <a:rPr lang="en-US" altLang="ko-KR" sz="2000" dirty="0" err="1">
                <a:solidFill>
                  <a:srgbClr val="FF0000"/>
                </a:solidFill>
              </a:rPr>
              <a:t>ef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/>
              <a:t>bash</a:t>
            </a:r>
            <a:r>
              <a:rPr lang="ko-KR" altLang="en-US" sz="2000" dirty="0"/>
              <a:t>를 사용하는 프로세스 </a:t>
            </a:r>
            <a:r>
              <a:rPr lang="en-US" altLang="ko-KR" sz="2000" dirty="0"/>
              <a:t>-&gt; </a:t>
            </a:r>
            <a:r>
              <a:rPr lang="en-US" altLang="ko-KR" sz="2000" dirty="0">
                <a:solidFill>
                  <a:srgbClr val="FF0000"/>
                </a:solidFill>
              </a:rPr>
              <a:t>grep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“bash”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프로세스들의 </a:t>
            </a:r>
            <a:r>
              <a:rPr lang="en-US" altLang="ko-KR" sz="2000" dirty="0"/>
              <a:t>ID</a:t>
            </a:r>
            <a:r>
              <a:rPr lang="ko-KR" altLang="en-US" sz="2000" dirty="0"/>
              <a:t>를 뽑아서 </a:t>
            </a:r>
            <a:r>
              <a:rPr lang="en-US" altLang="ko-KR" sz="2000" dirty="0"/>
              <a:t>-&gt; </a:t>
            </a:r>
            <a:r>
              <a:rPr lang="en-US" altLang="ko-KR" sz="2000" dirty="0">
                <a:solidFill>
                  <a:srgbClr val="FF0000"/>
                </a:solidFill>
              </a:rPr>
              <a:t>awk ‘{print $2}’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정렬 </a:t>
            </a:r>
            <a:r>
              <a:rPr lang="en-US" altLang="ko-KR" sz="2000" dirty="0"/>
              <a:t>-&gt; </a:t>
            </a:r>
            <a:r>
              <a:rPr lang="en-US" altLang="ko-KR" sz="2000" dirty="0">
                <a:solidFill>
                  <a:srgbClr val="FF0000"/>
                </a:solidFill>
              </a:rPr>
              <a:t>sort –n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rgbClr val="FF0000"/>
                </a:solidFill>
              </a:rPr>
              <a:t>ps</a:t>
            </a:r>
            <a:r>
              <a:rPr lang="en-US" altLang="ko-KR" sz="2000" dirty="0">
                <a:solidFill>
                  <a:srgbClr val="FF0000"/>
                </a:solidFill>
              </a:rPr>
              <a:t> –</a:t>
            </a:r>
            <a:r>
              <a:rPr lang="en-US" altLang="ko-KR" sz="2000" dirty="0" err="1">
                <a:solidFill>
                  <a:srgbClr val="FF0000"/>
                </a:solidFill>
              </a:rPr>
              <a:t>ef</a:t>
            </a:r>
            <a:r>
              <a:rPr lang="en-US" altLang="ko-KR" sz="2000" dirty="0">
                <a:solidFill>
                  <a:srgbClr val="FF0000"/>
                </a:solidFill>
              </a:rPr>
              <a:t> | grep “bash” | awk ‘{print $2}’ | sort -n</a:t>
            </a:r>
          </a:p>
        </p:txBody>
      </p:sp>
    </p:spTree>
    <p:extLst>
      <p:ext uri="{BB962C8B-B14F-4D97-AF65-F5344CB8AC3E}">
        <p14:creationId xmlns:p14="http://schemas.microsoft.com/office/powerpoint/2010/main" val="362375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정규표현식 </a:t>
            </a:r>
            <a:r>
              <a:rPr lang="en-US" altLang="ko-KR" dirty="0"/>
              <a:t>(Regular Expression)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간단하게 </a:t>
            </a:r>
            <a:r>
              <a:rPr lang="en-US" altLang="ko-KR" sz="2000" dirty="0"/>
              <a:t>Regexp </a:t>
            </a:r>
            <a:r>
              <a:rPr lang="ko-KR" altLang="en-US" sz="2000" dirty="0"/>
              <a:t>라고도 부릅니다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특정한 규칙을 가진 문자열의 집합을 표현 하는데 사용하는 </a:t>
            </a:r>
            <a:r>
              <a:rPr lang="en-US" altLang="ko-KR" sz="2000" dirty="0"/>
              <a:t>formal language 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주로 문자열을 다룰 때 많이 사용합니다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Python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“re” </a:t>
            </a:r>
            <a:r>
              <a:rPr lang="ko-KR" altLang="en-US" sz="2000" dirty="0"/>
              <a:t>모듈을 </a:t>
            </a:r>
            <a:r>
              <a:rPr lang="en-US" altLang="ko-KR" sz="2000" dirty="0"/>
              <a:t>import </a:t>
            </a:r>
            <a:r>
              <a:rPr lang="ko-KR" altLang="en-US" sz="2000" dirty="0"/>
              <a:t>하여 사용할 수 있습니다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C++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regex </a:t>
            </a:r>
            <a:r>
              <a:rPr lang="ko-KR" altLang="en-US" sz="2000" dirty="0"/>
              <a:t>라이브러리를 이용해 사용할 수 있습니다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hlinkClick r:id="rId3"/>
              </a:rPr>
              <a:t>https://hamait.tistory.com/342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9246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spcFirstLastPara="0" vert="horz" wrap="square" lIns="359202" tIns="21590" rIns="120904" bIns="21590" numCol="1" spcCol="1270" anchor="t" anchorCtr="0">
        <a:noAutofit/>
      </a:bodyPr>
      <a:lstStyle>
        <a:defPPr marL="0" algn="l" defTabSz="577850" latinLnBrk="1">
          <a:lnSpc>
            <a:spcPct val="150000"/>
          </a:lnSpc>
          <a:spcBef>
            <a:spcPct val="0"/>
          </a:spcBef>
          <a:spcAft>
            <a:spcPct val="20000"/>
          </a:spcAft>
          <a:defRPr kumimoji="1" sz="1300" kern="1200" spc="-150" smtClean="0">
            <a:latin typeface="Tahoma" panose="020B0604030504040204" pitchFamily="34" charset="0"/>
            <a:cs typeface="Tahoma" panose="020B0604030504040204" pitchFamily="34" charset="0"/>
          </a:defRPr>
        </a:defPPr>
      </a:lstStyle>
      <a:style>
        <a:lnRef idx="0">
          <a:schemeClr val="dk1">
            <a:alpha val="0"/>
            <a:hueOff val="0"/>
            <a:satOff val="0"/>
            <a:lumOff val="0"/>
            <a:alphaOff val="0"/>
          </a:schemeClr>
        </a:lnRef>
        <a:fillRef idx="0">
          <a:schemeClr val="lt1">
            <a:alpha val="0"/>
            <a:hueOff val="0"/>
            <a:satOff val="0"/>
            <a:lumOff val="0"/>
            <a:alphaOff val="0"/>
          </a:schemeClr>
        </a:fillRef>
        <a:effectRef idx="0">
          <a:schemeClr val="lt1">
            <a:alpha val="0"/>
            <a:hueOff val="0"/>
            <a:satOff val="0"/>
            <a:lumOff val="0"/>
            <a:alphaOff val="0"/>
          </a:schemeClr>
        </a:effectRef>
        <a:fontRef idx="minor">
          <a:schemeClr val="tx1">
            <a:hueOff val="0"/>
            <a:satOff val="0"/>
            <a:lumOff val="0"/>
            <a:alphaOff val="0"/>
          </a:schemeClr>
        </a:fontRef>
      </a:style>
    </a:spDef>
    <a:txDef>
      <a:spPr>
        <a:noFill/>
      </a:spPr>
      <a:bodyPr wrap="square" rtlCol="0">
        <a:spAutoFit/>
      </a:bodyPr>
      <a:lstStyle>
        <a:defPPr algn="l">
          <a:defRPr sz="1600">
            <a:latin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15111</TotalTime>
  <Words>1042</Words>
  <Application>Microsoft Office PowerPoint</Application>
  <PresentationFormat>화면 슬라이드 쇼(4:3)</PresentationFormat>
  <Paragraphs>118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굴림</vt:lpstr>
      <vt:lpstr>맑은 고딕</vt:lpstr>
      <vt:lpstr>Arial</vt:lpstr>
      <vt:lpstr>Calibri</vt:lpstr>
      <vt:lpstr>Tahoma</vt:lpstr>
      <vt:lpstr>Wingdings</vt:lpstr>
      <vt:lpstr>Office 테마</vt:lpstr>
      <vt:lpstr>Data Wrangling</vt:lpstr>
      <vt:lpstr>지난 시간 복습 - Pipe</vt:lpstr>
      <vt:lpstr>지난 시간 복습 - grep</vt:lpstr>
      <vt:lpstr>지난 시간 복습 - awk</vt:lpstr>
      <vt:lpstr>Data Wrangling</vt:lpstr>
      <vt:lpstr>Log file</vt:lpstr>
      <vt:lpstr>Log file</vt:lpstr>
      <vt:lpstr>Pipe + Grep + Awk</vt:lpstr>
      <vt:lpstr>정규표현식 (Regular Expression)</vt:lpstr>
      <vt:lpstr>정규표현식 (Regular Expression)</vt:lpstr>
      <vt:lpstr>sed</vt:lpstr>
      <vt:lpstr>sed</vt:lpstr>
      <vt:lpstr>sed</vt:lpstr>
      <vt:lpstr>sed</vt:lpstr>
      <vt:lpstr>sed</vt:lpstr>
      <vt:lpstr>sed</vt:lpstr>
      <vt:lpstr>Assignment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가속기 재구성 및 워크로드 동시배치를 고려한  자원 관리 기술 개발</dc:title>
  <dc:creator>sovi</dc:creator>
  <cp:lastModifiedBy>(학생) 정현준 (전기전자컴퓨터공학부)</cp:lastModifiedBy>
  <cp:revision>885</cp:revision>
  <cp:lastPrinted>2019-02-15T02:11:46Z</cp:lastPrinted>
  <dcterms:created xsi:type="dcterms:W3CDTF">2017-05-25T02:10:26Z</dcterms:created>
  <dcterms:modified xsi:type="dcterms:W3CDTF">2021-01-20T07:15:29Z</dcterms:modified>
</cp:coreProperties>
</file>