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678" r:id="rId3"/>
    <p:sldId id="675" r:id="rId4"/>
    <p:sldId id="682" r:id="rId5"/>
    <p:sldId id="676" r:id="rId6"/>
    <p:sldId id="681" r:id="rId7"/>
    <p:sldId id="692" r:id="rId8"/>
    <p:sldId id="680" r:id="rId9"/>
    <p:sldId id="683" r:id="rId10"/>
    <p:sldId id="684" r:id="rId11"/>
    <p:sldId id="688" r:id="rId12"/>
    <p:sldId id="693" r:id="rId13"/>
    <p:sldId id="685" r:id="rId14"/>
    <p:sldId id="687" r:id="rId15"/>
    <p:sldId id="686" r:id="rId16"/>
    <p:sldId id="689" r:id="rId17"/>
    <p:sldId id="694" r:id="rId18"/>
    <p:sldId id="695" r:id="rId19"/>
    <p:sldId id="696" r:id="rId20"/>
    <p:sldId id="677" r:id="rId21"/>
    <p:sldId id="626" r:id="rId22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Y견고딕" panose="02030600000101010101" pitchFamily="18" charset="-127"/>
      <p:regular r:id="rId29"/>
    </p:embeddedFont>
    <p:embeddedFont>
      <p:font typeface="Tahoma" panose="020B0604030504040204" pitchFamily="34" charset="0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8FAADC"/>
    <a:srgbClr val="EDB120"/>
    <a:srgbClr val="D95319"/>
    <a:srgbClr val="009900"/>
    <a:srgbClr val="000099"/>
    <a:srgbClr val="002060"/>
    <a:srgbClr val="0000FF"/>
    <a:srgbClr val="FF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87089" autoAdjust="0"/>
  </p:normalViewPr>
  <p:slideViewPr>
    <p:cSldViewPr snapToGrid="0">
      <p:cViewPr varScale="1">
        <p:scale>
          <a:sx n="99" d="100"/>
          <a:sy n="99" d="100"/>
        </p:scale>
        <p:origin x="20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1C25B-7D92-4CB4-AC16-56E3FA748906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125D9-72E8-4E77-9951-0717A041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28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75A7A-D492-4ED6-BBDB-300C8F0BA47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DED87-93D9-4D1C-BAF6-330BDB857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4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3900" y="923925"/>
            <a:ext cx="3324225" cy="24939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2F391-D8C6-4FDE-9006-7664010DBB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8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7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674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Git</a:t>
            </a:r>
            <a:r>
              <a:rPr lang="ko-KR" altLang="en-US" sz="1200" dirty="0"/>
              <a:t>의 데이터 저장 모델 </a:t>
            </a:r>
            <a:r>
              <a:rPr lang="en-US" altLang="ko-KR" sz="1200" dirty="0"/>
              <a:t>-&gt; “Snapshot” + “Delta”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0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C7AA-8789-42DB-93E3-3BD3F810818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7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0" y="2130433"/>
            <a:ext cx="9144000" cy="1470025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53F9C2CA-9EA1-44D3-A50E-B68F78FAE7A7}" type="datetime1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357313" y="5072063"/>
            <a:ext cx="6429375" cy="1071562"/>
          </a:xfrm>
        </p:spPr>
        <p:txBody>
          <a:bodyPr>
            <a:noAutofit/>
          </a:bodyPr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algn="l"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23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3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8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0" y="2130433"/>
            <a:ext cx="9144000" cy="1470025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53F9C2CA-9EA1-44D3-A50E-B68F78FAE7A7}" type="datetime1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357313" y="5072063"/>
            <a:ext cx="6429375" cy="1071562"/>
          </a:xfrm>
        </p:spPr>
        <p:txBody>
          <a:bodyPr>
            <a:noAutofit/>
          </a:bodyPr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algn="l"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6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199" y="273536"/>
            <a:ext cx="8686801" cy="930032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3600" b="1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61950" y="1368613"/>
            <a:ext cx="8477250" cy="4918634"/>
          </a:xfrm>
        </p:spPr>
        <p:txBody>
          <a:bodyPr>
            <a:normAutofit/>
          </a:bodyPr>
          <a:lstStyle>
            <a:lvl1pPr>
              <a:defRPr sz="23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</p:spPr>
        <p:txBody>
          <a:bodyPr/>
          <a:lstStyle/>
          <a:p>
            <a:fld id="{A0E4760E-6010-4A77-B7F9-2CC85750B1B8}" type="datetime1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2" y="6356353"/>
            <a:ext cx="2335035" cy="365125"/>
          </a:xfrm>
          <a:prstGeom prst="rect">
            <a:avLst/>
          </a:prstGeom>
        </p:spPr>
      </p:pic>
      <p:cxnSp>
        <p:nvCxnSpPr>
          <p:cNvPr id="13" name="직선 연결선 12"/>
          <p:cNvCxnSpPr/>
          <p:nvPr userDrawn="1"/>
        </p:nvCxnSpPr>
        <p:spPr>
          <a:xfrm>
            <a:off x="457199" y="1203568"/>
            <a:ext cx="8229601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381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EA40BA-E2CE-4548-A323-7D3E9852DBC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0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3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8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6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6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2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6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28615"/>
            <a:ext cx="7886700" cy="484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BBB4-4C06-42BF-973F-02395FC0E7D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3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̵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six.tistory.com/992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2" TargetMode="External"/><Relationship Id="rId2" Type="http://schemas.openxmlformats.org/officeDocument/2006/relationships/hyperlink" Target="https://youtu.be/YFNQwo7iTN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" y="1613506"/>
            <a:ext cx="9144001" cy="1655285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</a:rPr>
              <a:t>Version Control (Git)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642682" y="3837966"/>
            <a:ext cx="5858634" cy="121201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chemeClr val="tx1"/>
                </a:solidFill>
              </a:rPr>
              <a:t>ABC Program 5</a:t>
            </a:r>
            <a:r>
              <a:rPr lang="ko-KR" altLang="en-US" sz="2000" dirty="0">
                <a:solidFill>
                  <a:schemeClr val="tx1"/>
                </a:solidFill>
              </a:rPr>
              <a:t>조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Mentor </a:t>
            </a:r>
            <a:r>
              <a:rPr lang="ko-KR" altLang="en-US" sz="2000" dirty="0">
                <a:solidFill>
                  <a:schemeClr val="tx1"/>
                </a:solidFill>
              </a:rPr>
              <a:t>정현준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2021/01/03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25" y="5591596"/>
            <a:ext cx="2182154" cy="8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2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0D2E8-CD52-482D-ADEC-8D35DC43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2862B-9D9A-4921-9787-79AD8221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68613"/>
            <a:ext cx="8477250" cy="186512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모든 버전을 </a:t>
            </a:r>
            <a:r>
              <a:rPr lang="en-US" altLang="ko-KR" dirty="0"/>
              <a:t>snapshot</a:t>
            </a:r>
            <a:r>
              <a:rPr lang="ko-KR" altLang="en-US" dirty="0"/>
              <a:t>으로만 저장하게 되면 비효율적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두 </a:t>
            </a:r>
            <a:r>
              <a:rPr lang="en-US" altLang="ko-KR" dirty="0"/>
              <a:t>snapshot </a:t>
            </a:r>
            <a:r>
              <a:rPr lang="ko-KR" altLang="en-US" dirty="0"/>
              <a:t>사이의 차이점</a:t>
            </a:r>
            <a:r>
              <a:rPr lang="en-US" altLang="ko-KR" dirty="0"/>
              <a:t>(diff)</a:t>
            </a:r>
            <a:r>
              <a:rPr lang="ko-KR" altLang="en-US" dirty="0"/>
              <a:t>을 </a:t>
            </a:r>
            <a:r>
              <a:rPr lang="en-US" altLang="ko-KR" dirty="0"/>
              <a:t>Delta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전체를 저장하는 </a:t>
            </a:r>
            <a:r>
              <a:rPr lang="en-US" altLang="ko-KR" dirty="0"/>
              <a:t>snapshot</a:t>
            </a:r>
            <a:r>
              <a:rPr lang="ko-KR" altLang="en-US" dirty="0"/>
              <a:t>과 달리 </a:t>
            </a:r>
            <a:r>
              <a:rPr lang="en-US" altLang="ko-KR" dirty="0"/>
              <a:t>delta</a:t>
            </a:r>
            <a:r>
              <a:rPr lang="ko-KR" altLang="en-US" dirty="0"/>
              <a:t>는 차이점만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git2">
            <a:extLst>
              <a:ext uri="{FF2B5EF4-FFF2-40B4-BE49-F238E27FC236}">
                <a16:creationId xmlns:a16="http://schemas.microsoft.com/office/drawing/2014/main" id="{3820CE0E-386E-4A24-B3FB-34F56F6E4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3532824"/>
            <a:ext cx="43338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81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A6C5-ADC4-486D-BEEF-2B9C9103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SHA-1 Hash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35F29-3201-4BC3-B316-844A4289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68613"/>
            <a:ext cx="8477250" cy="1085829"/>
          </a:xfrm>
        </p:spPr>
        <p:txBody>
          <a:bodyPr/>
          <a:lstStyle/>
          <a:p>
            <a:r>
              <a:rPr lang="en-US" altLang="ko-KR" dirty="0"/>
              <a:t>Hash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sz="1800" dirty="0"/>
              <a:t>어떠한 알고리즘 </a:t>
            </a:r>
            <a:r>
              <a:rPr lang="en-US" altLang="ko-KR" sz="1800" dirty="0"/>
              <a:t>(Hash function)</a:t>
            </a:r>
            <a:r>
              <a:rPr lang="ko-KR" altLang="en-US" sz="1800" dirty="0"/>
              <a:t>을 통해 임의의 데이터를 고정된 길이의 데이터로 매핑하는 것</a:t>
            </a:r>
            <a:endParaRPr lang="en-US" altLang="ko-KR" sz="18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F6679DC-67B7-43B5-B57A-E60D29A08CCC}"/>
              </a:ext>
            </a:extLst>
          </p:cNvPr>
          <p:cNvSpPr txBox="1">
            <a:spLocks/>
          </p:cNvSpPr>
          <p:nvPr/>
        </p:nvSpPr>
        <p:spPr>
          <a:xfrm>
            <a:off x="361950" y="2518896"/>
            <a:ext cx="8477250" cy="1085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̵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/>
              <a:t>Git</a:t>
            </a:r>
            <a:r>
              <a:rPr lang="ko-KR" altLang="en-US" sz="1800" dirty="0"/>
              <a:t>은 모든 </a:t>
            </a:r>
            <a:r>
              <a:rPr lang="en-US" altLang="ko-KR" sz="1800" dirty="0"/>
              <a:t>object(blob, tree, commit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  <a:r>
              <a:rPr lang="ko-KR" altLang="en-US" sz="1800" dirty="0"/>
              <a:t>를 </a:t>
            </a:r>
            <a:r>
              <a:rPr lang="en-US" altLang="ko-KR" sz="1800" dirty="0"/>
              <a:t>SHA-1 Hash</a:t>
            </a:r>
            <a:r>
              <a:rPr lang="ko-KR" altLang="en-US" sz="1800" dirty="0"/>
              <a:t>로 바꾸어 저장합니다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다시 말해</a:t>
            </a:r>
            <a:r>
              <a:rPr lang="en-US" altLang="ko-KR" sz="1800" dirty="0"/>
              <a:t>, </a:t>
            </a:r>
            <a:r>
              <a:rPr lang="ko-KR" altLang="en-US" sz="1800" dirty="0"/>
              <a:t>모든 </a:t>
            </a:r>
            <a:r>
              <a:rPr lang="en-US" altLang="ko-KR" sz="1800" dirty="0"/>
              <a:t>Snapshot</a:t>
            </a:r>
            <a:r>
              <a:rPr lang="ko-KR" altLang="en-US" sz="1800" dirty="0"/>
              <a:t>이 </a:t>
            </a:r>
            <a:r>
              <a:rPr lang="en-US" altLang="ko-KR" sz="1800" dirty="0"/>
              <a:t>SHA-1 Hash</a:t>
            </a:r>
            <a:r>
              <a:rPr lang="ko-KR" altLang="en-US" sz="1800" dirty="0"/>
              <a:t>로 바뀌어 </a:t>
            </a:r>
            <a:r>
              <a:rPr lang="en-US" altLang="ko-KR" sz="1800" dirty="0"/>
              <a:t>.git </a:t>
            </a:r>
            <a:r>
              <a:rPr lang="ko-KR" altLang="en-US" sz="1800" dirty="0"/>
              <a:t>폴더에 저장됩니다</a:t>
            </a:r>
            <a:r>
              <a:rPr lang="en-US" altLang="ko-KR" sz="18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513F19-0A0C-424C-A22D-651C7005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02" y="3828052"/>
            <a:ext cx="3701685" cy="20588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B204B4-EA9E-460C-8DF2-B3EF4D283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9" y="3796189"/>
            <a:ext cx="3067050" cy="295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045545-4551-4A74-B609-9B0AE9971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115" y="4269079"/>
            <a:ext cx="2667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1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913D0-65C0-4B14-B257-55267F16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 (Refs)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36D78-F68D-457E-A390-5E05E935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SHA-1 hash</a:t>
            </a:r>
            <a:r>
              <a:rPr lang="ko-KR" altLang="en-US" sz="2000" dirty="0"/>
              <a:t>는 사람이 읽기 힘들기 때문에 </a:t>
            </a:r>
            <a:r>
              <a:rPr lang="en-US" altLang="ko-KR" sz="2000" dirty="0"/>
              <a:t>reference</a:t>
            </a:r>
            <a:r>
              <a:rPr lang="ko-KR" altLang="en-US" sz="2000" dirty="0"/>
              <a:t>를 사용합니다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Reference</a:t>
            </a:r>
            <a:r>
              <a:rPr lang="ko-KR" altLang="en-US" sz="2000" dirty="0"/>
              <a:t>는 </a:t>
            </a:r>
            <a:r>
              <a:rPr lang="en-US" altLang="ko-KR" sz="2000" dirty="0"/>
              <a:t>commit</a:t>
            </a:r>
            <a:r>
              <a:rPr lang="ko-KR" altLang="en-US" sz="2000" dirty="0"/>
              <a:t>을 가리키는 포인터 입니다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Object</a:t>
            </a:r>
            <a:r>
              <a:rPr lang="ko-KR" altLang="en-US" sz="2000" dirty="0"/>
              <a:t>와는 다르게 </a:t>
            </a:r>
            <a:r>
              <a:rPr lang="en-US" altLang="ko-KR" sz="2000" dirty="0"/>
              <a:t>reference</a:t>
            </a:r>
            <a:r>
              <a:rPr lang="ko-KR" altLang="en-US" sz="2000" dirty="0"/>
              <a:t>는 </a:t>
            </a:r>
            <a:r>
              <a:rPr lang="en-US" altLang="ko-KR" sz="2000" dirty="0"/>
              <a:t>mutable 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Branch</a:t>
            </a:r>
            <a:r>
              <a:rPr lang="ko-KR" altLang="en-US" sz="2000" dirty="0"/>
              <a:t>는 어떤 작업 중 마지막 작업을 가리키는 </a:t>
            </a:r>
            <a:r>
              <a:rPr lang="en-US" altLang="ko-KR" sz="2000" dirty="0"/>
              <a:t>Refs</a:t>
            </a:r>
            <a:r>
              <a:rPr lang="ko-KR" altLang="en-US" sz="2000" dirty="0"/>
              <a:t> 입니다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예를 들어 </a:t>
            </a:r>
            <a:r>
              <a:rPr lang="en-US" altLang="ko-KR" sz="2000" dirty="0"/>
              <a:t>master</a:t>
            </a:r>
            <a:r>
              <a:rPr lang="ko-KR" altLang="en-US" sz="2000" dirty="0"/>
              <a:t>는 </a:t>
            </a:r>
            <a:r>
              <a:rPr lang="en-US" altLang="ko-KR" sz="2000" dirty="0"/>
              <a:t>main branch</a:t>
            </a:r>
            <a:r>
              <a:rPr lang="ko-KR" altLang="en-US" sz="2000" dirty="0"/>
              <a:t>의 마지막 </a:t>
            </a:r>
            <a:r>
              <a:rPr lang="en-US" altLang="ko-KR" sz="2000" dirty="0"/>
              <a:t>commit</a:t>
            </a:r>
            <a:r>
              <a:rPr lang="ko-KR" altLang="en-US" sz="2000" dirty="0"/>
              <a:t>을 가리키는 </a:t>
            </a:r>
            <a:r>
              <a:rPr lang="en-US" altLang="ko-KR" sz="2000" dirty="0"/>
              <a:t>Refs.</a:t>
            </a:r>
          </a:p>
        </p:txBody>
      </p:sp>
    </p:spTree>
    <p:extLst>
      <p:ext uri="{BB962C8B-B14F-4D97-AF65-F5344CB8AC3E}">
        <p14:creationId xmlns:p14="http://schemas.microsoft.com/office/powerpoint/2010/main" val="291440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30096-14AA-4B47-9701-99C7B42E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Commands - basic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55BA1-002A-46D9-8D1F-4FEA3448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help [</a:t>
            </a:r>
            <a:r>
              <a:rPr lang="ko-KR" altLang="en-US" dirty="0"/>
              <a:t>다른 명령어</a:t>
            </a:r>
            <a:r>
              <a:rPr lang="en-US" altLang="ko-KR" dirty="0"/>
              <a:t>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</a:t>
            </a:r>
            <a:r>
              <a:rPr lang="en-US" altLang="ko-KR" dirty="0" err="1">
                <a:solidFill>
                  <a:srgbClr val="FF0000"/>
                </a:solidFill>
              </a:rPr>
              <a:t>init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git status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add [</a:t>
            </a:r>
            <a:r>
              <a:rPr lang="ko-KR" altLang="en-US" dirty="0">
                <a:solidFill>
                  <a:srgbClr val="FF0000"/>
                </a:solidFill>
              </a:rPr>
              <a:t>파일 이름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commit</a:t>
            </a:r>
          </a:p>
          <a:p>
            <a:r>
              <a:rPr lang="en-US" altLang="ko-KR" dirty="0"/>
              <a:t>git log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 --all</a:t>
            </a:r>
            <a:r>
              <a:rPr lang="ko-KR" altLang="en-US" dirty="0"/>
              <a:t> </a:t>
            </a:r>
            <a:r>
              <a:rPr lang="en-US" altLang="ko-KR" dirty="0"/>
              <a:t>--graph --decorate</a:t>
            </a:r>
          </a:p>
          <a:p>
            <a:r>
              <a:rPr lang="en-US" altLang="ko-KR" dirty="0"/>
              <a:t>git diff [</a:t>
            </a:r>
            <a:r>
              <a:rPr lang="ko-KR" altLang="en-US" dirty="0"/>
              <a:t>파일 이름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git diff [commit </a:t>
            </a:r>
            <a:r>
              <a:rPr lang="ko-KR" altLang="en-US" dirty="0"/>
              <a:t>이름</a:t>
            </a:r>
            <a:r>
              <a:rPr lang="en-US" altLang="ko-KR" dirty="0"/>
              <a:t>] [</a:t>
            </a:r>
            <a:r>
              <a:rPr lang="ko-KR" altLang="en-US" dirty="0"/>
              <a:t>파일 이름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955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93BBE-13B8-436D-941A-8200252A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Commands - remote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2A4F8-0CD5-44FD-AD48-47DA935F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git clone [</a:t>
            </a:r>
            <a:r>
              <a:rPr lang="ko-KR" altLang="en-US" dirty="0">
                <a:solidFill>
                  <a:srgbClr val="FF0000"/>
                </a:solidFill>
              </a:rPr>
              <a:t>주소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dirty="0"/>
              <a:t>git remote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remote add [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] [</a:t>
            </a:r>
            <a:r>
              <a:rPr lang="ko-KR" altLang="en-US" dirty="0">
                <a:solidFill>
                  <a:srgbClr val="FF0000"/>
                </a:solidFill>
              </a:rPr>
              <a:t>주소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push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pull</a:t>
            </a:r>
          </a:p>
          <a:p>
            <a:r>
              <a:rPr lang="en-US" altLang="ko-KR" dirty="0"/>
              <a:t>git fetch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18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DE543-FE52-4346-A06C-812D360D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Commands -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68FDD-5639-4FFB-892E-EAEC04A49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git branch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branch [</a:t>
            </a:r>
            <a:r>
              <a:rPr lang="ko-KR" altLang="en-US" dirty="0">
                <a:solidFill>
                  <a:srgbClr val="FF0000"/>
                </a:solidFill>
              </a:rPr>
              <a:t>생성하고자 하는 </a:t>
            </a:r>
            <a:r>
              <a:rPr lang="en-US" altLang="ko-KR" dirty="0">
                <a:solidFill>
                  <a:srgbClr val="FF0000"/>
                </a:solidFill>
              </a:rPr>
              <a:t>branch</a:t>
            </a:r>
            <a:r>
              <a:rPr lang="ko-KR" altLang="en-US" dirty="0">
                <a:solidFill>
                  <a:srgbClr val="FF0000"/>
                </a:solidFill>
              </a:rPr>
              <a:t> 이름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checkout -b [</a:t>
            </a:r>
            <a:r>
              <a:rPr lang="ko-KR" altLang="en-US" dirty="0">
                <a:solidFill>
                  <a:srgbClr val="FF0000"/>
                </a:solidFill>
              </a:rPr>
              <a:t>이동하고자 하는 </a:t>
            </a:r>
            <a:r>
              <a:rPr lang="en-US" altLang="ko-KR" dirty="0">
                <a:solidFill>
                  <a:srgbClr val="FF0000"/>
                </a:solidFill>
              </a:rPr>
              <a:t>branch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merge </a:t>
            </a:r>
            <a:r>
              <a:rPr lang="en-US" altLang="ko-KR" dirty="0"/>
              <a:t>&lt;</a:t>
            </a:r>
            <a:r>
              <a:rPr lang="ko-KR" altLang="en-US" dirty="0"/>
              <a:t>병합할 </a:t>
            </a:r>
            <a:r>
              <a:rPr lang="en-US" altLang="ko-KR" dirty="0"/>
              <a:t>commit</a:t>
            </a:r>
            <a:r>
              <a:rPr lang="ko-KR" altLang="en-US" dirty="0"/>
              <a:t> 이름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git stash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73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7603-65F5-4900-ACDD-332DA398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D40C7-278A-4E5A-B66F-5716613D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5241"/>
            <a:ext cx="8477250" cy="470492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앞으로의 수업을 위해 </a:t>
            </a:r>
            <a:r>
              <a:rPr lang="en-US" altLang="ko-KR" sz="2000" dirty="0"/>
              <a:t>Github</a:t>
            </a:r>
            <a:r>
              <a:rPr lang="ko-KR" altLang="en-US" sz="2000" dirty="0"/>
              <a:t>에 </a:t>
            </a:r>
            <a:r>
              <a:rPr lang="en-US" altLang="ko-KR" sz="2000" dirty="0"/>
              <a:t>Repository</a:t>
            </a:r>
            <a:r>
              <a:rPr lang="ko-KR" altLang="en-US" sz="2000" dirty="0"/>
              <a:t>를 만들어 봅시다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D0A4AA-43F3-4208-9479-7A767889230A}"/>
              </a:ext>
            </a:extLst>
          </p:cNvPr>
          <p:cNvGrpSpPr/>
          <p:nvPr/>
        </p:nvGrpSpPr>
        <p:grpSpPr>
          <a:xfrm>
            <a:off x="617520" y="2674369"/>
            <a:ext cx="3800475" cy="2009775"/>
            <a:chOff x="1349041" y="2510740"/>
            <a:chExt cx="3800475" cy="20097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CED08C7-0E54-42CD-8926-D4C3A1DD7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9041" y="2510740"/>
              <a:ext cx="3800475" cy="20097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B3DD7B-91A3-47AD-B097-E8369DCF26F5}"/>
                </a:ext>
              </a:extLst>
            </p:cNvPr>
            <p:cNvSpPr/>
            <p:nvPr/>
          </p:nvSpPr>
          <p:spPr>
            <a:xfrm>
              <a:off x="3907857" y="3429000"/>
              <a:ext cx="1106905" cy="55585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7036EDC-A7F6-4BDA-851D-4DFE17354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186"/>
          <a:stretch/>
        </p:blipFill>
        <p:spPr>
          <a:xfrm>
            <a:off x="4726007" y="2260481"/>
            <a:ext cx="3800473" cy="296603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524042D-0A3E-48A0-BE66-1927470E6BCD}"/>
              </a:ext>
            </a:extLst>
          </p:cNvPr>
          <p:cNvSpPr/>
          <p:nvPr/>
        </p:nvSpPr>
        <p:spPr>
          <a:xfrm>
            <a:off x="6092792" y="4225491"/>
            <a:ext cx="2329313" cy="7411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9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A815D-49D8-4BD5-B161-241C9D5F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C6CE11-073B-4F99-BB08-2F1EB99D5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6" y="1627080"/>
            <a:ext cx="1952541" cy="38593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B5AC04-5555-4AB2-8198-41D406E90130}"/>
              </a:ext>
            </a:extLst>
          </p:cNvPr>
          <p:cNvSpPr/>
          <p:nvPr/>
        </p:nvSpPr>
        <p:spPr>
          <a:xfrm>
            <a:off x="1042737" y="1627080"/>
            <a:ext cx="2114350" cy="59635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CE4FBB-FBE5-4CBB-949C-37D37345E8D2}"/>
              </a:ext>
            </a:extLst>
          </p:cNvPr>
          <p:cNvSpPr/>
          <p:nvPr/>
        </p:nvSpPr>
        <p:spPr>
          <a:xfrm>
            <a:off x="1042736" y="3329148"/>
            <a:ext cx="2114350" cy="157973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9F75EE-1E7D-4762-B392-545A9A367038}"/>
              </a:ext>
            </a:extLst>
          </p:cNvPr>
          <p:cNvGrpSpPr/>
          <p:nvPr/>
        </p:nvGrpSpPr>
        <p:grpSpPr>
          <a:xfrm>
            <a:off x="3378467" y="1925258"/>
            <a:ext cx="5361272" cy="2734448"/>
            <a:chOff x="3599848" y="2223436"/>
            <a:chExt cx="5361272" cy="273444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0B071F-4BF5-4FD8-8460-6E44273E9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9848" y="2223436"/>
              <a:ext cx="5361272" cy="273444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8A4E76C-EFC2-4C47-8219-1AD83F07E6BB}"/>
                </a:ext>
              </a:extLst>
            </p:cNvPr>
            <p:cNvSpPr/>
            <p:nvPr/>
          </p:nvSpPr>
          <p:spPr>
            <a:xfrm>
              <a:off x="5882640" y="3222058"/>
              <a:ext cx="1846446" cy="298383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603E6C8-E36A-4E71-B66F-648098484040}"/>
              </a:ext>
            </a:extLst>
          </p:cNvPr>
          <p:cNvSpPr txBox="1"/>
          <p:nvPr/>
        </p:nvSpPr>
        <p:spPr>
          <a:xfrm>
            <a:off x="4109987" y="4870596"/>
            <a:ext cx="473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latin typeface="Tahoma" panose="020B0604030504040204" pitchFamily="34" charset="0"/>
                <a:cs typeface="Tahoma" panose="020B0604030504040204" pitchFamily="34" charset="0"/>
              </a:rPr>
              <a:t>위 주소를 꼭 카카오톡을 통해 보내주세요</a:t>
            </a:r>
            <a:r>
              <a:rPr lang="en-US" altLang="ko-KR" sz="1600" b="1" dirty="0">
                <a:latin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ko-KR" altLang="en-US" sz="1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3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B7A58-D76E-427F-8CEC-F59666CE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1A0E190-20A5-4DA3-B9DF-973FE2687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5241"/>
            <a:ext cx="7926405" cy="74894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Github</a:t>
            </a:r>
            <a:r>
              <a:rPr lang="ko-KR" altLang="en-US" sz="2000" dirty="0"/>
              <a:t> 서버에 만든 원격 저장소와 로컬 저장소를 연결하고 파일을 올려봅시다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FDA5DB4-4A46-4AFE-92CB-0E4EF8AEC7C2}"/>
              </a:ext>
            </a:extLst>
          </p:cNvPr>
          <p:cNvGrpSpPr/>
          <p:nvPr/>
        </p:nvGrpSpPr>
        <p:grpSpPr>
          <a:xfrm>
            <a:off x="1051661" y="2303924"/>
            <a:ext cx="3510714" cy="1009650"/>
            <a:chOff x="909687" y="2455858"/>
            <a:chExt cx="3510714" cy="10096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7175846-0DF5-4726-9E0E-C4BD23E53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687" y="2455858"/>
              <a:ext cx="933450" cy="10096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87A873A-3C9C-42C6-8A94-09531CAD9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951" y="2513007"/>
              <a:ext cx="1695450" cy="952500"/>
            </a:xfrm>
            <a:prstGeom prst="rect">
              <a:avLst/>
            </a:prstGeom>
          </p:spPr>
        </p:pic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38FB5186-F557-4956-826C-B400AFB8A69A}"/>
                </a:ext>
              </a:extLst>
            </p:cNvPr>
            <p:cNvSpPr/>
            <p:nvPr/>
          </p:nvSpPr>
          <p:spPr>
            <a:xfrm>
              <a:off x="2071436" y="2840066"/>
              <a:ext cx="336884" cy="298383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179FCA4-58DE-4F5F-BB80-AF1906D8B716}"/>
              </a:ext>
            </a:extLst>
          </p:cNvPr>
          <p:cNvSpPr txBox="1"/>
          <p:nvPr/>
        </p:nvSpPr>
        <p:spPr>
          <a:xfrm>
            <a:off x="5024388" y="2647961"/>
            <a:ext cx="3503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README.md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내용은 아무거나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6A6B8F-FADF-41D6-BAA0-48DE9E4AA7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183"/>
          <a:stretch/>
        </p:blipFill>
        <p:spPr>
          <a:xfrm>
            <a:off x="1211178" y="4185718"/>
            <a:ext cx="6553200" cy="1609224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9E6DEBC-D599-4E2F-8E3D-C2540E238AC2}"/>
              </a:ext>
            </a:extLst>
          </p:cNvPr>
          <p:cNvSpPr txBox="1">
            <a:spLocks/>
          </p:cNvSpPr>
          <p:nvPr/>
        </p:nvSpPr>
        <p:spPr>
          <a:xfrm>
            <a:off x="457199" y="3544427"/>
            <a:ext cx="7926405" cy="55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̵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Git bash</a:t>
            </a:r>
            <a:r>
              <a:rPr lang="ko-KR" altLang="en-US" sz="2000" dirty="0"/>
              <a:t>를 열어서 아래 스크립트를 입력해줍니다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6148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0A337-410F-4532-9CA2-294B9948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B097E59-5C9C-4F4C-BDA5-48BDD3DB7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5241"/>
            <a:ext cx="7926405" cy="498687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파일 확장자가 보이지 않는 경우 </a:t>
            </a:r>
            <a:r>
              <a:rPr lang="en-US" altLang="ko-KR" sz="2000" b="1" dirty="0">
                <a:solidFill>
                  <a:srgbClr val="FF0000"/>
                </a:solidFill>
              </a:rPr>
              <a:t>(Window 10 </a:t>
            </a:r>
            <a:r>
              <a:rPr lang="ko-KR" altLang="en-US" sz="2000" b="1" dirty="0">
                <a:solidFill>
                  <a:srgbClr val="FF0000"/>
                </a:solidFill>
              </a:rPr>
              <a:t>기준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15D6DB-4388-456C-B0B0-4D9D9C4F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72" y="2215927"/>
            <a:ext cx="2267619" cy="15117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3933551-41A5-408A-AB48-6AD619F1BD53}"/>
              </a:ext>
            </a:extLst>
          </p:cNvPr>
          <p:cNvGrpSpPr/>
          <p:nvPr/>
        </p:nvGrpSpPr>
        <p:grpSpPr>
          <a:xfrm>
            <a:off x="4114801" y="2956411"/>
            <a:ext cx="2988643" cy="771262"/>
            <a:chOff x="4124426" y="2385204"/>
            <a:chExt cx="4572000" cy="7712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3FC9ED-31BC-4DD2-8356-BCB16867F8DF}"/>
                </a:ext>
              </a:extLst>
            </p:cNvPr>
            <p:cNvSpPr txBox="1"/>
            <p:nvPr/>
          </p:nvSpPr>
          <p:spPr>
            <a:xfrm>
              <a:off x="4124426" y="2787134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hlinkClick r:id="rId3"/>
                </a:rPr>
                <a:t>https://jsix.tistory.com/992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5409FA-A776-4A0C-9EDE-80B373298478}"/>
                </a:ext>
              </a:extLst>
            </p:cNvPr>
            <p:cNvSpPr txBox="1"/>
            <p:nvPr/>
          </p:nvSpPr>
          <p:spPr>
            <a:xfrm>
              <a:off x="4572000" y="2385204"/>
              <a:ext cx="3330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아래 블로그 참고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0F67367-8247-4AF7-A5B6-4EB72CD92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72" y="4093494"/>
            <a:ext cx="2267619" cy="161079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02E8FB-8F26-4319-AA59-833BEFF38FED}"/>
              </a:ext>
            </a:extLst>
          </p:cNvPr>
          <p:cNvSpPr/>
          <p:nvPr/>
        </p:nvSpPr>
        <p:spPr>
          <a:xfrm>
            <a:off x="1886552" y="5159141"/>
            <a:ext cx="1222408" cy="46201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FDAC4C-62AF-41D4-83F2-0F8133FE4FFA}"/>
              </a:ext>
            </a:extLst>
          </p:cNvPr>
          <p:cNvSpPr txBox="1"/>
          <p:nvPr/>
        </p:nvSpPr>
        <p:spPr>
          <a:xfrm>
            <a:off x="3862137" y="4969002"/>
            <a:ext cx="4615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메모장에서 내용을 써 주시고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txt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확장자를 이름 바꾸기를 통해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md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확장자로 바꿔 주시면 됩니다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7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43A92-48D5-4FB0-B742-AD28330F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Version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endParaRPr lang="ko-KR" altLang="en-US" dirty="0"/>
          </a:p>
        </p:txBody>
      </p:sp>
      <p:pic>
        <p:nvPicPr>
          <p:cNvPr id="2050" name="Picture 2" descr="대학생들 노트북마다 다 있는거 - 스퀘어 카테고리">
            <a:extLst>
              <a:ext uri="{FF2B5EF4-FFF2-40B4-BE49-F238E27FC236}">
                <a16:creationId xmlns:a16="http://schemas.microsoft.com/office/drawing/2014/main" id="{9A7C1344-F17A-4EEE-BE43-1D42AF331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40961"/>
            <a:ext cx="3731964" cy="295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리디자인은 원래 어렵다: 시시함과 지루함에 흔들리지 마라 | ㅍㅍㅅㅅ">
            <a:extLst>
              <a:ext uri="{FF2B5EF4-FFF2-40B4-BE49-F238E27FC236}">
                <a16:creationId xmlns:a16="http://schemas.microsoft.com/office/drawing/2014/main" id="{ED1F494A-C659-48FE-BEEE-C5B5F233C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53" y="1669906"/>
            <a:ext cx="2824369" cy="410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43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36FD9-8F1B-4BE0-B1B5-2BE85C63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FB9A1-502D-49FF-BB38-1B2B1CB62FC5}"/>
              </a:ext>
            </a:extLst>
          </p:cNvPr>
          <p:cNvSpPr txBox="1"/>
          <p:nvPr/>
        </p:nvSpPr>
        <p:spPr>
          <a:xfrm>
            <a:off x="1260458" y="2344564"/>
            <a:ext cx="6315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hlinkClick r:id="rId2"/>
              </a:rPr>
              <a:t>https://youtu.be/YFNQwo7iTNc</a:t>
            </a:r>
            <a:endParaRPr lang="ko-KR" altLang="en-US" sz="3600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CBF2D06A-7D50-48ED-B364-9C6F86E3AC8C}"/>
              </a:ext>
            </a:extLst>
          </p:cNvPr>
          <p:cNvSpPr txBox="1"/>
          <p:nvPr/>
        </p:nvSpPr>
        <p:spPr>
          <a:xfrm>
            <a:off x="1414463" y="3858429"/>
            <a:ext cx="6315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hlinkClick r:id="rId3"/>
              </a:rPr>
              <a:t>https://git-scm.com/book/ko/v2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89FB2-919A-4850-8E53-0B06C6941DC0}"/>
              </a:ext>
            </a:extLst>
          </p:cNvPr>
          <p:cNvSpPr txBox="1"/>
          <p:nvPr/>
        </p:nvSpPr>
        <p:spPr>
          <a:xfrm>
            <a:off x="789272" y="1703672"/>
            <a:ext cx="6315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Git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에 대한 간단한 소개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600" dirty="0" err="1">
                <a:latin typeface="Tahoma" panose="020B0604030504040204" pitchFamily="34" charset="0"/>
                <a:cs typeface="Tahoma" panose="020B0604030504040204" pitchFamily="34" charset="0"/>
              </a:rPr>
              <a:t>노마드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600" dirty="0" err="1">
                <a:latin typeface="Tahoma" panose="020B0604030504040204" pitchFamily="34" charset="0"/>
                <a:cs typeface="Tahoma" panose="020B0604030504040204" pitchFamily="34" charset="0"/>
              </a:rPr>
              <a:t>코더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14944-74C0-4B18-BE95-E8A8264CF9E2}"/>
              </a:ext>
            </a:extLst>
          </p:cNvPr>
          <p:cNvSpPr txBox="1"/>
          <p:nvPr/>
        </p:nvSpPr>
        <p:spPr>
          <a:xfrm>
            <a:off x="789272" y="3429000"/>
            <a:ext cx="6315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한국어로 된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Pro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Git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책</a:t>
            </a:r>
          </a:p>
        </p:txBody>
      </p:sp>
    </p:spTree>
    <p:extLst>
      <p:ext uri="{BB962C8B-B14F-4D97-AF65-F5344CB8AC3E}">
        <p14:creationId xmlns:p14="http://schemas.microsoft.com/office/powerpoint/2010/main" val="4194233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235F8B-AC74-4588-AD94-75B8ABCB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2797"/>
            <a:ext cx="9144000" cy="165201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40BA-E2CE-4548-A323-7D3E9852DBC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3"/>
          <p:cNvSpPr txBox="1"/>
          <p:nvPr/>
        </p:nvSpPr>
        <p:spPr>
          <a:xfrm>
            <a:off x="598576" y="1965821"/>
            <a:ext cx="7946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ko-KR" altLang="en-US" sz="1200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933" y="4815245"/>
            <a:ext cx="1448134" cy="14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2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395A6-08A0-4489-B906-FA9D4548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Version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5B842-EABF-4174-A1DF-B8F9F95C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28869"/>
            <a:ext cx="8229601" cy="4134176"/>
          </a:xfrm>
        </p:spPr>
        <p:txBody>
          <a:bodyPr/>
          <a:lstStyle/>
          <a:p>
            <a:r>
              <a:rPr lang="en-US" altLang="ko-KR" dirty="0"/>
              <a:t>Version Control System (VCS)</a:t>
            </a:r>
            <a:endParaRPr lang="ko-KR" altLang="en-US" dirty="0"/>
          </a:p>
        </p:txBody>
      </p:sp>
      <p:pic>
        <p:nvPicPr>
          <p:cNvPr id="2050" name="Picture 2" descr="How version control system works">
            <a:extLst>
              <a:ext uri="{FF2B5EF4-FFF2-40B4-BE49-F238E27FC236}">
                <a16:creationId xmlns:a16="http://schemas.microsoft.com/office/drawing/2014/main" id="{BDCB6A68-AAF1-41FE-AE50-D359620F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4" y="2205470"/>
            <a:ext cx="733425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99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2C10B-6C89-49DC-B499-388E2BD5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분산형 </a:t>
            </a:r>
            <a:r>
              <a:rPr lang="en-US" altLang="ko-KR" dirty="0"/>
              <a:t>vs </a:t>
            </a:r>
            <a:r>
              <a:rPr lang="ko-KR" altLang="en-US" dirty="0"/>
              <a:t>중앙형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0EDDE-7C24-4146-8972-A57AA211D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68613"/>
            <a:ext cx="8477250" cy="17974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중앙 </a:t>
            </a:r>
            <a:r>
              <a:rPr lang="ko-KR" altLang="en-US" dirty="0" err="1"/>
              <a:t>집중식</a:t>
            </a:r>
            <a:r>
              <a:rPr lang="ko-KR" altLang="en-US" dirty="0"/>
              <a:t> 버전 관리 시스템 </a:t>
            </a:r>
            <a:r>
              <a:rPr lang="en-US" altLang="ko-KR" dirty="0"/>
              <a:t>(CVCS)</a:t>
            </a:r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원격 저장소에서 최신 버전의 파일만 내려 받아 사용합니다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새로운 버전 추가를 위해서 무조건 원격 저장소에 추가해야</a:t>
            </a:r>
            <a:r>
              <a:rPr lang="en-US" altLang="ko-KR" sz="1800" dirty="0"/>
              <a:t> </a:t>
            </a:r>
            <a:r>
              <a:rPr lang="ko-KR" altLang="en-US" sz="1800" dirty="0"/>
              <a:t>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대표적으로 </a:t>
            </a:r>
            <a:r>
              <a:rPr lang="en-US" altLang="ko-KR" sz="1800" dirty="0"/>
              <a:t>SVN</a:t>
            </a:r>
            <a:r>
              <a:rPr lang="ko-KR" altLang="en-US" sz="1800" dirty="0"/>
              <a:t>이라는 소프트웨어가 있습니다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1DEA54-B665-44A3-8304-0FAA19F37307}"/>
              </a:ext>
            </a:extLst>
          </p:cNvPr>
          <p:cNvSpPr txBox="1">
            <a:spLocks/>
          </p:cNvSpPr>
          <p:nvPr/>
        </p:nvSpPr>
        <p:spPr>
          <a:xfrm>
            <a:off x="361950" y="3331155"/>
            <a:ext cx="8477250" cy="2578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̵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분산형 버전 관리 시스템 </a:t>
            </a:r>
            <a:r>
              <a:rPr lang="en-US" altLang="ko-KR" dirty="0"/>
              <a:t>(DVCS)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최신 버전의 파일 뿐만 아니라 과거 이력을 포함한 저장소의 모든 데이터를 복제합니다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복제 후</a:t>
            </a:r>
            <a:r>
              <a:rPr lang="en-US" altLang="ko-KR" sz="1800" dirty="0"/>
              <a:t>, </a:t>
            </a:r>
            <a:r>
              <a:rPr lang="ko-KR" altLang="en-US" sz="1800" dirty="0"/>
              <a:t>로컬에서 자유롭게 작업이 가능하고 원격 저장소에 문제가 생겨도 로컬을 통해 복구할 수 있습니다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대표적으로 </a:t>
            </a:r>
            <a:r>
              <a:rPr lang="en-US" altLang="ko-KR" sz="1800" dirty="0"/>
              <a:t>Git, Mercurial</a:t>
            </a:r>
            <a:r>
              <a:rPr lang="ko-KR" altLang="en-US" sz="1800" dirty="0"/>
              <a:t>이라는 소프트웨어가 있습니다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88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95001-74BD-422C-9B67-B040E5F4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1026" name="Picture 2" descr="xkcd 1597">
            <a:extLst>
              <a:ext uri="{FF2B5EF4-FFF2-40B4-BE49-F238E27FC236}">
                <a16:creationId xmlns:a16="http://schemas.microsoft.com/office/drawing/2014/main" id="{4BFA69E5-CC4D-43BB-92ED-3E3C4B701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2" y="1627406"/>
            <a:ext cx="2891270" cy="418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345614-4E9E-4C21-93AB-137AA10DAF2A}"/>
              </a:ext>
            </a:extLst>
          </p:cNvPr>
          <p:cNvSpPr txBox="1"/>
          <p:nvPr/>
        </p:nvSpPr>
        <p:spPr>
          <a:xfrm>
            <a:off x="3743328" y="3063876"/>
            <a:ext cx="4912302" cy="99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대충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Git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을 쓰고 있고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어떻게 쓰는건지 알고 있지만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어떻게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Git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이 작동하는건지 원리는 모른다는 얘기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1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CF466-71E5-486B-82D7-9264AB1F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 (</a:t>
            </a:r>
            <a:r>
              <a:rPr lang="ko-KR" altLang="en-US" dirty="0"/>
              <a:t>저장소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E7923-0CA9-4874-921E-2B4D36306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78" y="1327050"/>
            <a:ext cx="7867650" cy="26111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로컬 저장소 </a:t>
            </a:r>
            <a:r>
              <a:rPr lang="en-US" altLang="ko-KR" dirty="0"/>
              <a:t>(Local repository)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코딩과 문서화가 일어나는 개인 전용 저장소</a:t>
            </a:r>
            <a:r>
              <a:rPr lang="en-US" altLang="ko-KR" sz="2000" dirty="0"/>
              <a:t>. (</a:t>
            </a:r>
            <a:r>
              <a:rPr lang="ko-KR" altLang="en-US" sz="2000" dirty="0"/>
              <a:t>보통 자신의 컴퓨터</a:t>
            </a:r>
            <a:r>
              <a:rPr lang="en-US" altLang="ko-KR" sz="2000" dirty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원격 저장소 </a:t>
            </a:r>
            <a:r>
              <a:rPr lang="en-US" altLang="ko-KR" dirty="0"/>
              <a:t>(Remote repository)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여러 사람이 함께 공유하기 위해 전용 서버에서 관리되는 저장소</a:t>
            </a:r>
            <a:r>
              <a:rPr lang="en-US" altLang="ko-KR" sz="2000" dirty="0"/>
              <a:t>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EE472FA-A43B-4110-B589-F82BB1CFD6C9}"/>
              </a:ext>
            </a:extLst>
          </p:cNvPr>
          <p:cNvGrpSpPr/>
          <p:nvPr/>
        </p:nvGrpSpPr>
        <p:grpSpPr>
          <a:xfrm>
            <a:off x="1503480" y="4017886"/>
            <a:ext cx="6137039" cy="1552375"/>
            <a:chOff x="1600763" y="4119019"/>
            <a:chExt cx="6137039" cy="15523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30494D1-8071-47DB-BA3B-0CD5651EA15C}"/>
                </a:ext>
              </a:extLst>
            </p:cNvPr>
            <p:cNvGrpSpPr/>
            <p:nvPr/>
          </p:nvGrpSpPr>
          <p:grpSpPr>
            <a:xfrm>
              <a:off x="1626178" y="4271345"/>
              <a:ext cx="5891644" cy="1400049"/>
              <a:chOff x="1527463" y="4271345"/>
              <a:chExt cx="5891644" cy="140004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0C6F4E-8C32-4DBD-8239-DE2EE7062A74}"/>
                  </a:ext>
                </a:extLst>
              </p:cNvPr>
              <p:cNvSpPr txBox="1"/>
              <p:nvPr/>
            </p:nvSpPr>
            <p:spPr>
              <a:xfrm>
                <a:off x="3433330" y="4305405"/>
                <a:ext cx="2119745" cy="46166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Tahoma" panose="020B0604030504040204" pitchFamily="34" charset="0"/>
                  </a:rPr>
                  <a:t>원격 저장소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D25554-26E1-48B8-9919-A8B5A09BCA33}"/>
                  </a:ext>
                </a:extLst>
              </p:cNvPr>
              <p:cNvSpPr txBox="1"/>
              <p:nvPr/>
            </p:nvSpPr>
            <p:spPr>
              <a:xfrm>
                <a:off x="1527463" y="5209519"/>
                <a:ext cx="2119745" cy="46166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Tahoma" panose="020B0604030504040204" pitchFamily="34" charset="0"/>
                  </a:rPr>
                  <a:t>로컬 저장소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28900D-3214-4A3E-8A7E-C79CD43EDF86}"/>
                  </a:ext>
                </a:extLst>
              </p:cNvPr>
              <p:cNvSpPr txBox="1"/>
              <p:nvPr/>
            </p:nvSpPr>
            <p:spPr>
              <a:xfrm>
                <a:off x="5299362" y="5209729"/>
                <a:ext cx="2119745" cy="46166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Tahoma" panose="020B0604030504040204" pitchFamily="34" charset="0"/>
                  </a:rPr>
                  <a:t>로컬 저장소</a:t>
                </a: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0EC8220D-B953-4474-94DD-CDA0A1D5EA84}"/>
                  </a:ext>
                </a:extLst>
              </p:cNvPr>
              <p:cNvGrpSpPr/>
              <p:nvPr/>
            </p:nvGrpSpPr>
            <p:grpSpPr>
              <a:xfrm>
                <a:off x="2010924" y="4319049"/>
                <a:ext cx="1261754" cy="747832"/>
                <a:chOff x="2010924" y="4319049"/>
                <a:chExt cx="1261754" cy="747832"/>
              </a:xfrm>
            </p:grpSpPr>
            <p:sp>
              <p:nvSpPr>
                <p:cNvPr id="11" name="화살표: 굽음 10">
                  <a:extLst>
                    <a:ext uri="{FF2B5EF4-FFF2-40B4-BE49-F238E27FC236}">
                      <a16:creationId xmlns:a16="http://schemas.microsoft.com/office/drawing/2014/main" id="{8DE7BB31-4744-49CA-A02A-60E3F4FCB026}"/>
                    </a:ext>
                  </a:extLst>
                </p:cNvPr>
                <p:cNvSpPr/>
                <p:nvPr/>
              </p:nvSpPr>
              <p:spPr>
                <a:xfrm>
                  <a:off x="2010924" y="4319049"/>
                  <a:ext cx="1152821" cy="747832"/>
                </a:xfrm>
                <a:prstGeom prst="bentArrow">
                  <a:avLst>
                    <a:gd name="adj1" fmla="val 4509"/>
                    <a:gd name="adj2" fmla="val 14579"/>
                    <a:gd name="adj3" fmla="val 23611"/>
                    <a:gd name="adj4" fmla="val 4375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solidFill>
                    <a:srgbClr val="8FAADC"/>
                  </a:solidFill>
                </a:ln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359202" tIns="21590" rIns="120904" bIns="21590" numCol="1" spcCol="1270" rtlCol="0" anchor="t" anchorCtr="0">
                  <a:noAutofit/>
                </a:bodyPr>
                <a:lstStyle/>
                <a:p>
                  <a:pPr marL="0" algn="l" defTabSz="57785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20000"/>
                    </a:spcAft>
                  </a:pPr>
                  <a:endParaRPr kumimoji="1" lang="ko-KR" altLang="en-US" sz="1300" kern="1200" spc="-15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2" name="화살표: 굽음 11">
                  <a:extLst>
                    <a:ext uri="{FF2B5EF4-FFF2-40B4-BE49-F238E27FC236}">
                      <a16:creationId xmlns:a16="http://schemas.microsoft.com/office/drawing/2014/main" id="{5F8D26DD-FCC4-4876-95EE-822153F2A750}"/>
                    </a:ext>
                  </a:extLst>
                </p:cNvPr>
                <p:cNvSpPr/>
                <p:nvPr/>
              </p:nvSpPr>
              <p:spPr>
                <a:xfrm rot="16200000" flipH="1">
                  <a:off x="2575010" y="4355568"/>
                  <a:ext cx="367093" cy="1028242"/>
                </a:xfrm>
                <a:prstGeom prst="bentArrow">
                  <a:avLst>
                    <a:gd name="adj1" fmla="val 6565"/>
                    <a:gd name="adj2" fmla="val 25000"/>
                    <a:gd name="adj3" fmla="val 25000"/>
                    <a:gd name="adj4" fmla="val 43750"/>
                  </a:avLst>
                </a:prstGeom>
                <a:solidFill>
                  <a:srgbClr val="FF0000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359202" tIns="21590" rIns="120904" bIns="21590" numCol="1" spcCol="1270" rtlCol="0" anchor="t" anchorCtr="0">
                  <a:noAutofit/>
                </a:bodyPr>
                <a:lstStyle/>
                <a:p>
                  <a:pPr marL="0" algn="l" defTabSz="57785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20000"/>
                    </a:spcAft>
                  </a:pPr>
                  <a:endParaRPr kumimoji="1" lang="ko-KR" altLang="en-US" sz="1300" kern="1200" spc="-15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056248B-33F4-4309-84CE-6C52FD2AF661}"/>
                  </a:ext>
                </a:extLst>
              </p:cNvPr>
              <p:cNvGrpSpPr/>
              <p:nvPr/>
            </p:nvGrpSpPr>
            <p:grpSpPr>
              <a:xfrm flipH="1">
                <a:off x="5728357" y="4271345"/>
                <a:ext cx="1261754" cy="747832"/>
                <a:chOff x="2010924" y="4319049"/>
                <a:chExt cx="1261754" cy="747832"/>
              </a:xfrm>
            </p:grpSpPr>
            <p:sp>
              <p:nvSpPr>
                <p:cNvPr id="16" name="화살표: 굽음 15">
                  <a:extLst>
                    <a:ext uri="{FF2B5EF4-FFF2-40B4-BE49-F238E27FC236}">
                      <a16:creationId xmlns:a16="http://schemas.microsoft.com/office/drawing/2014/main" id="{47D50646-5682-4209-8743-EE2DAD67E4D4}"/>
                    </a:ext>
                  </a:extLst>
                </p:cNvPr>
                <p:cNvSpPr/>
                <p:nvPr/>
              </p:nvSpPr>
              <p:spPr>
                <a:xfrm>
                  <a:off x="2010924" y="4319049"/>
                  <a:ext cx="1152821" cy="747832"/>
                </a:xfrm>
                <a:prstGeom prst="bentArrow">
                  <a:avLst>
                    <a:gd name="adj1" fmla="val 4509"/>
                    <a:gd name="adj2" fmla="val 14579"/>
                    <a:gd name="adj3" fmla="val 23611"/>
                    <a:gd name="adj4" fmla="val 4375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solidFill>
                    <a:srgbClr val="8FAADC"/>
                  </a:solidFill>
                </a:ln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359202" tIns="21590" rIns="120904" bIns="21590" numCol="1" spcCol="1270" rtlCol="0" anchor="t" anchorCtr="0">
                  <a:noAutofit/>
                </a:bodyPr>
                <a:lstStyle/>
                <a:p>
                  <a:pPr marL="0" algn="l" defTabSz="57785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20000"/>
                    </a:spcAft>
                  </a:pPr>
                  <a:endParaRPr kumimoji="1" lang="ko-KR" altLang="en-US" sz="1300" kern="1200" spc="-15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7" name="화살표: 굽음 16">
                  <a:extLst>
                    <a:ext uri="{FF2B5EF4-FFF2-40B4-BE49-F238E27FC236}">
                      <a16:creationId xmlns:a16="http://schemas.microsoft.com/office/drawing/2014/main" id="{FE40BE44-4A26-49FF-9B7F-4646C7EF296F}"/>
                    </a:ext>
                  </a:extLst>
                </p:cNvPr>
                <p:cNvSpPr/>
                <p:nvPr/>
              </p:nvSpPr>
              <p:spPr>
                <a:xfrm rot="16200000" flipH="1">
                  <a:off x="2575010" y="4355568"/>
                  <a:ext cx="367093" cy="1028242"/>
                </a:xfrm>
                <a:prstGeom prst="bentArrow">
                  <a:avLst>
                    <a:gd name="adj1" fmla="val 6565"/>
                    <a:gd name="adj2" fmla="val 25000"/>
                    <a:gd name="adj3" fmla="val 25000"/>
                    <a:gd name="adj4" fmla="val 43750"/>
                  </a:avLst>
                </a:prstGeom>
                <a:solidFill>
                  <a:srgbClr val="FF0000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359202" tIns="21590" rIns="120904" bIns="21590" numCol="1" spcCol="1270" rtlCol="0" anchor="t" anchorCtr="0">
                  <a:noAutofit/>
                </a:bodyPr>
                <a:lstStyle/>
                <a:p>
                  <a:pPr marL="0" algn="l" defTabSz="57785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20000"/>
                    </a:spcAft>
                  </a:pPr>
                  <a:endParaRPr kumimoji="1" lang="ko-KR" altLang="en-US" sz="1300" kern="1200" spc="-15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F25D9A-AEFF-4E52-B1E5-FB487B1B3C1F}"/>
                </a:ext>
              </a:extLst>
            </p:cNvPr>
            <p:cNvSpPr txBox="1"/>
            <p:nvPr/>
          </p:nvSpPr>
          <p:spPr>
            <a:xfrm>
              <a:off x="1600763" y="4119019"/>
              <a:ext cx="648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chemeClr val="accent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push</a:t>
              </a:r>
              <a:endParaRPr lang="ko-KR" altLang="en-US" sz="1600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624C14-2F01-49DD-8487-4C5D55AC387B}"/>
                </a:ext>
              </a:extLst>
            </p:cNvPr>
            <p:cNvSpPr txBox="1"/>
            <p:nvPr/>
          </p:nvSpPr>
          <p:spPr>
            <a:xfrm>
              <a:off x="7088826" y="4128707"/>
              <a:ext cx="648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chemeClr val="accent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push</a:t>
              </a:r>
              <a:endParaRPr lang="ko-KR" altLang="en-US" sz="1600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EEB476-6BA6-440A-997E-EE151ACEC7E4}"/>
                </a:ext>
              </a:extLst>
            </p:cNvPr>
            <p:cNvSpPr txBox="1"/>
            <p:nvPr/>
          </p:nvSpPr>
          <p:spPr>
            <a:xfrm>
              <a:off x="5990955" y="4728327"/>
              <a:ext cx="648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pull</a:t>
              </a:r>
              <a:endParaRPr lang="ko-KR" altLang="en-US" sz="16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5F0245-1948-4B18-B8D1-89463E2E00F3}"/>
                </a:ext>
              </a:extLst>
            </p:cNvPr>
            <p:cNvSpPr txBox="1"/>
            <p:nvPr/>
          </p:nvSpPr>
          <p:spPr>
            <a:xfrm>
              <a:off x="2649558" y="4760555"/>
              <a:ext cx="648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pull</a:t>
              </a:r>
              <a:endParaRPr lang="ko-KR" altLang="en-US" sz="16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12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7D27D-F256-4329-BC48-EE8B7AE3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endParaRPr lang="ko-KR" altLang="en-US" dirty="0"/>
          </a:p>
        </p:txBody>
      </p:sp>
      <p:pic>
        <p:nvPicPr>
          <p:cNvPr id="2050" name="Picture 2" descr="Git Branch | Atlassian Git Tutorial">
            <a:extLst>
              <a:ext uri="{FF2B5EF4-FFF2-40B4-BE49-F238E27FC236}">
                <a16:creationId xmlns:a16="http://schemas.microsoft.com/office/drawing/2014/main" id="{3EBA19EA-8C5F-4DC9-9F0F-968E2BA5C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063464"/>
            <a:ext cx="7915349" cy="229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E22FF37-6A1A-47A6-B86E-7D1B0859D3BE}"/>
              </a:ext>
            </a:extLst>
          </p:cNvPr>
          <p:cNvCxnSpPr/>
          <p:nvPr/>
        </p:nvCxnSpPr>
        <p:spPr>
          <a:xfrm>
            <a:off x="1395663" y="5178392"/>
            <a:ext cx="61312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AA4D0D-743D-462F-B99D-274A18417696}"/>
              </a:ext>
            </a:extLst>
          </p:cNvPr>
          <p:cNvSpPr txBox="1"/>
          <p:nvPr/>
        </p:nvSpPr>
        <p:spPr>
          <a:xfrm>
            <a:off x="6910939" y="5361271"/>
            <a:ext cx="1232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4472C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개발 방향</a:t>
            </a:r>
          </a:p>
        </p:txBody>
      </p:sp>
    </p:spTree>
    <p:extLst>
      <p:ext uri="{BB962C8B-B14F-4D97-AF65-F5344CB8AC3E}">
        <p14:creationId xmlns:p14="http://schemas.microsoft.com/office/powerpoint/2010/main" val="253849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D4099-C9DC-4C52-9AA7-6BE47D4C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Snapshot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30BD9A2-BD34-41C0-A504-C008F100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77" y="1327050"/>
            <a:ext cx="8096249" cy="2964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Git</a:t>
            </a:r>
            <a:r>
              <a:rPr lang="ko-KR" altLang="en-US" sz="2000" dirty="0"/>
              <a:t>의 데이터 저장 모델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File = Blob, Directory = Tree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Commit </a:t>
            </a:r>
            <a:r>
              <a:rPr lang="ko-KR" altLang="en-US" sz="2000" dirty="0"/>
              <a:t>당시의 파일들</a:t>
            </a:r>
            <a:r>
              <a:rPr lang="en-US" altLang="ko-KR" sz="2000" dirty="0"/>
              <a:t>, </a:t>
            </a:r>
            <a:r>
              <a:rPr lang="ko-KR" altLang="en-US" sz="2000" dirty="0"/>
              <a:t>폴더들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커밋들</a:t>
            </a:r>
            <a:r>
              <a:rPr lang="en-US" altLang="ko-KR" sz="2000" dirty="0"/>
              <a:t>, </a:t>
            </a:r>
            <a:r>
              <a:rPr lang="ko-KR" altLang="en-US" sz="2000" dirty="0"/>
              <a:t>디렉토리 </a:t>
            </a:r>
            <a:r>
              <a:rPr lang="ko-KR" altLang="en-US" sz="2000" dirty="0" err="1"/>
              <a:t>구조등을</a:t>
            </a:r>
            <a:r>
              <a:rPr lang="ko-KR" altLang="en-US" sz="2000" dirty="0"/>
              <a:t> 그대로</a:t>
            </a:r>
            <a:r>
              <a:rPr lang="en-US" altLang="ko-KR" sz="2000" dirty="0"/>
              <a:t> </a:t>
            </a:r>
            <a:r>
              <a:rPr lang="ko-KR" altLang="en-US" sz="2000" dirty="0"/>
              <a:t>저장한 것이 </a:t>
            </a:r>
            <a:r>
              <a:rPr lang="en-US" altLang="ko-KR" sz="2000" dirty="0"/>
              <a:t>“snapshot”.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가장 상위의 추적이 가능한 </a:t>
            </a:r>
            <a:r>
              <a:rPr lang="en-US" altLang="ko-KR" sz="2000" dirty="0"/>
              <a:t>Tree</a:t>
            </a:r>
            <a:r>
              <a:rPr lang="ko-KR" altLang="en-US" sz="2000" dirty="0"/>
              <a:t>가 </a:t>
            </a:r>
            <a:r>
              <a:rPr lang="en-US" altLang="ko-KR" sz="2000" dirty="0"/>
              <a:t>Snapshot.</a:t>
            </a:r>
          </a:p>
        </p:txBody>
      </p:sp>
    </p:spTree>
    <p:extLst>
      <p:ext uri="{BB962C8B-B14F-4D97-AF65-F5344CB8AC3E}">
        <p14:creationId xmlns:p14="http://schemas.microsoft.com/office/powerpoint/2010/main" val="237394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BD559-8380-4D6D-BC19-DA0F06F1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Snapshot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AB1D31-59B9-4A6F-B362-5EAF3F75B1C9}"/>
              </a:ext>
            </a:extLst>
          </p:cNvPr>
          <p:cNvGrpSpPr/>
          <p:nvPr/>
        </p:nvGrpSpPr>
        <p:grpSpPr>
          <a:xfrm>
            <a:off x="981241" y="1745673"/>
            <a:ext cx="4172649" cy="3844636"/>
            <a:chOff x="864367" y="1662546"/>
            <a:chExt cx="4172649" cy="3844636"/>
          </a:xfrm>
        </p:grpSpPr>
        <p:pic>
          <p:nvPicPr>
            <p:cNvPr id="4" name="Picture 2" descr="git-snapshot">
              <a:extLst>
                <a:ext uri="{FF2B5EF4-FFF2-40B4-BE49-F238E27FC236}">
                  <a16:creationId xmlns:a16="http://schemas.microsoft.com/office/drawing/2014/main" id="{13908B32-633C-4EF9-B088-B32422C4C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367" y="1662546"/>
              <a:ext cx="3707633" cy="384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화살표: 원형 7">
              <a:extLst>
                <a:ext uri="{FF2B5EF4-FFF2-40B4-BE49-F238E27FC236}">
                  <a16:creationId xmlns:a16="http://schemas.microsoft.com/office/drawing/2014/main" id="{9F9D0B00-8255-4884-B321-1FB44A20E0FF}"/>
                </a:ext>
              </a:extLst>
            </p:cNvPr>
            <p:cNvSpPr/>
            <p:nvPr/>
          </p:nvSpPr>
          <p:spPr>
            <a:xfrm rot="16200000" flipV="1">
              <a:off x="4255076" y="4413515"/>
              <a:ext cx="633846" cy="930032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85064"/>
                <a:gd name="adj5" fmla="val 125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화살표: 원형 9">
              <a:extLst>
                <a:ext uri="{FF2B5EF4-FFF2-40B4-BE49-F238E27FC236}">
                  <a16:creationId xmlns:a16="http://schemas.microsoft.com/office/drawing/2014/main" id="{B52AD44C-4175-4067-9848-CF2AEE91C63C}"/>
                </a:ext>
              </a:extLst>
            </p:cNvPr>
            <p:cNvSpPr/>
            <p:nvPr/>
          </p:nvSpPr>
          <p:spPr>
            <a:xfrm rot="16200000" flipV="1">
              <a:off x="4255077" y="3738106"/>
              <a:ext cx="633845" cy="930032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85064"/>
                <a:gd name="adj5" fmla="val 125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화살표: 원형 10">
              <a:extLst>
                <a:ext uri="{FF2B5EF4-FFF2-40B4-BE49-F238E27FC236}">
                  <a16:creationId xmlns:a16="http://schemas.microsoft.com/office/drawing/2014/main" id="{BF8FD382-8B1C-41AF-B333-F11B9F109F60}"/>
                </a:ext>
              </a:extLst>
            </p:cNvPr>
            <p:cNvSpPr/>
            <p:nvPr/>
          </p:nvSpPr>
          <p:spPr>
            <a:xfrm rot="16200000" flipV="1">
              <a:off x="4255076" y="3062698"/>
              <a:ext cx="633845" cy="930032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85064"/>
                <a:gd name="adj5" fmla="val 125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28BF818-432D-4E39-9CA5-36BAFECC7C4A}"/>
              </a:ext>
            </a:extLst>
          </p:cNvPr>
          <p:cNvSpPr txBox="1"/>
          <p:nvPr/>
        </p:nvSpPr>
        <p:spPr>
          <a:xfrm>
            <a:off x="5392882" y="2836994"/>
            <a:ext cx="3262745" cy="115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각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commit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별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snapshot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을 추적해 불러오면 이전 버전에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commit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했던 내용들이 복구 된다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4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spcFirstLastPara="0" vert="horz" wrap="square" lIns="359202" tIns="21590" rIns="120904" bIns="21590" numCol="1" spcCol="1270" anchor="t" anchorCtr="0">
        <a:noAutofit/>
      </a:bodyPr>
      <a:lstStyle>
        <a:defPPr marL="0" algn="l" defTabSz="577850" latinLnBrk="1">
          <a:lnSpc>
            <a:spcPct val="150000"/>
          </a:lnSpc>
          <a:spcBef>
            <a:spcPct val="0"/>
          </a:spcBef>
          <a:spcAft>
            <a:spcPct val="20000"/>
          </a:spcAft>
          <a:defRPr kumimoji="1" sz="1300" kern="1200" spc="-150" smtClean="0">
            <a:latin typeface="Tahoma" panose="020B0604030504040204" pitchFamily="34" charset="0"/>
            <a:cs typeface="Tahoma" panose="020B0604030504040204" pitchFamily="34" charset="0"/>
          </a:defRPr>
        </a:defPPr>
      </a:lstStyle>
      <a:style>
        <a:lnRef idx="0">
          <a:schemeClr val="dk1">
            <a:alpha val="0"/>
            <a:hueOff val="0"/>
            <a:satOff val="0"/>
            <a:lumOff val="0"/>
            <a:alphaOff val="0"/>
          </a:schemeClr>
        </a:lnRef>
        <a:fillRef idx="0">
          <a:schemeClr val="lt1">
            <a:alpha val="0"/>
            <a:hueOff val="0"/>
            <a:satOff val="0"/>
            <a:lumOff val="0"/>
            <a:alphaOff val="0"/>
          </a:schemeClr>
        </a:fillRef>
        <a:effectRef idx="0">
          <a:schemeClr val="lt1">
            <a:alpha val="0"/>
            <a:hueOff val="0"/>
            <a:satOff val="0"/>
            <a:lumOff val="0"/>
            <a:alphaOff val="0"/>
          </a:schemeClr>
        </a:effectRef>
        <a:fontRef idx="minor">
          <a:schemeClr val="tx1">
            <a:hueOff val="0"/>
            <a:satOff val="0"/>
            <a:lumOff val="0"/>
            <a:alphaOff val="0"/>
          </a:schemeClr>
        </a:fontRef>
      </a:style>
    </a:spDef>
    <a:txDef>
      <a:spPr>
        <a:noFill/>
      </a:spPr>
      <a:bodyPr wrap="square" rtlCol="0">
        <a:spAutoFit/>
      </a:bodyPr>
      <a:lstStyle>
        <a:defPPr algn="l">
          <a:defRPr sz="1600">
            <a:latin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628</Words>
  <Application>Microsoft Office PowerPoint</Application>
  <PresentationFormat>화면 슬라이드 쇼(4:3)</PresentationFormat>
  <Paragraphs>105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Tahoma</vt:lpstr>
      <vt:lpstr>HY견고딕</vt:lpstr>
      <vt:lpstr>Wingdings</vt:lpstr>
      <vt:lpstr>Arial</vt:lpstr>
      <vt:lpstr>맑은 고딕</vt:lpstr>
      <vt:lpstr>Calibri</vt:lpstr>
      <vt:lpstr>Office 테마</vt:lpstr>
      <vt:lpstr>Version Control (Git)</vt:lpstr>
      <vt:lpstr>Version Control</vt:lpstr>
      <vt:lpstr>Version Control</vt:lpstr>
      <vt:lpstr>분산형 vs 중앙형</vt:lpstr>
      <vt:lpstr>Git</vt:lpstr>
      <vt:lpstr>Repository (저장소)</vt:lpstr>
      <vt:lpstr>Branch</vt:lpstr>
      <vt:lpstr>Snapshot</vt:lpstr>
      <vt:lpstr>Snapshot</vt:lpstr>
      <vt:lpstr>Delta</vt:lpstr>
      <vt:lpstr>SHA-1 Hash</vt:lpstr>
      <vt:lpstr>References (Refs)</vt:lpstr>
      <vt:lpstr>Git Commands - basic</vt:lpstr>
      <vt:lpstr>Git Commands - remote</vt:lpstr>
      <vt:lpstr>Git Commands - branch</vt:lpstr>
      <vt:lpstr>Assignment</vt:lpstr>
      <vt:lpstr>Assignment</vt:lpstr>
      <vt:lpstr>Assignment</vt:lpstr>
      <vt:lpstr>Assignment</vt:lpstr>
      <vt:lpstr>참고 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(Git)</dc:title>
  <dc:creator>정현준</dc:creator>
  <cp:lastModifiedBy>정현준</cp:lastModifiedBy>
  <cp:revision>6</cp:revision>
  <dcterms:created xsi:type="dcterms:W3CDTF">2021-01-03T06:55:48Z</dcterms:created>
  <dcterms:modified xsi:type="dcterms:W3CDTF">2021-01-03T08:30:53Z</dcterms:modified>
</cp:coreProperties>
</file>